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7" autoAdjust="0"/>
    <p:restoredTop sz="93003" autoAdjust="0"/>
  </p:normalViewPr>
  <p:slideViewPr>
    <p:cSldViewPr>
      <p:cViewPr>
        <p:scale>
          <a:sx n="30" d="100"/>
          <a:sy n="30" d="100"/>
        </p:scale>
        <p:origin x="24" y="-12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6549" y="27177272"/>
            <a:ext cx="177881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Darwin Core RDF Guide </a:t>
            </a:r>
            <a:r>
              <a:rPr lang="en-US" sz="2800" dirty="0"/>
              <a:t>from http://rs.tdwg.org/dwc/terms/guides/rdf/index.htm</a:t>
            </a:r>
            <a:endParaRPr lang="en-US" sz="2800" dirty="0" smtClean="0"/>
          </a:p>
          <a:p>
            <a:r>
              <a:rPr lang="en-US" sz="2800" dirty="0" smtClean="0"/>
              <a:t>Darwin-SW version </a:t>
            </a:r>
            <a:r>
              <a:rPr lang="en-US" sz="2800" dirty="0" smtClean="0"/>
              <a:t>1.0</a:t>
            </a:r>
            <a:r>
              <a:rPr lang="en-US" sz="2800" dirty="0" smtClean="0"/>
              <a:t> </a:t>
            </a:r>
            <a:r>
              <a:rPr lang="en-US" sz="2800" dirty="0" smtClean="0"/>
              <a:t>from </a:t>
            </a:r>
            <a:r>
              <a:rPr lang="en-US" sz="2800" dirty="0"/>
              <a:t>https://</a:t>
            </a:r>
            <a:r>
              <a:rPr lang="en-US" sz="2800" dirty="0" smtClean="0"/>
              <a:t>github.com/darwin-sw/dsw/releases/tag/1.0/</a:t>
            </a:r>
            <a:r>
              <a:rPr lang="en-US" sz="2800" dirty="0" smtClean="0"/>
              <a:t>dsw.owl  </a:t>
            </a:r>
            <a:endParaRPr lang="en-US" sz="2800" dirty="0" smtClean="0"/>
          </a:p>
          <a:p>
            <a:r>
              <a:rPr lang="en-US" sz="2800" dirty="0" smtClean="0"/>
              <a:t>Darwin-SW </a:t>
            </a:r>
            <a:r>
              <a:rPr lang="en-US" sz="2800" dirty="0"/>
              <a:t>is described in </a:t>
            </a:r>
            <a:endParaRPr lang="en-US" sz="2800" dirty="0" smtClean="0"/>
          </a:p>
          <a:p>
            <a:r>
              <a:rPr lang="en-US" sz="2800" dirty="0"/>
              <a:t>http://semantic-web-journal.net/content/darwin-sw-darwin-core-based-terms-expressing-biodiversity-data-rdf-1</a:t>
            </a:r>
            <a:endParaRPr lang="en-US" sz="2800" dirty="0" smtClean="0"/>
          </a:p>
        </p:txBody>
      </p:sp>
      <p:sp>
        <p:nvSpPr>
          <p:cNvPr id="4" name="Oval 3"/>
          <p:cNvSpPr/>
          <p:nvPr/>
        </p:nvSpPr>
        <p:spPr>
          <a:xfrm>
            <a:off x="19222698" y="24101880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68867" y="28441404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623072" y="23233818"/>
            <a:ext cx="2739189" cy="1524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032851" y="7549664"/>
            <a:ext cx="5028631" cy="16910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62361" y="2247070"/>
            <a:ext cx="5188180" cy="185383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5"/>
            <a:endCxn id="5" idx="1"/>
          </p:cNvCxnSpPr>
          <p:nvPr/>
        </p:nvCxnSpPr>
        <p:spPr>
          <a:xfrm>
            <a:off x="22539777" y="25792940"/>
            <a:ext cx="3198211" cy="2938604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8" idx="6"/>
            <a:endCxn id="115" idx="4"/>
          </p:cNvCxnSpPr>
          <p:nvPr/>
        </p:nvCxnSpPr>
        <p:spPr>
          <a:xfrm flipV="1">
            <a:off x="22542903" y="14112354"/>
            <a:ext cx="8713418" cy="61975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8" idx="1"/>
          </p:cNvCxnSpPr>
          <p:nvPr/>
        </p:nvCxnSpPr>
        <p:spPr>
          <a:xfrm flipV="1">
            <a:off x="23108898" y="23995818"/>
            <a:ext cx="4514174" cy="10966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65239" y="29039408"/>
            <a:ext cx="349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dcterms:Location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2585412">
            <a:off x="21952204" y="27307820"/>
            <a:ext cx="3370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dsw:locatedAt</a:t>
            </a:r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00B0F0"/>
              </a:solidFill>
            </a:endParaRPr>
          </a:p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dsw:locates</a:t>
            </a:r>
            <a:endParaRPr lang="en-US" sz="3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985776" y="24782077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dwc:Event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9487323">
            <a:off x="25407797" y="17302281"/>
            <a:ext cx="364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dwciri:recordedBy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8104505" y="19319310"/>
            <a:ext cx="4438398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8" idx="4"/>
            <a:endCxn id="4" idx="0"/>
          </p:cNvCxnSpPr>
          <p:nvPr/>
        </p:nvCxnSpPr>
        <p:spPr>
          <a:xfrm>
            <a:off x="20323704" y="21300510"/>
            <a:ext cx="842094" cy="2801370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4440885">
            <a:off x="20317111" y="22076078"/>
            <a:ext cx="304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dsw:atEvent</a:t>
            </a:r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00B0F0"/>
              </a:solidFill>
            </a:endParaRPr>
          </a:p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dsw:eventOf</a:t>
            </a:r>
            <a:endParaRPr lang="en-US" sz="3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663677" y="19997944"/>
            <a:ext cx="327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dwc:Occurrence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8014929">
            <a:off x="20789183" y="16181155"/>
            <a:ext cx="397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en-US" sz="3600" b="1" i="1" dirty="0" smtClean="0">
                <a:solidFill>
                  <a:srgbClr val="00B0F0"/>
                </a:solidFill>
              </a:rPr>
              <a:t>dsw:evidenceFor</a:t>
            </a:r>
          </a:p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dsw:hasEvidence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b="1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061961" y="12660763"/>
            <a:ext cx="221381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dsw:Token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2426910" y="11919053"/>
            <a:ext cx="5483913" cy="2153972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7984139" y="23672652"/>
            <a:ext cx="2234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rdfs:Literal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20789146">
            <a:off x="23920855" y="24581266"/>
            <a:ext cx="307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dwc:eventDate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794800" y="7970547"/>
            <a:ext cx="366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dwc:Identification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12" idx="0"/>
            <a:endCxn id="13" idx="4"/>
          </p:cNvCxnSpPr>
          <p:nvPr/>
        </p:nvCxnSpPr>
        <p:spPr>
          <a:xfrm flipH="1" flipV="1">
            <a:off x="17856451" y="4100907"/>
            <a:ext cx="1690716" cy="34487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3807522">
            <a:off x="17687473" y="5390269"/>
            <a:ext cx="300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err="1" smtClean="0">
                <a:solidFill>
                  <a:srgbClr val="FF0000"/>
                </a:solidFill>
              </a:rPr>
              <a:t>dwciri:toTaxon</a:t>
            </a:r>
            <a:endParaRPr lang="en-US" sz="3600" b="1" i="1" dirty="0" smtClean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742276" y="2771898"/>
            <a:ext cx="220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dwc:Taxon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550352" y="15312747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dwc:Organism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1387852" y="14656297"/>
            <a:ext cx="534202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>
            <a:stCxn id="38" idx="7"/>
            <a:endCxn id="62" idx="4"/>
          </p:cNvCxnSpPr>
          <p:nvPr/>
        </p:nvCxnSpPr>
        <p:spPr>
          <a:xfrm flipV="1">
            <a:off x="21892915" y="14073025"/>
            <a:ext cx="3275952" cy="5536425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2959065">
            <a:off x="14556008" y="17755908"/>
            <a:ext cx="433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dsw:hasOccurrence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dsw:occurrenceOf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cxnSp>
        <p:nvCxnSpPr>
          <p:cNvPr id="117" name="Straight Arrow Connector 116"/>
          <p:cNvCxnSpPr>
            <a:stCxn id="12" idx="3"/>
            <a:endCxn id="112" idx="7"/>
          </p:cNvCxnSpPr>
          <p:nvPr/>
        </p:nvCxnSpPr>
        <p:spPr>
          <a:xfrm flipH="1">
            <a:off x="15947551" y="8993074"/>
            <a:ext cx="1821726" cy="5953363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7141755">
            <a:off x="15150827" y="11317253"/>
            <a:ext cx="475707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dsw:hasIdentification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dsw:identifies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cxnSp>
        <p:nvCxnSpPr>
          <p:cNvPr id="124" name="Straight Arrow Connector 123"/>
          <p:cNvCxnSpPr>
            <a:stCxn id="62" idx="1"/>
            <a:endCxn id="12" idx="5"/>
          </p:cNvCxnSpPr>
          <p:nvPr/>
        </p:nvCxnSpPr>
        <p:spPr>
          <a:xfrm flipH="1" flipV="1">
            <a:off x="21325056" y="8993074"/>
            <a:ext cx="1904954" cy="3241421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3621669">
            <a:off x="19831267" y="10308243"/>
            <a:ext cx="378013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dsw:idBasedOn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dsw:isBasisForId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cxnSp>
        <p:nvCxnSpPr>
          <p:cNvPr id="136" name="Straight Arrow Connector 135"/>
          <p:cNvCxnSpPr>
            <a:stCxn id="62" idx="3"/>
            <a:endCxn id="112" idx="6"/>
          </p:cNvCxnSpPr>
          <p:nvPr/>
        </p:nvCxnSpPr>
        <p:spPr>
          <a:xfrm flipH="1">
            <a:off x="16729872" y="13757583"/>
            <a:ext cx="6500138" cy="1889314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0606037">
            <a:off x="18188001" y="13232021"/>
            <a:ext cx="416864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dsw:hasDerivative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dsw:derivedFrom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72121" y="7753076"/>
            <a:ext cx="1185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Key:</a:t>
            </a:r>
            <a:endParaRPr lang="en-US" sz="44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065583" y="8694416"/>
            <a:ext cx="13021513" cy="4154984"/>
            <a:chOff x="1355691" y="10524358"/>
            <a:chExt cx="13021513" cy="4154984"/>
          </a:xfrm>
        </p:grpSpPr>
        <p:sp>
          <p:nvSpPr>
            <p:cNvPr id="164" name="TextBox 163"/>
            <p:cNvSpPr txBox="1"/>
            <p:nvPr/>
          </p:nvSpPr>
          <p:spPr>
            <a:xfrm>
              <a:off x="1355691" y="10524358"/>
              <a:ext cx="13021513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 smtClean="0"/>
                <a:t>namespace:property</a:t>
              </a:r>
              <a:r>
                <a:rPr lang="en-US" sz="3600" b="1" dirty="0" smtClean="0"/>
                <a:t>  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property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italicized)</a:t>
              </a:r>
            </a:p>
            <a:p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600" b="1" dirty="0" smtClean="0"/>
                <a:t>namespace:Class        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instance of named class</a:t>
              </a:r>
            </a:p>
            <a:p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property arc from subject to object</a:t>
              </a:r>
            </a:p>
            <a:p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inverse property pair;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arrow </a:t>
              </a:r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with property name shows direction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>
              <a:off x="1499937" y="13848583"/>
              <a:ext cx="3224463" cy="7446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499937" y="12956777"/>
              <a:ext cx="322446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2042312" y="14894724"/>
            <a:ext cx="1800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Colors:</a:t>
            </a:r>
            <a:endParaRPr lang="en-US" sz="44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246667" y="15930918"/>
            <a:ext cx="1055653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red=Darwin Core</a:t>
            </a:r>
          </a:p>
          <a:p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 smtClean="0"/>
              <a:t>                       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blue=Darwin-SW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yellow=FOAF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vocabulary</a:t>
            </a:r>
          </a:p>
          <a:p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Gray represents the non-preferred predicate of an inverse pair.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1679129" y="16908005"/>
            <a:ext cx="2383539" cy="694182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endCxn id="182" idx="6"/>
          </p:cNvCxnSpPr>
          <p:nvPr/>
        </p:nvCxnSpPr>
        <p:spPr>
          <a:xfrm flipH="1">
            <a:off x="4062668" y="17255096"/>
            <a:ext cx="946499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426948" y="16900167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ns:X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226856" y="17115738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ns:y</a:t>
            </a:r>
          </a:p>
        </p:txBody>
      </p:sp>
      <p:sp>
        <p:nvSpPr>
          <p:cNvPr id="190" name="Oval 189"/>
          <p:cNvSpPr/>
          <p:nvPr/>
        </p:nvSpPr>
        <p:spPr>
          <a:xfrm>
            <a:off x="1679129" y="15821188"/>
            <a:ext cx="2383539" cy="6941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>
            <a:endCxn id="190" idx="6"/>
          </p:cNvCxnSpPr>
          <p:nvPr/>
        </p:nvCxnSpPr>
        <p:spPr>
          <a:xfrm flipH="1">
            <a:off x="4062668" y="16168279"/>
            <a:ext cx="94649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426948" y="158133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ns:X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190110" y="16023777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ns:y</a:t>
            </a:r>
          </a:p>
        </p:txBody>
      </p:sp>
      <p:sp>
        <p:nvSpPr>
          <p:cNvPr id="194" name="Oval 193"/>
          <p:cNvSpPr/>
          <p:nvPr/>
        </p:nvSpPr>
        <p:spPr>
          <a:xfrm>
            <a:off x="1561998" y="17968637"/>
            <a:ext cx="2383539" cy="69418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>
            <a:endCxn id="194" idx="6"/>
          </p:cNvCxnSpPr>
          <p:nvPr/>
        </p:nvCxnSpPr>
        <p:spPr>
          <a:xfrm flipH="1">
            <a:off x="3945537" y="18315728"/>
            <a:ext cx="946499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09817" y="17960799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ns:X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101626" y="18193609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ns:y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06779" y="21041558"/>
            <a:ext cx="661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Namespace abbreviations:</a:t>
            </a:r>
            <a:endParaRPr lang="en-US" sz="44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1072121" y="22047402"/>
            <a:ext cx="133296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cs typeface="Courier New" panose="02070309020205020404" pitchFamily="49" charset="0"/>
              </a:rPr>
              <a:t>rdfs</a:t>
            </a:r>
            <a:r>
              <a:rPr lang="en-US" sz="3200" b="1" i="1" dirty="0">
                <a:cs typeface="Courier New" panose="02070309020205020404" pitchFamily="49" charset="0"/>
              </a:rPr>
              <a:t>:          </a:t>
            </a:r>
            <a:r>
              <a:rPr lang="en-US" sz="3200" b="1" i="1" dirty="0" smtClean="0"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://www.w3.org/2000/01/rdf-schema#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dwc:</a:t>
            </a:r>
            <a:r>
              <a:rPr lang="en-US" sz="3200" dirty="0" smtClean="0">
                <a:cs typeface="Courier New" panose="02070309020205020404" pitchFamily="49" charset="0"/>
              </a:rPr>
              <a:t>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://rs.tdwg.org/dwc/terms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dwciri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rs.tdwg.org/dwc/iri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dsw: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http://purl.org/dsw/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dcterms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http://purl.org/dc/terms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foaf: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http://xmlns.com/foaf/0.1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858846" y="1843540"/>
            <a:ext cx="79083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Graph model basis of</a:t>
            </a:r>
          </a:p>
          <a:p>
            <a:pPr algn="ctr"/>
            <a:r>
              <a:rPr lang="en-US" sz="4400" b="1" dirty="0" smtClean="0"/>
              <a:t>2016 </a:t>
            </a:r>
            <a:r>
              <a:rPr lang="en-US" sz="4400" b="1" dirty="0" smtClean="0"/>
              <a:t>Darwin-SW (DSW) ontology</a:t>
            </a:r>
          </a:p>
          <a:p>
            <a:pPr algn="ctr"/>
            <a:r>
              <a:rPr lang="en-US" sz="4400" b="1" dirty="0" smtClean="0"/>
              <a:t>(version </a:t>
            </a:r>
            <a:r>
              <a:rPr lang="en-US" sz="4400" b="1" dirty="0" smtClean="0"/>
              <a:t>1.0) </a:t>
            </a:r>
            <a:endParaRPr lang="en-US" sz="4400" b="1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2079091" y="4239926"/>
            <a:ext cx="1092113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Steven J. Baskauf – Vanderbilt University</a:t>
            </a:r>
          </a:p>
          <a:p>
            <a:r>
              <a:rPr lang="en-US" sz="3200" dirty="0" smtClean="0"/>
              <a:t>Campbell O. Webb – Arnold Arboretum of Harvard University</a:t>
            </a:r>
          </a:p>
          <a:p>
            <a:endParaRPr lang="en-US" sz="3200" dirty="0"/>
          </a:p>
          <a:p>
            <a:r>
              <a:rPr lang="en-US" sz="3200" dirty="0" smtClean="0"/>
              <a:t>Basic class relationships laid out by Richard L. Pyle</a:t>
            </a:r>
          </a:p>
          <a:p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smtClean="0"/>
              <a:t>lists.tdwg.org/pipermail/tdwg-content/2010-October/001703.html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232810" y="26284671"/>
            <a:ext cx="2148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Sources:</a:t>
            </a:r>
            <a:endParaRPr lang="en-US" sz="4400" b="1" dirty="0"/>
          </a:p>
        </p:txBody>
      </p:sp>
      <p:sp>
        <p:nvSpPr>
          <p:cNvPr id="115" name="Oval 114"/>
          <p:cNvSpPr/>
          <p:nvPr/>
        </p:nvSpPr>
        <p:spPr>
          <a:xfrm>
            <a:off x="29313221" y="12131154"/>
            <a:ext cx="3886200" cy="1981200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0218790" y="12796740"/>
            <a:ext cx="220175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foaf:Agent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246886" y="14215994"/>
            <a:ext cx="3558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Note: a dsw:Token</a:t>
            </a:r>
          </a:p>
          <a:p>
            <a:r>
              <a:rPr lang="en-US" sz="3200" i="1" dirty="0" smtClean="0"/>
              <a:t>can be an instance of any class.</a:t>
            </a:r>
          </a:p>
        </p:txBody>
      </p:sp>
      <p:cxnSp>
        <p:nvCxnSpPr>
          <p:cNvPr id="125" name="Straight Arrow Connector 124"/>
          <p:cNvCxnSpPr>
            <a:stCxn id="12" idx="6"/>
            <a:endCxn id="115" idx="1"/>
          </p:cNvCxnSpPr>
          <p:nvPr/>
        </p:nvCxnSpPr>
        <p:spPr>
          <a:xfrm>
            <a:off x="22061482" y="8395194"/>
            <a:ext cx="7820860" cy="40261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1664714">
            <a:off x="24617510" y="9730691"/>
            <a:ext cx="377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dwciri:identifiedBy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cxnSp>
        <p:nvCxnSpPr>
          <p:cNvPr id="270" name="Straight Arrow Connector 269"/>
          <p:cNvCxnSpPr>
            <a:stCxn id="38" idx="1"/>
            <a:endCxn id="112" idx="5"/>
          </p:cNvCxnSpPr>
          <p:nvPr/>
        </p:nvCxnSpPr>
        <p:spPr>
          <a:xfrm flipH="1" flipV="1">
            <a:off x="15947551" y="16347357"/>
            <a:ext cx="2806942" cy="3262093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217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PowerPoint Presentation</vt:lpstr>
    </vt:vector>
  </TitlesOfParts>
  <Company>Vanderbilt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Raymer, Marc D</dc:creator>
  <cp:lastModifiedBy>Steve Baskauf</cp:lastModifiedBy>
  <cp:revision>68</cp:revision>
  <dcterms:created xsi:type="dcterms:W3CDTF">2013-04-17T13:39:40Z</dcterms:created>
  <dcterms:modified xsi:type="dcterms:W3CDTF">2016-03-03T12:20:31Z</dcterms:modified>
</cp:coreProperties>
</file>