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7" autoAdjust="0"/>
    <p:restoredTop sz="93003" autoAdjust="0"/>
  </p:normalViewPr>
  <p:slideViewPr>
    <p:cSldViewPr>
      <p:cViewPr varScale="1">
        <p:scale>
          <a:sx n="20" d="100"/>
          <a:sy n="20" d="100"/>
        </p:scale>
        <p:origin x="48" y="54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6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3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0" y="990600"/>
            <a:ext cx="27508200" cy="303440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7352" y="27693114"/>
            <a:ext cx="1778814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Baskauf, S. and C. O. Webb. In press. Darwin-SW: Darwin Core-based terms for expressing biodiversity data as RDF. Semantic Web Journal.  http://www.semantic-web-journal.net/content/darwin-sw-darwin-core-based-terms-expressing-biodiversity-data-rdf-1</a:t>
            </a:r>
          </a:p>
          <a:p>
            <a:r>
              <a:rPr lang="en-US" sz="2800" dirty="0"/>
              <a:t>Darwin Core RDF Guide from http://rs.tdwg.org/dwc/terms/guides/rdf/index.htm</a:t>
            </a:r>
          </a:p>
          <a:p>
            <a:r>
              <a:rPr lang="en-US" sz="2800" dirty="0"/>
              <a:t>Describing Taxon Concepts from http://code.google.com/p/tdwg-rdf/wiki/TaxonInRDF which is based on the TDWG TaxonConcept Ontology http://code.google.com/p/tdwg-ontology/source/browse/trunk/ontology/voc/TaxonConcept.rdf</a:t>
            </a:r>
          </a:p>
          <a:p>
            <a:r>
              <a:rPr lang="en-US" sz="2800" dirty="0"/>
              <a:t> which is based on the TCS Standard http://www.tdwg.org/standards/117/</a:t>
            </a:r>
          </a:p>
          <a:p>
            <a:r>
              <a:rPr lang="en-US" sz="2800" dirty="0"/>
              <a:t>Darwin-SW version 1.0 from https://github.com/darwin-sw/dsw</a:t>
            </a:r>
          </a:p>
          <a:p>
            <a:r>
              <a:rPr lang="en-US" sz="2800" dirty="0"/>
              <a:t>The Association of Systematics Collections (ASC) report on: An Information Model for Biological Collections </a:t>
            </a:r>
          </a:p>
          <a:p>
            <a:r>
              <a:rPr lang="en-US" sz="2800" dirty="0"/>
              <a:t>http://wiki.tdwg.org/twiki/bin/view/TAG/HistoricalDocuments</a:t>
            </a:r>
          </a:p>
          <a:p>
            <a:r>
              <a:rPr lang="en-US" sz="2800" dirty="0"/>
              <a:t>ASC model diagram from http://wiki.tdwg.org/twiki/bin/viewfile/TAG/HistoricalDocuments?rev=1;filename=Ascfig2.pdf</a:t>
            </a:r>
          </a:p>
        </p:txBody>
      </p:sp>
      <p:sp>
        <p:nvSpPr>
          <p:cNvPr id="4" name="Oval 3"/>
          <p:cNvSpPr/>
          <p:nvPr/>
        </p:nvSpPr>
        <p:spPr>
          <a:xfrm>
            <a:off x="27660600" y="15163800"/>
            <a:ext cx="388620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151637" y="15163800"/>
            <a:ext cx="388620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699200" y="12801600"/>
            <a:ext cx="3886200" cy="1981200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166550" y="11278069"/>
            <a:ext cx="3886200" cy="1981200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613600" y="8686800"/>
            <a:ext cx="2739189" cy="1524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374600" y="762000"/>
            <a:ext cx="3886200" cy="1981200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084837" y="659732"/>
            <a:ext cx="3886200" cy="1981200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791694" y="11644313"/>
            <a:ext cx="5028631" cy="16910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480820" y="2971800"/>
            <a:ext cx="5188180" cy="492383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31546800" y="16154400"/>
            <a:ext cx="2604837" cy="0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7"/>
            <a:endCxn id="7" idx="4"/>
          </p:cNvCxnSpPr>
          <p:nvPr/>
        </p:nvCxnSpPr>
        <p:spPr>
          <a:xfrm flipV="1">
            <a:off x="37468716" y="13259269"/>
            <a:ext cx="1640934" cy="219467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8" idx="6"/>
            <a:endCxn id="6" idx="4"/>
          </p:cNvCxnSpPr>
          <p:nvPr/>
        </p:nvCxnSpPr>
        <p:spPr>
          <a:xfrm flipV="1">
            <a:off x="27469012" y="14782800"/>
            <a:ext cx="6173288" cy="658192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0"/>
          </p:cNvCxnSpPr>
          <p:nvPr/>
        </p:nvCxnSpPr>
        <p:spPr>
          <a:xfrm flipV="1">
            <a:off x="29603700" y="10210800"/>
            <a:ext cx="3009900" cy="4953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348008" y="15989955"/>
            <a:ext cx="3493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dcterms:Location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440762" y="13016786"/>
            <a:ext cx="2995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foaf:Agent or</a:t>
            </a:r>
          </a:p>
          <a:p>
            <a:r>
              <a:rPr lang="en-US" sz="3600" b="1" dirty="0">
                <a:solidFill>
                  <a:srgbClr val="00B0F0"/>
                </a:solidFill>
              </a:rPr>
              <a:t>dcterms:Agent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618237" y="925966"/>
            <a:ext cx="2995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foaf:Agent or</a:t>
            </a:r>
          </a:p>
          <a:p>
            <a:r>
              <a:rPr lang="en-US" sz="3600" b="1" dirty="0">
                <a:solidFill>
                  <a:srgbClr val="00B0F0"/>
                </a:solidFill>
              </a:rPr>
              <a:t>dcterms:Agent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950639" y="11661442"/>
            <a:ext cx="223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gn:Feature</a:t>
            </a:r>
          </a:p>
        </p:txBody>
      </p:sp>
      <p:sp>
        <p:nvSpPr>
          <p:cNvPr id="34" name="TextBox 33"/>
          <p:cNvSpPr txBox="1"/>
          <p:nvPr/>
        </p:nvSpPr>
        <p:spPr>
          <a:xfrm rot="18459244">
            <a:off x="37247874" y="14278147"/>
            <a:ext cx="4732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dwciri:inDescribedPlace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628296" y="16975145"/>
            <a:ext cx="3370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C000"/>
                </a:solidFill>
              </a:rPr>
              <a:t>dsw:locatedAt</a:t>
            </a:r>
            <a:r>
              <a:rPr lang="en-US" sz="3600" b="1" i="1" dirty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>
              <a:solidFill>
                <a:srgbClr val="FFC000"/>
              </a:solidFill>
            </a:endParaRPr>
          </a:p>
          <a:p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</a:rPr>
              <a:t>dsw:locates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525103" y="15989955"/>
            <a:ext cx="215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dwc:Event</a:t>
            </a:r>
          </a:p>
        </p:txBody>
      </p:sp>
      <p:sp>
        <p:nvSpPr>
          <p:cNvPr id="37" name="TextBox 36"/>
          <p:cNvSpPr txBox="1"/>
          <p:nvPr/>
        </p:nvSpPr>
        <p:spPr>
          <a:xfrm rot="18796987">
            <a:off x="27983470" y="19086038"/>
            <a:ext cx="364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dwciri:recordedBy</a:t>
            </a:r>
          </a:p>
        </p:txBody>
      </p:sp>
      <p:sp>
        <p:nvSpPr>
          <p:cNvPr id="38" name="Oval 37"/>
          <p:cNvSpPr/>
          <p:nvPr/>
        </p:nvSpPr>
        <p:spPr>
          <a:xfrm>
            <a:off x="23030614" y="20374124"/>
            <a:ext cx="4438398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38" idx="7"/>
            <a:endCxn id="4" idx="3"/>
          </p:cNvCxnSpPr>
          <p:nvPr/>
        </p:nvCxnSpPr>
        <p:spPr>
          <a:xfrm flipV="1">
            <a:off x="26819024" y="16854860"/>
            <a:ext cx="1410697" cy="3809404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7519692">
            <a:off x="25219774" y="17730518"/>
            <a:ext cx="3049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C000"/>
                </a:solidFill>
              </a:rPr>
              <a:t>dsw:atEvent</a:t>
            </a:r>
            <a:r>
              <a:rPr lang="en-US" sz="3600" b="1" i="1" dirty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>
              <a:solidFill>
                <a:srgbClr val="FFC000"/>
              </a:solidFill>
            </a:endParaRPr>
          </a:p>
          <a:p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</a:rPr>
              <a:t>dsw:eventOf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337625" y="21041558"/>
            <a:ext cx="327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dwc:Occurrence</a:t>
            </a:r>
          </a:p>
        </p:txBody>
      </p:sp>
      <p:cxnSp>
        <p:nvCxnSpPr>
          <p:cNvPr id="51" name="Straight Arrow Connector 50"/>
          <p:cNvCxnSpPr>
            <a:stCxn id="38" idx="1"/>
          </p:cNvCxnSpPr>
          <p:nvPr/>
        </p:nvCxnSpPr>
        <p:spPr>
          <a:xfrm flipH="1" flipV="1">
            <a:off x="23257928" y="16878990"/>
            <a:ext cx="422674" cy="3785274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4982433">
            <a:off x="20963521" y="18421877"/>
            <a:ext cx="3868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C000"/>
                </a:solidFill>
              </a:rPr>
              <a:t>dsw:evidenceFor</a:t>
            </a:r>
            <a:r>
              <a:rPr lang="en-US" sz="3600" b="1" i="1" dirty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>
              <a:solidFill>
                <a:srgbClr val="FFC000"/>
              </a:solidFill>
            </a:endParaRPr>
          </a:p>
          <a:p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</a:rPr>
              <a:t>dsw:hasEvidence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017186" y="15894554"/>
            <a:ext cx="221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dsw:Token</a:t>
            </a:r>
          </a:p>
        </p:txBody>
      </p:sp>
      <p:sp>
        <p:nvSpPr>
          <p:cNvPr id="62" name="Oval 61"/>
          <p:cNvSpPr/>
          <p:nvPr/>
        </p:nvSpPr>
        <p:spPr>
          <a:xfrm>
            <a:off x="18645492" y="15109703"/>
            <a:ext cx="5483913" cy="2153972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2763927" y="9467270"/>
            <a:ext cx="2234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rdfs:Literal</a:t>
            </a:r>
          </a:p>
        </p:txBody>
      </p:sp>
      <p:sp>
        <p:nvSpPr>
          <p:cNvPr id="64" name="TextBox 63"/>
          <p:cNvSpPr txBox="1"/>
          <p:nvPr/>
        </p:nvSpPr>
        <p:spPr>
          <a:xfrm rot="18147937">
            <a:off x="29215882" y="12042073"/>
            <a:ext cx="307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dwc:eventDate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163429" y="11957871"/>
            <a:ext cx="366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dwc:Identification</a:t>
            </a:r>
          </a:p>
        </p:txBody>
      </p:sp>
      <p:cxnSp>
        <p:nvCxnSpPr>
          <p:cNvPr id="68" name="Straight Arrow Connector 67"/>
          <p:cNvCxnSpPr>
            <a:stCxn id="12" idx="7"/>
            <a:endCxn id="13" idx="5"/>
          </p:cNvCxnSpPr>
          <p:nvPr/>
        </p:nvCxnSpPr>
        <p:spPr>
          <a:xfrm flipH="1" flipV="1">
            <a:off x="17909209" y="7174552"/>
            <a:ext cx="1174690" cy="471741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3766448" y="8766105"/>
            <a:ext cx="3657600" cy="1752600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4488674">
            <a:off x="17499040" y="9223684"/>
            <a:ext cx="3007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dwciri:toTaxon</a:t>
            </a:r>
          </a:p>
        </p:txBody>
      </p:sp>
      <p:cxnSp>
        <p:nvCxnSpPr>
          <p:cNvPr id="85" name="Straight Arrow Connector 84"/>
          <p:cNvCxnSpPr>
            <a:stCxn id="13" idx="7"/>
            <a:endCxn id="9" idx="2"/>
          </p:cNvCxnSpPr>
          <p:nvPr/>
        </p:nvCxnSpPr>
        <p:spPr>
          <a:xfrm flipV="1">
            <a:off x="17909209" y="1752600"/>
            <a:ext cx="7465391" cy="1940278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6"/>
          </p:cNvCxnSpPr>
          <p:nvPr/>
        </p:nvCxnSpPr>
        <p:spPr>
          <a:xfrm flipV="1">
            <a:off x="29260800" y="1650334"/>
            <a:ext cx="3824037" cy="102266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9517474" y="1873600"/>
            <a:ext cx="322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B0F0"/>
                </a:solidFill>
              </a:rPr>
              <a:t>dcterms:creator</a:t>
            </a:r>
          </a:p>
        </p:txBody>
      </p:sp>
      <p:sp>
        <p:nvSpPr>
          <p:cNvPr id="96" name="TextBox 95"/>
          <p:cNvSpPr txBox="1"/>
          <p:nvPr/>
        </p:nvSpPr>
        <p:spPr>
          <a:xfrm rot="20793679">
            <a:off x="21110125" y="2648633"/>
            <a:ext cx="2962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B0F0"/>
                </a:solidFill>
              </a:rPr>
              <a:t>tc:accordingTo</a:t>
            </a:r>
          </a:p>
        </p:txBody>
      </p:sp>
      <p:cxnSp>
        <p:nvCxnSpPr>
          <p:cNvPr id="97" name="Straight Arrow Connector 96"/>
          <p:cNvCxnSpPr>
            <a:stCxn id="13" idx="4"/>
            <a:endCxn id="77" idx="0"/>
          </p:cNvCxnSpPr>
          <p:nvPr/>
        </p:nvCxnSpPr>
        <p:spPr>
          <a:xfrm flipH="1">
            <a:off x="15595248" y="7895630"/>
            <a:ext cx="479662" cy="870475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3030200" y="7918604"/>
            <a:ext cx="246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B0F0"/>
                </a:solidFill>
              </a:rPr>
              <a:t>tc:hasName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5376164" y="1550434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(some bibo: class?)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087096" y="4744997"/>
            <a:ext cx="2209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dwc:Taxon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4012319" y="9522768"/>
            <a:ext cx="2914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tc:TaxonName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654716" y="18928551"/>
            <a:ext cx="292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dwc:Organism</a:t>
            </a:r>
          </a:p>
        </p:txBody>
      </p:sp>
      <p:sp>
        <p:nvSpPr>
          <p:cNvPr id="112" name="Oval 111"/>
          <p:cNvSpPr/>
          <p:nvPr/>
        </p:nvSpPr>
        <p:spPr>
          <a:xfrm>
            <a:off x="8325854" y="18306538"/>
            <a:ext cx="534202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>
            <a:endCxn id="112" idx="5"/>
          </p:cNvCxnSpPr>
          <p:nvPr/>
        </p:nvCxnSpPr>
        <p:spPr>
          <a:xfrm flipH="1" flipV="1">
            <a:off x="12885553" y="19997598"/>
            <a:ext cx="10145064" cy="1367126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461426">
            <a:off x="17397208" y="20861852"/>
            <a:ext cx="433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</a:rPr>
              <a:t>dsw:hasOccurrence</a:t>
            </a:r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600" b="1" i="1" dirty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>
                <a:solidFill>
                  <a:srgbClr val="FFC000"/>
                </a:solidFill>
              </a:rPr>
              <a:t>dsw:occurrenceOf</a:t>
            </a:r>
          </a:p>
        </p:txBody>
      </p:sp>
      <p:cxnSp>
        <p:nvCxnSpPr>
          <p:cNvPr id="117" name="Straight Arrow Connector 116"/>
          <p:cNvCxnSpPr>
            <a:stCxn id="12" idx="3"/>
            <a:endCxn id="112" idx="7"/>
          </p:cNvCxnSpPr>
          <p:nvPr/>
        </p:nvCxnSpPr>
        <p:spPr>
          <a:xfrm flipH="1">
            <a:off x="12885553" y="13087723"/>
            <a:ext cx="2642567" cy="5508955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17824152">
            <a:off x="11256106" y="14769817"/>
            <a:ext cx="4757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</a:rPr>
              <a:t>dsw:hasIdentification</a:t>
            </a:r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600" b="1" i="1" dirty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>
                <a:solidFill>
                  <a:srgbClr val="FFC000"/>
                </a:solidFill>
              </a:rPr>
              <a:t>dsw:identifies</a:t>
            </a:r>
          </a:p>
        </p:txBody>
      </p:sp>
      <p:cxnSp>
        <p:nvCxnSpPr>
          <p:cNvPr id="124" name="Straight Arrow Connector 123"/>
          <p:cNvCxnSpPr>
            <a:stCxn id="62" idx="1"/>
            <a:endCxn id="12" idx="4"/>
          </p:cNvCxnSpPr>
          <p:nvPr/>
        </p:nvCxnSpPr>
        <p:spPr>
          <a:xfrm flipH="1" flipV="1">
            <a:off x="17306010" y="13335373"/>
            <a:ext cx="2142582" cy="2089772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 rot="2656770">
            <a:off x="16360878" y="14105896"/>
            <a:ext cx="29839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</a:rPr>
              <a:t>dsw:idBasedOn</a:t>
            </a:r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2800" b="1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b="1" i="1" dirty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en-US" sz="2800" b="1" i="1" dirty="0">
                <a:solidFill>
                  <a:srgbClr val="FFC000"/>
                </a:solidFill>
              </a:rPr>
              <a:t>dsw:isBasisForId</a:t>
            </a:r>
          </a:p>
        </p:txBody>
      </p:sp>
      <p:cxnSp>
        <p:nvCxnSpPr>
          <p:cNvPr id="136" name="Straight Arrow Connector 135"/>
          <p:cNvCxnSpPr>
            <a:stCxn id="62" idx="3"/>
            <a:endCxn id="112" idx="6"/>
          </p:cNvCxnSpPr>
          <p:nvPr/>
        </p:nvCxnSpPr>
        <p:spPr>
          <a:xfrm flipH="1">
            <a:off x="13667874" y="16948233"/>
            <a:ext cx="5780718" cy="2348905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rot="20265873">
            <a:off x="14885658" y="17997376"/>
            <a:ext cx="4168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</a:rPr>
              <a:t>dsw:hasDerivative</a:t>
            </a:r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600" b="1" i="1" dirty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>
                <a:solidFill>
                  <a:srgbClr val="FFC000"/>
                </a:solidFill>
              </a:rPr>
              <a:t>dsw:derivedFrom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072121" y="7753076"/>
            <a:ext cx="1185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Key: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1065583" y="8694416"/>
            <a:ext cx="13021513" cy="4154984"/>
            <a:chOff x="1355691" y="10524358"/>
            <a:chExt cx="13021513" cy="4154984"/>
          </a:xfrm>
        </p:grpSpPr>
        <p:sp>
          <p:nvSpPr>
            <p:cNvPr id="164" name="TextBox 163"/>
            <p:cNvSpPr txBox="1"/>
            <p:nvPr/>
          </p:nvSpPr>
          <p:spPr>
            <a:xfrm>
              <a:off x="1355691" y="10524358"/>
              <a:ext cx="13021513" cy="415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/>
                <a:t>namespace:property</a:t>
              </a:r>
              <a:r>
                <a:rPr lang="en-US" sz="3600" b="1" dirty="0"/>
                <a:t>  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property (italicized)</a:t>
              </a:r>
            </a:p>
            <a:p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600" b="1" dirty="0"/>
                <a:t>namespace: Class        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instance of named class</a:t>
              </a:r>
            </a:p>
            <a:p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property arc from subject to object</a:t>
              </a:r>
            </a:p>
            <a:p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inverse property pair; arrow 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with property name shows direction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>
              <a:off x="1499937" y="13848583"/>
              <a:ext cx="3224463" cy="7446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499937" y="12956777"/>
              <a:ext cx="322446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1269962" y="13450069"/>
            <a:ext cx="1800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Colors: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74317" y="14486263"/>
            <a:ext cx="1225207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red=Darwin Core sensu RDF Guide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/>
              <a:t>                                    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yellow=Darwin-SW preferred terms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(non-preferred terms in gray)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blue=other vocabulary</a:t>
            </a:r>
          </a:p>
        </p:txBody>
      </p:sp>
      <p:sp>
        <p:nvSpPr>
          <p:cNvPr id="182" name="Oval 181"/>
          <p:cNvSpPr/>
          <p:nvPr/>
        </p:nvSpPr>
        <p:spPr>
          <a:xfrm>
            <a:off x="949181" y="16785744"/>
            <a:ext cx="2383539" cy="694182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>
            <a:endCxn id="182" idx="6"/>
          </p:cNvCxnSpPr>
          <p:nvPr/>
        </p:nvCxnSpPr>
        <p:spPr>
          <a:xfrm flipH="1">
            <a:off x="3332720" y="17132835"/>
            <a:ext cx="946499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697000" y="16777906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ns:X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3496908" y="16993477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B0F0"/>
                </a:solidFill>
              </a:rPr>
              <a:t>ns:y</a:t>
            </a:r>
          </a:p>
        </p:txBody>
      </p:sp>
      <p:sp>
        <p:nvSpPr>
          <p:cNvPr id="190" name="Oval 189"/>
          <p:cNvSpPr/>
          <p:nvPr/>
        </p:nvSpPr>
        <p:spPr>
          <a:xfrm>
            <a:off x="906779" y="14376533"/>
            <a:ext cx="2383539" cy="69418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>
            <a:endCxn id="190" idx="6"/>
          </p:cNvCxnSpPr>
          <p:nvPr/>
        </p:nvCxnSpPr>
        <p:spPr>
          <a:xfrm flipH="1">
            <a:off x="3290318" y="14723624"/>
            <a:ext cx="94649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654598" y="14368695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ns:X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417760" y="14579122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ns:y</a:t>
            </a:r>
          </a:p>
        </p:txBody>
      </p:sp>
      <p:sp>
        <p:nvSpPr>
          <p:cNvPr id="194" name="Oval 193"/>
          <p:cNvSpPr/>
          <p:nvPr/>
        </p:nvSpPr>
        <p:spPr>
          <a:xfrm>
            <a:off x="907697" y="15372945"/>
            <a:ext cx="2383539" cy="694182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>
            <a:endCxn id="194" idx="6"/>
          </p:cNvCxnSpPr>
          <p:nvPr/>
        </p:nvCxnSpPr>
        <p:spPr>
          <a:xfrm flipH="1">
            <a:off x="3291236" y="15720036"/>
            <a:ext cx="946499" cy="0"/>
          </a:xfrm>
          <a:prstGeom prst="straightConnector1">
            <a:avLst/>
          </a:prstGeom>
          <a:ln w="63500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655516" y="15365107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ns:X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447325" y="15597917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C000"/>
                </a:solidFill>
              </a:rPr>
              <a:t>ns:y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906779" y="21041558"/>
            <a:ext cx="6614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Namespace abbreviations: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1072121" y="22047402"/>
            <a:ext cx="133296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cs typeface="Courier New" panose="02070309020205020404" pitchFamily="49" charset="0"/>
              </a:rPr>
              <a:t>rdfs:       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http://www.w3.org/2000/01/rdf-schema#</a:t>
            </a:r>
          </a:p>
          <a:p>
            <a:r>
              <a:rPr lang="en-US" sz="3200" b="1" i="1" dirty="0">
                <a:cs typeface="Courier New" panose="02070309020205020404" pitchFamily="49" charset="0"/>
              </a:rPr>
              <a:t>dwc:</a:t>
            </a:r>
            <a:r>
              <a:rPr lang="en-US" sz="3200" dirty="0">
                <a:cs typeface="Courier New" panose="02070309020205020404" pitchFamily="49" charset="0"/>
              </a:rPr>
              <a:t>       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http://rs.tdwg.org/dwc/terms/</a:t>
            </a:r>
          </a:p>
          <a:p>
            <a:r>
              <a:rPr lang="en-US" sz="3200" b="1" i="1" dirty="0">
                <a:cs typeface="Courier New" panose="02070309020205020404" pitchFamily="49" charset="0"/>
              </a:rPr>
              <a:t>dwciri: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http://rs.tdwg.org/dwc/iri/</a:t>
            </a:r>
          </a:p>
          <a:p>
            <a:r>
              <a:rPr lang="en-US" sz="3200" b="1" i="1" dirty="0">
                <a:cs typeface="Courier New" panose="02070309020205020404" pitchFamily="49" charset="0"/>
              </a:rPr>
              <a:t>dsw: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http://purl.org/dsw/</a:t>
            </a:r>
          </a:p>
          <a:p>
            <a:r>
              <a:rPr lang="en-US" sz="3200" b="1" i="1" dirty="0">
                <a:cs typeface="Courier New" panose="02070309020205020404" pitchFamily="49" charset="0"/>
              </a:rPr>
              <a:t>tc: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http://rs.tdwg.org/ontology/voc/TaxonConcept#</a:t>
            </a:r>
          </a:p>
          <a:p>
            <a:r>
              <a:rPr lang="en-US" sz="3200" b="1" i="1" dirty="0">
                <a:cs typeface="Courier New" panose="02070309020205020404" pitchFamily="49" charset="0"/>
              </a:rPr>
              <a:t>dcterms: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http://purl.org/dc/terms/</a:t>
            </a:r>
          </a:p>
          <a:p>
            <a:r>
              <a:rPr lang="en-US" sz="3200" b="1" i="1" dirty="0">
                <a:cs typeface="Courier New" panose="02070309020205020404" pitchFamily="49" charset="0"/>
              </a:rPr>
              <a:t>dcmitype: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http://purl.org/dc/dcmitype/</a:t>
            </a:r>
          </a:p>
          <a:p>
            <a:r>
              <a:rPr lang="en-US" sz="3200" b="1" i="1" dirty="0">
                <a:cs typeface="Courier New" panose="02070309020205020404" pitchFamily="49" charset="0"/>
              </a:rPr>
              <a:t>foaf:      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http://xmlns.com/foaf/0.1/</a:t>
            </a:r>
          </a:p>
          <a:p>
            <a:r>
              <a:rPr lang="en-US" sz="3200" b="1" i="1" dirty="0">
                <a:cs typeface="Courier New" panose="02070309020205020404" pitchFamily="49" charset="0"/>
              </a:rPr>
              <a:t>gn: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http://www.geonames.org/ontology#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257413" y="1134936"/>
            <a:ext cx="91566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Darwin-SW (DSW) 1.0 ontology </a:t>
            </a:r>
          </a:p>
          <a:p>
            <a:pPr algn="ctr"/>
            <a:r>
              <a:rPr lang="en-US" sz="4400" b="1" dirty="0"/>
              <a:t>mapped on the 1993</a:t>
            </a:r>
          </a:p>
          <a:p>
            <a:pPr algn="ctr"/>
            <a:r>
              <a:rPr lang="en-US" sz="4400" b="1" dirty="0"/>
              <a:t>Association of Systematics Collections </a:t>
            </a:r>
          </a:p>
          <a:p>
            <a:pPr algn="ctr"/>
            <a:r>
              <a:rPr lang="en-US" sz="4400" b="1" dirty="0"/>
              <a:t>(ASC) Model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079091" y="4239926"/>
            <a:ext cx="109211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Steven J. Baskauf – Vanderbilt University</a:t>
            </a:r>
          </a:p>
          <a:p>
            <a:r>
              <a:rPr lang="en-US" sz="3200" dirty="0"/>
              <a:t>Campbell O. Webb – Arnold Arboretum of Harvard University</a:t>
            </a:r>
          </a:p>
          <a:p>
            <a:endParaRPr lang="en-US" sz="3200" dirty="0"/>
          </a:p>
          <a:p>
            <a:r>
              <a:rPr lang="en-US" sz="3200" dirty="0"/>
              <a:t>Basic class relationships laid out by Richard L. Pyle</a:t>
            </a:r>
          </a:p>
          <a:p>
            <a:r>
              <a:rPr lang="en-US" sz="2800" dirty="0"/>
              <a:t>http://lists.tdwg.org/pipermail/tdwg-content/2010-October/001703.html</a:t>
            </a:r>
          </a:p>
          <a:p>
            <a:r>
              <a:rPr lang="en-US" sz="3200" dirty="0"/>
              <a:t>Similarity to ASC model noted by Greg Whitbread</a:t>
            </a:r>
          </a:p>
          <a:p>
            <a:r>
              <a:rPr lang="en-US" sz="2800" dirty="0"/>
              <a:t>http://lists.tdwg.org/pipermail/tdwg-content/2010-October/001718.html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867883" y="26918199"/>
            <a:ext cx="21483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Sources:</a:t>
            </a:r>
          </a:p>
        </p:txBody>
      </p:sp>
    </p:spTree>
    <p:extLst>
      <p:ext uri="{BB962C8B-B14F-4D97-AF65-F5344CB8AC3E}">
        <p14:creationId xmlns:p14="http://schemas.microsoft.com/office/powerpoint/2010/main" val="238456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631</Words>
  <Application>Microsoft Office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Vanderbilt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Raymer, Marc D</dc:creator>
  <cp:lastModifiedBy>Steve Baskauf</cp:lastModifiedBy>
  <cp:revision>41</cp:revision>
  <dcterms:created xsi:type="dcterms:W3CDTF">2013-04-17T13:39:40Z</dcterms:created>
  <dcterms:modified xsi:type="dcterms:W3CDTF">2019-07-18T22:45:32Z</dcterms:modified>
</cp:coreProperties>
</file>