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6" r:id="rId2"/>
    <p:sldId id="264" r:id="rId3"/>
    <p:sldId id="257" r:id="rId4"/>
    <p:sldId id="259" r:id="rId5"/>
    <p:sldId id="261" r:id="rId6"/>
    <p:sldId id="258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50000"/>
      <a:buFont typeface="Wingdings" pitchFamily="2" charset="2"/>
      <a:defRPr kumimoji="1" sz="1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50000"/>
      <a:buFont typeface="Wingdings" pitchFamily="2" charset="2"/>
      <a:defRPr kumimoji="1" sz="1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50000"/>
      <a:buFont typeface="Wingdings" pitchFamily="2" charset="2"/>
      <a:defRPr kumimoji="1" sz="1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50000"/>
      <a:buFont typeface="Wingdings" pitchFamily="2" charset="2"/>
      <a:defRPr kumimoji="1" sz="1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50000"/>
      <a:buFont typeface="Wingdings" pitchFamily="2" charset="2"/>
      <a:defRPr kumimoji="1" sz="1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CC"/>
    <a:srgbClr val="FFCCFF"/>
    <a:srgbClr val="8077F9"/>
    <a:srgbClr val="FF6699"/>
    <a:srgbClr val="FF99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7258" autoAdjust="0"/>
  </p:normalViewPr>
  <p:slideViewPr>
    <p:cSldViewPr>
      <p:cViewPr>
        <p:scale>
          <a:sx n="100" d="100"/>
          <a:sy n="100" d="100"/>
        </p:scale>
        <p:origin x="194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新細明體" pitchFamily="18" charset="-120"/>
              </a:defRPr>
            </a:lvl1pPr>
          </a:lstStyle>
          <a:p>
            <a:fld id="{9A598327-9019-4F96-B9F2-1138ACD264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5894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98327-9019-4F96-B9F2-1138ACD264D1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485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pic>
        <p:nvPicPr>
          <p:cNvPr id="44036" name="Picture 4" descr="soc_lab_b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3013"/>
            <a:ext cx="9144000" cy="46513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DF86FD-F4F3-4403-A5C1-723E046045C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5B39F0-4120-487D-B4AA-650386A6069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D7C4527-A3F4-4C2B-A70C-2362C66134D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07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3350"/>
            <a:ext cx="4038600" cy="21907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E377B27-CD5E-42BE-91F5-60576207DA6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38EE9A-1DC3-4B6F-BA52-B8AA2B2FDBDD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1DE817-2BE1-4F90-AF1F-CCEAB9BB8E4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4DE716-D56F-411B-BD6B-13C1BB3C535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DC1A92-FBCF-480E-9A3D-2AD266ED13C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F43B47-0DC5-4858-8622-6B722ACE550D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57C2D0-BBCB-435A-AA06-AF725204B4F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40EADA-1579-4750-8227-801FFCF8909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24BF19-FCF9-47A1-A8D5-AB09E1638D56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soc_lab_bar_s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393825"/>
            <a:ext cx="9144000" cy="230188"/>
          </a:xfrm>
          <a:prstGeom prst="rect">
            <a:avLst/>
          </a:prstGeom>
          <a:noFill/>
        </p:spPr>
      </p:pic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fld id="{992753FB-6347-4701-81BE-4BFE325E6108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84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6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6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6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6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6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6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038600"/>
            <a:ext cx="6400800" cy="1752600"/>
          </a:xfrm>
        </p:spPr>
        <p:txBody>
          <a:bodyPr/>
          <a:lstStyle/>
          <a:p>
            <a:r>
              <a:rPr lang="zh-TW" altLang="en-US" sz="2400" dirty="0"/>
              <a:t>指導教授：董蘭榮 教授</a:t>
            </a:r>
          </a:p>
          <a:p>
            <a:r>
              <a:rPr lang="zh-TW" altLang="en-US" sz="2400" dirty="0" smtClean="0"/>
              <a:t>研 </a:t>
            </a:r>
            <a:r>
              <a:rPr lang="zh-TW" altLang="en-US" sz="2400" dirty="0"/>
              <a:t>究 </a:t>
            </a:r>
            <a:r>
              <a:rPr lang="zh-TW" altLang="en-US" sz="2400" dirty="0" smtClean="0"/>
              <a:t>生：林柏佑</a:t>
            </a:r>
            <a:endParaRPr lang="en-US" altLang="zh-TW" sz="2400" dirty="0" smtClean="0"/>
          </a:p>
          <a:p>
            <a:r>
              <a:rPr lang="zh-TW" altLang="en-US" sz="2400" dirty="0" smtClean="0"/>
              <a:t>        </a:t>
            </a:r>
          </a:p>
        </p:txBody>
      </p:sp>
      <p:sp>
        <p:nvSpPr>
          <p:cNvPr id="5" name="標題 4"/>
          <p:cNvSpPr>
            <a:spLocks noGrp="1"/>
          </p:cNvSpPr>
          <p:nvPr>
            <p:ph type="ctrTitle" sz="quarter"/>
          </p:nvPr>
        </p:nvSpPr>
        <p:spPr>
          <a:xfrm>
            <a:off x="0" y="1844675"/>
            <a:ext cx="9144000" cy="1736725"/>
          </a:xfrm>
        </p:spPr>
        <p:txBody>
          <a:bodyPr/>
          <a:lstStyle/>
          <a:p>
            <a:r>
              <a:rPr lang="en-US" altLang="zh-TW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4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TW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Simulate ultrasound circuit flow</a:t>
            </a:r>
            <a:br>
              <a:rPr lang="en-US" altLang="zh-TW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signal(after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10</a:t>
            </a:fld>
            <a:endParaRPr lang="en-US" altLang="zh-TW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" y="1645791"/>
            <a:ext cx="8852970" cy="4440317"/>
          </a:xfrm>
        </p:spPr>
      </p:pic>
    </p:spTree>
    <p:extLst>
      <p:ext uri="{BB962C8B-B14F-4D97-AF65-F5344CB8AC3E}">
        <p14:creationId xmlns:p14="http://schemas.microsoft.com/office/powerpoint/2010/main" val="353954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signal(after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(zoom in))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11</a:t>
            </a:fld>
            <a:endParaRPr lang="en-US" altLang="zh-TW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" y="1803321"/>
            <a:ext cx="8852970" cy="4440317"/>
          </a:xfrm>
        </p:spPr>
      </p:pic>
    </p:spTree>
    <p:extLst>
      <p:ext uri="{BB962C8B-B14F-4D97-AF65-F5344CB8AC3E}">
        <p14:creationId xmlns:p14="http://schemas.microsoft.com/office/powerpoint/2010/main" val="142263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signal(after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(zoom in))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12</a:t>
            </a:fld>
            <a:endParaRPr lang="en-US" altLang="zh-TW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" y="1803321"/>
            <a:ext cx="8852970" cy="4440317"/>
          </a:xfrm>
        </p:spPr>
      </p:pic>
    </p:spTree>
    <p:extLst>
      <p:ext uri="{BB962C8B-B14F-4D97-AF65-F5344CB8AC3E}">
        <p14:creationId xmlns:p14="http://schemas.microsoft.com/office/powerpoint/2010/main" val="108271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Mixed(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3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13</a:t>
            </a:fld>
            <a:endParaRPr lang="en-US" altLang="zh-TW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" y="1823765"/>
            <a:ext cx="8852970" cy="4440317"/>
          </a:xfrm>
        </p:spPr>
      </p:pic>
    </p:spTree>
    <p:extLst>
      <p:ext uri="{BB962C8B-B14F-4D97-AF65-F5344CB8AC3E}">
        <p14:creationId xmlns:p14="http://schemas.microsoft.com/office/powerpoint/2010/main" val="156881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Mixed(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zoom in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3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14</a:t>
            </a:fld>
            <a:endParaRPr lang="en-US" altLang="zh-TW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6" y="1639093"/>
            <a:ext cx="8783336" cy="4405391"/>
          </a:xfrm>
        </p:spPr>
      </p:pic>
    </p:spTree>
    <p:extLst>
      <p:ext uri="{BB962C8B-B14F-4D97-AF65-F5344CB8AC3E}">
        <p14:creationId xmlns:p14="http://schemas.microsoft.com/office/powerpoint/2010/main" val="70863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Mixed(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after FFT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3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3321"/>
            <a:ext cx="8229600" cy="412765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2904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Mixed(</a:t>
                </a:r>
                <a14:m>
                  <m:oMath xmlns:m="http://schemas.openxmlformats.org/officeDocument/2006/math">
                    <m:r>
                      <a:rPr lang="en-US" altLang="zh-TW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US" altLang="zh-TW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</m:oMath>
                </a14:m>
                <a:r>
                  <a:rPr lang="en-US" altLang="zh-TW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after FFT zoom in</a:t>
                </a:r>
                <a:endParaRPr lang="zh-TW" altLang="en-US" sz="4000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r="-445" b="-74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16</a:t>
            </a:fld>
            <a:endParaRPr lang="en-US" altLang="zh-TW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4" y="1849359"/>
            <a:ext cx="8710539" cy="4368879"/>
          </a:xfrm>
        </p:spPr>
      </p:pic>
    </p:spTree>
    <p:extLst>
      <p:ext uri="{BB962C8B-B14F-4D97-AF65-F5344CB8AC3E}">
        <p14:creationId xmlns:p14="http://schemas.microsoft.com/office/powerpoint/2010/main" val="372330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Mixed(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3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17</a:t>
            </a:fld>
            <a:endParaRPr lang="en-US" altLang="zh-TW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7" y="1693823"/>
            <a:ext cx="8558614" cy="4292679"/>
          </a:xfrm>
        </p:spPr>
      </p:pic>
    </p:spTree>
    <p:extLst>
      <p:ext uri="{BB962C8B-B14F-4D97-AF65-F5344CB8AC3E}">
        <p14:creationId xmlns:p14="http://schemas.microsoft.com/office/powerpoint/2010/main" val="188680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Mixed(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zoom in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3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18</a:t>
            </a:fld>
            <a:endParaRPr lang="en-US" altLang="zh-TW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4" y="1752600"/>
            <a:ext cx="8710539" cy="4368879"/>
          </a:xfrm>
        </p:spPr>
      </p:pic>
    </p:spTree>
    <p:extLst>
      <p:ext uri="{BB962C8B-B14F-4D97-AF65-F5344CB8AC3E}">
        <p14:creationId xmlns:p14="http://schemas.microsoft.com/office/powerpoint/2010/main" val="16761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Mixed(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after FFT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3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19</a:t>
            </a:fld>
            <a:endParaRPr lang="en-US" altLang="zh-TW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7" y="1828800"/>
            <a:ext cx="8558614" cy="4292679"/>
          </a:xfrm>
        </p:spPr>
      </p:pic>
    </p:spTree>
    <p:extLst>
      <p:ext uri="{BB962C8B-B14F-4D97-AF65-F5344CB8AC3E}">
        <p14:creationId xmlns:p14="http://schemas.microsoft.com/office/powerpoint/2010/main" val="10343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simulate ultrasound 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2</a:t>
            </a:fld>
            <a:endParaRPr lang="en-US" altLang="zh-TW"/>
          </a:p>
        </p:txBody>
      </p:sp>
      <p:grpSp>
        <p:nvGrpSpPr>
          <p:cNvPr id="7" name="群組 6"/>
          <p:cNvGrpSpPr/>
          <p:nvPr/>
        </p:nvGrpSpPr>
        <p:grpSpPr>
          <a:xfrm>
            <a:off x="152400" y="1752600"/>
            <a:ext cx="2425664" cy="762000"/>
            <a:chOff x="-17656" y="1790699"/>
            <a:chExt cx="2425664" cy="762000"/>
          </a:xfrm>
        </p:grpSpPr>
        <p:sp>
          <p:nvSpPr>
            <p:cNvPr id="5" name="矩形 4"/>
            <p:cNvSpPr/>
            <p:nvPr/>
          </p:nvSpPr>
          <p:spPr bwMode="auto">
            <a:xfrm>
              <a:off x="20444" y="1790699"/>
              <a:ext cx="2349464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None/>
                <a:tabLst/>
              </a:pPr>
              <a:endParaRPr kumimoji="1" lang="zh-TW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標楷體" pitchFamily="65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-17656" y="2017810"/>
              <a:ext cx="2425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Ultrasound transmit sine signal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線單箭頭接點 8"/>
          <p:cNvCxnSpPr>
            <a:stCxn id="6" idx="3"/>
            <a:endCxn id="11" idx="1"/>
          </p:cNvCxnSpPr>
          <p:nvPr/>
        </p:nvCxnSpPr>
        <p:spPr bwMode="auto">
          <a:xfrm>
            <a:off x="2578064" y="2133600"/>
            <a:ext cx="1450458" cy="724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/>
          <p:cNvGrpSpPr/>
          <p:nvPr/>
        </p:nvGrpSpPr>
        <p:grpSpPr>
          <a:xfrm>
            <a:off x="4028522" y="1797940"/>
            <a:ext cx="1473164" cy="685800"/>
            <a:chOff x="44823" y="1841077"/>
            <a:chExt cx="2349464" cy="762000"/>
          </a:xfrm>
        </p:grpSpPr>
        <p:sp>
          <p:nvSpPr>
            <p:cNvPr id="11" name="矩形 10"/>
            <p:cNvSpPr/>
            <p:nvPr/>
          </p:nvSpPr>
          <p:spPr bwMode="auto">
            <a:xfrm>
              <a:off x="44823" y="1841077"/>
              <a:ext cx="2349464" cy="7620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None/>
                <a:tabLst/>
              </a:pPr>
              <a:endParaRPr kumimoji="1" lang="zh-TW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標楷體" pitchFamily="65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06819" y="2021977"/>
              <a:ext cx="1976714" cy="341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 signal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550604" y="1785492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 from body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6649478" y="1673884"/>
            <a:ext cx="1941044" cy="881507"/>
            <a:chOff x="-44682" y="1841076"/>
            <a:chExt cx="3095660" cy="979452"/>
          </a:xfrm>
        </p:grpSpPr>
        <p:sp>
          <p:nvSpPr>
            <p:cNvPr id="25" name="矩形 24"/>
            <p:cNvSpPr/>
            <p:nvPr/>
          </p:nvSpPr>
          <p:spPr bwMode="auto">
            <a:xfrm>
              <a:off x="44824" y="1841076"/>
              <a:ext cx="2916648" cy="97945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None/>
                <a:tabLst/>
              </a:pPr>
              <a:endParaRPr kumimoji="1" lang="zh-TW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標楷體" pitchFamily="65" charset="-12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-44682" y="2035807"/>
                  <a:ext cx="3095660" cy="6292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Mixed</a:t>
                  </a:r>
                </a:p>
                <a:p>
                  <a:pPr algn="ctr"/>
                  <a:r>
                    <a:rPr lang="en-US" altLang="zh-TW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&amp;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e>
                      </m:func>
                    </m:oMath>
                  </a14:m>
                  <a:r>
                    <a:rPr lang="en-US" altLang="zh-TW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682" y="2035807"/>
                  <a:ext cx="3095660" cy="6292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29" t="-1075" r="-629" b="-1075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線單箭頭接點 26"/>
          <p:cNvCxnSpPr>
            <a:stCxn id="11" idx="3"/>
            <a:endCxn id="26" idx="1"/>
          </p:cNvCxnSpPr>
          <p:nvPr/>
        </p:nvCxnSpPr>
        <p:spPr bwMode="auto">
          <a:xfrm flipV="1">
            <a:off x="5501686" y="2132297"/>
            <a:ext cx="1147792" cy="854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肘形接點 30"/>
          <p:cNvCxnSpPr>
            <a:stCxn id="25" idx="2"/>
            <a:endCxn id="33" idx="3"/>
          </p:cNvCxnSpPr>
          <p:nvPr/>
        </p:nvCxnSpPr>
        <p:spPr bwMode="auto">
          <a:xfrm rot="5400000">
            <a:off x="5743533" y="2204310"/>
            <a:ext cx="1525386" cy="2227548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2" name="群組 31"/>
          <p:cNvGrpSpPr/>
          <p:nvPr/>
        </p:nvGrpSpPr>
        <p:grpSpPr>
          <a:xfrm>
            <a:off x="4137756" y="3746100"/>
            <a:ext cx="1287679" cy="669353"/>
            <a:chOff x="36707" y="1791291"/>
            <a:chExt cx="2993320" cy="979452"/>
          </a:xfrm>
        </p:grpSpPr>
        <p:sp>
          <p:nvSpPr>
            <p:cNvPr id="33" name="矩形 32"/>
            <p:cNvSpPr/>
            <p:nvPr/>
          </p:nvSpPr>
          <p:spPr bwMode="auto">
            <a:xfrm>
              <a:off x="36707" y="1791291"/>
              <a:ext cx="2916648" cy="97945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None/>
                <a:tabLst/>
              </a:pP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標楷體" pitchFamily="65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96670" y="2035425"/>
              <a:ext cx="2933357" cy="450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 pass filter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8" name="直線單箭頭接點 37"/>
          <p:cNvCxnSpPr>
            <a:stCxn id="33" idx="1"/>
            <a:endCxn id="40" idx="3"/>
          </p:cNvCxnSpPr>
          <p:nvPr/>
        </p:nvCxnSpPr>
        <p:spPr bwMode="auto">
          <a:xfrm flipH="1">
            <a:off x="1992580" y="4080777"/>
            <a:ext cx="2145176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9" name="群組 38"/>
          <p:cNvGrpSpPr/>
          <p:nvPr/>
        </p:nvGrpSpPr>
        <p:grpSpPr>
          <a:xfrm>
            <a:off x="737884" y="3746100"/>
            <a:ext cx="1254696" cy="669353"/>
            <a:chOff x="36707" y="1791291"/>
            <a:chExt cx="2916648" cy="979452"/>
          </a:xfrm>
        </p:grpSpPr>
        <p:sp>
          <p:nvSpPr>
            <p:cNvPr id="40" name="矩形 39"/>
            <p:cNvSpPr/>
            <p:nvPr/>
          </p:nvSpPr>
          <p:spPr bwMode="auto">
            <a:xfrm>
              <a:off x="36707" y="1791291"/>
              <a:ext cx="2916648" cy="97945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None/>
                <a:tabLst/>
              </a:pP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標楷體" pitchFamily="65" charset="-12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420863" y="2035425"/>
              <a:ext cx="2284977" cy="450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Arctangent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5" name="直線單箭頭接點 44"/>
          <p:cNvCxnSpPr>
            <a:stCxn id="40" idx="2"/>
          </p:cNvCxnSpPr>
          <p:nvPr/>
        </p:nvCxnSpPr>
        <p:spPr bwMode="auto">
          <a:xfrm>
            <a:off x="1365232" y="4415453"/>
            <a:ext cx="0" cy="99474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群組 45"/>
          <p:cNvGrpSpPr/>
          <p:nvPr/>
        </p:nvGrpSpPr>
        <p:grpSpPr>
          <a:xfrm>
            <a:off x="703833" y="5438652"/>
            <a:ext cx="1322798" cy="669353"/>
            <a:chOff x="-42448" y="1791291"/>
            <a:chExt cx="3074957" cy="979452"/>
          </a:xfrm>
        </p:grpSpPr>
        <p:sp>
          <p:nvSpPr>
            <p:cNvPr id="47" name="矩形 46"/>
            <p:cNvSpPr/>
            <p:nvPr/>
          </p:nvSpPr>
          <p:spPr bwMode="auto">
            <a:xfrm>
              <a:off x="36707" y="1791291"/>
              <a:ext cx="2916648" cy="97945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None/>
                <a:tabLst/>
              </a:pP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標楷體" pitchFamily="65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-42448" y="2055833"/>
              <a:ext cx="3074957" cy="450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heart signal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425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Mixed(</a:t>
                </a:r>
                <a14:m>
                  <m:oMath xmlns:m="http://schemas.openxmlformats.org/officeDocument/2006/math">
                    <m:r>
                      <a:rPr lang="en-US" altLang="zh-TW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US" altLang="zh-TW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</m:oMath>
                </a14:m>
                <a:r>
                  <a:rPr lang="en-US" altLang="zh-TW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after FFT zoom in</a:t>
                </a:r>
                <a:endParaRPr lang="zh-TW" altLang="en-US" sz="4000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r="-148" b="-74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20</a:t>
            </a:fld>
            <a:endParaRPr lang="en-US" altLang="zh-TW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" y="1803321"/>
            <a:ext cx="8852970" cy="4440317"/>
          </a:xfrm>
        </p:spPr>
      </p:pic>
    </p:spTree>
    <p:extLst>
      <p:ext uri="{BB962C8B-B14F-4D97-AF65-F5344CB8AC3E}">
        <p14:creationId xmlns:p14="http://schemas.microsoft.com/office/powerpoint/2010/main" val="5734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low pass filter</a:t>
                </a:r>
                <a:r>
                  <a:rPr lang="en-US" altLang="zh-TW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TW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US" altLang="zh-TW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</m:oMath>
                </a14:m>
                <a:r>
                  <a:rPr lang="en-US" altLang="zh-TW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zh-TW" altLang="en-US" sz="4000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21</a:t>
            </a:fld>
            <a:endParaRPr lang="en-US" altLang="zh-TW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7" y="1752600"/>
            <a:ext cx="8558614" cy="4292679"/>
          </a:xfrm>
        </p:spPr>
      </p:pic>
    </p:spTree>
    <p:extLst>
      <p:ext uri="{BB962C8B-B14F-4D97-AF65-F5344CB8AC3E}">
        <p14:creationId xmlns:p14="http://schemas.microsoft.com/office/powerpoint/2010/main" val="235865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low pass filter</a:t>
                </a:r>
                <a:r>
                  <a:rPr lang="en-US" altLang="zh-TW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TW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US" altLang="zh-TW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</m:oMath>
                </a14:m>
                <a:r>
                  <a:rPr lang="en-US" altLang="zh-TW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zh-TW" altLang="en-US" sz="4000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22</a:t>
            </a:fld>
            <a:endParaRPr lang="en-US" altLang="zh-TW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9" y="1750973"/>
            <a:ext cx="8406689" cy="4216479"/>
          </a:xfrm>
        </p:spPr>
      </p:pic>
    </p:spTree>
    <p:extLst>
      <p:ext uri="{BB962C8B-B14F-4D97-AF65-F5344CB8AC3E}">
        <p14:creationId xmlns:p14="http://schemas.microsoft.com/office/powerpoint/2010/main" val="58463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Arctangent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828800"/>
            <a:ext cx="9115516" cy="45720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329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40kHz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2" y="1606209"/>
            <a:ext cx="7825504" cy="509462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690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signal after FFT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4" y="1752600"/>
            <a:ext cx="8710539" cy="436887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35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signal after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FFT(zoom in)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15" y="1553156"/>
            <a:ext cx="9166315" cy="459747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94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40kHz sin signal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51" y="1648961"/>
            <a:ext cx="9160727" cy="4594677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66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 signal after FFT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3321"/>
            <a:ext cx="8229600" cy="412765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131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 signal after FFT(zoom in)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3321"/>
            <a:ext cx="8229600" cy="412765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754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signal(reflect from body)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44" y="1732492"/>
            <a:ext cx="7696200" cy="513294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EE9A-1DC3-4B6F-BA52-B8AA2B2FDBDD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7832677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Dots">
  <a:themeElements>
    <a:clrScheme name="Digital Dots 8">
      <a:dk1>
        <a:srgbClr val="000000"/>
      </a:dk1>
      <a:lt1>
        <a:srgbClr val="E6F8F4"/>
      </a:lt1>
      <a:dk2>
        <a:srgbClr val="000000"/>
      </a:dk2>
      <a:lt2>
        <a:srgbClr val="C5DBD6"/>
      </a:lt2>
      <a:accent1>
        <a:srgbClr val="CCFF99"/>
      </a:accent1>
      <a:accent2>
        <a:srgbClr val="ACBAB7"/>
      </a:accent2>
      <a:accent3>
        <a:srgbClr val="F0FBF8"/>
      </a:accent3>
      <a:accent4>
        <a:srgbClr val="000000"/>
      </a:accent4>
      <a:accent5>
        <a:srgbClr val="E2FFCA"/>
      </a:accent5>
      <a:accent6>
        <a:srgbClr val="9BA8A6"/>
      </a:accent6>
      <a:hlink>
        <a:srgbClr val="008080"/>
      </a:hlink>
      <a:folHlink>
        <a:srgbClr val="0066CC"/>
      </a:folHlink>
    </a:clrScheme>
    <a:fontScheme name="Digital Dots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50000"/>
          <a:buFont typeface="Wingdings" pitchFamily="2" charset="2"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50000"/>
          <a:buFont typeface="Wingdings" pitchFamily="2" charset="2"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標楷體" pitchFamily="65" charset="-12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0611</Template>
  <TotalTime>10330</TotalTime>
  <Words>197</Words>
  <Application>Microsoft Office PowerPoint</Application>
  <PresentationFormat>如螢幕大小 (4:3)</PresentationFormat>
  <Paragraphs>57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新細明體</vt:lpstr>
      <vt:lpstr>標楷體</vt:lpstr>
      <vt:lpstr>Arial</vt:lpstr>
      <vt:lpstr>Cambria Math</vt:lpstr>
      <vt:lpstr>Tahoma</vt:lpstr>
      <vt:lpstr>Times New Roman</vt:lpstr>
      <vt:lpstr>Wingdings</vt:lpstr>
      <vt:lpstr>Digital Dots</vt:lpstr>
      <vt:lpstr>Use Matlab to Simulate ultrasound circuit flow </vt:lpstr>
      <vt:lpstr>Use Matlab to simulate ultrasound flow</vt:lpstr>
      <vt:lpstr>40kHz cos signal</vt:lpstr>
      <vt:lpstr>Cos signal after FFT</vt:lpstr>
      <vt:lpstr>Cos signal after FFT(zoom in)</vt:lpstr>
      <vt:lpstr>40kHz sin signal</vt:lpstr>
      <vt:lpstr>Sin signal after FFT</vt:lpstr>
      <vt:lpstr>Sin signal after FFT(zoom in)</vt:lpstr>
      <vt:lpstr>Receive signal(reflect from body)</vt:lpstr>
      <vt:lpstr>Receive signal(after fft)</vt:lpstr>
      <vt:lpstr>Receive signal(after fft(zoom in))</vt:lpstr>
      <vt:lpstr>Receive signal(after fft(zoom in))</vt:lpstr>
      <vt:lpstr>Mixed(cos×cos)</vt:lpstr>
      <vt:lpstr>Mixed(cos×cos) zoom in</vt:lpstr>
      <vt:lpstr>Mixed(cos×cos) after FFT</vt:lpstr>
      <vt:lpstr>Mixed(cos×cos) after FFT zoom in</vt:lpstr>
      <vt:lpstr>Mixed(sin×cos)</vt:lpstr>
      <vt:lpstr>Mixed(sin×cos) zoom in</vt:lpstr>
      <vt:lpstr>Mixed(sin×cos) after FFT</vt:lpstr>
      <vt:lpstr>Mixed(sin×cos) after FFT zoom in</vt:lpstr>
      <vt:lpstr>After low pass filter (cos×cos) </vt:lpstr>
      <vt:lpstr>After low pass filter (sin×cos) </vt:lpstr>
      <vt:lpstr>Arctangent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</dc:creator>
  <cp:lastModifiedBy>LeonYu</cp:lastModifiedBy>
  <cp:revision>531</cp:revision>
  <cp:lastPrinted>1601-01-01T00:00:00Z</cp:lastPrinted>
  <dcterms:created xsi:type="dcterms:W3CDTF">1601-01-01T00:00:00Z</dcterms:created>
  <dcterms:modified xsi:type="dcterms:W3CDTF">2017-04-30T11:48:19Z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