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8625" y="215900"/>
            <a:ext cx="7265670" cy="987425"/>
          </a:xfrm>
          <a:prstGeom prst="rect">
            <a:avLst/>
          </a:prstGeom>
          <a:noFill/>
        </p:spPr>
        <p:txBody>
          <a:bodyPr wrap="square" rtlCol="0">
            <a:noAutofit/>
          </a:bodyPr>
          <a:p>
            <a:r>
              <a:rPr lang="en-US" altLang="en-US" b="1">
                <a:highlight>
                  <a:srgbClr val="FFFF00"/>
                </a:highlight>
              </a:rPr>
              <a:t>User and Permissions Management in Linux</a:t>
            </a:r>
            <a:endParaRPr lang="en-US" altLang="en-US" b="1">
              <a:highlight>
                <a:srgbClr val="FFFF00"/>
              </a:highlight>
            </a:endParaRPr>
          </a:p>
          <a:p>
            <a:endParaRPr lang="en-US" altLang="en-US" b="1" u="sng"/>
          </a:p>
          <a:p>
            <a:pPr algn="just"/>
            <a:r>
              <a:rPr lang="en-US" altLang="en-US"/>
              <a:t>User and permissions management ensures system security by controlling access to files, directories, and other system resources.</a:t>
            </a:r>
            <a:endParaRPr lang="en-US" altLang="en-US"/>
          </a:p>
        </p:txBody>
      </p:sp>
      <p:sp>
        <p:nvSpPr>
          <p:cNvPr id="5" name="Text Box 4"/>
          <p:cNvSpPr txBox="1"/>
          <p:nvPr/>
        </p:nvSpPr>
        <p:spPr>
          <a:xfrm>
            <a:off x="364490" y="1899920"/>
            <a:ext cx="11463020" cy="4799965"/>
          </a:xfrm>
          <a:prstGeom prst="rect">
            <a:avLst/>
          </a:prstGeom>
          <a:noFill/>
        </p:spPr>
        <p:txBody>
          <a:bodyPr wrap="square" rtlCol="0">
            <a:spAutoFit/>
          </a:bodyPr>
          <a:p>
            <a:r>
              <a:rPr lang="en-US" altLang="en-US" b="1" u="sng"/>
              <a:t>1. Managing Users and Groups</a:t>
            </a:r>
            <a:endParaRPr lang="en-US" altLang="en-US" b="1" u="sng"/>
          </a:p>
          <a:p>
            <a:endParaRPr lang="en-US" altLang="en-US" b="1" u="sng"/>
          </a:p>
          <a:p>
            <a:r>
              <a:rPr lang="en-US" altLang="en-US" b="1"/>
              <a:t>Adding Users:</a:t>
            </a:r>
            <a:endParaRPr lang="en-US" altLang="en-US" b="1"/>
          </a:p>
          <a:p>
            <a:r>
              <a:rPr lang="en-US" altLang="en-US"/>
              <a:t>Command: </a:t>
            </a:r>
            <a:r>
              <a:rPr lang="en-US" altLang="en-US" b="1"/>
              <a:t>useradd</a:t>
            </a:r>
            <a:r>
              <a:rPr lang="en-US" altLang="en-US"/>
              <a:t> [username]</a:t>
            </a:r>
            <a:endParaRPr lang="en-US" altLang="en-US"/>
          </a:p>
          <a:p>
            <a:r>
              <a:rPr lang="en-US" altLang="en-US"/>
              <a:t>Example: useradd bhuvan creates a new user named "bhuvan".</a:t>
            </a:r>
            <a:endParaRPr lang="en-US" altLang="en-US"/>
          </a:p>
          <a:p>
            <a:endParaRPr lang="en-US" altLang="en-US"/>
          </a:p>
          <a:p>
            <a:r>
              <a:rPr lang="en-US" altLang="en-US" b="1"/>
              <a:t>Modifying Users:</a:t>
            </a:r>
            <a:endParaRPr lang="en-US" altLang="en-US" b="1"/>
          </a:p>
          <a:p>
            <a:r>
              <a:rPr lang="en-US" altLang="en-US"/>
              <a:t>Command: </a:t>
            </a:r>
            <a:r>
              <a:rPr lang="en-US" altLang="en-US" b="1"/>
              <a:t>usermod</a:t>
            </a:r>
            <a:r>
              <a:rPr lang="en-US" altLang="en-US"/>
              <a:t> [options] [username]</a:t>
            </a:r>
            <a:endParaRPr lang="en-US" altLang="en-US"/>
          </a:p>
          <a:p>
            <a:r>
              <a:rPr lang="en-US" altLang="en-US"/>
              <a:t>Example: usermod -aG sudo bhuvan adds "bhuvan" to the sudo group.</a:t>
            </a:r>
            <a:endParaRPr lang="en-US" altLang="en-US"/>
          </a:p>
          <a:p>
            <a:endParaRPr lang="en-US" altLang="en-US"/>
          </a:p>
          <a:p>
            <a:r>
              <a:rPr lang="en-US" altLang="en-US" b="1"/>
              <a:t>Setting Passwords:</a:t>
            </a:r>
            <a:endParaRPr lang="en-US" altLang="en-US" b="1"/>
          </a:p>
          <a:p>
            <a:r>
              <a:rPr lang="en-US" altLang="en-US"/>
              <a:t>Command: </a:t>
            </a:r>
            <a:r>
              <a:rPr lang="en-US" altLang="en-US" b="1"/>
              <a:t>passwd</a:t>
            </a:r>
            <a:r>
              <a:rPr lang="en-US" altLang="en-US"/>
              <a:t> [username]</a:t>
            </a:r>
            <a:endParaRPr lang="en-US" altLang="en-US"/>
          </a:p>
          <a:p>
            <a:r>
              <a:rPr lang="en-US" altLang="en-US"/>
              <a:t>Example: passwd bhuvan sets or changes the password for "bhuvan".</a:t>
            </a:r>
            <a:endParaRPr lang="en-US" altLang="en-US"/>
          </a:p>
          <a:p>
            <a:endParaRPr lang="en-US" altLang="en-US"/>
          </a:p>
          <a:p>
            <a:r>
              <a:rPr lang="en-US" altLang="en-US" b="1"/>
              <a:t>Removing Users:</a:t>
            </a:r>
            <a:endParaRPr lang="en-US" altLang="en-US" b="1"/>
          </a:p>
          <a:p>
            <a:r>
              <a:rPr lang="en-US" altLang="en-US"/>
              <a:t>Command: </a:t>
            </a:r>
            <a:r>
              <a:rPr lang="en-US" altLang="en-US" b="1"/>
              <a:t>userdel</a:t>
            </a:r>
            <a:r>
              <a:rPr lang="en-US" altLang="en-US"/>
              <a:t> [username]</a:t>
            </a:r>
            <a:endParaRPr lang="en-US" altLang="en-US"/>
          </a:p>
          <a:p>
            <a:r>
              <a:rPr lang="en-US" altLang="en-US"/>
              <a:t>Example: userdel bhuvan deletes the user "bhuvan".</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8740" y="213995"/>
            <a:ext cx="10628630" cy="1476375"/>
          </a:xfrm>
          <a:prstGeom prst="rect">
            <a:avLst/>
          </a:prstGeom>
          <a:noFill/>
        </p:spPr>
        <p:txBody>
          <a:bodyPr wrap="square" rtlCol="0">
            <a:spAutoFit/>
          </a:bodyPr>
          <a:p>
            <a:pPr algn="just"/>
            <a:r>
              <a:rPr lang="en-US" altLang="en-US" b="1">
                <a:highlight>
                  <a:srgbClr val="FFFF00"/>
                </a:highlight>
              </a:rPr>
              <a:t>Understanding File Permissions in Linux</a:t>
            </a:r>
            <a:endParaRPr lang="en-US" altLang="en-US" b="1">
              <a:highlight>
                <a:srgbClr val="FFFF00"/>
              </a:highlight>
            </a:endParaRPr>
          </a:p>
          <a:p>
            <a:pPr algn="just"/>
            <a:endParaRPr lang="en-US" altLang="en-US" b="1">
              <a:highlight>
                <a:srgbClr val="FFFF00"/>
              </a:highlight>
            </a:endParaRPr>
          </a:p>
          <a:p>
            <a:pPr algn="just"/>
            <a:r>
              <a:rPr lang="en-US" altLang="en-US"/>
              <a:t>File permissions in Linux control who can access and perform actions on files and directories. These permissions are based on users, groups, and others and are represented using both symbolic (letters) and numeric (digits) formats.</a:t>
            </a:r>
            <a:endParaRPr lang="en-US" altLang="en-US"/>
          </a:p>
        </p:txBody>
      </p:sp>
      <p:sp>
        <p:nvSpPr>
          <p:cNvPr id="3" name="Text Box 2"/>
          <p:cNvSpPr txBox="1"/>
          <p:nvPr/>
        </p:nvSpPr>
        <p:spPr>
          <a:xfrm>
            <a:off x="163195" y="2033270"/>
            <a:ext cx="9870440" cy="2030095"/>
          </a:xfrm>
          <a:prstGeom prst="rect">
            <a:avLst/>
          </a:prstGeom>
          <a:noFill/>
        </p:spPr>
        <p:txBody>
          <a:bodyPr wrap="square" rtlCol="0">
            <a:spAutoFit/>
          </a:bodyPr>
          <a:p>
            <a:r>
              <a:rPr lang="en-US" altLang="en-US" b="1" u="sng"/>
              <a:t>1. Users in Linux Permissions</a:t>
            </a:r>
            <a:endParaRPr lang="en-US" altLang="en-US" b="1" u="sng"/>
          </a:p>
          <a:p>
            <a:endParaRPr lang="en-US" altLang="en-US" b="1" u="sng"/>
          </a:p>
          <a:p>
            <a:r>
              <a:rPr lang="en-US" altLang="en-US"/>
              <a:t>Every file or directory has:</a:t>
            </a:r>
            <a:endParaRPr lang="en-US" altLang="en-US"/>
          </a:p>
          <a:p>
            <a:endParaRPr lang="en-US" altLang="en-US"/>
          </a:p>
          <a:p>
            <a:pPr marL="285750" indent="-285750">
              <a:buFont typeface="Arial" panose="020B0604020202020204" pitchFamily="34" charset="0"/>
              <a:buChar char="•"/>
            </a:pPr>
            <a:r>
              <a:rPr lang="en-US" altLang="en-US" b="1"/>
              <a:t>Owner</a:t>
            </a:r>
            <a:r>
              <a:rPr lang="en-US" altLang="en-US"/>
              <a:t> (</a:t>
            </a:r>
            <a:r>
              <a:rPr lang="en-US" altLang="en-US"/>
              <a:t>User): The person who owns the file.</a:t>
            </a:r>
            <a:endParaRPr lang="en-US" altLang="en-US"/>
          </a:p>
          <a:p>
            <a:pPr marL="285750" indent="-285750">
              <a:buFont typeface="Arial" panose="020B0604020202020204" pitchFamily="34" charset="0"/>
              <a:buChar char="•"/>
            </a:pPr>
            <a:r>
              <a:rPr lang="en-US" altLang="en-US" b="1"/>
              <a:t>Group</a:t>
            </a:r>
            <a:r>
              <a:rPr lang="en-US" altLang="en-US"/>
              <a:t>: A group of users with shared access.</a:t>
            </a:r>
            <a:endParaRPr lang="en-US" altLang="en-US"/>
          </a:p>
          <a:p>
            <a:pPr marL="285750" indent="-285750">
              <a:buFont typeface="Arial" panose="020B0604020202020204" pitchFamily="34" charset="0"/>
              <a:buChar char="•"/>
            </a:pPr>
            <a:r>
              <a:rPr lang="en-US" altLang="en-US" b="1"/>
              <a:t>Others</a:t>
            </a:r>
            <a:r>
              <a:rPr lang="en-US" altLang="en-US"/>
              <a:t>: All other users on the system.</a:t>
            </a:r>
            <a:endParaRPr lang="en-US" altLang="en-US"/>
          </a:p>
        </p:txBody>
      </p:sp>
      <p:sp>
        <p:nvSpPr>
          <p:cNvPr id="4" name="Text Box 3"/>
          <p:cNvSpPr txBox="1"/>
          <p:nvPr/>
        </p:nvSpPr>
        <p:spPr>
          <a:xfrm>
            <a:off x="163830" y="4445000"/>
            <a:ext cx="11858625" cy="1753235"/>
          </a:xfrm>
          <a:prstGeom prst="rect">
            <a:avLst/>
          </a:prstGeom>
          <a:noFill/>
        </p:spPr>
        <p:txBody>
          <a:bodyPr wrap="square" rtlCol="0">
            <a:spAutoFit/>
          </a:bodyPr>
          <a:p>
            <a:r>
              <a:rPr lang="en-US" altLang="en-US" b="1" u="sng"/>
              <a:t>Permission Types</a:t>
            </a:r>
            <a:endParaRPr lang="en-US" altLang="en-US" b="1" u="sng"/>
          </a:p>
          <a:p>
            <a:r>
              <a:rPr lang="en-US" altLang="en-US"/>
              <a:t>Permissions determine the type of access allowed:</a:t>
            </a:r>
            <a:endParaRPr lang="en-US" altLang="en-US"/>
          </a:p>
          <a:p>
            <a:endParaRPr lang="en-US" altLang="en-US"/>
          </a:p>
          <a:p>
            <a:r>
              <a:rPr lang="en-US" altLang="en-US" b="1"/>
              <a:t>Read</a:t>
            </a:r>
            <a:r>
              <a:rPr lang="en-US" altLang="en-US"/>
              <a:t> (r): View the contents of a file or list the contents of a directory.</a:t>
            </a:r>
            <a:endParaRPr lang="en-US" altLang="en-US"/>
          </a:p>
          <a:p>
            <a:r>
              <a:rPr lang="en-US" altLang="en-US" b="1"/>
              <a:t>Write</a:t>
            </a:r>
            <a:r>
              <a:rPr lang="en-US" altLang="en-US"/>
              <a:t> (w): Modify the file or its contents; for directories, create or delete files inside.</a:t>
            </a:r>
            <a:endParaRPr lang="en-US" altLang="en-US"/>
          </a:p>
          <a:p>
            <a:r>
              <a:rPr lang="en-US" altLang="en-US" b="1"/>
              <a:t>Execute</a:t>
            </a:r>
            <a:r>
              <a:rPr lang="en-US" altLang="en-US"/>
              <a:t> (x): Run the file as a program; for directories, access their contents.</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3210" y="469265"/>
            <a:ext cx="10760075" cy="5582920"/>
          </a:xfrm>
          <a:prstGeom prst="rect">
            <a:avLst/>
          </a:prstGeom>
          <a:noFill/>
        </p:spPr>
        <p:txBody>
          <a:bodyPr wrap="square" rtlCol="0">
            <a:noAutofit/>
          </a:bodyPr>
          <a:p>
            <a:r>
              <a:rPr lang="en-US" altLang="en-US" b="1" u="sng"/>
              <a:t>File Permissions are displayed using symbols:</a:t>
            </a:r>
            <a:endParaRPr lang="en-US" altLang="en-US" b="1" u="sng"/>
          </a:p>
          <a:p>
            <a:endParaRPr lang="en-US" altLang="en-US"/>
          </a:p>
          <a:p>
            <a:r>
              <a:rPr lang="en-US" altLang="en-US"/>
              <a:t>Example: </a:t>
            </a:r>
            <a:r>
              <a:rPr lang="en-US" altLang="en-US" b="1"/>
              <a:t>-rwxr-xr--</a:t>
            </a:r>
            <a:endParaRPr lang="en-US" altLang="en-US" b="1"/>
          </a:p>
          <a:p>
            <a:endParaRPr lang="en-US" altLang="en-US" b="1"/>
          </a:p>
          <a:p>
            <a:pPr algn="l"/>
            <a:r>
              <a:rPr lang="en-US" altLang="en-US" b="1"/>
              <a:t>                                          -rwx                r-x                  r--</a:t>
            </a:r>
            <a:endParaRPr lang="en-US" altLang="en-US" b="1"/>
          </a:p>
          <a:p>
            <a:pPr algn="l"/>
            <a:r>
              <a:rPr lang="en-US" altLang="en-US" b="1"/>
              <a:t>                                        (owner)         (group)         (others)</a:t>
            </a:r>
            <a:endParaRPr lang="en-US" altLang="en-US" b="1"/>
          </a:p>
          <a:p>
            <a:pPr algn="l"/>
            <a:endParaRPr lang="en-US" altLang="en-US" b="1"/>
          </a:p>
          <a:p>
            <a:pPr algn="l"/>
            <a:endParaRPr lang="en-US" altLang="en-US" b="1"/>
          </a:p>
          <a:p>
            <a:endParaRPr lang="en-US" altLang="en-US"/>
          </a:p>
          <a:p>
            <a:pPr marL="285750" indent="-285750">
              <a:buFont typeface="Arial" panose="020B0604020202020204" pitchFamily="34" charset="0"/>
              <a:buChar char="•"/>
            </a:pPr>
            <a:r>
              <a:rPr lang="en-US" altLang="en-US"/>
              <a:t>The first character (-): Indicates a file (-), directory (d), or symlink (l).</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The next three (rwx): Owner’s permissions (read, write, execute).</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The next three (r-x): Group’s permissions (read, execute).</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The last three (r--): Others’ permissions (read-only).</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0825" y="0"/>
            <a:ext cx="9760585" cy="3474085"/>
          </a:xfrm>
          <a:prstGeom prst="rect">
            <a:avLst/>
          </a:prstGeom>
          <a:noFill/>
        </p:spPr>
        <p:txBody>
          <a:bodyPr wrap="square" rtlCol="0">
            <a:noAutofit/>
          </a:bodyPr>
          <a:p>
            <a:r>
              <a:rPr lang="en-US" altLang="en-US"/>
              <a:t>Permissions are summed for each category (user, group, others).</a:t>
            </a:r>
            <a:endParaRPr lang="en-US" altLang="en-US"/>
          </a:p>
          <a:p>
            <a:endParaRPr lang="en-US" altLang="en-US"/>
          </a:p>
          <a:p>
            <a:r>
              <a:rPr lang="en-US" altLang="en-US"/>
              <a:t>Example:</a:t>
            </a:r>
            <a:endParaRPr lang="en-US" altLang="en-US"/>
          </a:p>
          <a:p>
            <a:endParaRPr lang="en-US" altLang="en-US"/>
          </a:p>
          <a:p>
            <a:r>
              <a:rPr lang="en-US" altLang="en-US"/>
              <a:t>rwx = 4 (read) + 2 (write) + 1 (execute) = 7</a:t>
            </a:r>
            <a:endParaRPr lang="en-US" altLang="en-US"/>
          </a:p>
          <a:p>
            <a:endParaRPr lang="en-US" altLang="en-US"/>
          </a:p>
          <a:p>
            <a:r>
              <a:rPr lang="en-US" altLang="en-US"/>
              <a:t>r-x = 4 (read) + 0 (write) + 1 (execute) = 5</a:t>
            </a:r>
            <a:endParaRPr lang="en-US" altLang="en-US"/>
          </a:p>
          <a:p>
            <a:endParaRPr lang="en-US" altLang="en-US"/>
          </a:p>
          <a:p>
            <a:r>
              <a:rPr lang="en-US" altLang="en-US"/>
              <a:t>r-- = 4 (read) + 0 (write) + 0 (execute) = 4</a:t>
            </a:r>
            <a:endParaRPr lang="en-US" altLang="en-US"/>
          </a:p>
          <a:p>
            <a:endParaRPr lang="en-US" altLang="en-US"/>
          </a:p>
          <a:p>
            <a:r>
              <a:rPr lang="en-US" altLang="en-US"/>
              <a:t>So, rwxr-xr-- = 754.</a:t>
            </a:r>
            <a:endParaRPr lang="en-US" altLang="en-US"/>
          </a:p>
        </p:txBody>
      </p:sp>
      <p:sp>
        <p:nvSpPr>
          <p:cNvPr id="3" name="Text Box 2"/>
          <p:cNvSpPr txBox="1"/>
          <p:nvPr/>
        </p:nvSpPr>
        <p:spPr>
          <a:xfrm>
            <a:off x="163830" y="3209925"/>
            <a:ext cx="11941175" cy="3122295"/>
          </a:xfrm>
          <a:prstGeom prst="rect">
            <a:avLst/>
          </a:prstGeom>
          <a:noFill/>
        </p:spPr>
        <p:txBody>
          <a:bodyPr wrap="square" rtlCol="0">
            <a:noAutofit/>
          </a:bodyPr>
          <a:p>
            <a:r>
              <a:rPr lang="en-US" altLang="en-US" b="1" u="sng"/>
              <a:t>Changing Permissions</a:t>
            </a:r>
            <a:endParaRPr lang="en-US" altLang="en-US" b="1" u="sng"/>
          </a:p>
          <a:p>
            <a:endParaRPr lang="en-US" altLang="en-US" b="1" u="sng"/>
          </a:p>
          <a:p>
            <a:r>
              <a:rPr lang="en-US" altLang="en-US"/>
              <a:t>Command: </a:t>
            </a:r>
            <a:r>
              <a:rPr lang="en-US" altLang="en-US" b="1"/>
              <a:t>chmod</a:t>
            </a:r>
            <a:endParaRPr lang="en-US" altLang="en-US" b="1"/>
          </a:p>
          <a:p>
            <a:endParaRPr lang="en-US" altLang="en-US"/>
          </a:p>
          <a:p>
            <a:endParaRPr lang="en-US" altLang="en-US"/>
          </a:p>
          <a:p>
            <a:r>
              <a:rPr lang="en-US" altLang="en-US" b="1"/>
              <a:t>Symbolic</a:t>
            </a:r>
            <a:r>
              <a:rPr lang="en-US" altLang="en-US"/>
              <a:t>: chmod u+w file.txt (adds write for the owner).</a:t>
            </a:r>
            <a:endParaRPr lang="en-US" altLang="en-US"/>
          </a:p>
          <a:p>
            <a:r>
              <a:rPr lang="en-US" altLang="en-US"/>
              <a:t>     </a:t>
            </a:r>
            <a:endParaRPr lang="en-US" altLang="en-US"/>
          </a:p>
          <a:p>
            <a:r>
              <a:rPr lang="en-US" altLang="en-US"/>
              <a:t>                  </a:t>
            </a:r>
            <a:r>
              <a:rPr lang="en-US" altLang="en-US" b="1"/>
              <a:t>chmod -</a:t>
            </a:r>
            <a:r>
              <a:rPr lang="en-US" altLang="en-US"/>
              <a:t> cmd</a:t>
            </a:r>
            <a:endParaRPr lang="en-US" altLang="en-US"/>
          </a:p>
          <a:p>
            <a:r>
              <a:rPr lang="en-US" altLang="en-US"/>
              <a:t>                      </a:t>
            </a:r>
            <a:r>
              <a:rPr lang="en-US" altLang="en-US" b="1"/>
              <a:t>u -</a:t>
            </a:r>
            <a:r>
              <a:rPr lang="en-US" altLang="en-US"/>
              <a:t> user</a:t>
            </a:r>
            <a:endParaRPr lang="en-US" altLang="en-US"/>
          </a:p>
          <a:p>
            <a:r>
              <a:rPr lang="en-US" altLang="en-US"/>
              <a:t>                     w - write</a:t>
            </a:r>
            <a:endParaRPr lang="en-US" altLang="en-US"/>
          </a:p>
          <a:p>
            <a:endParaRPr lang="en-US" altLang="en-US"/>
          </a:p>
          <a:p>
            <a:endParaRPr lang="en-US" altLang="en-US"/>
          </a:p>
          <a:p>
            <a:r>
              <a:rPr lang="en-US" altLang="en-US" b="1"/>
              <a:t>Numeric</a:t>
            </a:r>
            <a:r>
              <a:rPr lang="en-US" altLang="en-US"/>
              <a:t>: chmod 754 file.txt (sets the permissions as rwxr-xr--).</a:t>
            </a:r>
            <a:endParaRPr lang="en-US" altLang="en-US"/>
          </a:p>
        </p:txBody>
      </p:sp>
      <p:sp>
        <p:nvSpPr>
          <p:cNvPr id="4" name="Rectangles 3"/>
          <p:cNvSpPr/>
          <p:nvPr/>
        </p:nvSpPr>
        <p:spPr>
          <a:xfrm>
            <a:off x="1093470" y="5160645"/>
            <a:ext cx="1849755" cy="940435"/>
          </a:xfrm>
          <a:prstGeom prst="rect">
            <a:avLst/>
          </a:prstGeom>
          <a:noFill/>
          <a:ln w="9525" cap="flat" cmpd="sng" algn="ctr">
            <a:solidFill>
              <a:schemeClr val="accent1"/>
            </a:solidFill>
            <a:prstDash val="solid"/>
            <a:round/>
            <a:headEnd type="none" w="med" len="med"/>
            <a:tailEnd type="none" w="med" len="med"/>
          </a:ln>
          <a:extLst>
            <a:ext uri="{909E8E84-426E-40DD-AFC4-6F175D3DCCD1}">
              <a14:hiddenFill xmlns:a14="http://schemas.microsoft.com/office/drawing/2010/main">
                <a:gradFill rotWithShape="0">
                  <a:gsLst>
                    <a:gs pos="0">
                      <a:schemeClr val="accent1"/>
                    </a:gs>
                    <a:gs pos="100000">
                      <a:schemeClr val="accent2"/>
                    </a:gs>
                  </a:gsLst>
                  <a:lin ang="5400000" scaled="1"/>
                </a:gra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5440" y="274955"/>
            <a:ext cx="9951085" cy="2330450"/>
          </a:xfrm>
          <a:prstGeom prst="rect">
            <a:avLst/>
          </a:prstGeom>
          <a:noFill/>
        </p:spPr>
        <p:txBody>
          <a:bodyPr wrap="square" rtlCol="0">
            <a:noAutofit/>
          </a:bodyPr>
          <a:p>
            <a:r>
              <a:rPr lang="en-US" altLang="en-US" b="1" u="sng"/>
              <a:t>Changing Ownership</a:t>
            </a:r>
            <a:endParaRPr lang="en-US" altLang="en-US" b="1" u="sng"/>
          </a:p>
          <a:p>
            <a:endParaRPr lang="en-US" altLang="en-US" b="1" u="sng"/>
          </a:p>
          <a:p>
            <a:r>
              <a:rPr lang="en-US" altLang="en-US"/>
              <a:t>Command: </a:t>
            </a:r>
            <a:r>
              <a:rPr lang="en-US" altLang="en-US" b="1"/>
              <a:t>chown</a:t>
            </a:r>
            <a:endParaRPr lang="en-US" altLang="en-US" b="1"/>
          </a:p>
          <a:p>
            <a:endParaRPr lang="en-US" altLang="en-US"/>
          </a:p>
          <a:p>
            <a:pPr marL="285750" indent="-285750">
              <a:buFont typeface="Arial" panose="020B0604020202020204" pitchFamily="34" charset="0"/>
              <a:buChar char="•"/>
            </a:pPr>
            <a:r>
              <a:rPr lang="en-US" altLang="en-US"/>
              <a:t>chown bhuvan </a:t>
            </a:r>
            <a:r>
              <a:rPr lang="en-US" altLang="en-US" b="1"/>
              <a:t>file.txt</a:t>
            </a:r>
            <a:r>
              <a:rPr lang="en-US" altLang="en-US"/>
              <a:t>                 : Makes "bhuvan" the owner of file.txt.</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chown bhuvan:group </a:t>
            </a:r>
            <a:r>
              <a:rPr lang="en-US" altLang="en-US" b="1"/>
              <a:t>file.txt       </a:t>
            </a:r>
            <a:r>
              <a:rPr lang="en-US" altLang="en-US"/>
              <a:t>: Changes both the owner and the group.</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2245" y="0"/>
            <a:ext cx="9052560" cy="1198880"/>
          </a:xfrm>
          <a:prstGeom prst="rect">
            <a:avLst/>
          </a:prstGeom>
          <a:noFill/>
        </p:spPr>
        <p:txBody>
          <a:bodyPr wrap="square" rtlCol="0">
            <a:spAutoFit/>
          </a:bodyPr>
          <a:p>
            <a:pPr algn="just"/>
            <a:r>
              <a:rPr lang="en-US" altLang="en-US" b="1">
                <a:highlight>
                  <a:srgbClr val="FFFF00"/>
                </a:highlight>
              </a:rPr>
              <a:t>Special Permissions</a:t>
            </a:r>
            <a:endParaRPr lang="en-US" altLang="en-US" b="1">
              <a:highlight>
                <a:srgbClr val="FFFF00"/>
              </a:highlight>
            </a:endParaRPr>
          </a:p>
          <a:p>
            <a:pPr algn="just"/>
            <a:endParaRPr lang="en-US" altLang="en-US" b="1">
              <a:highlight>
                <a:srgbClr val="FFFF00"/>
              </a:highlight>
            </a:endParaRPr>
          </a:p>
          <a:p>
            <a:pPr algn="just"/>
            <a:r>
              <a:rPr lang="en-US" altLang="en-US"/>
              <a:t>These special permissions are used to control the behavior of files and directories in more advanced ways.</a:t>
            </a:r>
            <a:endParaRPr lang="en-US" altLang="en-US"/>
          </a:p>
        </p:txBody>
      </p:sp>
      <p:sp>
        <p:nvSpPr>
          <p:cNvPr id="3" name="Text Box 2"/>
          <p:cNvSpPr txBox="1"/>
          <p:nvPr/>
        </p:nvSpPr>
        <p:spPr>
          <a:xfrm>
            <a:off x="84455" y="1356360"/>
            <a:ext cx="11609705" cy="5354320"/>
          </a:xfrm>
          <a:prstGeom prst="rect">
            <a:avLst/>
          </a:prstGeom>
          <a:noFill/>
        </p:spPr>
        <p:txBody>
          <a:bodyPr wrap="square" rtlCol="0">
            <a:spAutoFit/>
          </a:bodyPr>
          <a:p>
            <a:r>
              <a:rPr lang="en-US" altLang="en-US" b="1" u="sng"/>
              <a:t>SetUID (Set User ID)</a:t>
            </a:r>
            <a:endParaRPr lang="en-US" altLang="en-US" b="1" u="sng"/>
          </a:p>
          <a:p>
            <a:r>
              <a:rPr lang="en-US" altLang="en-US"/>
              <a:t>What it does:</a:t>
            </a:r>
            <a:endParaRPr lang="en-US" altLang="en-US"/>
          </a:p>
          <a:p>
            <a:r>
              <a:rPr lang="en-US" altLang="en-US"/>
              <a:t>When you run a program with SetUID,</a:t>
            </a:r>
            <a:r>
              <a:rPr lang="en-US" altLang="en-US">
                <a:highlight>
                  <a:srgbClr val="00FFFF"/>
                </a:highlight>
              </a:rPr>
              <a:t> it runs as if you are the file's owner (usually root)</a:t>
            </a:r>
            <a:r>
              <a:rPr lang="en-US" altLang="en-US"/>
              <a:t>, not the user who executed it.</a:t>
            </a:r>
            <a:endParaRPr lang="en-US" altLang="en-US"/>
          </a:p>
          <a:p>
            <a:endParaRPr lang="en-US" altLang="en-US"/>
          </a:p>
          <a:p>
            <a:r>
              <a:rPr lang="en-US" altLang="en-US"/>
              <a:t>Why it’s useful:</a:t>
            </a:r>
            <a:endParaRPr lang="en-US" altLang="en-US"/>
          </a:p>
          <a:p>
            <a:r>
              <a:rPr lang="en-US" altLang="en-US"/>
              <a:t>It allows programs to perform tasks that require higher permissions without giving the user full access.</a:t>
            </a:r>
            <a:endParaRPr lang="en-US" altLang="en-US"/>
          </a:p>
          <a:p>
            <a:endParaRPr lang="en-US" altLang="en-US"/>
          </a:p>
          <a:p>
            <a:r>
              <a:rPr lang="en-US" altLang="en-US"/>
              <a:t>Example:</a:t>
            </a:r>
            <a:endParaRPr lang="en-US" altLang="en-US"/>
          </a:p>
          <a:p>
            <a:r>
              <a:rPr lang="en-US" altLang="en-US"/>
              <a:t>The passwd command needs to modify system files owned by root. SetUID allows regular users to change their passwords without needing full admin access.</a:t>
            </a:r>
            <a:endParaRPr lang="en-US" altLang="en-US"/>
          </a:p>
          <a:p>
            <a:endParaRPr lang="en-US" altLang="en-US"/>
          </a:p>
          <a:p>
            <a:r>
              <a:rPr lang="en-US" altLang="en-US"/>
              <a:t>How to set it:</a:t>
            </a:r>
            <a:endParaRPr lang="en-US" altLang="en-US"/>
          </a:p>
          <a:p>
            <a:endParaRPr lang="en-US" altLang="en-US"/>
          </a:p>
          <a:p>
            <a:r>
              <a:rPr lang="en-US" altLang="en-US" b="1"/>
              <a:t>chmod u+s filename</a:t>
            </a:r>
            <a:endParaRPr lang="en-US" altLang="en-US" b="1"/>
          </a:p>
          <a:p>
            <a:endParaRPr lang="en-US" altLang="en-US"/>
          </a:p>
          <a:p>
            <a:r>
              <a:rPr lang="en-US" altLang="en-US"/>
              <a:t>How it looks:</a:t>
            </a:r>
            <a:endParaRPr lang="en-US" altLang="en-US"/>
          </a:p>
          <a:p>
            <a:endParaRPr lang="en-US" altLang="en-US"/>
          </a:p>
          <a:p>
            <a:r>
              <a:rPr lang="en-US" altLang="en-US"/>
              <a:t>rwsr-xr-x (the </a:t>
            </a:r>
            <a:r>
              <a:rPr lang="en-US" altLang="en-US" b="1"/>
              <a:t>s</a:t>
            </a:r>
            <a:r>
              <a:rPr lang="en-US" altLang="en-US"/>
              <a:t> replaces the owner's execute permission).</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3830" y="215900"/>
            <a:ext cx="10254615" cy="5553075"/>
          </a:xfrm>
          <a:prstGeom prst="rect">
            <a:avLst/>
          </a:prstGeom>
          <a:noFill/>
        </p:spPr>
        <p:txBody>
          <a:bodyPr wrap="square" rtlCol="0">
            <a:noAutofit/>
          </a:bodyPr>
          <a:p>
            <a:r>
              <a:rPr lang="en-US" altLang="en-US" b="1" u="sng"/>
              <a:t>SetGID (Set Group ID)</a:t>
            </a:r>
            <a:endParaRPr lang="en-US" altLang="en-US" b="1" u="sng"/>
          </a:p>
          <a:p>
            <a:endParaRPr lang="en-US" altLang="en-US" b="1" u="sng"/>
          </a:p>
          <a:p>
            <a:r>
              <a:rPr lang="en-US" altLang="en-US"/>
              <a:t>What it does:</a:t>
            </a:r>
            <a:endParaRPr lang="en-US" altLang="en-US"/>
          </a:p>
          <a:p>
            <a:r>
              <a:rPr lang="en-US" altLang="en-US"/>
              <a:t>When you run a file with SetGID, </a:t>
            </a:r>
            <a:r>
              <a:rPr lang="en-US" altLang="en-US">
                <a:highlight>
                  <a:srgbClr val="00FFFF"/>
                </a:highlight>
              </a:rPr>
              <a:t>it runs as if you are part of the file's group</a:t>
            </a:r>
            <a:r>
              <a:rPr lang="en-US" altLang="en-US"/>
              <a:t>, not your own group.</a:t>
            </a:r>
            <a:endParaRPr lang="en-US" altLang="en-US"/>
          </a:p>
          <a:p>
            <a:r>
              <a:rPr lang="en-US" altLang="en-US"/>
              <a:t>When set on a directory, any file created inside the directory inherits the directory's group instead of the creator's group.</a:t>
            </a:r>
            <a:endParaRPr lang="en-US" altLang="en-US"/>
          </a:p>
          <a:p>
            <a:endParaRPr lang="en-US" altLang="en-US"/>
          </a:p>
          <a:p>
            <a:r>
              <a:rPr lang="en-US" altLang="en-US"/>
              <a:t>Why it’s useful:</a:t>
            </a:r>
            <a:endParaRPr lang="en-US" altLang="en-US"/>
          </a:p>
          <a:p>
            <a:r>
              <a:rPr lang="en-US" altLang="en-US"/>
              <a:t>It helps in shared environments where all members of a group need to have the same access level to files.</a:t>
            </a:r>
            <a:endParaRPr lang="en-US" altLang="en-US"/>
          </a:p>
          <a:p>
            <a:endParaRPr lang="en-US" altLang="en-US"/>
          </a:p>
          <a:p>
            <a:r>
              <a:rPr lang="en-US" altLang="en-US"/>
              <a:t>How to set it:</a:t>
            </a:r>
            <a:endParaRPr lang="en-US" altLang="en-US"/>
          </a:p>
          <a:p>
            <a:r>
              <a:rPr lang="en-US" altLang="en-US" b="1"/>
              <a:t>chmod g+s filename</a:t>
            </a:r>
            <a:r>
              <a:rPr lang="en-US" altLang="en-US"/>
              <a:t> or </a:t>
            </a:r>
            <a:r>
              <a:rPr lang="en-US" altLang="en-US" b="1"/>
              <a:t>chmod g+s directoryname</a:t>
            </a:r>
            <a:endParaRPr lang="en-US" altLang="en-US"/>
          </a:p>
          <a:p>
            <a:endParaRPr lang="en-US" altLang="en-US"/>
          </a:p>
          <a:p>
            <a:r>
              <a:rPr lang="en-US" altLang="en-US"/>
              <a:t>How it looks:</a:t>
            </a:r>
            <a:endParaRPr lang="en-US" altLang="en-US"/>
          </a:p>
          <a:p>
            <a:endParaRPr lang="en-US" altLang="en-US"/>
          </a:p>
          <a:p>
            <a:r>
              <a:rPr lang="en-US" altLang="en-US"/>
              <a:t>rwxr-sr-x (the </a:t>
            </a:r>
            <a:r>
              <a:rPr lang="en-US" altLang="en-US" b="1"/>
              <a:t>s</a:t>
            </a:r>
            <a:r>
              <a:rPr lang="en-US" altLang="en-US"/>
              <a:t> replaces the group's execute permission).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0040" y="387350"/>
            <a:ext cx="9639300" cy="5839460"/>
          </a:xfrm>
          <a:prstGeom prst="rect">
            <a:avLst/>
          </a:prstGeom>
          <a:noFill/>
        </p:spPr>
        <p:txBody>
          <a:bodyPr wrap="square" rtlCol="0">
            <a:noAutofit/>
          </a:bodyPr>
          <a:p>
            <a:r>
              <a:rPr lang="en-US" altLang="en-US" b="1" u="sng"/>
              <a:t>Sticky Bit</a:t>
            </a:r>
            <a:endParaRPr lang="en-US" altLang="en-US" b="1" u="sng"/>
          </a:p>
          <a:p>
            <a:endParaRPr lang="en-US" altLang="en-US" b="1" u="sng"/>
          </a:p>
          <a:p>
            <a:r>
              <a:rPr lang="en-US" altLang="en-US"/>
              <a:t>What it does:</a:t>
            </a:r>
            <a:endParaRPr lang="en-US" altLang="en-US"/>
          </a:p>
          <a:p>
            <a:r>
              <a:rPr lang="en-US" altLang="en-US"/>
              <a:t>When set on a directory, </a:t>
            </a:r>
            <a:r>
              <a:rPr lang="en-US" altLang="en-US">
                <a:highlight>
                  <a:srgbClr val="00FFFF"/>
                </a:highlight>
              </a:rPr>
              <a:t>only the owner of a file or the root user can delete or modify the file</a:t>
            </a:r>
            <a:r>
              <a:rPr lang="en-US" altLang="en-US"/>
              <a:t>, even if others have write permission to the directory.</a:t>
            </a:r>
            <a:endParaRPr lang="en-US" altLang="en-US"/>
          </a:p>
          <a:p>
            <a:endParaRPr lang="en-US" altLang="en-US"/>
          </a:p>
          <a:p>
            <a:r>
              <a:rPr lang="en-US" altLang="en-US"/>
              <a:t>It’s mainly used in shared directories like /tmp, where many users can write files, but we don’t want them deleting or changing each other's files.</a:t>
            </a:r>
            <a:endParaRPr lang="en-US" altLang="en-US"/>
          </a:p>
          <a:p>
            <a:endParaRPr lang="en-US" altLang="en-US"/>
          </a:p>
          <a:p>
            <a:r>
              <a:rPr lang="en-US" altLang="en-US"/>
              <a:t>Why it’s useful:</a:t>
            </a:r>
            <a:endParaRPr lang="en-US" altLang="en-US"/>
          </a:p>
          <a:p>
            <a:r>
              <a:rPr lang="en-US" altLang="en-US"/>
              <a:t>It prevents users from accidentally (or intentionally) modifying or deleting each other’s files in a shared directory.</a:t>
            </a:r>
            <a:endParaRPr lang="en-US" altLang="en-US"/>
          </a:p>
          <a:p>
            <a:endParaRPr lang="en-US" altLang="en-US"/>
          </a:p>
          <a:p>
            <a:r>
              <a:rPr lang="en-US" altLang="en-US"/>
              <a:t>How to set it:</a:t>
            </a:r>
            <a:endParaRPr lang="en-US" altLang="en-US"/>
          </a:p>
          <a:p>
            <a:r>
              <a:rPr lang="en-US" altLang="en-US" b="1"/>
              <a:t>chmod +t directoryname</a:t>
            </a:r>
            <a:endParaRPr lang="en-US" altLang="en-US"/>
          </a:p>
          <a:p>
            <a:endParaRPr lang="en-US" altLang="en-US"/>
          </a:p>
          <a:p>
            <a:r>
              <a:rPr lang="en-US" altLang="en-US"/>
              <a:t>How it looks:</a:t>
            </a:r>
            <a:endParaRPr lang="en-US" altLang="en-US"/>
          </a:p>
          <a:p>
            <a:endParaRPr lang="en-US" altLang="en-US"/>
          </a:p>
          <a:p>
            <a:r>
              <a:rPr lang="en-US" altLang="en-US"/>
              <a:t>drwxrwxrwt (the </a:t>
            </a:r>
            <a:r>
              <a:rPr lang="en-US" altLang="en-US" b="1"/>
              <a:t>t</a:t>
            </a:r>
            <a:r>
              <a:rPr lang="en-US" altLang="en-US"/>
              <a:t> appears in the others’ execute position).</a:t>
            </a:r>
            <a:endParaRPr lang="en-US" alt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4244</Words>
  <Application>WPS Presentation</Application>
  <PresentationFormat>Widescreen</PresentationFormat>
  <Paragraphs>147</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Arial Unicode MS</vt:lpstr>
      <vt:lpstr>Calibri Light</vt:lpstr>
      <vt:lpstr>Calibri</vt:lpstr>
      <vt:lpstr>Microsoft YaHei</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Bhuvan Raj</dc:creator>
  <cp:lastModifiedBy>Bhuvan Raj</cp:lastModifiedBy>
  <cp:revision>2</cp:revision>
  <dcterms:created xsi:type="dcterms:W3CDTF">2024-12-07T05:07:51Z</dcterms:created>
  <dcterms:modified xsi:type="dcterms:W3CDTF">2024-12-07T06:02:57Z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B2DC0411D32C468B9A859F2F644EC18B_11</vt:lpwstr>
  </property>
  <property fmtid="{D5CDD505-2E9C-101B-9397-08002B2CF9AE}" pid="3" name="KSOProductBuildVer">
    <vt:lpwstr>1033-12.2.0.19307</vt:lpwstr>
  </property>
</Properties>
</file>