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27830" y="2273300"/>
            <a:ext cx="5983605" cy="1757680"/>
          </a:xfrm>
          <a:prstGeom prst="rect">
            <a:avLst/>
          </a:prstGeom>
          <a:noFill/>
        </p:spPr>
        <p:txBody>
          <a:bodyPr wrap="square" rtlCol="0">
            <a:noAutofit/>
          </a:bodyPr>
          <a:p>
            <a:r>
              <a:rPr lang="en-US" sz="7200"/>
              <a:t>LINUX</a:t>
            </a:r>
            <a:endParaRPr lang="en-US" sz="7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0900" y="591185"/>
            <a:ext cx="4064000" cy="368300"/>
          </a:xfrm>
          <a:prstGeom prst="rect">
            <a:avLst/>
          </a:prstGeom>
          <a:noFill/>
        </p:spPr>
        <p:txBody>
          <a:bodyPr wrap="square" rtlCol="0">
            <a:spAutoFit/>
          </a:bodyPr>
          <a:p>
            <a:r>
              <a:rPr lang="en-US" b="1" u="sng"/>
              <a:t>Symlinks (Symbolic Links)</a:t>
            </a:r>
            <a:endParaRPr lang="en-US" b="1" u="sng"/>
          </a:p>
        </p:txBody>
      </p:sp>
      <p:sp>
        <p:nvSpPr>
          <p:cNvPr id="3" name="Text Box 2"/>
          <p:cNvSpPr txBox="1"/>
          <p:nvPr/>
        </p:nvSpPr>
        <p:spPr>
          <a:xfrm>
            <a:off x="329565" y="1100455"/>
            <a:ext cx="10639425" cy="5354320"/>
          </a:xfrm>
          <a:prstGeom prst="rect">
            <a:avLst/>
          </a:prstGeom>
          <a:noFill/>
        </p:spPr>
        <p:txBody>
          <a:bodyPr wrap="square" rtlCol="0">
            <a:spAutoFit/>
          </a:bodyPr>
          <a:p>
            <a:r>
              <a:rPr lang="en-US" altLang="en-US"/>
              <a:t>A symlink (short for symbolic link) is like a shortcut or a pointer that takes you to another file or directory. It’s similar to how you create a shortcut on your desktop that leads to a program or file elsewhere.</a:t>
            </a:r>
            <a:endParaRPr lang="en-US" altLang="en-US"/>
          </a:p>
          <a:p>
            <a:endParaRPr lang="en-US" altLang="en-US"/>
          </a:p>
          <a:p>
            <a:r>
              <a:rPr lang="en-US" altLang="en-US" b="1"/>
              <a:t>How It Works:</a:t>
            </a:r>
            <a:endParaRPr lang="en-US" altLang="en-US" b="1"/>
          </a:p>
          <a:p>
            <a:r>
              <a:rPr lang="en-US" altLang="en-US"/>
              <a:t>Symlink points to a target (another file or folder).</a:t>
            </a:r>
            <a:endParaRPr lang="en-US" altLang="en-US"/>
          </a:p>
          <a:p>
            <a:r>
              <a:rPr lang="en-US" altLang="en-US"/>
              <a:t>If you open the symlink, it will redirect you to the original file or folder.</a:t>
            </a:r>
            <a:endParaRPr lang="en-US" altLang="en-US"/>
          </a:p>
          <a:p>
            <a:endParaRPr lang="en-US" altLang="en-US"/>
          </a:p>
          <a:p>
            <a:r>
              <a:rPr lang="en-US" altLang="en-US" b="1"/>
              <a:t>Example:</a:t>
            </a:r>
            <a:endParaRPr lang="en-US" altLang="en-US" b="1"/>
          </a:p>
          <a:p>
            <a:endParaRPr lang="en-US" altLang="en-US" b="1"/>
          </a:p>
          <a:p>
            <a:r>
              <a:rPr lang="en-US" altLang="en-US"/>
              <a:t>Let’s say you have a file project.txt in your Documents folder, but you want easy access to it from your Desktop.</a:t>
            </a:r>
            <a:endParaRPr lang="en-US" altLang="en-US"/>
          </a:p>
          <a:p>
            <a:endParaRPr lang="en-US" altLang="en-US"/>
          </a:p>
          <a:p>
            <a:r>
              <a:rPr lang="en-US" altLang="en-US"/>
              <a:t>You can create a symlink on your Desktop that points to project.txt.</a:t>
            </a:r>
            <a:endParaRPr lang="en-US" altLang="en-US"/>
          </a:p>
          <a:p>
            <a:endParaRPr lang="en-US" altLang="en-US"/>
          </a:p>
          <a:p>
            <a:r>
              <a:rPr lang="en-US" altLang="en-US"/>
              <a:t>Target: /home/bhuvan/Documents/project.txt</a:t>
            </a:r>
            <a:endParaRPr lang="en-US" altLang="en-US"/>
          </a:p>
          <a:p>
            <a:r>
              <a:rPr lang="en-US" altLang="en-US"/>
              <a:t>Symlink: /home/bhuvan/Desktop/project-link</a:t>
            </a:r>
            <a:endParaRPr lang="en-US" altLang="en-US"/>
          </a:p>
          <a:p>
            <a:r>
              <a:rPr lang="en-US" altLang="en-US"/>
              <a:t>When you open the symlink (project-link), it will automatically open project.txt!</a:t>
            </a:r>
            <a:endParaRPr lang="en-US" altLang="en-US"/>
          </a:p>
          <a:p>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098290" y="448945"/>
            <a:ext cx="4064000" cy="368300"/>
          </a:xfrm>
          <a:prstGeom prst="rect">
            <a:avLst/>
          </a:prstGeom>
          <a:noFill/>
        </p:spPr>
        <p:txBody>
          <a:bodyPr wrap="square" rtlCol="0">
            <a:spAutoFit/>
          </a:bodyPr>
          <a:p>
            <a:r>
              <a:rPr lang="en-US" b="1" u="sng">
                <a:solidFill>
                  <a:schemeClr val="tx1"/>
                </a:solidFill>
                <a:highlight>
                  <a:srgbClr val="FFFF00"/>
                </a:highlight>
              </a:rPr>
              <a:t>LINUX CLI CMD</a:t>
            </a:r>
            <a:endParaRPr lang="en-US" b="1" u="sng">
              <a:solidFill>
                <a:schemeClr val="tx1"/>
              </a:solidFill>
              <a:highlight>
                <a:srgbClr val="FFFF00"/>
              </a:highlight>
            </a:endParaRPr>
          </a:p>
        </p:txBody>
      </p:sp>
      <p:sp>
        <p:nvSpPr>
          <p:cNvPr id="5" name="Text Box 4"/>
          <p:cNvSpPr txBox="1"/>
          <p:nvPr/>
        </p:nvSpPr>
        <p:spPr>
          <a:xfrm>
            <a:off x="271780" y="1100455"/>
            <a:ext cx="9963785" cy="922020"/>
          </a:xfrm>
          <a:prstGeom prst="rect">
            <a:avLst/>
          </a:prstGeom>
          <a:noFill/>
        </p:spPr>
        <p:txBody>
          <a:bodyPr wrap="square" rtlCol="0">
            <a:spAutoFit/>
          </a:bodyPr>
          <a:p>
            <a:pPr algn="just"/>
            <a:r>
              <a:rPr lang="en-US" altLang="en-US"/>
              <a:t>The Command Line Interface (CLI) is a text-based interface used to interact with the computer. Instead of using a graphical user interface (GUI) with windows and buttons, you type commands to perform various tasks</a:t>
            </a:r>
            <a:endParaRPr lang="en-US" altLang="en-US"/>
          </a:p>
        </p:txBody>
      </p:sp>
      <p:sp>
        <p:nvSpPr>
          <p:cNvPr id="7" name="Text Box 6"/>
          <p:cNvSpPr txBox="1"/>
          <p:nvPr/>
        </p:nvSpPr>
        <p:spPr>
          <a:xfrm>
            <a:off x="0" y="2058035"/>
            <a:ext cx="12110085" cy="5077460"/>
          </a:xfrm>
          <a:prstGeom prst="rect">
            <a:avLst/>
          </a:prstGeom>
          <a:noFill/>
        </p:spPr>
        <p:txBody>
          <a:bodyPr wrap="square" rtlCol="0">
            <a:spAutoFit/>
          </a:bodyPr>
          <a:p>
            <a:r>
              <a:rPr lang="en-US" altLang="en-US" b="1" u="sng"/>
              <a:t>Navigation Commands</a:t>
            </a:r>
            <a:endParaRPr lang="en-US" altLang="en-US" b="1" u="sng"/>
          </a:p>
          <a:p>
            <a:endParaRPr lang="en-US" altLang="en-US" b="1" u="sng"/>
          </a:p>
          <a:p>
            <a:r>
              <a:rPr lang="en-US" altLang="en-US" b="1"/>
              <a:t>pwd</a:t>
            </a:r>
            <a:endParaRPr lang="en-US" altLang="en-US" b="1"/>
          </a:p>
          <a:p>
            <a:r>
              <a:rPr lang="en-US" altLang="en-US"/>
              <a:t>Displays the current directory you're in.</a:t>
            </a:r>
            <a:endParaRPr lang="en-US" altLang="en-US"/>
          </a:p>
          <a:p>
            <a:r>
              <a:rPr lang="en-US" altLang="en-US"/>
              <a:t>Example output:</a:t>
            </a:r>
            <a:endParaRPr lang="en-US" altLang="en-US"/>
          </a:p>
          <a:p>
            <a:r>
              <a:rPr lang="en-US" altLang="en-US"/>
              <a:t>/home/bhuvan</a:t>
            </a:r>
            <a:endParaRPr lang="en-US" altLang="en-US"/>
          </a:p>
          <a:p>
            <a:endParaRPr lang="en-US" altLang="en-US"/>
          </a:p>
          <a:p>
            <a:r>
              <a:rPr lang="en-US" altLang="en-US" b="1"/>
              <a:t>cd</a:t>
            </a:r>
            <a:endParaRPr lang="en-US" altLang="en-US" b="1"/>
          </a:p>
          <a:p>
            <a:r>
              <a:rPr lang="en-US" altLang="en-US"/>
              <a:t>Changes the directory you're currently in.</a:t>
            </a:r>
            <a:endParaRPr lang="en-US" altLang="en-US"/>
          </a:p>
          <a:p>
            <a:r>
              <a:rPr lang="en-US" altLang="en-US"/>
              <a:t>Example output:</a:t>
            </a:r>
            <a:endParaRPr lang="en-US" altLang="en-US"/>
          </a:p>
          <a:p>
            <a:r>
              <a:rPr lang="en-US" altLang="en-US"/>
              <a:t>/home/bhuvan/Documents</a:t>
            </a:r>
            <a:endParaRPr lang="en-US" altLang="en-US"/>
          </a:p>
          <a:p>
            <a:endParaRPr lang="en-US" altLang="en-US"/>
          </a:p>
          <a:p>
            <a:r>
              <a:rPr lang="en-US" altLang="en-US" b="1"/>
              <a:t>ls</a:t>
            </a:r>
            <a:endParaRPr lang="en-US" altLang="en-US" b="1"/>
          </a:p>
          <a:p>
            <a:r>
              <a:rPr lang="en-US" altLang="en-US"/>
              <a:t>Lists the files and directories in the current directory.</a:t>
            </a:r>
            <a:endParaRPr lang="en-US" altLang="en-US"/>
          </a:p>
          <a:p>
            <a:r>
              <a:rPr lang="en-US" altLang="en-US"/>
              <a:t>Example output:</a:t>
            </a:r>
            <a:endParaRPr lang="en-US" altLang="en-US"/>
          </a:p>
          <a:p>
            <a:r>
              <a:rPr lang="en-US" altLang="en-US"/>
              <a:t>file1.txt file2.txt folder1</a:t>
            </a:r>
            <a:endParaRPr lang="en-US" altLang="en-US"/>
          </a:p>
          <a:p>
            <a:endParaRPr lang="en-US" altLang="en-US"/>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8595" y="223520"/>
            <a:ext cx="10768965" cy="5998210"/>
          </a:xfrm>
          <a:prstGeom prst="rect">
            <a:avLst/>
          </a:prstGeom>
          <a:noFill/>
        </p:spPr>
        <p:txBody>
          <a:bodyPr wrap="square" rtlCol="0">
            <a:noAutofit/>
          </a:bodyPr>
          <a:p>
            <a:r>
              <a:rPr lang="en-US" altLang="en-US"/>
              <a:t> </a:t>
            </a:r>
            <a:r>
              <a:rPr lang="en-US" altLang="en-US" b="1" u="sng">
                <a:solidFill>
                  <a:schemeClr val="tx1"/>
                </a:solidFill>
              </a:rPr>
              <a:t>File Operations</a:t>
            </a:r>
            <a:endParaRPr lang="en-US" altLang="en-US" b="1" u="sng">
              <a:solidFill>
                <a:schemeClr val="tx1"/>
              </a:solidFill>
            </a:endParaRPr>
          </a:p>
          <a:p>
            <a:endParaRPr lang="en-US" altLang="en-US"/>
          </a:p>
          <a:p>
            <a:r>
              <a:rPr lang="en-US" altLang="en-US" b="1"/>
              <a:t>touch</a:t>
            </a:r>
            <a:endParaRPr lang="en-US" altLang="en-US" b="1"/>
          </a:p>
          <a:p>
            <a:r>
              <a:rPr lang="en-US" altLang="en-US"/>
              <a:t>Creates a new empty file.</a:t>
            </a:r>
            <a:endParaRPr lang="en-US" altLang="en-US"/>
          </a:p>
          <a:p>
            <a:r>
              <a:rPr lang="en-US" altLang="en-US"/>
              <a:t>(No output, but it creates a file named newfile.txt)</a:t>
            </a:r>
            <a:endParaRPr lang="en-US" altLang="en-US"/>
          </a:p>
          <a:p>
            <a:endParaRPr lang="en-US" altLang="en-US"/>
          </a:p>
          <a:p>
            <a:r>
              <a:rPr lang="en-US" altLang="en-US" b="1"/>
              <a:t>cp</a:t>
            </a:r>
            <a:endParaRPr lang="en-US" altLang="en-US" b="1"/>
          </a:p>
          <a:p>
            <a:r>
              <a:rPr lang="en-US" altLang="en-US"/>
              <a:t>Copies files or directories from one place to another.</a:t>
            </a:r>
            <a:endParaRPr lang="en-US" altLang="en-US"/>
          </a:p>
          <a:p>
            <a:r>
              <a:rPr lang="en-US" altLang="en-US"/>
              <a:t>(No output, but it copies file1.txt to /home/bhuvan/Documents)</a:t>
            </a:r>
            <a:endParaRPr lang="en-US" altLang="en-US"/>
          </a:p>
          <a:p>
            <a:endParaRPr lang="en-US" altLang="en-US"/>
          </a:p>
          <a:p>
            <a:r>
              <a:rPr lang="en-US" altLang="en-US" b="1"/>
              <a:t>mv</a:t>
            </a:r>
            <a:endParaRPr lang="en-US" altLang="en-US" b="1"/>
          </a:p>
          <a:p>
            <a:r>
              <a:rPr lang="en-US" altLang="en-US"/>
              <a:t>Moves or renames files or directories.</a:t>
            </a:r>
            <a:endParaRPr lang="en-US" altLang="en-US"/>
          </a:p>
          <a:p>
            <a:r>
              <a:rPr lang="en-US" altLang="en-US"/>
              <a:t>(No output, but it renames oldfile.txt to newfile.txt)</a:t>
            </a:r>
            <a:endParaRPr lang="en-US" altLang="en-US"/>
          </a:p>
          <a:p>
            <a:endParaRPr lang="en-US" altLang="en-US"/>
          </a:p>
          <a:p>
            <a:r>
              <a:rPr lang="en-US" altLang="en-US" b="1"/>
              <a:t>rm</a:t>
            </a:r>
            <a:endParaRPr lang="en-US" altLang="en-US" b="1"/>
          </a:p>
          <a:p>
            <a:r>
              <a:rPr lang="en-US" altLang="en-US"/>
              <a:t>Removes/deletes files or directories.</a:t>
            </a:r>
            <a:endParaRPr lang="en-US" altLang="en-US"/>
          </a:p>
          <a:p>
            <a:r>
              <a:rPr lang="en-US" altLang="en-US"/>
              <a:t>(No output, but it deletes file1.txt)</a:t>
            </a:r>
            <a:endParaRPr lang="en-US" altLang="en-US"/>
          </a:p>
          <a:p>
            <a:endParaRPr lang="en-US" altLang="en-US"/>
          </a:p>
          <a:p>
            <a:r>
              <a:rPr lang="en-US" altLang="en-US" b="1"/>
              <a:t>cat</a:t>
            </a:r>
            <a:endParaRPr lang="en-US" altLang="en-US" b="1"/>
          </a:p>
          <a:p>
            <a:r>
              <a:rPr lang="en-US" altLang="en-US"/>
              <a:t>Displays the contents of a file.</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2480" y="259080"/>
            <a:ext cx="4064000" cy="5631180"/>
          </a:xfrm>
          <a:prstGeom prst="rect">
            <a:avLst/>
          </a:prstGeom>
          <a:noFill/>
        </p:spPr>
        <p:txBody>
          <a:bodyPr wrap="square" rtlCol="0">
            <a:spAutoFit/>
          </a:bodyPr>
          <a:p>
            <a:r>
              <a:rPr lang="en-US" altLang="en-US" b="1" u="sng"/>
              <a:t> Viewing Content</a:t>
            </a:r>
            <a:endParaRPr lang="en-US" altLang="en-US" b="1" u="sng"/>
          </a:p>
          <a:p>
            <a:endParaRPr lang="en-US" altLang="en-US" b="1" u="sng"/>
          </a:p>
          <a:p>
            <a:r>
              <a:rPr lang="en-US" altLang="en-US" b="1"/>
              <a:t>less</a:t>
            </a:r>
            <a:endParaRPr lang="en-US" altLang="en-US" b="1"/>
          </a:p>
          <a:p>
            <a:r>
              <a:rPr lang="en-US" altLang="en-US"/>
              <a:t>Allows you to scroll through long files (use the arrow keys to navigate). Press q to quit.</a:t>
            </a:r>
            <a:endParaRPr lang="en-US" altLang="en-US"/>
          </a:p>
          <a:p>
            <a:r>
              <a:rPr lang="en-US" altLang="en-US"/>
              <a:t>(Displays content with scroll options)</a:t>
            </a:r>
            <a:endParaRPr lang="en-US" altLang="en-US"/>
          </a:p>
          <a:p>
            <a:endParaRPr lang="en-US" altLang="en-US"/>
          </a:p>
          <a:p>
            <a:r>
              <a:rPr lang="en-US" altLang="en-US" b="1"/>
              <a:t>more</a:t>
            </a:r>
            <a:endParaRPr lang="en-US" altLang="en-US" b="1"/>
          </a:p>
          <a:p>
            <a:r>
              <a:rPr lang="en-US" altLang="en-US"/>
              <a:t>Similar to less, but only allows forward scrolling. Press q to quit.</a:t>
            </a:r>
            <a:endParaRPr lang="en-US" altLang="en-US"/>
          </a:p>
          <a:p>
            <a:r>
              <a:rPr lang="en-US" altLang="en-US"/>
              <a:t>(Displays content one page at a time)</a:t>
            </a:r>
            <a:endParaRPr lang="en-US" altLang="en-US"/>
          </a:p>
          <a:p>
            <a:endParaRPr lang="en-US" altLang="en-US"/>
          </a:p>
          <a:p>
            <a:r>
              <a:rPr lang="en-US" altLang="en-US" b="1"/>
              <a:t>head</a:t>
            </a:r>
            <a:endParaRPr lang="en-US" altLang="en-US" b="1"/>
          </a:p>
          <a:p>
            <a:r>
              <a:rPr lang="en-US" altLang="en-US"/>
              <a:t>Shows the first 10 lines of a file.</a:t>
            </a:r>
            <a:endParaRPr lang="en-US" altLang="en-US"/>
          </a:p>
          <a:p>
            <a:endParaRPr lang="en-US" altLang="en-US"/>
          </a:p>
          <a:p>
            <a:r>
              <a:rPr lang="en-US" altLang="en-US" b="1"/>
              <a:t>tail</a:t>
            </a:r>
            <a:endParaRPr lang="en-US" altLang="en-US" b="1"/>
          </a:p>
          <a:p>
            <a:r>
              <a:rPr lang="en-US" altLang="en-US"/>
              <a:t>Shows the last 10 lines of a file.</a:t>
            </a:r>
            <a:endParaRPr lang="en-US" altLang="en-US"/>
          </a:p>
          <a:p>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6705" y="401320"/>
            <a:ext cx="9395460" cy="2584450"/>
          </a:xfrm>
          <a:prstGeom prst="rect">
            <a:avLst/>
          </a:prstGeom>
          <a:noFill/>
        </p:spPr>
        <p:txBody>
          <a:bodyPr wrap="square" rtlCol="0">
            <a:spAutoFit/>
          </a:bodyPr>
          <a:p>
            <a:r>
              <a:rPr lang="en-US" altLang="en-US" b="1" u="sng"/>
              <a:t>Help and Documentation</a:t>
            </a:r>
            <a:endParaRPr lang="en-US" altLang="en-US" b="1" u="sng"/>
          </a:p>
          <a:p>
            <a:endParaRPr lang="en-US" altLang="en-US" u="sng"/>
          </a:p>
          <a:p>
            <a:r>
              <a:rPr lang="en-US" altLang="en-US" b="1"/>
              <a:t>man</a:t>
            </a:r>
            <a:endParaRPr lang="en-US" altLang="en-US" b="1"/>
          </a:p>
          <a:p>
            <a:r>
              <a:rPr lang="en-US" altLang="en-US"/>
              <a:t>Displays the manual page for any command, showing detailed information about how to use it.</a:t>
            </a:r>
            <a:endParaRPr lang="en-US" altLang="en-US"/>
          </a:p>
          <a:p>
            <a:r>
              <a:rPr lang="en-US" altLang="en-US"/>
              <a:t>(Displays detailed information for ls, or any other command you choose)</a:t>
            </a:r>
            <a:endParaRPr lang="en-US" altLang="en-US"/>
          </a:p>
          <a:p>
            <a:endParaRPr lang="en-US" altLang="en-US"/>
          </a:p>
          <a:p>
            <a:r>
              <a:rPr lang="en-US" altLang="en-US" b="1"/>
              <a:t>--help</a:t>
            </a:r>
            <a:endParaRPr lang="en-US" altLang="en-US" b="1"/>
          </a:p>
          <a:p>
            <a:r>
              <a:rPr lang="en-US" altLang="en-US"/>
              <a:t>Provides a brief summary of a command’s usage.</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 name="Picture 1" descr="Linux Logo PNG &amp; SVG Design For T-Shirts"/>
          <p:cNvPicPr>
            <a:picLocks noChangeAspect="1"/>
          </p:cNvPicPr>
          <p:nvPr/>
        </p:nvPicPr>
        <p:blipFill>
          <a:blip r:embed="rId1"/>
          <a:stretch>
            <a:fillRect/>
          </a:stretch>
        </p:blipFill>
        <p:spPr>
          <a:xfrm>
            <a:off x="4530090" y="0"/>
            <a:ext cx="2291080" cy="1728470"/>
          </a:xfrm>
          <a:prstGeom prst="rect">
            <a:avLst/>
          </a:prstGeom>
        </p:spPr>
      </p:pic>
      <p:sp>
        <p:nvSpPr>
          <p:cNvPr id="3" name="Text Box 2"/>
          <p:cNvSpPr txBox="1"/>
          <p:nvPr/>
        </p:nvSpPr>
        <p:spPr>
          <a:xfrm>
            <a:off x="405765" y="1812925"/>
            <a:ext cx="11236325" cy="3583305"/>
          </a:xfrm>
          <a:prstGeom prst="rect">
            <a:avLst/>
          </a:prstGeom>
          <a:noFill/>
        </p:spPr>
        <p:txBody>
          <a:bodyPr wrap="square" rtlCol="0">
            <a:noAutofit/>
          </a:bodyPr>
          <a:p>
            <a:pPr algn="just"/>
            <a:r>
              <a:rPr lang="en-US" altLang="en-US" sz="2800"/>
              <a:t>Linux is an open-source, Unix-like operating system kernel that serves as the foundation for various operating systems, known as Linux distributions (e.g., Ubuntu, Fedora, CentOS). It is widely used for servers, desktops, and embedded systems due to its stability, security, and flexibility.</a:t>
            </a:r>
            <a:endParaRPr lang="en-US"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3620" y="1481455"/>
            <a:ext cx="9476105" cy="1568450"/>
          </a:xfrm>
          <a:prstGeom prst="rect">
            <a:avLst/>
          </a:prstGeom>
          <a:noFill/>
        </p:spPr>
        <p:txBody>
          <a:bodyPr wrap="square" rtlCol="0">
            <a:spAutoFit/>
          </a:bodyPr>
          <a:p>
            <a:pPr algn="just"/>
            <a:r>
              <a:rPr lang="en-US" altLang="en-US" sz="2400"/>
              <a:t>Linux distributions (distros) are operating systems built around the Linux kernel, bundled with additional software like system utilities, graphical interfaces, and package managers. Each distro is tailored for specific purposes or users. </a:t>
            </a:r>
            <a:endParaRPr lang="en-US" altLang="en-US" sz="2400"/>
          </a:p>
        </p:txBody>
      </p:sp>
      <p:sp>
        <p:nvSpPr>
          <p:cNvPr id="3" name="Text Box 2"/>
          <p:cNvSpPr txBox="1"/>
          <p:nvPr/>
        </p:nvSpPr>
        <p:spPr>
          <a:xfrm>
            <a:off x="3043555" y="379730"/>
            <a:ext cx="4475480" cy="526415"/>
          </a:xfrm>
          <a:prstGeom prst="rect">
            <a:avLst/>
          </a:prstGeom>
          <a:noFill/>
        </p:spPr>
        <p:txBody>
          <a:bodyPr wrap="square" rtlCol="0">
            <a:noAutofit/>
          </a:bodyPr>
          <a:p>
            <a:r>
              <a:rPr lang="en-US" sz="2400"/>
              <a:t>Linux Distributions(Distros)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58640" y="346710"/>
            <a:ext cx="4064000" cy="368300"/>
          </a:xfrm>
          <a:prstGeom prst="rect">
            <a:avLst/>
          </a:prstGeom>
          <a:noFill/>
        </p:spPr>
        <p:txBody>
          <a:bodyPr wrap="square" rtlCol="0">
            <a:spAutoFit/>
          </a:bodyPr>
          <a:p>
            <a:r>
              <a:rPr lang="en-US"/>
              <a:t>Popular Distros</a:t>
            </a:r>
            <a:endParaRPr lang="en-US"/>
          </a:p>
        </p:txBody>
      </p:sp>
      <p:sp>
        <p:nvSpPr>
          <p:cNvPr id="5" name="Text Box 4"/>
          <p:cNvSpPr txBox="1"/>
          <p:nvPr/>
        </p:nvSpPr>
        <p:spPr>
          <a:xfrm>
            <a:off x="683895" y="1147445"/>
            <a:ext cx="4064000" cy="368300"/>
          </a:xfrm>
          <a:prstGeom prst="rect">
            <a:avLst/>
          </a:prstGeom>
          <a:noFill/>
        </p:spPr>
        <p:txBody>
          <a:bodyPr wrap="square" rtlCol="0">
            <a:spAutoFit/>
          </a:bodyPr>
          <a:p>
            <a:r>
              <a:rPr lang="en-US">
                <a:solidFill>
                  <a:schemeClr val="tx1"/>
                </a:solidFill>
                <a:highlight>
                  <a:srgbClr val="FFFF00"/>
                </a:highlight>
              </a:rPr>
              <a:t>GENERAL PURPOSE DISTROS</a:t>
            </a:r>
            <a:endParaRPr lang="en-US">
              <a:solidFill>
                <a:schemeClr val="tx1"/>
              </a:solidFill>
              <a:highlight>
                <a:srgbClr val="FFFF00"/>
              </a:highlight>
            </a:endParaRPr>
          </a:p>
        </p:txBody>
      </p:sp>
      <p:sp>
        <p:nvSpPr>
          <p:cNvPr id="7" name="Text Box 6"/>
          <p:cNvSpPr txBox="1"/>
          <p:nvPr/>
        </p:nvSpPr>
        <p:spPr>
          <a:xfrm>
            <a:off x="648335" y="1515745"/>
            <a:ext cx="4064000" cy="1169035"/>
          </a:xfrm>
          <a:prstGeom prst="rect">
            <a:avLst/>
          </a:prstGeom>
          <a:noFill/>
        </p:spPr>
        <p:txBody>
          <a:bodyPr wrap="square" rtlCol="0">
            <a:noAutofit/>
          </a:bodyPr>
          <a:p>
            <a:pPr marL="285750" indent="-285750">
              <a:buFont typeface="Arial" panose="020B0604020202020204" pitchFamily="34" charset="0"/>
              <a:buChar char="•"/>
            </a:pPr>
            <a:r>
              <a:rPr lang="en-US"/>
              <a:t>UBUNTU</a:t>
            </a:r>
            <a:endParaRPr lang="en-US"/>
          </a:p>
          <a:p>
            <a:pPr marL="285750" indent="-285750">
              <a:buFont typeface="Arial" panose="020B0604020202020204" pitchFamily="34" charset="0"/>
              <a:buChar char="•"/>
            </a:pPr>
            <a:r>
              <a:rPr lang="en-US"/>
              <a:t>LINUX MINT</a:t>
            </a:r>
            <a:endParaRPr lang="en-US"/>
          </a:p>
          <a:p>
            <a:pPr marL="285750" indent="-285750">
              <a:buFont typeface="Arial" panose="020B0604020202020204" pitchFamily="34" charset="0"/>
              <a:buChar char="•"/>
            </a:pPr>
            <a:r>
              <a:rPr lang="en-US"/>
              <a:t>FEDORA</a:t>
            </a:r>
            <a:endParaRPr lang="en-US"/>
          </a:p>
          <a:p>
            <a:pPr marL="285750" indent="-285750">
              <a:buFont typeface="Arial" panose="020B0604020202020204" pitchFamily="34" charset="0"/>
              <a:buChar char="•"/>
            </a:pPr>
            <a:r>
              <a:rPr lang="en-US"/>
              <a:t>ZORIN</a:t>
            </a:r>
            <a:endParaRPr lang="en-US"/>
          </a:p>
          <a:p>
            <a:endParaRPr lang="en-US"/>
          </a:p>
        </p:txBody>
      </p:sp>
      <p:sp>
        <p:nvSpPr>
          <p:cNvPr id="8" name="Text Box 7"/>
          <p:cNvSpPr txBox="1"/>
          <p:nvPr/>
        </p:nvSpPr>
        <p:spPr>
          <a:xfrm>
            <a:off x="648335" y="2758440"/>
            <a:ext cx="4064000" cy="368300"/>
          </a:xfrm>
          <a:prstGeom prst="rect">
            <a:avLst/>
          </a:prstGeom>
          <a:noFill/>
        </p:spPr>
        <p:txBody>
          <a:bodyPr wrap="square" rtlCol="0">
            <a:spAutoFit/>
          </a:bodyPr>
          <a:p>
            <a:r>
              <a:rPr lang="en-US">
                <a:highlight>
                  <a:srgbClr val="FFFF00"/>
                </a:highlight>
              </a:rPr>
              <a:t>ENTERPRISE/ SERVER</a:t>
            </a:r>
            <a:endParaRPr lang="en-US">
              <a:highlight>
                <a:srgbClr val="FFFF00"/>
              </a:highlight>
            </a:endParaRPr>
          </a:p>
        </p:txBody>
      </p:sp>
      <p:sp>
        <p:nvSpPr>
          <p:cNvPr id="11" name="Text Box 10"/>
          <p:cNvSpPr txBox="1"/>
          <p:nvPr/>
        </p:nvSpPr>
        <p:spPr>
          <a:xfrm>
            <a:off x="683895" y="3145790"/>
            <a:ext cx="4064000" cy="2030095"/>
          </a:xfrm>
          <a:prstGeom prst="rect">
            <a:avLst/>
          </a:prstGeom>
          <a:noFill/>
        </p:spPr>
        <p:txBody>
          <a:bodyPr wrap="square" rtlCol="0">
            <a:spAutoFit/>
          </a:bodyPr>
          <a:p>
            <a:pPr marL="285750" indent="-285750">
              <a:buFont typeface="Arial" panose="020B0604020202020204" pitchFamily="34" charset="0"/>
              <a:buChar char="•"/>
            </a:pPr>
            <a:r>
              <a:rPr lang="en-US" altLang="en-US"/>
              <a:t>CentOS Stream / AlmaLinux / Rocky Linux</a:t>
            </a:r>
            <a:endParaRPr lang="en-US" altLang="en-US"/>
          </a:p>
          <a:p>
            <a:pPr marL="285750" indent="-285750">
              <a:buFont typeface="Arial" panose="020B0604020202020204" pitchFamily="34" charset="0"/>
              <a:buChar char="•"/>
            </a:pPr>
            <a:r>
              <a:rPr lang="en-US" altLang="en-US"/>
              <a:t>Red Hat Enterprise Linux (RHEL)</a:t>
            </a:r>
            <a:endParaRPr lang="en-US" altLang="en-US"/>
          </a:p>
          <a:p>
            <a:pPr marL="285750" indent="-285750">
              <a:buFont typeface="Arial" panose="020B0604020202020204" pitchFamily="34" charset="0"/>
              <a:buChar char="•"/>
            </a:pPr>
            <a:r>
              <a:rPr lang="en-US" altLang="en-US"/>
              <a:t>SUSE Linux Enterprise Server (SLES)</a:t>
            </a:r>
            <a:endParaRPr lang="en-US" altLang="en-US"/>
          </a:p>
          <a:p>
            <a:pPr marL="285750" indent="-285750">
              <a:buFont typeface="Arial" panose="020B0604020202020204" pitchFamily="34" charset="0"/>
              <a:buChar char="•"/>
            </a:pPr>
            <a:r>
              <a:rPr lang="en-US" altLang="en-US"/>
              <a:t>Debian</a:t>
            </a:r>
            <a:endParaRPr lang="en-US" altLang="en-US"/>
          </a:p>
          <a:p>
            <a:pPr marL="285750" indent="-285750">
              <a:buFont typeface="Arial" panose="020B0604020202020204" pitchFamily="34" charset="0"/>
              <a:buChar char="•"/>
            </a:pPr>
            <a:r>
              <a:rPr lang="en-US" altLang="en-US"/>
              <a:t>ArchLinux</a:t>
            </a:r>
            <a:endParaRPr lang="en-US" altLang="en-US"/>
          </a:p>
        </p:txBody>
      </p:sp>
      <p:sp>
        <p:nvSpPr>
          <p:cNvPr id="12" name="Text Box 11"/>
          <p:cNvSpPr txBox="1"/>
          <p:nvPr/>
        </p:nvSpPr>
        <p:spPr>
          <a:xfrm>
            <a:off x="683895" y="5349875"/>
            <a:ext cx="4064000" cy="368300"/>
          </a:xfrm>
          <a:prstGeom prst="rect">
            <a:avLst/>
          </a:prstGeom>
          <a:noFill/>
        </p:spPr>
        <p:txBody>
          <a:bodyPr wrap="square" rtlCol="0">
            <a:spAutoFit/>
          </a:bodyPr>
          <a:p>
            <a:r>
              <a:rPr lang="en-US" altLang="en-US">
                <a:highlight>
                  <a:srgbClr val="FFFF00"/>
                </a:highlight>
              </a:rPr>
              <a:t>Security and Penetration Testing</a:t>
            </a:r>
            <a:endParaRPr lang="en-US" altLang="en-US">
              <a:highlight>
                <a:srgbClr val="FFFF00"/>
              </a:highlight>
            </a:endParaRPr>
          </a:p>
        </p:txBody>
      </p:sp>
      <p:sp>
        <p:nvSpPr>
          <p:cNvPr id="13" name="Text Box 12"/>
          <p:cNvSpPr txBox="1"/>
          <p:nvPr/>
        </p:nvSpPr>
        <p:spPr>
          <a:xfrm>
            <a:off x="683895" y="5800725"/>
            <a:ext cx="4064000" cy="922020"/>
          </a:xfrm>
          <a:prstGeom prst="rect">
            <a:avLst/>
          </a:prstGeom>
          <a:noFill/>
        </p:spPr>
        <p:txBody>
          <a:bodyPr wrap="square" rtlCol="0">
            <a:spAutoFit/>
          </a:bodyPr>
          <a:p>
            <a:pPr marL="285750" indent="-285750">
              <a:buFont typeface="Arial" panose="020B0604020202020204" pitchFamily="34" charset="0"/>
              <a:buChar char="•"/>
            </a:pPr>
            <a:r>
              <a:rPr lang="en-US" altLang="en-US"/>
              <a:t>Kali Linux</a:t>
            </a:r>
            <a:endParaRPr lang="en-US" altLang="en-US"/>
          </a:p>
          <a:p>
            <a:pPr marL="285750" indent="-285750">
              <a:buFont typeface="Arial" panose="020B0604020202020204" pitchFamily="34" charset="0"/>
              <a:buChar char="•"/>
            </a:pPr>
            <a:r>
              <a:rPr lang="en-US" altLang="en-US"/>
              <a:t>Parrot Security OS</a:t>
            </a:r>
            <a:endParaRPr lang="en-US" altLang="en-US"/>
          </a:p>
          <a:p>
            <a:pPr marL="285750" indent="-285750">
              <a:buFont typeface="Arial" panose="020B0604020202020204" pitchFamily="34" charset="0"/>
              <a:buChar char="•"/>
            </a:pPr>
            <a:r>
              <a:rPr lang="en-US" altLang="en-US"/>
              <a:t>BlackArch</a:t>
            </a:r>
            <a:endParaRPr lang="en-US" altLang="en-US"/>
          </a:p>
        </p:txBody>
      </p:sp>
      <p:pic>
        <p:nvPicPr>
          <p:cNvPr id="14" name="Picture 13" descr="Linux Mint vs Ubuntu - Which Distro Should You Choose_ • TechLila"/>
          <p:cNvPicPr>
            <a:picLocks noChangeAspect="1"/>
          </p:cNvPicPr>
          <p:nvPr/>
        </p:nvPicPr>
        <p:blipFill>
          <a:blip r:embed="rId1"/>
          <a:stretch>
            <a:fillRect/>
          </a:stretch>
        </p:blipFill>
        <p:spPr>
          <a:xfrm>
            <a:off x="6702425" y="1515745"/>
            <a:ext cx="4618355" cy="4198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44850" y="765810"/>
            <a:ext cx="4064000" cy="368300"/>
          </a:xfrm>
          <a:prstGeom prst="rect">
            <a:avLst/>
          </a:prstGeom>
          <a:noFill/>
        </p:spPr>
        <p:txBody>
          <a:bodyPr wrap="square" rtlCol="0">
            <a:spAutoFit/>
          </a:bodyPr>
          <a:p>
            <a:r>
              <a:rPr lang="en-US"/>
              <a:t>FILES AND DIRECTORIES</a:t>
            </a:r>
            <a:endParaRPr lang="en-US"/>
          </a:p>
        </p:txBody>
      </p:sp>
      <p:sp>
        <p:nvSpPr>
          <p:cNvPr id="4" name="Text Box 3"/>
          <p:cNvSpPr txBox="1"/>
          <p:nvPr/>
        </p:nvSpPr>
        <p:spPr>
          <a:xfrm>
            <a:off x="370205" y="1325880"/>
            <a:ext cx="9430385" cy="645160"/>
          </a:xfrm>
          <a:prstGeom prst="rect">
            <a:avLst/>
          </a:prstGeom>
          <a:noFill/>
        </p:spPr>
        <p:txBody>
          <a:bodyPr wrap="square" rtlCol="0">
            <a:spAutoFit/>
          </a:bodyPr>
          <a:p>
            <a:r>
              <a:rPr lang="en-US" altLang="en-US"/>
              <a:t>The Linux filesystem is organized into a hierarchical directory structure, starting from the root directory </a:t>
            </a:r>
            <a:endParaRPr lang="en-US" altLang="en-US"/>
          </a:p>
        </p:txBody>
      </p:sp>
      <p:sp>
        <p:nvSpPr>
          <p:cNvPr id="5" name="Text Box 4"/>
          <p:cNvSpPr txBox="1"/>
          <p:nvPr/>
        </p:nvSpPr>
        <p:spPr>
          <a:xfrm>
            <a:off x="559435" y="2510790"/>
            <a:ext cx="10814685" cy="3415030"/>
          </a:xfrm>
          <a:prstGeom prst="rect">
            <a:avLst/>
          </a:prstGeom>
          <a:noFill/>
        </p:spPr>
        <p:txBody>
          <a:bodyPr wrap="square" rtlCol="0">
            <a:spAutoFit/>
          </a:bodyPr>
          <a:p>
            <a:endParaRPr lang="en-US" altLang="en-US"/>
          </a:p>
          <a:p>
            <a:r>
              <a:rPr lang="en-US" altLang="en-US"/>
              <a:t>1. / (Root Directory)</a:t>
            </a:r>
            <a:endParaRPr lang="en-US" altLang="en-US"/>
          </a:p>
          <a:p>
            <a:r>
              <a:rPr lang="en-US" altLang="en-US"/>
              <a:t>The topmost directory in the hierarchy.</a:t>
            </a:r>
            <a:endParaRPr lang="en-US" altLang="en-US"/>
          </a:p>
          <a:p>
            <a:r>
              <a:rPr lang="en-US" altLang="en-US"/>
              <a:t>Contains all other directories and files.</a:t>
            </a:r>
            <a:endParaRPr lang="en-US" altLang="en-US"/>
          </a:p>
          <a:p>
            <a:r>
              <a:rPr lang="en-US" altLang="en-US"/>
              <a:t>Accessible only by the root user for critical system files.</a:t>
            </a:r>
            <a:endParaRPr lang="en-US" altLang="en-US"/>
          </a:p>
          <a:p>
            <a:endParaRPr lang="en-US" altLang="en-US"/>
          </a:p>
          <a:p>
            <a:r>
              <a:rPr lang="en-US" altLang="en-US"/>
              <a:t>2. /home</a:t>
            </a:r>
            <a:endParaRPr lang="en-US" altLang="en-US"/>
          </a:p>
          <a:p>
            <a:r>
              <a:rPr lang="en-US" altLang="en-US"/>
              <a:t>Contains personal directories for each user.</a:t>
            </a:r>
            <a:endParaRPr lang="en-US" altLang="en-US"/>
          </a:p>
          <a:p>
            <a:r>
              <a:rPr lang="en-US" altLang="en-US"/>
              <a:t>Example: /home/bhuvan for user "bhuvan".</a:t>
            </a:r>
            <a:endParaRPr lang="en-US" altLang="en-US"/>
          </a:p>
          <a:p>
            <a:r>
              <a:rPr lang="en-US" altLang="en-US"/>
              <a:t>Stores user-specific files, configurations, and documents.</a:t>
            </a:r>
            <a:endParaRPr lang="en-US" altLang="en-US"/>
          </a:p>
          <a:p>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1805" y="1491615"/>
            <a:ext cx="10793730" cy="4523105"/>
          </a:xfrm>
          <a:prstGeom prst="rect">
            <a:avLst/>
          </a:prstGeom>
          <a:noFill/>
        </p:spPr>
        <p:txBody>
          <a:bodyPr wrap="square" rtlCol="0">
            <a:spAutoFit/>
          </a:bodyPr>
          <a:p>
            <a:r>
              <a:rPr lang="en-US" altLang="en-US">
                <a:sym typeface="+mn-ea"/>
              </a:rPr>
              <a:t>3. /etc</a:t>
            </a:r>
            <a:endParaRPr lang="en-US" altLang="en-US"/>
          </a:p>
          <a:p>
            <a:r>
              <a:rPr lang="en-US" altLang="en-US">
                <a:sym typeface="+mn-ea"/>
              </a:rPr>
              <a:t>Configuration files for the system and installed software.</a:t>
            </a:r>
            <a:endParaRPr lang="en-US" altLang="en-US"/>
          </a:p>
          <a:p>
            <a:r>
              <a:rPr lang="en-US" altLang="en-US">
                <a:sym typeface="+mn-ea"/>
              </a:rPr>
              <a:t>Examples:</a:t>
            </a:r>
            <a:endParaRPr lang="en-US" altLang="en-US"/>
          </a:p>
          <a:p>
            <a:r>
              <a:rPr lang="en-US" altLang="en-US">
                <a:sym typeface="+mn-ea"/>
              </a:rPr>
              <a:t>/etc/passwd: Stores user account information.</a:t>
            </a:r>
            <a:endParaRPr lang="en-US" altLang="en-US"/>
          </a:p>
          <a:p>
            <a:r>
              <a:rPr lang="en-US" altLang="en-US">
                <a:sym typeface="+mn-ea"/>
              </a:rPr>
              <a:t>/etc/fstab: Lists disk partitions and mounting points.</a:t>
            </a:r>
            <a:endParaRPr lang="en-US" altLang="en-US"/>
          </a:p>
          <a:p>
            <a:r>
              <a:rPr lang="en-US" altLang="en-US">
                <a:sym typeface="+mn-ea"/>
              </a:rPr>
              <a:t>/etc/hostname: Stores the system’s hostname.</a:t>
            </a:r>
            <a:endParaRPr lang="en-US" altLang="en-US"/>
          </a:p>
          <a:p>
            <a:endParaRPr lang="en-US" altLang="en-US"/>
          </a:p>
          <a:p>
            <a:r>
              <a:rPr lang="en-US" altLang="en-US">
                <a:sym typeface="+mn-ea"/>
              </a:rPr>
              <a:t>4. /usr (User System Resources)</a:t>
            </a:r>
            <a:endParaRPr lang="en-US" altLang="en-US"/>
          </a:p>
          <a:p>
            <a:r>
              <a:rPr lang="en-US" altLang="en-US">
                <a:sym typeface="+mn-ea"/>
              </a:rPr>
              <a:t>Stores user-installed programs and their libraries.</a:t>
            </a:r>
            <a:endParaRPr lang="en-US" altLang="en-US"/>
          </a:p>
          <a:p>
            <a:r>
              <a:rPr lang="en-US" altLang="en-US">
                <a:sym typeface="+mn-ea"/>
              </a:rPr>
              <a:t>Common subdirectories:</a:t>
            </a:r>
            <a:endParaRPr lang="en-US" altLang="en-US"/>
          </a:p>
          <a:p>
            <a:r>
              <a:rPr lang="en-US" altLang="en-US">
                <a:sym typeface="+mn-ea"/>
              </a:rPr>
              <a:t>/usr/bin: User executables (e.g., ls, cp).</a:t>
            </a:r>
            <a:endParaRPr lang="en-US" altLang="en-US"/>
          </a:p>
          <a:p>
            <a:r>
              <a:rPr lang="en-US" altLang="en-US">
                <a:sym typeface="+mn-ea"/>
              </a:rPr>
              <a:t>/usr/lib: Libraries for programs in /usr/bin.</a:t>
            </a:r>
            <a:endParaRPr lang="en-US" altLang="en-US"/>
          </a:p>
          <a:p>
            <a:r>
              <a:rPr lang="en-US" altLang="en-US">
                <a:sym typeface="+mn-ea"/>
              </a:rPr>
              <a:t>/usr/share: Shared files like documentation or icons.</a:t>
            </a:r>
            <a:endParaRPr lang="en-US" altLang="en-US"/>
          </a:p>
          <a:p>
            <a:r>
              <a:rPr lang="en-US" altLang="en-US">
                <a:sym typeface="+mn-ea"/>
              </a:rPr>
              <a:t>These directories provide a clean, logical organization, ensuring smooth functioning and maintainability of Linux systems.</a:t>
            </a:r>
            <a:endParaRPr lang="en-US" alt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59735" y="875030"/>
            <a:ext cx="4064000" cy="368300"/>
          </a:xfrm>
          <a:prstGeom prst="rect">
            <a:avLst/>
          </a:prstGeom>
          <a:noFill/>
        </p:spPr>
        <p:txBody>
          <a:bodyPr wrap="square" rtlCol="0">
            <a:spAutoFit/>
          </a:bodyPr>
          <a:p>
            <a:r>
              <a:rPr lang="en-US"/>
              <a:t>EXAMPLE</a:t>
            </a:r>
            <a:endParaRPr lang="en-US"/>
          </a:p>
        </p:txBody>
      </p:sp>
      <p:sp>
        <p:nvSpPr>
          <p:cNvPr id="3" name="Text Box 2"/>
          <p:cNvSpPr txBox="1"/>
          <p:nvPr/>
        </p:nvSpPr>
        <p:spPr>
          <a:xfrm>
            <a:off x="1289050" y="1473835"/>
            <a:ext cx="6753860" cy="368300"/>
          </a:xfrm>
          <a:prstGeom prst="rect">
            <a:avLst/>
          </a:prstGeom>
          <a:noFill/>
        </p:spPr>
        <p:txBody>
          <a:bodyPr wrap="square" rtlCol="0">
            <a:spAutoFit/>
          </a:bodyPr>
          <a:p>
            <a:r>
              <a:rPr lang="en-US" altLang="en-US">
                <a:highlight>
                  <a:srgbClr val="00FFFF"/>
                </a:highlight>
              </a:rPr>
              <a:t>/home/bhuvan/Documents/project.txt</a:t>
            </a:r>
            <a:endParaRPr lang="en-US" altLang="en-US">
              <a:highlight>
                <a:srgbClr val="00FFFF"/>
              </a:highlight>
            </a:endParaRPr>
          </a:p>
        </p:txBody>
      </p:sp>
      <p:sp>
        <p:nvSpPr>
          <p:cNvPr id="4" name="Text Box 3"/>
          <p:cNvSpPr txBox="1"/>
          <p:nvPr/>
        </p:nvSpPr>
        <p:spPr>
          <a:xfrm>
            <a:off x="696595" y="2226310"/>
            <a:ext cx="9905365" cy="2459355"/>
          </a:xfrm>
          <a:prstGeom prst="rect">
            <a:avLst/>
          </a:prstGeom>
          <a:noFill/>
        </p:spPr>
        <p:txBody>
          <a:bodyPr wrap="square" rtlCol="0">
            <a:noAutofit/>
          </a:bodyPr>
          <a:p>
            <a:r>
              <a:rPr lang="en-US" altLang="en-US" b="1"/>
              <a:t>/:</a:t>
            </a:r>
            <a:r>
              <a:rPr lang="en-US" altLang="en-US"/>
              <a:t> Root directory.</a:t>
            </a:r>
            <a:endParaRPr lang="en-US" altLang="en-US"/>
          </a:p>
          <a:p>
            <a:endParaRPr lang="en-US" altLang="en-US"/>
          </a:p>
          <a:p>
            <a:r>
              <a:rPr lang="en-US" altLang="en-US" b="1"/>
              <a:t>home</a:t>
            </a:r>
            <a:r>
              <a:rPr lang="en-US" altLang="en-US"/>
              <a:t>: The directory where user-specific files are stored.</a:t>
            </a:r>
            <a:endParaRPr lang="en-US" altLang="en-US"/>
          </a:p>
          <a:p>
            <a:endParaRPr lang="en-US" altLang="en-US"/>
          </a:p>
          <a:p>
            <a:r>
              <a:rPr lang="en-US" altLang="en-US" b="1"/>
              <a:t>bhuvan</a:t>
            </a:r>
            <a:r>
              <a:rPr lang="en-US" altLang="en-US"/>
              <a:t>: The home directory of the user "bhuvan".</a:t>
            </a:r>
            <a:endParaRPr lang="en-US" altLang="en-US"/>
          </a:p>
          <a:p>
            <a:endParaRPr lang="en-US" altLang="en-US"/>
          </a:p>
          <a:p>
            <a:r>
              <a:rPr lang="en-US" altLang="en-US" b="1"/>
              <a:t>Documents</a:t>
            </a:r>
            <a:r>
              <a:rPr lang="en-US" altLang="en-US"/>
              <a:t>: A subdirectory created by the user to organize files.</a:t>
            </a:r>
            <a:endParaRPr lang="en-US" altLang="en-US"/>
          </a:p>
          <a:p>
            <a:endParaRPr lang="en-US" altLang="en-US"/>
          </a:p>
          <a:p>
            <a:r>
              <a:rPr lang="en-US" altLang="en-US" b="1"/>
              <a:t>project.txt</a:t>
            </a:r>
            <a:r>
              <a:rPr lang="en-US" altLang="en-US"/>
              <a:t>: The file located in the Documents folder.</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1520" y="247650"/>
            <a:ext cx="6042025" cy="398780"/>
          </a:xfrm>
          <a:prstGeom prst="rect">
            <a:avLst/>
          </a:prstGeom>
          <a:noFill/>
        </p:spPr>
        <p:txBody>
          <a:bodyPr wrap="square" rtlCol="0">
            <a:spAutoFit/>
          </a:bodyPr>
          <a:p>
            <a:r>
              <a:rPr lang="en-US" sz="2000" b="1">
                <a:highlight>
                  <a:srgbClr val="FFFF00"/>
                </a:highlight>
              </a:rPr>
              <a:t>ABSOLUTE PATH</a:t>
            </a:r>
            <a:r>
              <a:rPr lang="en-US"/>
              <a:t> AND </a:t>
            </a:r>
            <a:r>
              <a:rPr lang="en-US" b="1">
                <a:highlight>
                  <a:srgbClr val="FFFF00"/>
                </a:highlight>
              </a:rPr>
              <a:t>RELATIVE PATH</a:t>
            </a:r>
            <a:endParaRPr lang="en-US" b="1">
              <a:highlight>
                <a:srgbClr val="FFFF00"/>
              </a:highlight>
            </a:endParaRPr>
          </a:p>
        </p:txBody>
      </p:sp>
      <p:sp>
        <p:nvSpPr>
          <p:cNvPr id="3" name="Text Box 2"/>
          <p:cNvSpPr txBox="1"/>
          <p:nvPr/>
        </p:nvSpPr>
        <p:spPr>
          <a:xfrm>
            <a:off x="878840" y="1398905"/>
            <a:ext cx="8044815" cy="2030095"/>
          </a:xfrm>
          <a:prstGeom prst="rect">
            <a:avLst/>
          </a:prstGeom>
          <a:noFill/>
        </p:spPr>
        <p:txBody>
          <a:bodyPr wrap="square" rtlCol="0">
            <a:spAutoFit/>
          </a:bodyPr>
          <a:p>
            <a:r>
              <a:rPr lang="en-US" altLang="en-US" b="1" u="sng">
                <a:solidFill>
                  <a:schemeClr val="tx1"/>
                </a:solidFill>
              </a:rPr>
              <a:t>1. Absolute Path</a:t>
            </a:r>
            <a:endParaRPr lang="en-US" altLang="en-US" b="1" u="sng">
              <a:solidFill>
                <a:schemeClr val="tx1"/>
              </a:solidFill>
            </a:endParaRPr>
          </a:p>
          <a:p>
            <a:endParaRPr lang="en-US" altLang="en-US" b="1" u="sng">
              <a:solidFill>
                <a:schemeClr val="tx1"/>
              </a:solidFill>
            </a:endParaRPr>
          </a:p>
          <a:p>
            <a:pPr marL="285750" indent="-285750">
              <a:buFont typeface="Arial" panose="020B0604020202020204" pitchFamily="34" charset="0"/>
              <a:buChar char="•"/>
            </a:pPr>
            <a:r>
              <a:rPr lang="en-US" altLang="en-US"/>
              <a:t>Specifies the complete location of a file or directory starting from the root directory (/).</a:t>
            </a:r>
            <a:endParaRPr lang="en-US" altLang="en-US"/>
          </a:p>
          <a:p>
            <a:pPr marL="285750" indent="-285750">
              <a:buFont typeface="Arial" panose="020B0604020202020204" pitchFamily="34" charset="0"/>
              <a:buChar char="•"/>
            </a:pPr>
            <a:r>
              <a:rPr lang="en-US" altLang="en-US"/>
              <a:t>Always starts with /.</a:t>
            </a:r>
            <a:endParaRPr lang="en-US" altLang="en-US"/>
          </a:p>
          <a:p>
            <a:pPr indent="0">
              <a:buFont typeface="Arial" panose="020B0604020202020204" pitchFamily="34" charset="0"/>
              <a:buNone/>
            </a:pPr>
            <a:endParaRPr lang="en-US" altLang="en-US"/>
          </a:p>
          <a:p>
            <a:pPr marL="285750" indent="-285750">
              <a:buFont typeface="Arial" panose="020B0604020202020204" pitchFamily="34" charset="0"/>
              <a:buChar char="•"/>
            </a:pPr>
            <a:r>
              <a:rPr lang="en-US" altLang="en-US"/>
              <a:t>/home/bhuvan/Documents/project.txt</a:t>
            </a:r>
            <a:endParaRPr lang="en-US" altLang="en-US"/>
          </a:p>
        </p:txBody>
      </p:sp>
      <p:sp>
        <p:nvSpPr>
          <p:cNvPr id="4" name="Text Box 3"/>
          <p:cNvSpPr txBox="1"/>
          <p:nvPr/>
        </p:nvSpPr>
        <p:spPr>
          <a:xfrm>
            <a:off x="878840" y="3884930"/>
            <a:ext cx="8045450" cy="2861310"/>
          </a:xfrm>
          <a:prstGeom prst="rect">
            <a:avLst/>
          </a:prstGeom>
          <a:noFill/>
        </p:spPr>
        <p:txBody>
          <a:bodyPr wrap="square" rtlCol="0">
            <a:spAutoFit/>
          </a:bodyPr>
          <a:p>
            <a:r>
              <a:rPr lang="en-US" altLang="en-US" b="1" u="sng"/>
              <a:t>2. Relative Path</a:t>
            </a:r>
            <a:endParaRPr lang="en-US" altLang="en-US" b="1" u="sng"/>
          </a:p>
          <a:p>
            <a:pPr marL="285750" indent="-285750">
              <a:buFont typeface="Arial" panose="020B0604020202020204" pitchFamily="34" charset="0"/>
              <a:buChar char="•"/>
            </a:pPr>
            <a:r>
              <a:rPr lang="en-US" altLang="en-US"/>
              <a:t>Specifies the location of a file or directory relative to the current working directory.</a:t>
            </a:r>
            <a:endParaRPr lang="en-US" altLang="en-US"/>
          </a:p>
          <a:p>
            <a:pPr marL="285750" indent="-285750">
              <a:buFont typeface="Arial" panose="020B0604020202020204" pitchFamily="34" charset="0"/>
              <a:buChar char="•"/>
            </a:pPr>
            <a:r>
              <a:rPr lang="en-US" altLang="en-US"/>
              <a:t>Does not start with /.</a:t>
            </a:r>
            <a:endParaRPr lang="en-US" altLang="en-US"/>
          </a:p>
          <a:p>
            <a:pPr indent="0">
              <a:buFont typeface="Arial" panose="020B0604020202020204" pitchFamily="34" charset="0"/>
              <a:buNone/>
            </a:pPr>
            <a:r>
              <a:rPr lang="en-US" altLang="en-US"/>
              <a:t> </a:t>
            </a:r>
            <a:endParaRPr lang="en-US" altLang="en-US"/>
          </a:p>
          <a:p>
            <a:pPr indent="0">
              <a:buFont typeface="Arial" panose="020B0604020202020204" pitchFamily="34" charset="0"/>
              <a:buNone/>
            </a:pPr>
            <a:r>
              <a:rPr lang="en-US" altLang="en-US"/>
              <a:t>If the current directory is /home/bhuvan:</a:t>
            </a:r>
            <a:endParaRPr lang="en-US" altLang="en-US"/>
          </a:p>
          <a:p>
            <a:pPr indent="0">
              <a:buFont typeface="Arial" panose="020B0604020202020204" pitchFamily="34" charset="0"/>
              <a:buNone/>
            </a:pPr>
            <a:endParaRPr lang="en-US" altLang="en-US"/>
          </a:p>
          <a:p>
            <a:pPr marL="285750" indent="-285750">
              <a:buFont typeface="Arial" panose="020B0604020202020204" pitchFamily="34" charset="0"/>
              <a:buChar char="•"/>
            </a:pPr>
            <a:r>
              <a:rPr lang="en-US" altLang="en-US"/>
              <a:t>Documents/project.txt (relative to /home/bhuvan).</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../file.txt refers to a file in the parent directory.</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81475" y="223520"/>
            <a:ext cx="4064000" cy="368300"/>
          </a:xfrm>
          <a:prstGeom prst="rect">
            <a:avLst/>
          </a:prstGeom>
          <a:noFill/>
        </p:spPr>
        <p:txBody>
          <a:bodyPr wrap="square" rtlCol="0">
            <a:spAutoFit/>
          </a:bodyPr>
          <a:p>
            <a:r>
              <a:rPr lang="en-US" b="1">
                <a:highlight>
                  <a:srgbClr val="FFFF00"/>
                </a:highlight>
              </a:rPr>
              <a:t>FILE TYPES</a:t>
            </a:r>
            <a:endParaRPr lang="en-US" b="1">
              <a:highlight>
                <a:srgbClr val="FFFF00"/>
              </a:highlight>
            </a:endParaRPr>
          </a:p>
        </p:txBody>
      </p:sp>
      <p:sp>
        <p:nvSpPr>
          <p:cNvPr id="3" name="Text Box 2"/>
          <p:cNvSpPr txBox="1"/>
          <p:nvPr/>
        </p:nvSpPr>
        <p:spPr>
          <a:xfrm>
            <a:off x="554355" y="697230"/>
            <a:ext cx="4064000" cy="922020"/>
          </a:xfrm>
          <a:prstGeom prst="rect">
            <a:avLst/>
          </a:prstGeom>
          <a:noFill/>
        </p:spPr>
        <p:txBody>
          <a:bodyPr wrap="square" rtlCol="0">
            <a:spAutoFit/>
          </a:bodyPr>
          <a:p>
            <a:pPr marL="285750" indent="-285750">
              <a:buFont typeface="Arial" panose="020B0604020202020204" pitchFamily="34" charset="0"/>
              <a:buChar char="•"/>
            </a:pPr>
            <a:r>
              <a:rPr lang="en-US"/>
              <a:t>Regular files</a:t>
            </a:r>
            <a:endParaRPr lang="en-US"/>
          </a:p>
          <a:p>
            <a:pPr marL="285750" indent="-285750">
              <a:buFont typeface="Arial" panose="020B0604020202020204" pitchFamily="34" charset="0"/>
              <a:buChar char="•"/>
            </a:pPr>
            <a:r>
              <a:rPr lang="en-US"/>
              <a:t>Directories</a:t>
            </a:r>
            <a:endParaRPr lang="en-US"/>
          </a:p>
          <a:p>
            <a:pPr marL="285750" indent="-285750">
              <a:buFont typeface="Arial" panose="020B0604020202020204" pitchFamily="34" charset="0"/>
              <a:buChar char="•"/>
            </a:pPr>
            <a:r>
              <a:rPr lang="en-US"/>
              <a:t>Symlinks</a:t>
            </a:r>
            <a:endParaRPr lang="en-US"/>
          </a:p>
        </p:txBody>
      </p:sp>
      <p:sp>
        <p:nvSpPr>
          <p:cNvPr id="4" name="Text Box 3"/>
          <p:cNvSpPr txBox="1"/>
          <p:nvPr/>
        </p:nvSpPr>
        <p:spPr>
          <a:xfrm>
            <a:off x="553720" y="2297430"/>
            <a:ext cx="10794365" cy="2030095"/>
          </a:xfrm>
          <a:prstGeom prst="rect">
            <a:avLst/>
          </a:prstGeom>
          <a:noFill/>
        </p:spPr>
        <p:txBody>
          <a:bodyPr wrap="square" rtlCol="0">
            <a:spAutoFit/>
          </a:bodyPr>
          <a:p>
            <a:pPr algn="l"/>
            <a:r>
              <a:rPr lang="en-US" altLang="en-US" b="1" u="sng"/>
              <a:t> Regular Files</a:t>
            </a:r>
            <a:endParaRPr lang="en-US" altLang="en-US" b="1" u="sng"/>
          </a:p>
          <a:p>
            <a:pPr marL="285750" indent="-285750" algn="ctr">
              <a:buFont typeface="Arial" panose="020B0604020202020204" pitchFamily="34" charset="0"/>
              <a:buChar char="•"/>
            </a:pPr>
            <a:endParaRPr lang="en-US" altLang="en-US" b="1" u="sng"/>
          </a:p>
          <a:p>
            <a:pPr marL="285750" indent="-285750">
              <a:buFont typeface="Arial" panose="020B0604020202020204" pitchFamily="34" charset="0"/>
              <a:buChar char="•"/>
            </a:pPr>
            <a:r>
              <a:rPr lang="en-US" altLang="en-US"/>
              <a:t>Most common file type; contains data, text, or code.</a:t>
            </a:r>
            <a:endParaRPr lang="en-US" altLang="en-US"/>
          </a:p>
          <a:p>
            <a:pPr marL="285750" indent="-285750">
              <a:buFont typeface="Arial" panose="020B0604020202020204" pitchFamily="34" charset="0"/>
              <a:buChar char="•"/>
            </a:pPr>
            <a:r>
              <a:rPr lang="en-US" altLang="en-US"/>
              <a:t>Examples:</a:t>
            </a:r>
            <a:endParaRPr lang="en-US" altLang="en-US"/>
          </a:p>
          <a:p>
            <a:pPr marL="285750" indent="-285750">
              <a:buFont typeface="Arial" panose="020B0604020202020204" pitchFamily="34" charset="0"/>
              <a:buChar char="•"/>
            </a:pPr>
            <a:r>
              <a:rPr lang="en-US" altLang="en-US"/>
              <a:t>Text files: document.txt</a:t>
            </a:r>
            <a:endParaRPr lang="en-US" altLang="en-US"/>
          </a:p>
          <a:p>
            <a:pPr marL="285750" indent="-285750">
              <a:buFont typeface="Arial" panose="020B0604020202020204" pitchFamily="34" charset="0"/>
              <a:buChar char="•"/>
            </a:pPr>
            <a:r>
              <a:rPr lang="en-US" altLang="en-US"/>
              <a:t>Executables: script.sh</a:t>
            </a:r>
            <a:endParaRPr lang="en-US" altLang="en-US"/>
          </a:p>
          <a:p>
            <a:pPr marL="285750" indent="-285750">
              <a:buFont typeface="Arial" panose="020B0604020202020204" pitchFamily="34" charset="0"/>
              <a:buChar char="•"/>
            </a:pPr>
            <a:r>
              <a:rPr lang="en-US" altLang="en-US"/>
              <a:t>Binary files: app</a:t>
            </a:r>
            <a:endParaRPr lang="en-US"/>
          </a:p>
        </p:txBody>
      </p:sp>
      <p:sp>
        <p:nvSpPr>
          <p:cNvPr id="5" name="Text Box 4"/>
          <p:cNvSpPr txBox="1"/>
          <p:nvPr/>
        </p:nvSpPr>
        <p:spPr>
          <a:xfrm>
            <a:off x="554355" y="4596130"/>
            <a:ext cx="11812270" cy="1753235"/>
          </a:xfrm>
          <a:prstGeom prst="rect">
            <a:avLst/>
          </a:prstGeom>
          <a:noFill/>
        </p:spPr>
        <p:txBody>
          <a:bodyPr wrap="square" rtlCol="0">
            <a:spAutoFit/>
          </a:bodyPr>
          <a:p>
            <a:r>
              <a:rPr lang="en-US" b="1" u="sng"/>
              <a:t>Directories</a:t>
            </a:r>
            <a:endParaRPr lang="en-US" b="1" u="sng"/>
          </a:p>
          <a:p>
            <a:pPr marL="285750" indent="-285750">
              <a:buFont typeface="Arial" panose="020B0604020202020204" pitchFamily="34" charset="0"/>
              <a:buChar char="•"/>
            </a:pPr>
            <a:r>
              <a:rPr lang="en-US" altLang="en-US"/>
              <a:t>Special files that act as containers to organize other files and directories.</a:t>
            </a:r>
            <a:endParaRPr lang="en-US" altLang="en-US"/>
          </a:p>
          <a:p>
            <a:pPr marL="285750" indent="-285750">
              <a:buFont typeface="Arial" panose="020B0604020202020204" pitchFamily="34" charset="0"/>
              <a:buChar char="•"/>
            </a:pPr>
            <a:r>
              <a:rPr lang="en-US" altLang="en-US"/>
              <a:t>Examples:</a:t>
            </a:r>
            <a:endParaRPr lang="en-US" altLang="en-US"/>
          </a:p>
          <a:p>
            <a:pPr marL="285750" indent="-285750">
              <a:buFont typeface="Arial" panose="020B0604020202020204" pitchFamily="34" charset="0"/>
              <a:buChar char="•"/>
            </a:pPr>
            <a:r>
              <a:rPr lang="en-US" altLang="en-US"/>
              <a:t>/home: Directory containing user home folders.</a:t>
            </a:r>
            <a:endParaRPr lang="en-US" altLang="en-US"/>
          </a:p>
          <a:p>
            <a:pPr marL="285750" indent="-285750">
              <a:buFont typeface="Arial" panose="020B0604020202020204" pitchFamily="34" charset="0"/>
              <a:buChar char="•"/>
            </a:pPr>
            <a:r>
              <a:rPr lang="en-US" altLang="en-US"/>
              <a:t>/etc: Directory for configuration files.</a:t>
            </a:r>
            <a:endParaRPr lang="en-US" altLang="en-US"/>
          </a:p>
          <a:p>
            <a:pPr marL="285750" indent="-285750">
              <a:buFont typeface="Arial" panose="020B0604020202020204" pitchFamily="34" charset="0"/>
              <a:buChar char="•"/>
            </a:pPr>
            <a:endParaRPr lang="en-US" alt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5193</Words>
  <Application>WPS Presentation</Application>
  <PresentationFormat>Widescreen</PresentationFormat>
  <Paragraphs>209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 Unicode MS</vt:lpstr>
      <vt:lpstr>Calibri Light</vt:lpstr>
      <vt:lpstr>Calibri</vt:lpstr>
      <vt:lpstr>Microsoft YaHei</vt:lpstr>
      <vt:lpstr>Wingdings</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Bhuvan Raj</dc:creator>
  <cp:lastModifiedBy>Bhuvan Raj</cp:lastModifiedBy>
  <cp:revision>1</cp:revision>
  <dcterms:created xsi:type="dcterms:W3CDTF">2024-12-06T10:43:23Z</dcterms:created>
  <dcterms:modified xsi:type="dcterms:W3CDTF">2024-12-06T10:43:23Z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6712ABB5FFB14819A63B60E75825E9E6_11</vt:lpwstr>
  </property>
  <property fmtid="{D5CDD505-2E9C-101B-9397-08002B2CF9AE}" pid="3" name="KSOProductBuildVer">
    <vt:lpwstr>1033-12.2.0.19307</vt:lpwstr>
  </property>
</Properties>
</file>