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</p:sldIdLst>
  <p:sldSz cx="9144000" cy="6858000" type="screen4x3"/>
  <p:notesSz cx="7077075" cy="9363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2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5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11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8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57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0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6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8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5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1275346" y="2060816"/>
            <a:ext cx="1543980" cy="561328"/>
            <a:chOff x="3695159" y="213699"/>
            <a:chExt cx="1374685" cy="436713"/>
          </a:xfrm>
        </p:grpSpPr>
        <p:sp>
          <p:nvSpPr>
            <p:cNvPr id="81" name="ZoneTexte 80"/>
            <p:cNvSpPr txBox="1"/>
            <p:nvPr/>
          </p:nvSpPr>
          <p:spPr>
            <a:xfrm>
              <a:off x="3737079" y="240988"/>
              <a:ext cx="1296465" cy="35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Bridge scans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codecs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list</a:t>
              </a:r>
              <a:r>
                <a:rPr lang="fr-FR" sz="800" i="1" dirty="0" smtClean="0">
                  <a:cs typeface="Arial" panose="020B0604020202020204" pitchFamily="34" charset="0"/>
                </a:rPr>
                <a:t> 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eliminate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those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that</a:t>
              </a:r>
              <a:r>
                <a:rPr lang="fr-FR" sz="800" i="1" dirty="0" smtClean="0">
                  <a:cs typeface="Arial" panose="020B0604020202020204" pitchFamily="34" charset="0"/>
                </a:rPr>
                <a:t> are not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supported</a:t>
              </a:r>
              <a:r>
                <a:rPr lang="fr-FR" sz="800" i="1" dirty="0" smtClean="0">
                  <a:cs typeface="Arial" panose="020B0604020202020204" pitchFamily="34" charset="0"/>
                </a:rPr>
                <a:t> by the UPnP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player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1275346" y="3803776"/>
            <a:ext cx="1543980" cy="561328"/>
            <a:chOff x="3695159" y="213699"/>
            <a:chExt cx="1374685" cy="436713"/>
          </a:xfrm>
        </p:grpSpPr>
        <p:sp>
          <p:nvSpPr>
            <p:cNvPr id="73" name="ZoneTexte 72"/>
            <p:cNvSpPr txBox="1"/>
            <p:nvPr/>
          </p:nvSpPr>
          <p:spPr>
            <a:xfrm>
              <a:off x="3737079" y="292487"/>
              <a:ext cx="1296465" cy="26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LMS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memorizes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codecs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list</a:t>
              </a:r>
              <a:r>
                <a:rPr lang="fr-FR" sz="800" i="1" dirty="0" smtClean="0">
                  <a:cs typeface="Arial" panose="020B0604020202020204" pitchFamily="34" charset="0"/>
                </a:rPr>
                <a:t> and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Max </a:t>
              </a:r>
              <a:r>
                <a:rPr lang="fr-FR" sz="800" b="1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sample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rate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4552388" y="787968"/>
            <a:ext cx="1452905" cy="338555"/>
            <a:chOff x="3695158" y="201223"/>
            <a:chExt cx="1452905" cy="338555"/>
          </a:xfrm>
        </p:grpSpPr>
        <p:sp>
          <p:nvSpPr>
            <p:cNvPr id="95" name="ZoneTexte 94"/>
            <p:cNvSpPr txBox="1"/>
            <p:nvPr/>
          </p:nvSpPr>
          <p:spPr>
            <a:xfrm>
              <a:off x="3773378" y="201223"/>
              <a:ext cx="1296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New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track</a:t>
              </a:r>
              <a:r>
                <a:rPr lang="fr-FR" sz="800" i="1" dirty="0" smtClean="0">
                  <a:cs typeface="Arial" panose="020B0604020202020204" pitchFamily="34" charset="0"/>
                </a:rPr>
                <a:t> PLAY </a:t>
              </a:r>
            </a:p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requested</a:t>
              </a:r>
              <a:r>
                <a:rPr lang="fr-FR" sz="800" i="1" dirty="0" smtClean="0">
                  <a:cs typeface="Arial" panose="020B0604020202020204" pitchFamily="34" charset="0"/>
                </a:rPr>
                <a:t> in LMS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95158" y="213700"/>
              <a:ext cx="1452905" cy="3260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Connecteur droit avec flèche 128"/>
          <p:cNvCxnSpPr>
            <a:stCxn id="96" idx="2"/>
          </p:cNvCxnSpPr>
          <p:nvPr/>
        </p:nvCxnSpPr>
        <p:spPr>
          <a:xfrm flipH="1">
            <a:off x="5271453" y="1126523"/>
            <a:ext cx="7388" cy="292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151"/>
          <p:cNvGrpSpPr/>
          <p:nvPr/>
        </p:nvGrpSpPr>
        <p:grpSpPr>
          <a:xfrm>
            <a:off x="4848954" y="1411462"/>
            <a:ext cx="866003" cy="613882"/>
            <a:chOff x="3956276" y="1100654"/>
            <a:chExt cx="866003" cy="613882"/>
          </a:xfrm>
        </p:grpSpPr>
        <p:sp>
          <p:nvSpPr>
            <p:cNvPr id="153" name="Organigramme : Décision 152"/>
            <p:cNvSpPr/>
            <p:nvPr/>
          </p:nvSpPr>
          <p:spPr>
            <a:xfrm>
              <a:off x="4023505" y="1100654"/>
              <a:ext cx="720080" cy="61388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956276" y="1157054"/>
              <a:ext cx="866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dirty="0" err="1" smtClean="0">
                  <a:latin typeface="+mn-lt"/>
                </a:rPr>
                <a:t>track</a:t>
              </a:r>
              <a:r>
                <a:rPr lang="fr-FR" dirty="0" smtClean="0">
                  <a:latin typeface="+mn-lt"/>
                </a:rPr>
                <a:t> </a:t>
              </a:r>
            </a:p>
            <a:p>
              <a:r>
                <a:rPr lang="fr-FR" dirty="0" smtClean="0">
                  <a:latin typeface="+mn-lt"/>
                </a:rPr>
                <a:t>format in</a:t>
              </a:r>
            </a:p>
            <a:p>
              <a:r>
                <a:rPr lang="fr-FR" i="0" dirty="0" smtClean="0">
                  <a:solidFill>
                    <a:srgbClr val="FF0000"/>
                  </a:solidFill>
                  <a:latin typeface="+mn-lt"/>
                </a:rPr>
                <a:t>codecs</a:t>
              </a:r>
            </a:p>
          </p:txBody>
        </p:sp>
      </p:grpSp>
      <p:grpSp>
        <p:nvGrpSpPr>
          <p:cNvPr id="155" name="Groupe 154"/>
          <p:cNvGrpSpPr/>
          <p:nvPr/>
        </p:nvGrpSpPr>
        <p:grpSpPr>
          <a:xfrm>
            <a:off x="5927073" y="1483378"/>
            <a:ext cx="1941641" cy="461665"/>
            <a:chOff x="3695158" y="201223"/>
            <a:chExt cx="1452905" cy="461665"/>
          </a:xfrm>
        </p:grpSpPr>
        <p:sp>
          <p:nvSpPr>
            <p:cNvPr id="156" name="ZoneTexte 155"/>
            <p:cNvSpPr txBox="1"/>
            <p:nvPr/>
          </p:nvSpPr>
          <p:spPr>
            <a:xfrm>
              <a:off x="3773378" y="201223"/>
              <a:ext cx="1296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Process</a:t>
              </a:r>
              <a:r>
                <a:rPr lang="fr-FR" sz="800" i="1" dirty="0" smtClean="0">
                  <a:cs typeface="Arial" panose="020B0604020202020204" pitchFamily="34" charset="0"/>
                </a:rPr>
                <a:t> codecs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list</a:t>
              </a:r>
              <a:r>
                <a:rPr lang="fr-FR" sz="800" i="1" dirty="0" smtClean="0">
                  <a:cs typeface="Arial" panose="020B0604020202020204" pitchFamily="34" charset="0"/>
                </a:rPr>
                <a:t> in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order</a:t>
              </a:r>
              <a:r>
                <a:rPr lang="fr-FR" sz="800" i="1" dirty="0" smtClean="0">
                  <a:cs typeface="Arial" panose="020B0604020202020204" pitchFamily="34" charset="0"/>
                </a:rPr>
                <a:t> 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search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b="1" dirty="0" err="1" smtClean="0">
                  <a:solidFill>
                    <a:srgbClr val="00B0F0"/>
                  </a:solidFill>
                  <a:cs typeface="Arial" panose="020B0604020202020204" pitchFamily="34" charset="0"/>
                </a:rPr>
                <a:t>convert.conf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transcoding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rule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from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track</a:t>
              </a:r>
              <a:r>
                <a:rPr lang="fr-FR" sz="800" i="1" dirty="0" smtClean="0">
                  <a:cs typeface="Arial" panose="020B0604020202020204" pitchFamily="34" charset="0"/>
                </a:rPr>
                <a:t> format to one of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codecs</a:t>
              </a:r>
              <a:endParaRPr lang="fr-FR" sz="8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95158" y="213700"/>
              <a:ext cx="1452905" cy="449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68" name="Organigramme : Décision 167"/>
          <p:cNvSpPr/>
          <p:nvPr/>
        </p:nvSpPr>
        <p:spPr>
          <a:xfrm>
            <a:off x="1755001" y="1379954"/>
            <a:ext cx="584671" cy="375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1798922" y="1450736"/>
            <a:ext cx="496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mode</a:t>
            </a:r>
            <a:endParaRPr lang="fr-FR" sz="800" b="1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1115616" y="1386904"/>
            <a:ext cx="705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pcm,flc,mp3</a:t>
            </a:r>
            <a:endParaRPr lang="fr-FR" sz="800" i="1" dirty="0"/>
          </a:p>
        </p:txBody>
      </p:sp>
      <p:sp>
        <p:nvSpPr>
          <p:cNvPr id="171" name="ZoneTexte 170"/>
          <p:cNvSpPr txBox="1"/>
          <p:nvPr/>
        </p:nvSpPr>
        <p:spPr>
          <a:xfrm>
            <a:off x="1988197" y="1720153"/>
            <a:ext cx="772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none (</a:t>
            </a:r>
            <a:r>
              <a:rPr lang="fr-FR" sz="800" i="1" dirty="0" err="1" smtClean="0"/>
              <a:t>thru</a:t>
            </a:r>
            <a:r>
              <a:rPr lang="fr-FR" sz="800" i="1" dirty="0" smtClean="0"/>
              <a:t>)</a:t>
            </a:r>
            <a:endParaRPr lang="fr-FR" sz="800" i="1" dirty="0"/>
          </a:p>
        </p:txBody>
      </p:sp>
      <p:grpSp>
        <p:nvGrpSpPr>
          <p:cNvPr id="181" name="Groupe 180"/>
          <p:cNvGrpSpPr/>
          <p:nvPr/>
        </p:nvGrpSpPr>
        <p:grpSpPr>
          <a:xfrm>
            <a:off x="1275346" y="3010513"/>
            <a:ext cx="1543980" cy="561328"/>
            <a:chOff x="3695159" y="213699"/>
            <a:chExt cx="1374685" cy="436713"/>
          </a:xfrm>
        </p:grpSpPr>
        <p:sp>
          <p:nvSpPr>
            <p:cNvPr id="183" name="ZoneTexte 182"/>
            <p:cNvSpPr txBox="1"/>
            <p:nvPr/>
          </p:nvSpPr>
          <p:spPr>
            <a:xfrm>
              <a:off x="3737079" y="240988"/>
              <a:ext cx="1296465" cy="35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Registers</a:t>
              </a:r>
              <a:r>
                <a:rPr lang="fr-FR" sz="800" i="1" dirty="0" smtClean="0">
                  <a:cs typeface="Arial" panose="020B0604020202020204" pitchFamily="34" charset="0"/>
                </a:rPr>
                <a:t> to LMS by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sending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codecs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list</a:t>
              </a:r>
              <a:r>
                <a:rPr lang="fr-FR" sz="800" i="1" dirty="0" smtClean="0">
                  <a:cs typeface="Arial" panose="020B0604020202020204" pitchFamily="34" charset="0"/>
                </a:rPr>
                <a:t> and </a:t>
              </a:r>
              <a:br>
                <a:rPr lang="fr-FR" sz="800" i="1" dirty="0" smtClean="0">
                  <a:cs typeface="Arial" panose="020B0604020202020204" pitchFamily="34" charset="0"/>
                </a:rPr>
              </a:b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Max </a:t>
              </a:r>
              <a:r>
                <a:rPr lang="fr-FR" sz="800" b="1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sample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rate</a:t>
              </a:r>
              <a:endParaRPr lang="fr-FR" sz="8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15" name="Connecteur droit avec flèche 14"/>
          <p:cNvCxnSpPr/>
          <p:nvPr/>
        </p:nvCxnSpPr>
        <p:spPr>
          <a:xfrm flipH="1">
            <a:off x="2047336" y="1755093"/>
            <a:ext cx="1" cy="305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2" idx="2"/>
            <a:endCxn id="186" idx="0"/>
          </p:cNvCxnSpPr>
          <p:nvPr/>
        </p:nvCxnSpPr>
        <p:spPr>
          <a:xfrm>
            <a:off x="2047336" y="2622144"/>
            <a:ext cx="0" cy="388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6" idx="2"/>
            <a:endCxn id="74" idx="0"/>
          </p:cNvCxnSpPr>
          <p:nvPr/>
        </p:nvCxnSpPr>
        <p:spPr>
          <a:xfrm>
            <a:off x="2047336" y="3571841"/>
            <a:ext cx="0" cy="231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168" idx="1"/>
            <a:endCxn id="186" idx="0"/>
          </p:cNvCxnSpPr>
          <p:nvPr/>
        </p:nvCxnSpPr>
        <p:spPr>
          <a:xfrm rot="10800000" flipH="1" flipV="1">
            <a:off x="1755000" y="1567523"/>
            <a:ext cx="292335" cy="1442989"/>
          </a:xfrm>
          <a:prstGeom prst="bentConnector4">
            <a:avLst>
              <a:gd name="adj1" fmla="val -333436"/>
              <a:gd name="adj2" fmla="val 84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ZoneTexte 447"/>
          <p:cNvSpPr txBox="1"/>
          <p:nvPr/>
        </p:nvSpPr>
        <p:spPr>
          <a:xfrm>
            <a:off x="1390462" y="251356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Registration</a:t>
            </a:r>
            <a:endParaRPr lang="fr-FR" dirty="0"/>
          </a:p>
        </p:txBody>
      </p:sp>
      <p:sp>
        <p:nvSpPr>
          <p:cNvPr id="187" name="ZoneTexte 186"/>
          <p:cNvSpPr txBox="1"/>
          <p:nvPr/>
        </p:nvSpPr>
        <p:spPr>
          <a:xfrm>
            <a:off x="5569034" y="1557372"/>
            <a:ext cx="34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grpSp>
        <p:nvGrpSpPr>
          <p:cNvPr id="189" name="Groupe 188"/>
          <p:cNvGrpSpPr/>
          <p:nvPr/>
        </p:nvGrpSpPr>
        <p:grpSpPr>
          <a:xfrm>
            <a:off x="4847047" y="2533332"/>
            <a:ext cx="866003" cy="613882"/>
            <a:chOff x="3958497" y="1100654"/>
            <a:chExt cx="866003" cy="613882"/>
          </a:xfrm>
        </p:grpSpPr>
        <p:sp>
          <p:nvSpPr>
            <p:cNvPr id="190" name="Organigramme : Décision 189"/>
            <p:cNvSpPr/>
            <p:nvPr/>
          </p:nvSpPr>
          <p:spPr>
            <a:xfrm>
              <a:off x="4023505" y="1100654"/>
              <a:ext cx="720080" cy="61388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3958497" y="1157088"/>
              <a:ext cx="866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dirty="0" smtClean="0">
                  <a:latin typeface="+mn-lt"/>
                </a:rPr>
                <a:t>rate </a:t>
              </a:r>
            </a:p>
            <a:p>
              <a:r>
                <a:rPr lang="fr-FR" i="0" dirty="0" smtClean="0">
                  <a:solidFill>
                    <a:srgbClr val="FF0000"/>
                  </a:solidFill>
                  <a:latin typeface="+mn-lt"/>
                </a:rPr>
                <a:t>&lt;</a:t>
              </a:r>
            </a:p>
            <a:p>
              <a:r>
                <a:rPr lang="fr-FR" i="0" dirty="0" smtClean="0">
                  <a:solidFill>
                    <a:srgbClr val="FF0000"/>
                  </a:solidFill>
                  <a:latin typeface="+mn-lt"/>
                </a:rPr>
                <a:t>Max</a:t>
              </a:r>
            </a:p>
          </p:txBody>
        </p:sp>
      </p:grpSp>
      <p:cxnSp>
        <p:nvCxnSpPr>
          <p:cNvPr id="192" name="Connecteur droit avec flèche 191"/>
          <p:cNvCxnSpPr>
            <a:stCxn id="190" idx="2"/>
            <a:endCxn id="197" idx="0"/>
          </p:cNvCxnSpPr>
          <p:nvPr/>
        </p:nvCxnSpPr>
        <p:spPr>
          <a:xfrm flipH="1">
            <a:off x="5271982" y="3147214"/>
            <a:ext cx="113" cy="231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5204866" y="3120774"/>
            <a:ext cx="34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194" name="ZoneTexte 193"/>
          <p:cNvSpPr txBox="1"/>
          <p:nvPr/>
        </p:nvSpPr>
        <p:spPr>
          <a:xfrm>
            <a:off x="5208994" y="1989420"/>
            <a:ext cx="34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cxnSp>
        <p:nvCxnSpPr>
          <p:cNvPr id="458" name="Connecteur droit avec flèche 457"/>
          <p:cNvCxnSpPr>
            <a:stCxn id="153" idx="2"/>
            <a:endCxn id="190" idx="0"/>
          </p:cNvCxnSpPr>
          <p:nvPr/>
        </p:nvCxnSpPr>
        <p:spPr>
          <a:xfrm flipH="1">
            <a:off x="5272095" y="2025344"/>
            <a:ext cx="4128" cy="5079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en angle 460"/>
          <p:cNvCxnSpPr>
            <a:stCxn id="156" idx="2"/>
            <a:endCxn id="190" idx="0"/>
          </p:cNvCxnSpPr>
          <p:nvPr/>
        </p:nvCxnSpPr>
        <p:spPr>
          <a:xfrm rot="5400000">
            <a:off x="5790851" y="1426288"/>
            <a:ext cx="588289" cy="1625799"/>
          </a:xfrm>
          <a:prstGeom prst="bentConnector3">
            <a:avLst>
              <a:gd name="adj1" fmla="val 711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e 194"/>
          <p:cNvGrpSpPr/>
          <p:nvPr/>
        </p:nvGrpSpPr>
        <p:grpSpPr>
          <a:xfrm>
            <a:off x="4499992" y="5459960"/>
            <a:ext cx="1543980" cy="561328"/>
            <a:chOff x="3695159" y="213699"/>
            <a:chExt cx="1374685" cy="436713"/>
          </a:xfrm>
        </p:grpSpPr>
        <p:sp>
          <p:nvSpPr>
            <p:cNvPr id="196" name="ZoneTexte 195"/>
            <p:cNvSpPr txBox="1"/>
            <p:nvPr/>
          </p:nvSpPr>
          <p:spPr>
            <a:xfrm>
              <a:off x="3737079" y="292487"/>
              <a:ext cx="1296465" cy="26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Send</a:t>
              </a:r>
              <a:r>
                <a:rPr lang="fr-FR" sz="800" i="1" dirty="0" smtClean="0">
                  <a:cs typeface="Arial" panose="020B0604020202020204" pitchFamily="34" charset="0"/>
                </a:rPr>
                <a:t> PLAY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request</a:t>
              </a:r>
              <a:r>
                <a:rPr lang="fr-FR" sz="800" i="1" dirty="0" smtClean="0">
                  <a:cs typeface="Arial" panose="020B0604020202020204" pitchFamily="34" charset="0"/>
                </a:rPr>
                <a:t> to the Bridge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with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matched</a:t>
              </a:r>
              <a:r>
                <a:rPr lang="fr-FR" sz="800" i="1" dirty="0" smtClean="0">
                  <a:cs typeface="Arial" panose="020B0604020202020204" pitchFamily="34" charset="0"/>
                </a:rPr>
                <a:t> codec</a:t>
              </a:r>
              <a:endParaRPr lang="fr-FR" sz="800" b="1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465" name="Connecteur droit avec flèche 464"/>
          <p:cNvCxnSpPr>
            <a:stCxn id="153" idx="3"/>
            <a:endCxn id="157" idx="1"/>
          </p:cNvCxnSpPr>
          <p:nvPr/>
        </p:nvCxnSpPr>
        <p:spPr>
          <a:xfrm>
            <a:off x="5636263" y="1718403"/>
            <a:ext cx="290810" cy="2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avec flèche 468"/>
          <p:cNvCxnSpPr>
            <a:stCxn id="190" idx="3"/>
          </p:cNvCxnSpPr>
          <p:nvPr/>
        </p:nvCxnSpPr>
        <p:spPr>
          <a:xfrm flipV="1">
            <a:off x="5632135" y="2839586"/>
            <a:ext cx="280251" cy="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 203"/>
          <p:cNvGrpSpPr/>
          <p:nvPr/>
        </p:nvGrpSpPr>
        <p:grpSpPr>
          <a:xfrm>
            <a:off x="6455824" y="3356992"/>
            <a:ext cx="866003" cy="613882"/>
            <a:chOff x="3951931" y="1100654"/>
            <a:chExt cx="866003" cy="613882"/>
          </a:xfrm>
        </p:grpSpPr>
        <p:sp>
          <p:nvSpPr>
            <p:cNvPr id="205" name="Organigramme : Décision 204"/>
            <p:cNvSpPr/>
            <p:nvPr/>
          </p:nvSpPr>
          <p:spPr>
            <a:xfrm>
              <a:off x="4023505" y="1100654"/>
              <a:ext cx="720080" cy="61388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3951931" y="1247818"/>
              <a:ext cx="86600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i="0" dirty="0" err="1" smtClean="0">
                  <a:latin typeface="+mn-lt"/>
                </a:rPr>
                <a:t>Resample</a:t>
              </a:r>
              <a:r>
                <a:rPr lang="fr-FR" i="0" dirty="0">
                  <a:latin typeface="+mn-lt"/>
                </a:rPr>
                <a:t> </a:t>
              </a:r>
              <a:endParaRPr lang="fr-FR" i="0" dirty="0" smtClean="0">
                <a:latin typeface="+mn-lt"/>
              </a:endParaRPr>
            </a:p>
            <a:p>
              <a:r>
                <a:rPr lang="fr-FR" i="0" dirty="0" err="1" smtClean="0">
                  <a:latin typeface="+mn-lt"/>
                </a:rPr>
                <a:t>found</a:t>
              </a:r>
              <a:endParaRPr lang="fr-FR" i="0" dirty="0" smtClean="0">
                <a:latin typeface="+mn-lt"/>
              </a:endParaRPr>
            </a:p>
          </p:txBody>
        </p:sp>
      </p:grpSp>
      <p:sp>
        <p:nvSpPr>
          <p:cNvPr id="207" name="ZoneTexte 206"/>
          <p:cNvSpPr txBox="1"/>
          <p:nvPr/>
        </p:nvSpPr>
        <p:spPr>
          <a:xfrm>
            <a:off x="6325689" y="3436427"/>
            <a:ext cx="34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grpSp>
        <p:nvGrpSpPr>
          <p:cNvPr id="208" name="Groupe 207"/>
          <p:cNvGrpSpPr/>
          <p:nvPr/>
        </p:nvGrpSpPr>
        <p:grpSpPr>
          <a:xfrm>
            <a:off x="5912386" y="2649789"/>
            <a:ext cx="1956328" cy="373428"/>
            <a:chOff x="3695159" y="206368"/>
            <a:chExt cx="1374685" cy="444044"/>
          </a:xfrm>
        </p:grpSpPr>
        <p:sp>
          <p:nvSpPr>
            <p:cNvPr id="209" name="ZoneTexte 208"/>
            <p:cNvSpPr txBox="1"/>
            <p:nvPr/>
          </p:nvSpPr>
          <p:spPr>
            <a:xfrm>
              <a:off x="3737079" y="206368"/>
              <a:ext cx="1296465" cy="4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Search</a:t>
              </a:r>
              <a:r>
                <a:rPr lang="fr-FR" sz="800" i="1" dirty="0" smtClean="0">
                  <a:cs typeface="Arial" panose="020B0604020202020204" pitchFamily="34" charset="0"/>
                </a:rPr>
                <a:t> in </a:t>
              </a:r>
              <a:r>
                <a:rPr lang="fr-FR" sz="800" b="1" dirty="0" err="1">
                  <a:solidFill>
                    <a:srgbClr val="00B0F0"/>
                  </a:solidFill>
                  <a:cs typeface="Arial" panose="020B0604020202020204" pitchFamily="34" charset="0"/>
                </a:rPr>
                <a:t>convert.conf</a:t>
              </a:r>
              <a:r>
                <a:rPr lang="fr-FR" sz="800" b="1" dirty="0">
                  <a:solidFill>
                    <a:srgbClr val="00B0F0"/>
                  </a:solidFill>
                  <a:cs typeface="Arial" panose="020B0604020202020204" pitchFamily="34" charset="0"/>
                </a:rPr>
                <a:t> </a:t>
              </a:r>
              <a:r>
                <a:rPr lang="fr-FR" sz="800" i="1" dirty="0" smtClean="0">
                  <a:cs typeface="Arial" panose="020B0604020202020204" pitchFamily="34" charset="0"/>
                </a:rPr>
                <a:t>a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rule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that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keeps</a:t>
              </a:r>
              <a:r>
                <a:rPr lang="fr-FR" sz="800" i="1" dirty="0" smtClean="0">
                  <a:cs typeface="Arial" panose="020B0604020202020204" pitchFamily="34" charset="0"/>
                </a:rPr>
                <a:t> format but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allows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resampling</a:t>
              </a:r>
              <a:endParaRPr lang="fr-FR" sz="800" b="1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3" name="Groupe 212"/>
          <p:cNvGrpSpPr/>
          <p:nvPr/>
        </p:nvGrpSpPr>
        <p:grpSpPr>
          <a:xfrm>
            <a:off x="5580936" y="3523749"/>
            <a:ext cx="727017" cy="283277"/>
            <a:chOff x="3695159" y="213699"/>
            <a:chExt cx="1374685" cy="436713"/>
          </a:xfrm>
        </p:grpSpPr>
        <p:sp>
          <p:nvSpPr>
            <p:cNvPr id="214" name="ZoneTexte 213"/>
            <p:cNvSpPr txBox="1"/>
            <p:nvPr/>
          </p:nvSpPr>
          <p:spPr>
            <a:xfrm>
              <a:off x="3740644" y="255488"/>
              <a:ext cx="1296465" cy="25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Apply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rule</a:t>
              </a:r>
              <a:endParaRPr lang="fr-FR" sz="800" b="1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471" name="Connecteur droit avec flèche 470"/>
          <p:cNvCxnSpPr>
            <a:stCxn id="210" idx="2"/>
            <a:endCxn id="205" idx="0"/>
          </p:cNvCxnSpPr>
          <p:nvPr/>
        </p:nvCxnSpPr>
        <p:spPr>
          <a:xfrm flipH="1">
            <a:off x="6887438" y="3023217"/>
            <a:ext cx="3112" cy="33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necteur en angle 476"/>
          <p:cNvCxnSpPr>
            <a:stCxn id="215" idx="1"/>
            <a:endCxn id="197" idx="0"/>
          </p:cNvCxnSpPr>
          <p:nvPr/>
        </p:nvCxnSpPr>
        <p:spPr>
          <a:xfrm rot="10800000" flipV="1">
            <a:off x="5271982" y="3665388"/>
            <a:ext cx="308954" cy="17945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eur droit avec flèche 478"/>
          <p:cNvCxnSpPr>
            <a:stCxn id="205" idx="1"/>
            <a:endCxn id="215" idx="3"/>
          </p:cNvCxnSpPr>
          <p:nvPr/>
        </p:nvCxnSpPr>
        <p:spPr>
          <a:xfrm flipH="1">
            <a:off x="6307953" y="3663933"/>
            <a:ext cx="219445" cy="1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e 223"/>
          <p:cNvGrpSpPr/>
          <p:nvPr/>
        </p:nvGrpSpPr>
        <p:grpSpPr>
          <a:xfrm>
            <a:off x="5913978" y="4263478"/>
            <a:ext cx="1956328" cy="461666"/>
            <a:chOff x="3695159" y="206368"/>
            <a:chExt cx="1374685" cy="548968"/>
          </a:xfrm>
        </p:grpSpPr>
        <p:sp>
          <p:nvSpPr>
            <p:cNvPr id="225" name="ZoneTexte 224"/>
            <p:cNvSpPr txBox="1"/>
            <p:nvPr/>
          </p:nvSpPr>
          <p:spPr>
            <a:xfrm>
              <a:off x="3737079" y="206368"/>
              <a:ext cx="1296465" cy="548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Search</a:t>
              </a:r>
              <a:r>
                <a:rPr lang="fr-FR" sz="800" i="1" dirty="0" smtClean="0">
                  <a:cs typeface="Arial" panose="020B0604020202020204" pitchFamily="34" charset="0"/>
                </a:rPr>
                <a:t> in </a:t>
              </a:r>
              <a:r>
                <a:rPr lang="fr-FR" sz="800" b="1" dirty="0" err="1">
                  <a:solidFill>
                    <a:srgbClr val="00B0F0"/>
                  </a:solidFill>
                  <a:cs typeface="Arial" panose="020B0604020202020204" pitchFamily="34" charset="0"/>
                </a:rPr>
                <a:t>convert.conf</a:t>
              </a:r>
              <a:r>
                <a:rPr lang="fr-FR" sz="800" b="1" dirty="0">
                  <a:solidFill>
                    <a:srgbClr val="00B0F0"/>
                  </a:solidFill>
                  <a:cs typeface="Arial" panose="020B0604020202020204" pitchFamily="34" charset="0"/>
                </a:rPr>
                <a:t> </a:t>
              </a:r>
              <a:r>
                <a:rPr lang="fr-FR" sz="800" i="1" dirty="0">
                  <a:cs typeface="Arial" panose="020B0604020202020204" pitchFamily="34" charset="0"/>
                </a:rPr>
                <a:t>a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rule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that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allows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resampling</a:t>
              </a:r>
              <a:r>
                <a:rPr lang="fr-FR" sz="800" i="1" dirty="0" smtClean="0">
                  <a:cs typeface="Arial" panose="020B0604020202020204" pitchFamily="34" charset="0"/>
                </a:rPr>
                <a:t> and transcode to one of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codecs</a:t>
              </a:r>
              <a:r>
                <a:rPr lang="fr-FR" sz="800" i="1" dirty="0" smtClean="0">
                  <a:cs typeface="Arial" panose="020B0604020202020204" pitchFamily="34" charset="0"/>
                </a:rPr>
                <a:t> (in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order</a:t>
              </a:r>
              <a:r>
                <a:rPr lang="fr-FR" sz="800" i="1" dirty="0" smtClean="0">
                  <a:cs typeface="Arial" panose="020B0604020202020204" pitchFamily="34" charset="0"/>
                </a:rPr>
                <a:t>)</a:t>
              </a:r>
              <a:endParaRPr lang="fr-FR" sz="800" b="1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95159" y="213700"/>
              <a:ext cx="1374685" cy="541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231" name="Connecteur droit avec flèche 230"/>
          <p:cNvCxnSpPr>
            <a:stCxn id="205" idx="2"/>
            <a:endCxn id="225" idx="0"/>
          </p:cNvCxnSpPr>
          <p:nvPr/>
        </p:nvCxnSpPr>
        <p:spPr>
          <a:xfrm>
            <a:off x="6887438" y="3970874"/>
            <a:ext cx="8703" cy="292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en angle 232"/>
          <p:cNvCxnSpPr>
            <a:stCxn id="226" idx="2"/>
            <a:endCxn id="197" idx="0"/>
          </p:cNvCxnSpPr>
          <p:nvPr/>
        </p:nvCxnSpPr>
        <p:spPr>
          <a:xfrm rot="5400000">
            <a:off x="5714654" y="4282472"/>
            <a:ext cx="734816" cy="162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571092" y="2649789"/>
            <a:ext cx="34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235" name="ZoneTexte 234"/>
          <p:cNvSpPr txBox="1"/>
          <p:nvPr/>
        </p:nvSpPr>
        <p:spPr>
          <a:xfrm>
            <a:off x="5429909" y="251356"/>
            <a:ext cx="11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 </a:t>
            </a:r>
            <a:r>
              <a:rPr lang="fr-FR" dirty="0" err="1" smtClean="0"/>
              <a:t>track</a:t>
            </a:r>
            <a:endParaRPr lang="fr-FR" dirty="0"/>
          </a:p>
        </p:txBody>
      </p:sp>
      <p:sp>
        <p:nvSpPr>
          <p:cNvPr id="236" name="ZoneTexte 235"/>
          <p:cNvSpPr txBox="1"/>
          <p:nvPr/>
        </p:nvSpPr>
        <p:spPr>
          <a:xfrm>
            <a:off x="6840951" y="3926984"/>
            <a:ext cx="34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grpSp>
        <p:nvGrpSpPr>
          <p:cNvPr id="240" name="Groupe 239"/>
          <p:cNvGrpSpPr/>
          <p:nvPr/>
        </p:nvGrpSpPr>
        <p:grpSpPr>
          <a:xfrm>
            <a:off x="1274262" y="781219"/>
            <a:ext cx="1543980" cy="360020"/>
            <a:chOff x="3695159" y="213699"/>
            <a:chExt cx="1374685" cy="457683"/>
          </a:xfrm>
        </p:grpSpPr>
        <p:sp>
          <p:nvSpPr>
            <p:cNvPr id="241" name="ZoneTexte 240"/>
            <p:cNvSpPr txBox="1"/>
            <p:nvPr/>
          </p:nvSpPr>
          <p:spPr>
            <a:xfrm>
              <a:off x="3737079" y="240988"/>
              <a:ext cx="1296465" cy="43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Bridge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starts</a:t>
              </a:r>
              <a:r>
                <a:rPr lang="fr-FR" sz="800" i="1" dirty="0" smtClean="0">
                  <a:cs typeface="Arial" panose="020B0604020202020204" pitchFamily="34" charset="0"/>
                </a:rPr>
                <a:t> &amp;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discovers</a:t>
              </a:r>
              <a:r>
                <a:rPr lang="fr-FR" sz="800" i="1" dirty="0" smtClean="0">
                  <a:cs typeface="Arial" panose="020B0604020202020204" pitchFamily="34" charset="0"/>
                </a:rPr>
                <a:t> LMS server and UPnP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Players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95159" y="213699"/>
              <a:ext cx="137468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244" name="Connecteur droit avec flèche 243"/>
          <p:cNvCxnSpPr>
            <a:stCxn id="241" idx="2"/>
            <a:endCxn id="168" idx="0"/>
          </p:cNvCxnSpPr>
          <p:nvPr/>
        </p:nvCxnSpPr>
        <p:spPr>
          <a:xfrm flipH="1">
            <a:off x="2047337" y="1141239"/>
            <a:ext cx="2072" cy="238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ZoneTexte 244"/>
          <p:cNvSpPr txBox="1"/>
          <p:nvPr/>
        </p:nvSpPr>
        <p:spPr>
          <a:xfrm>
            <a:off x="251520" y="5013176"/>
            <a:ext cx="2952328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rgbClr val="FF0000"/>
                </a:solidFill>
              </a:rPr>
              <a:t>Bold </a:t>
            </a:r>
            <a:r>
              <a:rPr lang="fr-FR" sz="1000" b="1" dirty="0" err="1" smtClean="0">
                <a:solidFill>
                  <a:srgbClr val="FF0000"/>
                </a:solidFill>
              </a:rPr>
              <a:t>red</a:t>
            </a:r>
            <a:r>
              <a:rPr lang="fr-FR" sz="1000" b="1" dirty="0" smtClean="0">
                <a:solidFill>
                  <a:srgbClr val="FF0000"/>
                </a:solidFill>
              </a:rPr>
              <a:t> </a:t>
            </a:r>
            <a:r>
              <a:rPr lang="fr-FR" sz="1000" dirty="0" err="1" smtClean="0"/>
              <a:t>is</a:t>
            </a:r>
            <a:r>
              <a:rPr lang="fr-FR" sz="1000" dirty="0" smtClean="0"/>
              <a:t> a Bridge </a:t>
            </a:r>
            <a:r>
              <a:rPr lang="fr-FR" sz="1000" dirty="0" err="1" smtClean="0"/>
              <a:t>parameter</a:t>
            </a:r>
            <a:r>
              <a:rPr lang="fr-FR" sz="1000" dirty="0" smtClean="0"/>
              <a:t> (</a:t>
            </a:r>
            <a:r>
              <a:rPr lang="fr-FR" sz="1000" dirty="0" err="1" smtClean="0"/>
              <a:t>either</a:t>
            </a:r>
            <a:r>
              <a:rPr lang="fr-FR" sz="1000" dirty="0" smtClean="0"/>
              <a:t> per </a:t>
            </a:r>
            <a:r>
              <a:rPr lang="fr-FR" sz="1000" dirty="0" err="1" smtClean="0"/>
              <a:t>webUI</a:t>
            </a:r>
            <a:r>
              <a:rPr lang="fr-FR" sz="1000" dirty="0" smtClean="0"/>
              <a:t> </a:t>
            </a:r>
            <a:r>
              <a:rPr lang="fr-FR" sz="1000" dirty="0" err="1" smtClean="0"/>
              <a:t>name</a:t>
            </a:r>
            <a:r>
              <a:rPr lang="fr-FR" sz="1000" dirty="0" smtClean="0"/>
              <a:t> or per config file </a:t>
            </a:r>
            <a:r>
              <a:rPr lang="fr-FR" sz="1000" dirty="0" err="1" smtClean="0"/>
              <a:t>name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rgbClr val="00B0F0"/>
                </a:solidFill>
              </a:rPr>
              <a:t>Bold Blue</a:t>
            </a:r>
            <a:r>
              <a:rPr lang="fr-FR" sz="1000" dirty="0" smtClean="0"/>
              <a:t> </a:t>
            </a:r>
            <a:r>
              <a:rPr lang="fr-FR" sz="1000" dirty="0" err="1" smtClean="0"/>
              <a:t>is</a:t>
            </a:r>
            <a:r>
              <a:rPr lang="fr-FR" sz="1000" dirty="0" smtClean="0"/>
              <a:t> a LMS item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309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/>
          <p:cNvSpPr/>
          <p:nvPr/>
        </p:nvSpPr>
        <p:spPr>
          <a:xfrm>
            <a:off x="4087550" y="993777"/>
            <a:ext cx="584671" cy="375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37960" y="1064559"/>
            <a:ext cx="496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i="1" dirty="0" smtClean="0">
                <a:solidFill>
                  <a:srgbClr val="FF0000"/>
                </a:solidFill>
                <a:cs typeface="Arial" panose="020B0604020202020204" pitchFamily="34" charset="0"/>
              </a:rPr>
              <a:t>mode</a:t>
            </a:r>
            <a:endParaRPr lang="fr-FR" sz="800" b="1" i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5" name="Connecteur en angle 24"/>
          <p:cNvCxnSpPr>
            <a:stCxn id="4" idx="1"/>
            <a:endCxn id="467" idx="0"/>
          </p:cNvCxnSpPr>
          <p:nvPr/>
        </p:nvCxnSpPr>
        <p:spPr>
          <a:xfrm rot="10800000" flipV="1">
            <a:off x="959220" y="1181346"/>
            <a:ext cx="3128330" cy="43358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rganigramme : Décision 39"/>
          <p:cNvSpPr/>
          <p:nvPr/>
        </p:nvSpPr>
        <p:spPr>
          <a:xfrm>
            <a:off x="3351759" y="2411957"/>
            <a:ext cx="660302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412855" y="2456775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cs typeface="Arial" panose="020B0604020202020204" pitchFamily="34" charset="0"/>
              </a:rPr>
              <a:t> </a:t>
            </a:r>
            <a:endParaRPr lang="fr-FR" sz="800" b="1" i="1" dirty="0">
              <a:cs typeface="Arial" panose="020B0604020202020204" pitchFamily="34" charset="0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9828584" y="1263944"/>
            <a:ext cx="100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ogg,aac,mp3</a:t>
            </a:r>
            <a:endParaRPr lang="fr-FR" sz="1000" i="1" dirty="0"/>
          </a:p>
        </p:txBody>
      </p:sp>
      <p:sp>
        <p:nvSpPr>
          <p:cNvPr id="138" name="ZoneTexte 137"/>
          <p:cNvSpPr txBox="1"/>
          <p:nvPr/>
        </p:nvSpPr>
        <p:spPr>
          <a:xfrm>
            <a:off x="3619575" y="4221668"/>
            <a:ext cx="520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wav,aif</a:t>
            </a:r>
            <a:endParaRPr lang="fr-FR" sz="800" i="1" dirty="0"/>
          </a:p>
        </p:txBody>
      </p:sp>
      <p:sp>
        <p:nvSpPr>
          <p:cNvPr id="141" name="Organigramme : Décision 140"/>
          <p:cNvSpPr/>
          <p:nvPr/>
        </p:nvSpPr>
        <p:spPr>
          <a:xfrm>
            <a:off x="4892838" y="3709306"/>
            <a:ext cx="787275" cy="70279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4803388" y="3833126"/>
            <a:ext cx="96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ts val="1000"/>
              </a:lnSpc>
              <a:defRPr sz="800" b="1" i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>
                <a:latin typeface="+mn-lt"/>
              </a:rPr>
              <a:t>rate &amp; size </a:t>
            </a:r>
            <a:r>
              <a:rPr lang="fr-FR" dirty="0" smtClean="0">
                <a:latin typeface="+mn-lt"/>
              </a:rPr>
              <a:t>compatible </a:t>
            </a:r>
            <a:r>
              <a:rPr lang="fr-FR" dirty="0" err="1" smtClean="0">
                <a:latin typeface="+mn-lt"/>
              </a:rPr>
              <a:t>with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>
                <a:latin typeface="+mn-lt"/>
              </a:rPr>
              <a:t>player</a:t>
            </a:r>
            <a:endParaRPr lang="fr-FR" dirty="0">
              <a:latin typeface="+mn-lt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186156" y="3046492"/>
            <a:ext cx="98784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FF0000"/>
                </a:solidFill>
              </a:rPr>
              <a:t>24 bits PCM</a:t>
            </a:r>
            <a:endParaRPr lang="fr-FR" sz="800" b="1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186156" y="3190508"/>
            <a:ext cx="987842" cy="300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149413" y="3152265"/>
            <a:ext cx="10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cs typeface="Arial" panose="020B0604020202020204" pitchFamily="34" charset="0"/>
              </a:rPr>
              <a:t>set size to 16 bits if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156" name="Connecteur en angle 155"/>
          <p:cNvCxnSpPr>
            <a:stCxn id="40" idx="2"/>
            <a:endCxn id="152" idx="0"/>
          </p:cNvCxnSpPr>
          <p:nvPr/>
        </p:nvCxnSpPr>
        <p:spPr>
          <a:xfrm rot="5400000">
            <a:off x="3593884" y="2958465"/>
            <a:ext cx="174221" cy="18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rganigramme : Décision 202"/>
          <p:cNvSpPr/>
          <p:nvPr/>
        </p:nvSpPr>
        <p:spPr>
          <a:xfrm>
            <a:off x="3348963" y="3833604"/>
            <a:ext cx="648072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3407948" y="3877477"/>
            <a:ext cx="5444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dirty="0">
                <a:solidFill>
                  <a:srgbClr val="FF0000"/>
                </a:solidFill>
                <a:cs typeface="Arial" panose="020B0604020202020204" pitchFamily="34" charset="0"/>
              </a:rPr>
              <a:t>PCM</a:t>
            </a:r>
          </a:p>
          <a:p>
            <a:pPr algn="ctr">
              <a:lnSpc>
                <a:spcPts val="1000"/>
              </a:lnSpc>
            </a:pPr>
            <a:r>
              <a:rPr lang="fr-FR" sz="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format </a:t>
            </a:r>
            <a:endParaRPr lang="fr-FR" sz="8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33606" y="3873661"/>
            <a:ext cx="406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raw</a:t>
            </a:r>
            <a:endParaRPr lang="fr-FR" sz="800" i="1" dirty="0"/>
          </a:p>
        </p:txBody>
      </p:sp>
      <p:sp>
        <p:nvSpPr>
          <p:cNvPr id="252" name="Organigramme : Décision 251"/>
          <p:cNvSpPr/>
          <p:nvPr/>
        </p:nvSpPr>
        <p:spPr>
          <a:xfrm>
            <a:off x="6041784" y="3830546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6146112" y="3876066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cs typeface="Arial" panose="020B0604020202020204" pitchFamily="34" charset="0"/>
              </a:rPr>
              <a:t> </a:t>
            </a:r>
            <a:endParaRPr lang="fr-FR" sz="800" b="1" i="1" dirty="0">
              <a:cs typeface="Arial" panose="020B0604020202020204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874877" y="3068974"/>
            <a:ext cx="1063323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FF0000"/>
                </a:solidFill>
              </a:rPr>
              <a:t>24 bits PCM</a:t>
            </a:r>
            <a:endParaRPr lang="fr-FR" sz="800" b="1" dirty="0">
              <a:solidFill>
                <a:srgbClr val="FF0000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874877" y="3212989"/>
            <a:ext cx="1063323" cy="32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5858080" y="3185637"/>
            <a:ext cx="11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cs typeface="Arial" panose="020B0604020202020204" pitchFamily="34" charset="0"/>
              </a:rPr>
              <a:t>try</a:t>
            </a:r>
            <a:r>
              <a:rPr lang="fr-FR" sz="800" i="1" dirty="0" smtClean="0">
                <a:cs typeface="Arial" panose="020B0604020202020204" pitchFamily="34" charset="0"/>
              </a:rPr>
              <a:t> 16 bits if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 »  or « </a:t>
            </a:r>
            <a:r>
              <a:rPr lang="fr-FR" sz="800" i="1" dirty="0" err="1" smtClean="0">
                <a:cs typeface="Arial" panose="020B0604020202020204" pitchFamily="34" charset="0"/>
              </a:rPr>
              <a:t>raw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only</a:t>
            </a:r>
            <a:r>
              <a:rPr lang="fr-FR" sz="800" i="1" dirty="0" smtClean="0">
                <a:cs typeface="Arial" panose="020B0604020202020204" pitchFamily="34" charset="0"/>
              </a:rPr>
              <a:t> 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  <a:endParaRPr lang="fr-FR" sz="800" i="1" dirty="0">
              <a:cs typeface="Arial" panose="020B0604020202020204" pitchFamily="34" charset="0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3592429" y="1003442"/>
            <a:ext cx="65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flac,mp3</a:t>
            </a:r>
            <a:endParaRPr lang="fr-FR" sz="800" i="1" dirty="0"/>
          </a:p>
        </p:txBody>
      </p:sp>
      <p:sp>
        <p:nvSpPr>
          <p:cNvPr id="338" name="ZoneTexte 337"/>
          <p:cNvSpPr txBox="1"/>
          <p:nvPr/>
        </p:nvSpPr>
        <p:spPr>
          <a:xfrm>
            <a:off x="3620050" y="2064859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339" name="ZoneTexte 338"/>
          <p:cNvSpPr txBox="1"/>
          <p:nvPr/>
        </p:nvSpPr>
        <p:spPr>
          <a:xfrm>
            <a:off x="3637425" y="2806709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341" name="ZoneTexte 340"/>
          <p:cNvSpPr txBox="1"/>
          <p:nvPr/>
        </p:nvSpPr>
        <p:spPr>
          <a:xfrm>
            <a:off x="5243317" y="4334907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342" name="ZoneTexte 341"/>
          <p:cNvSpPr txBox="1"/>
          <p:nvPr/>
        </p:nvSpPr>
        <p:spPr>
          <a:xfrm>
            <a:off x="5614365" y="3881400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354" name="ZoneTexte 353"/>
          <p:cNvSpPr txBox="1"/>
          <p:nvPr/>
        </p:nvSpPr>
        <p:spPr>
          <a:xfrm>
            <a:off x="6347704" y="4230720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cxnSp>
        <p:nvCxnSpPr>
          <p:cNvPr id="360" name="Connecteur droit avec flèche 359"/>
          <p:cNvCxnSpPr>
            <a:stCxn id="141" idx="3"/>
            <a:endCxn id="252" idx="1"/>
          </p:cNvCxnSpPr>
          <p:nvPr/>
        </p:nvCxnSpPr>
        <p:spPr>
          <a:xfrm flipV="1">
            <a:off x="5680113" y="4060703"/>
            <a:ext cx="3616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avec flèche 364"/>
          <p:cNvCxnSpPr>
            <a:stCxn id="252" idx="0"/>
            <a:endCxn id="260" idx="2"/>
          </p:cNvCxnSpPr>
          <p:nvPr/>
        </p:nvCxnSpPr>
        <p:spPr>
          <a:xfrm flipV="1">
            <a:off x="6405542" y="3537044"/>
            <a:ext cx="997" cy="293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en angle 367"/>
          <p:cNvCxnSpPr>
            <a:stCxn id="259" idx="0"/>
            <a:endCxn id="141" idx="0"/>
          </p:cNvCxnSpPr>
          <p:nvPr/>
        </p:nvCxnSpPr>
        <p:spPr>
          <a:xfrm rot="16200000" flipH="1" flipV="1">
            <a:off x="5526342" y="2829108"/>
            <a:ext cx="640332" cy="1120063"/>
          </a:xfrm>
          <a:prstGeom prst="bentConnector3">
            <a:avLst>
              <a:gd name="adj1" fmla="val -357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ZoneTexte 396"/>
          <p:cNvSpPr txBox="1"/>
          <p:nvPr/>
        </p:nvSpPr>
        <p:spPr>
          <a:xfrm>
            <a:off x="6348772" y="3649299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cxnSp>
        <p:nvCxnSpPr>
          <p:cNvPr id="414" name="Connecteur en angle 413"/>
          <p:cNvCxnSpPr>
            <a:stCxn id="4" idx="3"/>
            <a:endCxn id="640" idx="0"/>
          </p:cNvCxnSpPr>
          <p:nvPr/>
        </p:nvCxnSpPr>
        <p:spPr>
          <a:xfrm>
            <a:off x="4672221" y="1181347"/>
            <a:ext cx="1208553" cy="5261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ZoneTexte 418"/>
          <p:cNvSpPr txBox="1"/>
          <p:nvPr/>
        </p:nvSpPr>
        <p:spPr>
          <a:xfrm>
            <a:off x="4634781" y="968152"/>
            <a:ext cx="1022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none (</a:t>
            </a:r>
            <a:r>
              <a:rPr lang="fr-FR" sz="800" i="1" dirty="0" err="1" smtClean="0"/>
              <a:t>thru</a:t>
            </a:r>
            <a:r>
              <a:rPr lang="fr-FR" sz="800" i="1" dirty="0" smtClean="0"/>
              <a:t>)</a:t>
            </a:r>
            <a:endParaRPr lang="fr-FR" sz="800" i="1" dirty="0"/>
          </a:p>
        </p:txBody>
      </p:sp>
      <p:grpSp>
        <p:nvGrpSpPr>
          <p:cNvPr id="552" name="Groupe 551"/>
          <p:cNvGrpSpPr/>
          <p:nvPr/>
        </p:nvGrpSpPr>
        <p:grpSpPr>
          <a:xfrm>
            <a:off x="3236275" y="224323"/>
            <a:ext cx="2286796" cy="480901"/>
            <a:chOff x="3695158" y="213699"/>
            <a:chExt cx="1452905" cy="436713"/>
          </a:xfrm>
        </p:grpSpPr>
        <p:sp>
          <p:nvSpPr>
            <p:cNvPr id="462" name="ZoneTexte 461"/>
            <p:cNvSpPr txBox="1"/>
            <p:nvPr/>
          </p:nvSpPr>
          <p:spPr>
            <a:xfrm>
              <a:off x="3773378" y="221152"/>
              <a:ext cx="1296465" cy="4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« PLAY » command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received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from</a:t>
              </a:r>
              <a:r>
                <a:rPr lang="fr-FR" sz="800" i="1" dirty="0" smtClean="0">
                  <a:cs typeface="Arial" panose="020B0604020202020204" pitchFamily="34" charset="0"/>
                </a:rPr>
                <a:t> LMS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using</a:t>
              </a:r>
              <a:r>
                <a:rPr lang="fr-FR" sz="800" i="1" dirty="0" smtClean="0">
                  <a:cs typeface="Arial" panose="020B0604020202020204" pitchFamily="34" charset="0"/>
                </a:rPr>
                <a:t> one of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codecs</a:t>
              </a:r>
              <a:r>
                <a:rPr lang="fr-FR" sz="800" i="1" dirty="0" smtClean="0">
                  <a:cs typeface="Arial" panose="020B0604020202020204" pitchFamily="34" charset="0"/>
                </a:rPr>
                <a:t> format 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sample</a:t>
              </a:r>
              <a:r>
                <a:rPr lang="fr-FR" sz="800" i="1" dirty="0" smtClean="0">
                  <a:cs typeface="Arial" panose="020B0604020202020204" pitchFamily="34" charset="0"/>
                </a:rPr>
                <a:t> rate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is</a:t>
              </a:r>
              <a:r>
                <a:rPr lang="fr-FR" sz="800" i="1" dirty="0" smtClean="0">
                  <a:cs typeface="Arial" panose="020B0604020202020204" pitchFamily="34" charset="0"/>
                </a:rPr>
                <a:t> not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above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b="1" i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Max </a:t>
              </a:r>
              <a:r>
                <a:rPr lang="fr-FR" sz="800" b="1" i="1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sample</a:t>
              </a:r>
              <a:r>
                <a:rPr lang="fr-FR" sz="800" b="1" i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rate</a:t>
              </a:r>
              <a:endParaRPr lang="fr-FR" sz="800" b="1" i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695158" y="213699"/>
              <a:ext cx="145290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93" name="Groupe 492"/>
          <p:cNvGrpSpPr/>
          <p:nvPr/>
        </p:nvGrpSpPr>
        <p:grpSpPr>
          <a:xfrm>
            <a:off x="298766" y="5517231"/>
            <a:ext cx="1320906" cy="473470"/>
            <a:chOff x="370774" y="1228659"/>
            <a:chExt cx="1320906" cy="387384"/>
          </a:xfrm>
        </p:grpSpPr>
        <p:sp>
          <p:nvSpPr>
            <p:cNvPr id="463" name="ZoneTexte 462"/>
            <p:cNvSpPr txBox="1"/>
            <p:nvPr/>
          </p:nvSpPr>
          <p:spPr>
            <a:xfrm>
              <a:off x="370774" y="1238318"/>
              <a:ext cx="1320906" cy="37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Build</a:t>
              </a:r>
              <a:r>
                <a:rPr lang="fr-FR" sz="800" i="1" dirty="0" smtClean="0">
                  <a:cs typeface="Arial" panose="020B0604020202020204" pitchFamily="34" charset="0"/>
                </a:rPr>
                <a:t> UPnP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play</a:t>
              </a:r>
              <a:r>
                <a:rPr lang="fr-FR" sz="800" i="1" dirty="0" smtClean="0">
                  <a:cs typeface="Arial" panose="020B0604020202020204" pitchFamily="34" charset="0"/>
                </a:rPr>
                <a:t> command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with</a:t>
              </a:r>
              <a:r>
                <a:rPr lang="fr-FR" sz="800" i="1" dirty="0" smtClean="0">
                  <a:cs typeface="Arial" panose="020B0604020202020204" pitchFamily="34" charset="0"/>
                </a:rPr>
                <a:t> flac/mp3 format</a:t>
              </a:r>
            </a:p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(audio/flac or audio/mp3)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21857" y="1228659"/>
              <a:ext cx="1218741" cy="378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88" name="Groupe 487"/>
          <p:cNvGrpSpPr/>
          <p:nvPr/>
        </p:nvGrpSpPr>
        <p:grpSpPr>
          <a:xfrm>
            <a:off x="3375511" y="1695627"/>
            <a:ext cx="609293" cy="432049"/>
            <a:chOff x="2195736" y="1196752"/>
            <a:chExt cx="609293" cy="432049"/>
          </a:xfrm>
        </p:grpSpPr>
        <p:sp>
          <p:nvSpPr>
            <p:cNvPr id="482" name="Organigramme : Décision 481"/>
            <p:cNvSpPr/>
            <p:nvPr/>
          </p:nvSpPr>
          <p:spPr>
            <a:xfrm>
              <a:off x="2195736" y="1196752"/>
              <a:ext cx="609293" cy="43204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483" name="ZoneTexte 482"/>
            <p:cNvSpPr txBox="1"/>
            <p:nvPr/>
          </p:nvSpPr>
          <p:spPr>
            <a:xfrm>
              <a:off x="2261704" y="1254624"/>
              <a:ext cx="47735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fr-FR" dirty="0" smtClean="0">
                  <a:latin typeface="+mn-lt"/>
                </a:rPr>
                <a:t> and </a:t>
              </a:r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s</a:t>
              </a:r>
            </a:p>
            <a:p>
              <a:r>
                <a:rPr lang="fr-FR" dirty="0" smtClean="0">
                  <a:latin typeface="+mn-lt"/>
                </a:rPr>
                <a:t>set</a:t>
              </a:r>
              <a:endParaRPr lang="fr-FR" dirty="0">
                <a:latin typeface="+mn-lt"/>
              </a:endParaRPr>
            </a:p>
          </p:txBody>
        </p:sp>
      </p:grpSp>
      <p:grpSp>
        <p:nvGrpSpPr>
          <p:cNvPr id="489" name="Groupe 488"/>
          <p:cNvGrpSpPr/>
          <p:nvPr/>
        </p:nvGrpSpPr>
        <p:grpSpPr>
          <a:xfrm>
            <a:off x="2498670" y="1695627"/>
            <a:ext cx="609293" cy="432049"/>
            <a:chOff x="2195736" y="1196752"/>
            <a:chExt cx="609293" cy="432049"/>
          </a:xfrm>
        </p:grpSpPr>
        <p:sp>
          <p:nvSpPr>
            <p:cNvPr id="490" name="Organigramme : Décision 489"/>
            <p:cNvSpPr/>
            <p:nvPr/>
          </p:nvSpPr>
          <p:spPr>
            <a:xfrm>
              <a:off x="2195736" y="1196752"/>
              <a:ext cx="609293" cy="43204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491" name="ZoneTexte 490"/>
            <p:cNvSpPr txBox="1"/>
            <p:nvPr/>
          </p:nvSpPr>
          <p:spPr>
            <a:xfrm>
              <a:off x="2261704" y="1244985"/>
              <a:ext cx="47735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dirty="0" smtClean="0">
                  <a:latin typeface="+mn-lt"/>
                </a:rPr>
                <a:t>codec</a:t>
              </a:r>
            </a:p>
            <a:p>
              <a:r>
                <a:rPr lang="fr-FR" dirty="0" err="1" smtClean="0">
                  <a:latin typeface="+mn-lt"/>
                </a:rPr>
                <a:t>pcm</a:t>
              </a:r>
              <a:endParaRPr lang="fr-FR" dirty="0">
                <a:latin typeface="+mn-lt"/>
              </a:endParaRPr>
            </a:p>
          </p:txBody>
        </p:sp>
      </p:grpSp>
      <p:grpSp>
        <p:nvGrpSpPr>
          <p:cNvPr id="508" name="Groupe 507"/>
          <p:cNvGrpSpPr/>
          <p:nvPr/>
        </p:nvGrpSpPr>
        <p:grpSpPr>
          <a:xfrm>
            <a:off x="1416643" y="1604710"/>
            <a:ext cx="866003" cy="613882"/>
            <a:chOff x="3945773" y="1100654"/>
            <a:chExt cx="866003" cy="613882"/>
          </a:xfrm>
        </p:grpSpPr>
        <p:sp>
          <p:nvSpPr>
            <p:cNvPr id="497" name="Organigramme : Décision 496"/>
            <p:cNvSpPr/>
            <p:nvPr/>
          </p:nvSpPr>
          <p:spPr>
            <a:xfrm>
              <a:off x="4023505" y="1100654"/>
              <a:ext cx="720080" cy="61388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498" name="ZoneTexte 497"/>
            <p:cNvSpPr txBox="1"/>
            <p:nvPr/>
          </p:nvSpPr>
          <p:spPr>
            <a:xfrm>
              <a:off x="3945773" y="1175082"/>
              <a:ext cx="866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dirty="0" err="1" smtClean="0">
                  <a:latin typeface="+mn-lt"/>
                </a:rPr>
                <a:t>got</a:t>
              </a:r>
              <a:r>
                <a:rPr lang="fr-FR" dirty="0" smtClean="0">
                  <a:latin typeface="+mn-lt"/>
                </a:rPr>
                <a:t> size </a:t>
              </a:r>
            </a:p>
            <a:p>
              <a:r>
                <a:rPr lang="fr-FR" dirty="0" smtClean="0">
                  <a:latin typeface="+mn-lt"/>
                </a:rPr>
                <a:t>and rate </a:t>
              </a:r>
              <a:r>
                <a:rPr lang="fr-FR" dirty="0" err="1" smtClean="0">
                  <a:latin typeface="+mn-lt"/>
                </a:rPr>
                <a:t>from</a:t>
              </a:r>
              <a:r>
                <a:rPr lang="fr-FR" dirty="0" smtClean="0">
                  <a:latin typeface="+mn-lt"/>
                </a:rPr>
                <a:t> LMS</a:t>
              </a:r>
              <a:endParaRPr lang="fr-FR" dirty="0">
                <a:latin typeface="+mn-lt"/>
              </a:endParaRPr>
            </a:p>
          </p:txBody>
        </p:sp>
      </p:grpSp>
      <p:cxnSp>
        <p:nvCxnSpPr>
          <p:cNvPr id="513" name="Connecteur droit avec flèche 512"/>
          <p:cNvCxnSpPr>
            <a:stCxn id="482" idx="2"/>
            <a:endCxn id="40" idx="0"/>
          </p:cNvCxnSpPr>
          <p:nvPr/>
        </p:nvCxnSpPr>
        <p:spPr>
          <a:xfrm>
            <a:off x="3680158" y="2127676"/>
            <a:ext cx="1752" cy="284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en angle 514"/>
          <p:cNvCxnSpPr>
            <a:stCxn id="490" idx="2"/>
            <a:endCxn id="40" idx="0"/>
          </p:cNvCxnSpPr>
          <p:nvPr/>
        </p:nvCxnSpPr>
        <p:spPr>
          <a:xfrm rot="16200000" flipH="1">
            <a:off x="3100473" y="1830519"/>
            <a:ext cx="284281" cy="878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avec flèche 517"/>
          <p:cNvCxnSpPr>
            <a:stCxn id="482" idx="1"/>
            <a:endCxn id="490" idx="3"/>
          </p:cNvCxnSpPr>
          <p:nvPr/>
        </p:nvCxnSpPr>
        <p:spPr>
          <a:xfrm flipH="1">
            <a:off x="3107963" y="1911652"/>
            <a:ext cx="267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1" name="Groupe 520"/>
          <p:cNvGrpSpPr/>
          <p:nvPr/>
        </p:nvGrpSpPr>
        <p:grpSpPr>
          <a:xfrm>
            <a:off x="1331640" y="2708920"/>
            <a:ext cx="1045550" cy="378655"/>
            <a:chOff x="370774" y="1228659"/>
            <a:chExt cx="1320906" cy="378655"/>
          </a:xfrm>
        </p:grpSpPr>
        <p:sp>
          <p:nvSpPr>
            <p:cNvPr id="522" name="ZoneTexte 521"/>
            <p:cNvSpPr txBox="1"/>
            <p:nvPr/>
          </p:nvSpPr>
          <p:spPr>
            <a:xfrm>
              <a:off x="370774" y="1238318"/>
              <a:ext cx="1320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remove</a:t>
              </a:r>
              <a:r>
                <a:rPr lang="fr-FR" sz="800" i="1" dirty="0" smtClean="0">
                  <a:cs typeface="Arial" panose="020B0604020202020204" pitchFamily="34" charset="0"/>
                </a:rPr>
                <a:t> ‘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raw</a:t>
              </a:r>
              <a:r>
                <a:rPr lang="fr-FR" sz="800" i="1" dirty="0" smtClean="0">
                  <a:cs typeface="Arial" panose="020B0604020202020204" pitchFamily="34" charset="0"/>
                </a:rPr>
                <a:t>’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from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PCM format</a:t>
              </a:r>
              <a:endParaRPr lang="fr-FR" sz="8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21857" y="1228659"/>
              <a:ext cx="1218741" cy="378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27" name="Connecteur droit avec flèche 526"/>
          <p:cNvCxnSpPr>
            <a:stCxn id="490" idx="1"/>
          </p:cNvCxnSpPr>
          <p:nvPr/>
        </p:nvCxnSpPr>
        <p:spPr>
          <a:xfrm flipH="1" flipV="1">
            <a:off x="2214455" y="1911651"/>
            <a:ext cx="2842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necteur droit avec flèche 530"/>
          <p:cNvCxnSpPr>
            <a:stCxn id="153" idx="2"/>
            <a:endCxn id="203" idx="0"/>
          </p:cNvCxnSpPr>
          <p:nvPr/>
        </p:nvCxnSpPr>
        <p:spPr>
          <a:xfrm flipH="1">
            <a:off x="3672999" y="3490820"/>
            <a:ext cx="7078" cy="34278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ZoneTexte 531"/>
          <p:cNvSpPr txBox="1"/>
          <p:nvPr/>
        </p:nvSpPr>
        <p:spPr>
          <a:xfrm>
            <a:off x="2746592" y="2062739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cxnSp>
        <p:nvCxnSpPr>
          <p:cNvPr id="537" name="Connecteur en angle 536"/>
          <p:cNvCxnSpPr>
            <a:stCxn id="40" idx="1"/>
            <a:endCxn id="203" idx="0"/>
          </p:cNvCxnSpPr>
          <p:nvPr/>
        </p:nvCxnSpPr>
        <p:spPr>
          <a:xfrm rot="10800000" flipH="1" flipV="1">
            <a:off x="3351759" y="2642114"/>
            <a:ext cx="321240" cy="1191490"/>
          </a:xfrm>
          <a:prstGeom prst="bentConnector4">
            <a:avLst>
              <a:gd name="adj1" fmla="val -194759"/>
              <a:gd name="adj2" fmla="val 845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Connecteur en angle 540"/>
          <p:cNvCxnSpPr>
            <a:stCxn id="523" idx="2"/>
            <a:endCxn id="203" idx="0"/>
          </p:cNvCxnSpPr>
          <p:nvPr/>
        </p:nvCxnSpPr>
        <p:spPr>
          <a:xfrm rot="16200000" flipH="1">
            <a:off x="2390693" y="2551297"/>
            <a:ext cx="746029" cy="1818584"/>
          </a:xfrm>
          <a:prstGeom prst="bentConnector3">
            <a:avLst>
              <a:gd name="adj1" fmla="val 753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e 546"/>
          <p:cNvGrpSpPr/>
          <p:nvPr/>
        </p:nvGrpSpPr>
        <p:grpSpPr>
          <a:xfrm>
            <a:off x="3011603" y="5517231"/>
            <a:ext cx="1320906" cy="473470"/>
            <a:chOff x="370774" y="1228659"/>
            <a:chExt cx="1320906" cy="387384"/>
          </a:xfrm>
        </p:grpSpPr>
        <p:sp>
          <p:nvSpPr>
            <p:cNvPr id="548" name="ZoneTexte 547"/>
            <p:cNvSpPr txBox="1"/>
            <p:nvPr/>
          </p:nvSpPr>
          <p:spPr>
            <a:xfrm>
              <a:off x="370774" y="1238318"/>
              <a:ext cx="1320906" cy="37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Build</a:t>
              </a:r>
              <a:r>
                <a:rPr lang="fr-FR" sz="800" i="1" dirty="0" smtClean="0">
                  <a:cs typeface="Arial" panose="020B0604020202020204" pitchFamily="34" charset="0"/>
                </a:rPr>
                <a:t> UPnP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play</a:t>
              </a:r>
              <a:r>
                <a:rPr lang="fr-FR" sz="800" i="1" dirty="0" smtClean="0">
                  <a:cs typeface="Arial" panose="020B0604020202020204" pitchFamily="34" charset="0"/>
                </a:rPr>
                <a:t> command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with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wav</a:t>
              </a:r>
              <a:r>
                <a:rPr lang="fr-FR" sz="800" i="1" dirty="0" smtClean="0">
                  <a:cs typeface="Arial" panose="020B0604020202020204" pitchFamily="34" charset="0"/>
                </a:rPr>
                <a:t>/</a:t>
              </a:r>
              <a:r>
                <a:rPr lang="fr-FR" sz="800" i="1" dirty="0" err="1" smtClean="0">
                  <a:cs typeface="Arial" panose="020B0604020202020204" pitchFamily="34" charset="0"/>
                </a:rPr>
                <a:t>aif</a:t>
              </a:r>
              <a:r>
                <a:rPr lang="fr-FR" sz="800" i="1" dirty="0" smtClean="0">
                  <a:cs typeface="Arial" panose="020B0604020202020204" pitchFamily="34" charset="0"/>
                </a:rPr>
                <a:t> format</a:t>
              </a:r>
            </a:p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(audio/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wav</a:t>
              </a:r>
              <a:r>
                <a:rPr lang="fr-FR" sz="800" i="1" dirty="0" smtClean="0">
                  <a:cs typeface="Arial" panose="020B0604020202020204" pitchFamily="34" charset="0"/>
                </a:rPr>
                <a:t> or audio/</a:t>
              </a:r>
              <a:r>
                <a:rPr lang="fr-FR" sz="800" i="1" dirty="0" err="1" smtClean="0">
                  <a:cs typeface="Arial" panose="020B0604020202020204" pitchFamily="34" charset="0"/>
                </a:rPr>
                <a:t>aif</a:t>
              </a:r>
              <a:r>
                <a:rPr lang="fr-FR" sz="800" i="1" dirty="0" smtClean="0">
                  <a:cs typeface="Arial" panose="020B0604020202020204" pitchFamily="34" charset="0"/>
                </a:rPr>
                <a:t>)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421857" y="1228659"/>
              <a:ext cx="1218741" cy="378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551" name="Connecteur droit avec flèche 550"/>
          <p:cNvCxnSpPr>
            <a:stCxn id="681" idx="2"/>
            <a:endCxn id="549" idx="0"/>
          </p:cNvCxnSpPr>
          <p:nvPr/>
        </p:nvCxnSpPr>
        <p:spPr>
          <a:xfrm flipH="1">
            <a:off x="3672057" y="5230500"/>
            <a:ext cx="943" cy="28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Connecteur droit avec flèche 555"/>
          <p:cNvCxnSpPr>
            <a:stCxn id="461" idx="2"/>
            <a:endCxn id="4" idx="0"/>
          </p:cNvCxnSpPr>
          <p:nvPr/>
        </p:nvCxnSpPr>
        <p:spPr>
          <a:xfrm>
            <a:off x="4379673" y="705224"/>
            <a:ext cx="213" cy="288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7" name="Groupe 556"/>
          <p:cNvGrpSpPr/>
          <p:nvPr/>
        </p:nvGrpSpPr>
        <p:grpSpPr>
          <a:xfrm>
            <a:off x="4630091" y="5517232"/>
            <a:ext cx="1320906" cy="576064"/>
            <a:chOff x="370774" y="1228659"/>
            <a:chExt cx="1320906" cy="471324"/>
          </a:xfrm>
        </p:grpSpPr>
        <p:sp>
          <p:nvSpPr>
            <p:cNvPr id="558" name="ZoneTexte 557"/>
            <p:cNvSpPr txBox="1"/>
            <p:nvPr/>
          </p:nvSpPr>
          <p:spPr>
            <a:xfrm>
              <a:off x="370774" y="1238318"/>
              <a:ext cx="1320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Build</a:t>
              </a:r>
              <a:r>
                <a:rPr lang="fr-FR" sz="800" i="1" dirty="0" smtClean="0">
                  <a:cs typeface="Arial" panose="020B0604020202020204" pitchFamily="34" charset="0"/>
                </a:rPr>
                <a:t> UPnP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play</a:t>
              </a:r>
              <a:r>
                <a:rPr lang="fr-FR" sz="800" i="1" dirty="0" smtClean="0">
                  <a:cs typeface="Arial" panose="020B0604020202020204" pitchFamily="34" charset="0"/>
                </a:rPr>
                <a:t> command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with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raw</a:t>
              </a:r>
              <a:r>
                <a:rPr lang="fr-FR" sz="800" i="1" dirty="0" smtClean="0">
                  <a:cs typeface="Arial" panose="020B0604020202020204" pitchFamily="34" charset="0"/>
                </a:rPr>
                <a:t> format</a:t>
              </a:r>
            </a:p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(audio/</a:t>
              </a:r>
              <a:r>
                <a:rPr lang="fr-FR" sz="800" i="1" dirty="0" err="1" smtClean="0">
                  <a:cs typeface="Arial" panose="020B0604020202020204" pitchFamily="34" charset="0"/>
                </a:rPr>
                <a:t>L</a:t>
              </a:r>
              <a:r>
                <a:rPr lang="fr-FR" sz="800" i="1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s</a:t>
              </a:r>
              <a:r>
                <a:rPr lang="fr-FR" sz="800" i="1" dirty="0" err="1" smtClean="0">
                  <a:cs typeface="Arial" panose="020B0604020202020204" pitchFamily="34" charset="0"/>
                </a:rPr>
                <a:t>;rate</a:t>
              </a:r>
              <a:r>
                <a:rPr lang="fr-FR" sz="800" i="1" dirty="0" smtClean="0">
                  <a:cs typeface="Arial" panose="020B0604020202020204" pitchFamily="34" charset="0"/>
                </a:rPr>
                <a:t>=</a:t>
              </a:r>
              <a:r>
                <a:rPr lang="fr-FR" sz="800" i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r)</a:t>
              </a:r>
              <a:endParaRPr lang="fr-FR" sz="800" i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857" y="1228659"/>
              <a:ext cx="1218741" cy="378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561" name="Connecteur droit avec flèche 560"/>
          <p:cNvCxnSpPr>
            <a:stCxn id="141" idx="2"/>
            <a:endCxn id="559" idx="0"/>
          </p:cNvCxnSpPr>
          <p:nvPr/>
        </p:nvCxnSpPr>
        <p:spPr>
          <a:xfrm>
            <a:off x="5286476" y="4412101"/>
            <a:ext cx="4069" cy="1105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e 561"/>
          <p:cNvGrpSpPr/>
          <p:nvPr/>
        </p:nvGrpSpPr>
        <p:grpSpPr>
          <a:xfrm>
            <a:off x="5880774" y="4539081"/>
            <a:ext cx="1045550" cy="667819"/>
            <a:chOff x="370774" y="1218790"/>
            <a:chExt cx="1320906" cy="584775"/>
          </a:xfrm>
        </p:grpSpPr>
        <p:sp>
          <p:nvSpPr>
            <p:cNvPr id="563" name="ZoneTexte 562"/>
            <p:cNvSpPr txBox="1"/>
            <p:nvPr/>
          </p:nvSpPr>
          <p:spPr>
            <a:xfrm>
              <a:off x="370774" y="1218790"/>
              <a:ext cx="1320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get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next</a:t>
              </a:r>
              <a:r>
                <a:rPr lang="fr-FR" sz="800" i="1" dirty="0" smtClean="0">
                  <a:cs typeface="Arial" panose="020B0604020202020204" pitchFamily="34" charset="0"/>
                </a:rPr>
                <a:t> item in </a:t>
              </a:r>
              <a:r>
                <a:rPr lang="fr-FR" sz="800" b="1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PCM format</a:t>
              </a:r>
            </a:p>
            <a:p>
              <a:pPr algn="ctr"/>
              <a:r>
                <a:rPr lang="fr-FR" sz="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(none </a:t>
              </a:r>
              <a:r>
                <a:rPr lang="fr-FR" sz="8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left</a:t>
              </a:r>
              <a:r>
                <a:rPr lang="fr-FR" sz="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 = </a:t>
              </a:r>
              <a:r>
                <a:rPr lang="fr-FR" sz="8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fail</a:t>
              </a:r>
              <a:r>
                <a:rPr lang="fr-FR" sz="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)</a:t>
              </a:r>
            </a:p>
            <a:p>
              <a:pPr algn="ctr"/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21857" y="1228659"/>
              <a:ext cx="1218741" cy="378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66" name="Connecteur droit avec flèche 565"/>
          <p:cNvCxnSpPr>
            <a:stCxn id="252" idx="2"/>
            <a:endCxn id="564" idx="0"/>
          </p:cNvCxnSpPr>
          <p:nvPr/>
        </p:nvCxnSpPr>
        <p:spPr>
          <a:xfrm flipH="1">
            <a:off x="6403549" y="4290860"/>
            <a:ext cx="1993" cy="259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eur droit 595"/>
          <p:cNvCxnSpPr>
            <a:stCxn id="564" idx="2"/>
          </p:cNvCxnSpPr>
          <p:nvPr/>
        </p:nvCxnSpPr>
        <p:spPr>
          <a:xfrm>
            <a:off x="6403549" y="4982777"/>
            <a:ext cx="1992" cy="246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415597" y="5229200"/>
            <a:ext cx="1036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 flipV="1">
            <a:off x="7452320" y="2631181"/>
            <a:ext cx="0" cy="2598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necteur droit 611"/>
          <p:cNvCxnSpPr/>
          <p:nvPr/>
        </p:nvCxnSpPr>
        <p:spPr>
          <a:xfrm flipH="1">
            <a:off x="4620671" y="2631181"/>
            <a:ext cx="28316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620671" y="2631181"/>
            <a:ext cx="0" cy="1017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 flipH="1">
            <a:off x="3656149" y="3648290"/>
            <a:ext cx="9645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avec flèche 626"/>
          <p:cNvCxnSpPr>
            <a:stCxn id="203" idx="3"/>
            <a:endCxn id="141" idx="1"/>
          </p:cNvCxnSpPr>
          <p:nvPr/>
        </p:nvCxnSpPr>
        <p:spPr>
          <a:xfrm flipV="1">
            <a:off x="3997035" y="4060704"/>
            <a:ext cx="895803" cy="3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ZoneTexte 631"/>
          <p:cNvSpPr txBox="1"/>
          <p:nvPr/>
        </p:nvSpPr>
        <p:spPr>
          <a:xfrm>
            <a:off x="3133864" y="2476843"/>
            <a:ext cx="302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633" name="ZoneTexte 632"/>
          <p:cNvSpPr txBox="1"/>
          <p:nvPr/>
        </p:nvSpPr>
        <p:spPr>
          <a:xfrm>
            <a:off x="3173479" y="1743468"/>
            <a:ext cx="302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634" name="ZoneTexte 633"/>
          <p:cNvSpPr txBox="1"/>
          <p:nvPr/>
        </p:nvSpPr>
        <p:spPr>
          <a:xfrm>
            <a:off x="2282258" y="1739617"/>
            <a:ext cx="302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635" name="ZoneTexte 634"/>
          <p:cNvSpPr txBox="1"/>
          <p:nvPr/>
        </p:nvSpPr>
        <p:spPr>
          <a:xfrm>
            <a:off x="1284006" y="1736808"/>
            <a:ext cx="302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cxnSp>
        <p:nvCxnSpPr>
          <p:cNvPr id="637" name="Connecteur en angle 636"/>
          <p:cNvCxnSpPr>
            <a:stCxn id="4" idx="2"/>
            <a:endCxn id="482" idx="0"/>
          </p:cNvCxnSpPr>
          <p:nvPr/>
        </p:nvCxnSpPr>
        <p:spPr>
          <a:xfrm rot="5400000">
            <a:off x="3866667" y="1182407"/>
            <a:ext cx="326711" cy="69972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4313785" y="1325486"/>
            <a:ext cx="360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pcm</a:t>
            </a:r>
            <a:endParaRPr lang="fr-FR" sz="800" i="1" dirty="0"/>
          </a:p>
        </p:txBody>
      </p:sp>
      <p:grpSp>
        <p:nvGrpSpPr>
          <p:cNvPr id="639" name="Groupe 638"/>
          <p:cNvGrpSpPr/>
          <p:nvPr/>
        </p:nvGrpSpPr>
        <p:grpSpPr>
          <a:xfrm>
            <a:off x="5576127" y="1707520"/>
            <a:ext cx="609293" cy="432049"/>
            <a:chOff x="2195736" y="1196752"/>
            <a:chExt cx="609293" cy="432049"/>
          </a:xfrm>
        </p:grpSpPr>
        <p:sp>
          <p:nvSpPr>
            <p:cNvPr id="640" name="Organigramme : Décision 639"/>
            <p:cNvSpPr/>
            <p:nvPr/>
          </p:nvSpPr>
          <p:spPr>
            <a:xfrm>
              <a:off x="2195736" y="1196752"/>
              <a:ext cx="609293" cy="43204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641" name="ZoneTexte 640"/>
            <p:cNvSpPr txBox="1"/>
            <p:nvPr/>
          </p:nvSpPr>
          <p:spPr>
            <a:xfrm>
              <a:off x="2261704" y="1244985"/>
              <a:ext cx="47735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lnSpc>
                  <a:spcPts val="1000"/>
                </a:lnSpc>
                <a:defRPr sz="800" b="1" i="1"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fr-FR" dirty="0" smtClean="0">
                  <a:latin typeface="+mn-lt"/>
                </a:rPr>
                <a:t>codec</a:t>
              </a:r>
            </a:p>
            <a:p>
              <a:r>
                <a:rPr lang="fr-FR" dirty="0" err="1" smtClean="0">
                  <a:latin typeface="+mn-lt"/>
                </a:rPr>
                <a:t>pcm</a:t>
              </a:r>
              <a:endParaRPr lang="fr-FR" dirty="0">
                <a:latin typeface="+mn-lt"/>
              </a:endParaRPr>
            </a:p>
          </p:txBody>
        </p:sp>
      </p:grpSp>
      <p:cxnSp>
        <p:nvCxnSpPr>
          <p:cNvPr id="651" name="Connecteur droit 650"/>
          <p:cNvCxnSpPr>
            <a:stCxn id="640" idx="1"/>
          </p:cNvCxnSpPr>
          <p:nvPr/>
        </p:nvCxnSpPr>
        <p:spPr>
          <a:xfrm flipH="1" flipV="1">
            <a:off x="4488079" y="1918266"/>
            <a:ext cx="1088048" cy="5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Connecteur droit 652"/>
          <p:cNvCxnSpPr/>
          <p:nvPr/>
        </p:nvCxnSpPr>
        <p:spPr>
          <a:xfrm>
            <a:off x="4488079" y="1913932"/>
            <a:ext cx="0" cy="362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 flipH="1">
            <a:off x="3672056" y="2269515"/>
            <a:ext cx="816023" cy="2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ZoneTexte 657"/>
          <p:cNvSpPr txBox="1"/>
          <p:nvPr/>
        </p:nvSpPr>
        <p:spPr>
          <a:xfrm>
            <a:off x="5318084" y="1756486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grpSp>
        <p:nvGrpSpPr>
          <p:cNvPr id="659" name="Groupe 658"/>
          <p:cNvGrpSpPr/>
          <p:nvPr/>
        </p:nvGrpSpPr>
        <p:grpSpPr>
          <a:xfrm>
            <a:off x="7499566" y="5505873"/>
            <a:ext cx="1320906" cy="473471"/>
            <a:chOff x="370774" y="1228659"/>
            <a:chExt cx="1320906" cy="387384"/>
          </a:xfrm>
        </p:grpSpPr>
        <p:sp>
          <p:nvSpPr>
            <p:cNvPr id="660" name="ZoneTexte 659"/>
            <p:cNvSpPr txBox="1"/>
            <p:nvPr/>
          </p:nvSpPr>
          <p:spPr>
            <a:xfrm>
              <a:off x="370774" y="1238318"/>
              <a:ext cx="1320906" cy="37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err="1" smtClean="0">
                  <a:cs typeface="Arial" panose="020B0604020202020204" pitchFamily="34" charset="0"/>
                </a:rPr>
                <a:t>Build</a:t>
              </a:r>
              <a:r>
                <a:rPr lang="fr-FR" sz="800" i="1" dirty="0" smtClean="0">
                  <a:cs typeface="Arial" panose="020B0604020202020204" pitchFamily="34" charset="0"/>
                </a:rPr>
                <a:t> UPnP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play</a:t>
              </a:r>
              <a:r>
                <a:rPr lang="fr-FR" sz="800" i="1" dirty="0" smtClean="0">
                  <a:cs typeface="Arial" panose="020B0604020202020204" pitchFamily="34" charset="0"/>
                </a:rPr>
                <a:t> command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with</a:t>
              </a:r>
              <a:r>
                <a:rPr lang="fr-FR" sz="800" i="1" dirty="0" smtClean="0"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specified</a:t>
              </a:r>
              <a:r>
                <a:rPr lang="fr-FR" sz="800" i="1" dirty="0" smtClean="0">
                  <a:cs typeface="Arial" panose="020B0604020202020204" pitchFamily="34" charset="0"/>
                </a:rPr>
                <a:t> codec </a:t>
              </a:r>
            </a:p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(flac, mp3,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ogg</a:t>
              </a:r>
              <a:r>
                <a:rPr lang="fr-FR" sz="800" i="1" dirty="0" smtClean="0">
                  <a:cs typeface="Arial" panose="020B0604020202020204" pitchFamily="34" charset="0"/>
                </a:rPr>
                <a:t>,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aac</a:t>
              </a:r>
              <a:r>
                <a:rPr lang="fr-FR" sz="800" i="1" dirty="0" smtClean="0">
                  <a:cs typeface="Arial" panose="020B0604020202020204" pitchFamily="34" charset="0"/>
                </a:rPr>
                <a:t> …)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857" y="1228659"/>
              <a:ext cx="1218741" cy="378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663" name="Connecteur en angle 662"/>
          <p:cNvCxnSpPr>
            <a:stCxn id="640" idx="3"/>
            <a:endCxn id="661" idx="0"/>
          </p:cNvCxnSpPr>
          <p:nvPr/>
        </p:nvCxnSpPr>
        <p:spPr>
          <a:xfrm>
            <a:off x="6185420" y="1923545"/>
            <a:ext cx="1974600" cy="35823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ZoneTexte 663"/>
          <p:cNvSpPr txBox="1"/>
          <p:nvPr/>
        </p:nvSpPr>
        <p:spPr>
          <a:xfrm>
            <a:off x="6123304" y="1760820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cxnSp>
        <p:nvCxnSpPr>
          <p:cNvPr id="669" name="Connecteur en angle 668"/>
          <p:cNvCxnSpPr>
            <a:stCxn id="497" idx="2"/>
            <a:endCxn id="40" idx="0"/>
          </p:cNvCxnSpPr>
          <p:nvPr/>
        </p:nvCxnSpPr>
        <p:spPr>
          <a:xfrm rot="16200000" flipH="1">
            <a:off x="2671480" y="1401526"/>
            <a:ext cx="193365" cy="1827495"/>
          </a:xfrm>
          <a:prstGeom prst="bentConnector3">
            <a:avLst>
              <a:gd name="adj1" fmla="val 253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en angle 672"/>
          <p:cNvCxnSpPr>
            <a:stCxn id="497" idx="1"/>
            <a:endCxn id="522" idx="0"/>
          </p:cNvCxnSpPr>
          <p:nvPr/>
        </p:nvCxnSpPr>
        <p:spPr>
          <a:xfrm rot="10800000" flipH="1" flipV="1">
            <a:off x="1494375" y="1911651"/>
            <a:ext cx="360040" cy="806928"/>
          </a:xfrm>
          <a:prstGeom prst="bentConnector4">
            <a:avLst>
              <a:gd name="adj1" fmla="val -42031"/>
              <a:gd name="adj2" fmla="val 690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ZoneTexte 675"/>
          <p:cNvSpPr txBox="1"/>
          <p:nvPr/>
        </p:nvSpPr>
        <p:spPr>
          <a:xfrm>
            <a:off x="1849644" y="2092673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679" name="ZoneTexte 678"/>
          <p:cNvSpPr txBox="1"/>
          <p:nvPr/>
        </p:nvSpPr>
        <p:spPr>
          <a:xfrm>
            <a:off x="6084168" y="109081"/>
            <a:ext cx="2989052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r</a:t>
            </a:r>
            <a:r>
              <a:rPr lang="fr-FR" sz="1000" dirty="0" smtClean="0"/>
              <a:t> and </a:t>
            </a:r>
            <a:r>
              <a:rPr lang="fr-FR" sz="1000" dirty="0" smtClean="0">
                <a:solidFill>
                  <a:srgbClr val="FF0000"/>
                </a:solidFill>
              </a:rPr>
              <a:t>s</a:t>
            </a:r>
            <a:r>
              <a:rPr lang="fr-FR" sz="1000" dirty="0" smtClean="0"/>
              <a:t> are values  set in </a:t>
            </a:r>
            <a:r>
              <a:rPr lang="fr-FR" sz="1000" b="1" dirty="0" smtClean="0">
                <a:solidFill>
                  <a:srgbClr val="FF0000"/>
                </a:solidFill>
              </a:rPr>
              <a:t>mode</a:t>
            </a:r>
            <a:r>
              <a:rPr lang="fr-FR" sz="1000" dirty="0" smtClean="0"/>
              <a:t> </a:t>
            </a:r>
            <a:r>
              <a:rPr lang="fr-FR" sz="1000" dirty="0" err="1" smtClean="0"/>
              <a:t>parameter</a:t>
            </a:r>
            <a:endParaRPr lang="fr-FR" sz="1000" dirty="0" smtClean="0"/>
          </a:p>
          <a:p>
            <a:r>
              <a:rPr lang="fr-FR" sz="1000" b="1" dirty="0" err="1" smtClean="0"/>
              <a:t>thru</a:t>
            </a:r>
            <a:r>
              <a:rPr lang="fr-FR" sz="1000" b="1" dirty="0" smtClean="0"/>
              <a:t>|[pcm|flac|mp3[,</a:t>
            </a:r>
            <a:r>
              <a:rPr lang="fr-FR" sz="1000" b="1" dirty="0" smtClean="0">
                <a:solidFill>
                  <a:srgbClr val="FF0000"/>
                </a:solidFill>
              </a:rPr>
              <a:t>r</a:t>
            </a:r>
            <a:r>
              <a:rPr lang="fr-FR" sz="1000" b="1" dirty="0" smtClean="0"/>
              <a:t>:&lt;rate&gt;][,</a:t>
            </a:r>
            <a:r>
              <a:rPr lang="fr-FR" sz="1000" b="1" dirty="0" err="1" smtClean="0">
                <a:solidFill>
                  <a:srgbClr val="FF0000"/>
                </a:solidFill>
              </a:rPr>
              <a:t>s</a:t>
            </a:r>
            <a:r>
              <a:rPr lang="fr-FR" sz="1000" b="1" dirty="0" err="1" smtClean="0"/>
              <a:t>:size</a:t>
            </a:r>
            <a:r>
              <a:rPr lang="fr-FR" sz="1000" b="1" dirty="0" smtClean="0"/>
              <a:t>][,flow]]</a:t>
            </a:r>
          </a:p>
          <a:p>
            <a:r>
              <a:rPr lang="fr-FR" sz="1000" dirty="0" smtClean="0"/>
              <a:t>or in UI settings « </a:t>
            </a:r>
            <a:r>
              <a:rPr lang="fr-FR" sz="1000" dirty="0" err="1" smtClean="0"/>
              <a:t>Resample</a:t>
            </a:r>
            <a:r>
              <a:rPr lang="fr-FR" sz="1000" dirty="0" smtClean="0"/>
              <a:t> at » and « </a:t>
            </a:r>
            <a:r>
              <a:rPr lang="fr-FR" sz="1000" dirty="0" err="1" smtClean="0"/>
              <a:t>Sample</a:t>
            </a:r>
            <a:r>
              <a:rPr lang="fr-FR" sz="1000" dirty="0" smtClean="0"/>
              <a:t> size »</a:t>
            </a:r>
          </a:p>
          <a:p>
            <a:endParaRPr lang="fr-FR" sz="1000" dirty="0" smtClean="0">
              <a:solidFill>
                <a:srgbClr val="FF0000"/>
              </a:solidFill>
            </a:endParaRPr>
          </a:p>
          <a:p>
            <a:r>
              <a:rPr lang="fr-FR" sz="1000" dirty="0" err="1" smtClean="0"/>
              <a:t>When</a:t>
            </a:r>
            <a:r>
              <a:rPr lang="fr-FR" sz="1000" dirty="0" smtClean="0"/>
              <a:t> </a:t>
            </a:r>
            <a:r>
              <a:rPr lang="fr-FR" sz="1000" dirty="0" smtClean="0">
                <a:solidFill>
                  <a:srgbClr val="FF0000"/>
                </a:solidFill>
              </a:rPr>
              <a:t>r</a:t>
            </a:r>
            <a:r>
              <a:rPr lang="fr-FR" sz="1000" dirty="0" smtClean="0"/>
              <a:t> </a:t>
            </a:r>
            <a:r>
              <a:rPr lang="fr-FR" sz="1000" dirty="0" err="1" smtClean="0"/>
              <a:t>is</a:t>
            </a:r>
            <a:r>
              <a:rPr lang="fr-FR" sz="1000" dirty="0" smtClean="0"/>
              <a:t> &lt; 0 (« no </a:t>
            </a:r>
            <a:r>
              <a:rPr lang="fr-FR" sz="1000" dirty="0" err="1" smtClean="0"/>
              <a:t>higher</a:t>
            </a:r>
            <a:r>
              <a:rPr lang="fr-FR" sz="1000" dirty="0" smtClean="0"/>
              <a:t> » </a:t>
            </a:r>
            <a:r>
              <a:rPr lang="fr-FR" sz="1000" dirty="0" err="1" smtClean="0"/>
              <a:t>is</a:t>
            </a:r>
            <a:r>
              <a:rPr lang="fr-FR" sz="1000" dirty="0" smtClean="0"/>
              <a:t> </a:t>
            </a:r>
            <a:r>
              <a:rPr lang="fr-FR" sz="1000" dirty="0" err="1" smtClean="0"/>
              <a:t>selected</a:t>
            </a:r>
            <a:r>
              <a:rPr lang="fr-FR" sz="1000" dirty="0" smtClean="0"/>
              <a:t> in UI), </a:t>
            </a:r>
            <a:r>
              <a:rPr lang="fr-FR" sz="1000" dirty="0" err="1" smtClean="0"/>
              <a:t>resampling</a:t>
            </a:r>
            <a:r>
              <a:rPr lang="fr-FR" sz="1000" dirty="0" smtClean="0"/>
              <a:t> </a:t>
            </a:r>
            <a:r>
              <a:rPr lang="fr-FR" sz="1000" dirty="0" err="1" smtClean="0"/>
              <a:t>will</a:t>
            </a:r>
            <a:r>
              <a:rPr lang="fr-FR" sz="1000" dirty="0" smtClean="0"/>
              <a:t> </a:t>
            </a:r>
            <a:r>
              <a:rPr lang="fr-FR" sz="1000" dirty="0" err="1" smtClean="0"/>
              <a:t>only</a:t>
            </a:r>
            <a:r>
              <a:rPr lang="fr-FR" sz="1000" dirty="0" smtClean="0"/>
              <a:t> </a:t>
            </a:r>
            <a:r>
              <a:rPr lang="fr-FR" sz="1000" dirty="0" err="1" smtClean="0"/>
              <a:t>happen</a:t>
            </a:r>
            <a:r>
              <a:rPr lang="fr-FR" sz="1000" dirty="0" smtClean="0"/>
              <a:t> if </a:t>
            </a:r>
            <a:r>
              <a:rPr lang="fr-FR" sz="1000" dirty="0" err="1" smtClean="0"/>
              <a:t>track</a:t>
            </a:r>
            <a:r>
              <a:rPr lang="fr-FR" sz="1000" dirty="0" smtClean="0"/>
              <a:t> rate </a:t>
            </a:r>
            <a:r>
              <a:rPr lang="fr-FR" sz="1000" dirty="0" err="1" smtClean="0"/>
              <a:t>is</a:t>
            </a:r>
            <a:r>
              <a:rPr lang="fr-FR" sz="1000" dirty="0" smtClean="0"/>
              <a:t> </a:t>
            </a:r>
            <a:r>
              <a:rPr lang="fr-FR" sz="1000" dirty="0" err="1" smtClean="0"/>
              <a:t>above</a:t>
            </a:r>
            <a:r>
              <a:rPr lang="fr-FR" sz="1000" dirty="0" smtClean="0"/>
              <a:t> </a:t>
            </a:r>
            <a:r>
              <a:rPr lang="fr-FR" sz="1000" dirty="0" smtClean="0">
                <a:solidFill>
                  <a:srgbClr val="FF0000"/>
                </a:solidFill>
              </a:rPr>
              <a:t>r</a:t>
            </a:r>
          </a:p>
          <a:p>
            <a:endParaRPr lang="fr-FR" sz="1000" dirty="0" smtClean="0"/>
          </a:p>
          <a:p>
            <a:r>
              <a:rPr lang="fr-FR" sz="1000" dirty="0" smtClean="0"/>
              <a:t>Note </a:t>
            </a:r>
            <a:r>
              <a:rPr lang="fr-FR" sz="1000" dirty="0" err="1" smtClean="0"/>
              <a:t>that</a:t>
            </a:r>
            <a:r>
              <a:rPr lang="fr-FR" sz="1000" dirty="0" smtClean="0"/>
              <a:t> LMS « </a:t>
            </a:r>
            <a:r>
              <a:rPr lang="fr-FR" sz="1000" dirty="0" err="1" smtClean="0"/>
              <a:t>play</a:t>
            </a:r>
            <a:r>
              <a:rPr lang="fr-FR" sz="1000" dirty="0" smtClean="0"/>
              <a:t> » command </a:t>
            </a:r>
            <a:r>
              <a:rPr lang="fr-FR" sz="1000" dirty="0" err="1" smtClean="0"/>
              <a:t>include</a:t>
            </a:r>
            <a:r>
              <a:rPr lang="fr-FR" sz="1000" dirty="0" smtClean="0"/>
              <a:t> </a:t>
            </a:r>
            <a:r>
              <a:rPr lang="fr-FR" sz="1000" dirty="0" err="1" smtClean="0"/>
              <a:t>sample</a:t>
            </a:r>
            <a:r>
              <a:rPr lang="fr-FR" sz="1000" dirty="0" smtClean="0"/>
              <a:t> size and rate information </a:t>
            </a:r>
            <a:r>
              <a:rPr lang="fr-FR" sz="1000" dirty="0" err="1" smtClean="0"/>
              <a:t>only</a:t>
            </a:r>
            <a:r>
              <a:rPr lang="fr-FR" sz="1000" dirty="0" smtClean="0"/>
              <a:t> for PCM audio</a:t>
            </a:r>
          </a:p>
        </p:txBody>
      </p:sp>
      <p:sp>
        <p:nvSpPr>
          <p:cNvPr id="681" name="Organigramme : Décision 680"/>
          <p:cNvSpPr/>
          <p:nvPr/>
        </p:nvSpPr>
        <p:spPr>
          <a:xfrm>
            <a:off x="3279362" y="4527705"/>
            <a:ext cx="787275" cy="70279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82" name="ZoneTexte 681"/>
          <p:cNvSpPr txBox="1"/>
          <p:nvPr/>
        </p:nvSpPr>
        <p:spPr>
          <a:xfrm>
            <a:off x="3182439" y="4643779"/>
            <a:ext cx="96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ts val="1000"/>
              </a:lnSpc>
              <a:defRPr sz="800" b="1" i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 err="1" smtClean="0">
                <a:latin typeface="+mn-lt"/>
              </a:rPr>
              <a:t>wav</a:t>
            </a:r>
            <a:r>
              <a:rPr lang="fr-FR" dirty="0" smtClean="0">
                <a:latin typeface="+mn-lt"/>
              </a:rPr>
              <a:t> / </a:t>
            </a:r>
            <a:r>
              <a:rPr lang="fr-FR" dirty="0" err="1" smtClean="0">
                <a:latin typeface="+mn-lt"/>
              </a:rPr>
              <a:t>aif</a:t>
            </a:r>
            <a:r>
              <a:rPr lang="fr-FR" dirty="0" smtClean="0">
                <a:latin typeface="+mn-lt"/>
              </a:rPr>
              <a:t> compatible </a:t>
            </a:r>
            <a:r>
              <a:rPr lang="fr-FR" dirty="0" err="1" smtClean="0">
                <a:latin typeface="+mn-lt"/>
              </a:rPr>
              <a:t>with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>
                <a:latin typeface="+mn-lt"/>
              </a:rPr>
              <a:t>player</a:t>
            </a:r>
            <a:endParaRPr lang="fr-FR" dirty="0">
              <a:latin typeface="+mn-lt"/>
            </a:endParaRPr>
          </a:p>
        </p:txBody>
      </p:sp>
      <p:cxnSp>
        <p:nvCxnSpPr>
          <p:cNvPr id="685" name="Connecteur droit avec flèche 684"/>
          <p:cNvCxnSpPr>
            <a:stCxn id="203" idx="2"/>
            <a:endCxn id="681" idx="0"/>
          </p:cNvCxnSpPr>
          <p:nvPr/>
        </p:nvCxnSpPr>
        <p:spPr>
          <a:xfrm>
            <a:off x="3672999" y="4293918"/>
            <a:ext cx="1" cy="233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ZoneTexte 691"/>
          <p:cNvSpPr txBox="1"/>
          <p:nvPr/>
        </p:nvSpPr>
        <p:spPr>
          <a:xfrm>
            <a:off x="3630115" y="5157192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700" name="ZoneTexte 699"/>
          <p:cNvSpPr txBox="1"/>
          <p:nvPr/>
        </p:nvSpPr>
        <p:spPr>
          <a:xfrm>
            <a:off x="4104082" y="4708891"/>
            <a:ext cx="354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cxnSp>
        <p:nvCxnSpPr>
          <p:cNvPr id="705" name="Connecteur en angle 704"/>
          <p:cNvCxnSpPr>
            <a:stCxn id="681" idx="3"/>
            <a:endCxn id="564" idx="1"/>
          </p:cNvCxnSpPr>
          <p:nvPr/>
        </p:nvCxnSpPr>
        <p:spPr>
          <a:xfrm flipV="1">
            <a:off x="4066637" y="4766565"/>
            <a:ext cx="1854571" cy="11253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/>
          <p:cNvSpPr/>
          <p:nvPr/>
        </p:nvSpPr>
        <p:spPr>
          <a:xfrm>
            <a:off x="4274963" y="1388174"/>
            <a:ext cx="584671" cy="375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25373" y="1458956"/>
            <a:ext cx="496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mode</a:t>
            </a:r>
            <a:endParaRPr lang="fr-FR" sz="800" b="1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5" name="Connecteur en angle 24"/>
          <p:cNvCxnSpPr>
            <a:stCxn id="4" idx="1"/>
            <a:endCxn id="98" idx="0"/>
          </p:cNvCxnSpPr>
          <p:nvPr/>
        </p:nvCxnSpPr>
        <p:spPr>
          <a:xfrm rot="10800000" flipV="1">
            <a:off x="1854987" y="1575743"/>
            <a:ext cx="2419976" cy="2816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095738" y="1857387"/>
            <a:ext cx="1518498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>
                <a:solidFill>
                  <a:schemeClr val="tx1"/>
                </a:solidFill>
                <a:latin typeface="+mj-lt"/>
              </a:rPr>
              <a:t>decode</a:t>
            </a:r>
            <a:endParaRPr lang="fr-FR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96477" y="2001402"/>
            <a:ext cx="1516921" cy="3385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74468" y="2001403"/>
            <a:ext cx="156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- </a:t>
            </a:r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create</a:t>
            </a:r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 32 </a:t>
            </a:r>
            <a:r>
              <a:rPr lang="fr-FR" sz="800" i="1" dirty="0">
                <a:latin typeface="+mj-lt"/>
                <a:cs typeface="Arial" panose="020B0604020202020204" pitchFamily="34" charset="0"/>
              </a:rPr>
              <a:t>bits </a:t>
            </a:r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raw</a:t>
            </a:r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samples</a:t>
            </a:r>
            <a:endParaRPr lang="fr-FR" sz="800" i="1" dirty="0" smtClean="0">
              <a:latin typeface="+mj-lt"/>
              <a:cs typeface="Arial" panose="020B0604020202020204" pitchFamily="34" charset="0"/>
            </a:endParaRPr>
          </a:p>
          <a:p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- </a:t>
            </a:r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apply</a:t>
            </a:r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replay</a:t>
            </a:r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 gain and fading</a:t>
            </a:r>
            <a:endParaRPr lang="fr-FR" sz="800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96477" y="2555401"/>
            <a:ext cx="1516921" cy="144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>
                <a:solidFill>
                  <a:schemeClr val="tx1"/>
                </a:solidFill>
                <a:latin typeface="+mj-lt"/>
              </a:rPr>
              <a:t>resample</a:t>
            </a:r>
            <a:r>
              <a:rPr lang="fr-FR" sz="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800" b="1" dirty="0" smtClean="0">
                <a:solidFill>
                  <a:srgbClr val="FF0000"/>
                </a:solidFill>
                <a:latin typeface="+mj-lt"/>
              </a:rPr>
              <a:t>(r)</a:t>
            </a:r>
            <a:endParaRPr lang="fr-FR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96477" y="2699416"/>
            <a:ext cx="1516923" cy="468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043608" y="2696019"/>
            <a:ext cx="162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cs typeface="Arial" panose="020B0604020202020204" pitchFamily="34" charset="0"/>
              </a:rPr>
              <a:t>- no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 err="1">
                <a:cs typeface="Arial" panose="020B0604020202020204" pitchFamily="34" charset="0"/>
              </a:rPr>
              <a:t>keep</a:t>
            </a:r>
            <a:r>
              <a:rPr lang="fr-FR" sz="800" i="1" dirty="0">
                <a:cs typeface="Arial" panose="020B0604020202020204" pitchFamily="34" charset="0"/>
              </a:rPr>
              <a:t> source rate</a:t>
            </a:r>
          </a:p>
          <a:p>
            <a:r>
              <a:rPr lang="fr-FR" sz="800" i="1" dirty="0">
                <a:cs typeface="Arial" panose="020B0604020202020204" pitchFamily="34" charset="0"/>
              </a:rPr>
              <a:t>-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800" i="1" dirty="0">
                <a:cs typeface="Arial" panose="020B0604020202020204" pitchFamily="34" charset="0"/>
              </a:rPr>
              <a:t> &gt; 0 </a:t>
            </a:r>
            <a:r>
              <a:rPr lang="fr-FR" sz="8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 err="1">
                <a:cs typeface="Arial" panose="020B0604020202020204" pitchFamily="34" charset="0"/>
              </a:rPr>
              <a:t>resample</a:t>
            </a:r>
            <a:r>
              <a:rPr lang="fr-FR" sz="800" i="1" dirty="0">
                <a:cs typeface="Arial" panose="020B0604020202020204" pitchFamily="34" charset="0"/>
              </a:rPr>
              <a:t> to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</a:p>
          <a:p>
            <a:r>
              <a:rPr lang="fr-FR" sz="800" i="1" dirty="0">
                <a:cs typeface="Arial" panose="020B0604020202020204" pitchFamily="34" charset="0"/>
              </a:rPr>
              <a:t>-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800" i="1" dirty="0">
                <a:cs typeface="Arial" panose="020B0604020202020204" pitchFamily="34" charset="0"/>
              </a:rPr>
              <a:t> &lt; 0 </a:t>
            </a:r>
            <a:r>
              <a:rPr lang="fr-FR" sz="800" i="1" dirty="0"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fr-FR" sz="800" i="1" dirty="0" err="1">
                <a:cs typeface="Arial" panose="020B0604020202020204" pitchFamily="34" charset="0"/>
              </a:rPr>
              <a:t>resample</a:t>
            </a:r>
            <a:r>
              <a:rPr lang="fr-FR" sz="800" i="1" dirty="0">
                <a:cs typeface="Arial" panose="020B0604020202020204" pitchFamily="34" charset="0"/>
              </a:rPr>
              <a:t> to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800" i="1" dirty="0">
                <a:cs typeface="Arial" panose="020B0604020202020204" pitchFamily="34" charset="0"/>
              </a:rPr>
              <a:t> if source &gt;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endParaRPr lang="fr-FR" sz="800" i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10" name="Connecteur droit avec flèche 109"/>
          <p:cNvCxnSpPr>
            <a:stCxn id="100" idx="2"/>
            <a:endCxn id="104" idx="0"/>
          </p:cNvCxnSpPr>
          <p:nvPr/>
        </p:nvCxnSpPr>
        <p:spPr>
          <a:xfrm flipH="1">
            <a:off x="1854938" y="2339957"/>
            <a:ext cx="1478" cy="215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100921" y="4365104"/>
            <a:ext cx="1512478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>
                <a:solidFill>
                  <a:schemeClr val="tx1"/>
                </a:solidFill>
                <a:latin typeface="+mj-lt"/>
              </a:rPr>
              <a:t>resize</a:t>
            </a:r>
            <a:r>
              <a:rPr lang="fr-FR" sz="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800" b="1" dirty="0" smtClean="0">
                <a:solidFill>
                  <a:srgbClr val="FF0000"/>
                </a:solidFill>
                <a:latin typeface="+mj-lt"/>
              </a:rPr>
              <a:t>(s)</a:t>
            </a:r>
            <a:endParaRPr lang="fr-FR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00921" y="4509120"/>
            <a:ext cx="1512478" cy="3308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1058380" y="4501381"/>
            <a:ext cx="1624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cs typeface="Arial" panose="020B0604020202020204" pitchFamily="34" charset="0"/>
              </a:rPr>
              <a:t>- no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 err="1">
                <a:cs typeface="Arial" panose="020B0604020202020204" pitchFamily="34" charset="0"/>
              </a:rPr>
              <a:t>keep</a:t>
            </a:r>
            <a:r>
              <a:rPr lang="fr-FR" sz="800" i="1" dirty="0">
                <a:cs typeface="Arial" panose="020B0604020202020204" pitchFamily="34" charset="0"/>
              </a:rPr>
              <a:t> source size</a:t>
            </a:r>
          </a:p>
          <a:p>
            <a:r>
              <a:rPr lang="fr-FR" sz="800" i="1" dirty="0">
                <a:cs typeface="Arial" panose="020B0604020202020204" pitchFamily="34" charset="0"/>
              </a:rPr>
              <a:t>-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800" i="1" dirty="0">
                <a:cs typeface="Arial" panose="020B0604020202020204" pitchFamily="34" charset="0"/>
              </a:rPr>
              <a:t> </a:t>
            </a:r>
            <a:r>
              <a:rPr lang="fr-FR" sz="800" i="1" dirty="0" err="1">
                <a:cs typeface="Arial" panose="020B0604020202020204" pitchFamily="34" charset="0"/>
              </a:rPr>
              <a:t>resize</a:t>
            </a:r>
            <a:r>
              <a:rPr lang="fr-FR" sz="800" i="1" dirty="0">
                <a:cs typeface="Arial" panose="020B0604020202020204" pitchFamily="34" charset="0"/>
              </a:rPr>
              <a:t> to </a:t>
            </a:r>
            <a:r>
              <a:rPr lang="fr-FR" sz="8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fr-FR" sz="800" i="1" dirty="0">
                <a:cs typeface="Arial" panose="020B0604020202020204" pitchFamily="34" charset="0"/>
              </a:rPr>
              <a:t> (</a:t>
            </a:r>
            <a:r>
              <a:rPr lang="fr-FR" sz="800" i="1" dirty="0" smtClean="0">
                <a:cs typeface="Arial" panose="020B0604020202020204" pitchFamily="34" charset="0"/>
              </a:rPr>
              <a:t>8,16,24</a:t>
            </a:r>
            <a:r>
              <a:rPr lang="fr-FR" sz="800" i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6098252" y="2082732"/>
            <a:ext cx="50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 err="1" smtClean="0"/>
              <a:t>pcm</a:t>
            </a:r>
            <a:endParaRPr lang="fr-FR" sz="800" i="1" dirty="0"/>
          </a:p>
        </p:txBody>
      </p:sp>
      <p:sp>
        <p:nvSpPr>
          <p:cNvPr id="284" name="ZoneTexte 283"/>
          <p:cNvSpPr txBox="1"/>
          <p:nvPr/>
        </p:nvSpPr>
        <p:spPr>
          <a:xfrm>
            <a:off x="3563888" y="1362549"/>
            <a:ext cx="1022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pcm,flc,mp3</a:t>
            </a:r>
            <a:endParaRPr lang="fr-FR" sz="800" i="1" dirty="0"/>
          </a:p>
        </p:txBody>
      </p:sp>
      <p:sp>
        <p:nvSpPr>
          <p:cNvPr id="398" name="Organigramme : Décision 397"/>
          <p:cNvSpPr/>
          <p:nvPr/>
        </p:nvSpPr>
        <p:spPr>
          <a:xfrm>
            <a:off x="6482350" y="2037212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6576622" y="2082732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track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format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423636" y="2699417"/>
            <a:ext cx="84494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FF0000"/>
                </a:solidFill>
                <a:latin typeface="+mj-lt"/>
              </a:rPr>
              <a:t>flac header</a:t>
            </a:r>
            <a:endParaRPr lang="fr-FR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6423636" y="2843432"/>
            <a:ext cx="844942" cy="32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3" name="ZoneTexte 402"/>
          <p:cNvSpPr txBox="1"/>
          <p:nvPr/>
        </p:nvSpPr>
        <p:spPr>
          <a:xfrm>
            <a:off x="6395027" y="2816080"/>
            <a:ext cx="902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cs typeface="Arial" panose="020B0604020202020204" pitchFamily="34" charset="0"/>
              </a:rPr>
              <a:t>Insert header if </a:t>
            </a:r>
            <a:r>
              <a:rPr lang="fr-FR" sz="800" i="1" dirty="0" err="1" smtClean="0">
                <a:cs typeface="Arial" panose="020B0604020202020204" pitchFamily="34" charset="0"/>
              </a:rPr>
              <a:t>required</a:t>
            </a:r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414" name="Connecteur en angle 413"/>
          <p:cNvCxnSpPr>
            <a:stCxn id="4" idx="3"/>
            <a:endCxn id="398" idx="0"/>
          </p:cNvCxnSpPr>
          <p:nvPr/>
        </p:nvCxnSpPr>
        <p:spPr>
          <a:xfrm>
            <a:off x="4859634" y="1575744"/>
            <a:ext cx="1986474" cy="4614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>
            <a:stCxn id="398" idx="2"/>
            <a:endCxn id="401" idx="0"/>
          </p:cNvCxnSpPr>
          <p:nvPr/>
        </p:nvCxnSpPr>
        <p:spPr>
          <a:xfrm flipH="1">
            <a:off x="6846107" y="2497526"/>
            <a:ext cx="1" cy="201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ZoneTexte 418"/>
          <p:cNvSpPr txBox="1"/>
          <p:nvPr/>
        </p:nvSpPr>
        <p:spPr>
          <a:xfrm>
            <a:off x="5470664" y="1362549"/>
            <a:ext cx="1022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none (</a:t>
            </a:r>
            <a:r>
              <a:rPr lang="fr-FR" sz="800" i="1" dirty="0" err="1" smtClean="0"/>
              <a:t>thru</a:t>
            </a:r>
            <a:r>
              <a:rPr lang="fr-FR" sz="800" i="1" dirty="0" smtClean="0"/>
              <a:t>)</a:t>
            </a:r>
            <a:endParaRPr lang="fr-FR" sz="800" i="1" dirty="0"/>
          </a:p>
        </p:txBody>
      </p:sp>
      <p:sp>
        <p:nvSpPr>
          <p:cNvPr id="439" name="ZoneTexte 438"/>
          <p:cNvSpPr txBox="1"/>
          <p:nvPr/>
        </p:nvSpPr>
        <p:spPr>
          <a:xfrm>
            <a:off x="6846084" y="2449500"/>
            <a:ext cx="413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 smtClean="0"/>
              <a:t>flac</a:t>
            </a:r>
            <a:endParaRPr lang="fr-FR" sz="800" i="1" dirty="0"/>
          </a:p>
        </p:txBody>
      </p:sp>
      <p:sp>
        <p:nvSpPr>
          <p:cNvPr id="460" name="ZoneTexte 459"/>
          <p:cNvSpPr txBox="1"/>
          <p:nvPr/>
        </p:nvSpPr>
        <p:spPr>
          <a:xfrm>
            <a:off x="1582786" y="3491346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pcm</a:t>
            </a:r>
            <a:endParaRPr lang="fr-FR" sz="800" b="1" i="1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fr-FR" sz="800" b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mode </a:t>
            </a:r>
            <a:endParaRPr lang="fr-FR" sz="8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3842084" y="692696"/>
            <a:ext cx="1452905" cy="378834"/>
            <a:chOff x="3695158" y="213699"/>
            <a:chExt cx="1452905" cy="436713"/>
          </a:xfrm>
        </p:grpSpPr>
        <p:sp>
          <p:nvSpPr>
            <p:cNvPr id="81" name="ZoneTexte 80"/>
            <p:cNvSpPr txBox="1"/>
            <p:nvPr/>
          </p:nvSpPr>
          <p:spPr>
            <a:xfrm>
              <a:off x="3773378" y="228848"/>
              <a:ext cx="1296465" cy="39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audio data sent </a:t>
              </a:r>
              <a:r>
                <a:rPr lang="fr-FR" sz="800" i="1" dirty="0" err="1" smtClean="0">
                  <a:cs typeface="Arial" panose="020B0604020202020204" pitchFamily="34" charset="0"/>
                </a:rPr>
                <a:t>from</a:t>
              </a:r>
              <a:r>
                <a:rPr lang="fr-FR" sz="800" i="1" dirty="0" smtClean="0">
                  <a:cs typeface="Arial" panose="020B0604020202020204" pitchFamily="34" charset="0"/>
                </a:rPr>
                <a:t> LMS to the Bridge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95158" y="213699"/>
              <a:ext cx="145290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3881923" y="5949360"/>
            <a:ext cx="1452905" cy="359960"/>
            <a:chOff x="3695158" y="213699"/>
            <a:chExt cx="1452905" cy="436713"/>
          </a:xfrm>
        </p:grpSpPr>
        <p:sp>
          <p:nvSpPr>
            <p:cNvPr id="84" name="ZoneTexte 83"/>
            <p:cNvSpPr txBox="1"/>
            <p:nvPr/>
          </p:nvSpPr>
          <p:spPr>
            <a:xfrm>
              <a:off x="3773378" y="228849"/>
              <a:ext cx="1296465" cy="41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i="1" dirty="0" smtClean="0">
                  <a:cs typeface="Arial" panose="020B0604020202020204" pitchFamily="34" charset="0"/>
                </a:rPr>
                <a:t>Audio data sent by the Bridge to the Player</a:t>
              </a:r>
              <a:endParaRPr lang="fr-FR" sz="800" i="1" dirty="0">
                <a:cs typeface="Arial" panose="020B060402020202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95158" y="213699"/>
              <a:ext cx="1452905" cy="436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8" name="Organigramme : Décision 87"/>
          <p:cNvSpPr/>
          <p:nvPr/>
        </p:nvSpPr>
        <p:spPr>
          <a:xfrm>
            <a:off x="2915816" y="3436008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106" idx="2"/>
            <a:endCxn id="122" idx="0"/>
          </p:cNvCxnSpPr>
          <p:nvPr/>
        </p:nvCxnSpPr>
        <p:spPr>
          <a:xfrm flipH="1">
            <a:off x="1852271" y="3157684"/>
            <a:ext cx="6220" cy="277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22" idx="2"/>
            <a:endCxn id="112" idx="0"/>
          </p:cNvCxnSpPr>
          <p:nvPr/>
        </p:nvCxnSpPr>
        <p:spPr>
          <a:xfrm>
            <a:off x="1852271" y="3895910"/>
            <a:ext cx="4889" cy="469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rganigramme : Décision 108"/>
          <p:cNvSpPr/>
          <p:nvPr/>
        </p:nvSpPr>
        <p:spPr>
          <a:xfrm>
            <a:off x="4249598" y="3015747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353926" y="3061267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2" name="Organigramme : Décision 121"/>
          <p:cNvSpPr/>
          <p:nvPr/>
        </p:nvSpPr>
        <p:spPr>
          <a:xfrm>
            <a:off x="1488513" y="3435596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010088" y="3536282"/>
            <a:ext cx="53897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is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set</a:t>
            </a:r>
          </a:p>
        </p:txBody>
      </p:sp>
      <p:cxnSp>
        <p:nvCxnSpPr>
          <p:cNvPr id="21" name="Connecteur droit avec flèche 20"/>
          <p:cNvCxnSpPr>
            <a:stCxn id="122" idx="3"/>
            <a:endCxn id="88" idx="1"/>
          </p:cNvCxnSpPr>
          <p:nvPr/>
        </p:nvCxnSpPr>
        <p:spPr>
          <a:xfrm>
            <a:off x="2216028" y="3665753"/>
            <a:ext cx="699788" cy="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1801462" y="3851017"/>
            <a:ext cx="47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2139213" y="3476516"/>
            <a:ext cx="47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229622" y="3840020"/>
            <a:ext cx="47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137" name="Rectangle 136"/>
          <p:cNvSpPr/>
          <p:nvPr/>
        </p:nvSpPr>
        <p:spPr>
          <a:xfrm>
            <a:off x="3855451" y="3755533"/>
            <a:ext cx="1508637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FF0000"/>
                </a:solidFill>
              </a:rPr>
              <a:t>24 bits PCM</a:t>
            </a:r>
            <a:endParaRPr lang="fr-FR" sz="800" b="1" dirty="0">
              <a:solidFill>
                <a:srgbClr val="FF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855451" y="3899547"/>
            <a:ext cx="1508637" cy="813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3838653" y="3905582"/>
            <a:ext cx="1632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cs typeface="Arial" panose="020B0604020202020204" pitchFamily="34" charset="0"/>
              </a:rPr>
              <a:t>Truncate</a:t>
            </a:r>
            <a:r>
              <a:rPr lang="fr-FR" sz="800" i="1" dirty="0" smtClean="0">
                <a:cs typeface="Arial" panose="020B0604020202020204" pitchFamily="34" charset="0"/>
              </a:rPr>
              <a:t> to 16 bits </a:t>
            </a:r>
            <a:r>
              <a:rPr lang="fr-FR" sz="800" i="1" dirty="0" err="1" smtClean="0">
                <a:cs typeface="Arial" panose="020B0604020202020204" pitchFamily="34" charset="0"/>
              </a:rPr>
              <a:t>when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either</a:t>
            </a:r>
            <a:endParaRPr lang="fr-FR" sz="800" i="1" dirty="0" smtClean="0">
              <a:cs typeface="Arial" panose="020B0604020202020204" pitchFamily="34" charset="0"/>
            </a:endParaRPr>
          </a:p>
          <a:p>
            <a:r>
              <a:rPr lang="fr-FR" sz="800" i="1" dirty="0" smtClean="0">
                <a:cs typeface="Arial" panose="020B0604020202020204" pitchFamily="34" charset="0"/>
              </a:rPr>
              <a:t>- </a:t>
            </a:r>
            <a:r>
              <a:rPr lang="fr-FR" sz="800" i="1" dirty="0" err="1" smtClean="0">
                <a:cs typeface="Arial" panose="020B0604020202020204" pitchFamily="34" charset="0"/>
              </a:rPr>
              <a:t>sending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raw</a:t>
            </a:r>
            <a:r>
              <a:rPr lang="fr-FR" sz="800" i="1" dirty="0" smtClean="0">
                <a:cs typeface="Arial" panose="020B0604020202020204" pitchFamily="34" charset="0"/>
              </a:rPr>
              <a:t> and </a:t>
            </a:r>
            <a:r>
              <a:rPr lang="fr-FR" sz="800" i="1" dirty="0" err="1" smtClean="0">
                <a:cs typeface="Arial" panose="020B0604020202020204" pitchFamily="34" charset="0"/>
              </a:rPr>
              <a:t>truncation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was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decided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before</a:t>
            </a:r>
            <a:r>
              <a:rPr lang="fr-FR" sz="800" i="1" dirty="0" smtClean="0">
                <a:cs typeface="Arial" panose="020B0604020202020204" pitchFamily="34" charset="0"/>
              </a:rPr>
              <a:t> to match </a:t>
            </a:r>
            <a:r>
              <a:rPr lang="fr-FR" sz="800" i="1" dirty="0" err="1" smtClean="0">
                <a:cs typeface="Arial" panose="020B0604020202020204" pitchFamily="34" charset="0"/>
              </a:rPr>
              <a:t>player’s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capabilities</a:t>
            </a:r>
            <a:endParaRPr lang="fr-FR" sz="800" i="1" dirty="0" smtClean="0">
              <a:cs typeface="Arial" panose="020B0604020202020204" pitchFamily="34" charset="0"/>
            </a:endParaRPr>
          </a:p>
          <a:p>
            <a:r>
              <a:rPr lang="fr-FR" sz="800" i="1" dirty="0" smtClean="0">
                <a:cs typeface="Arial" panose="020B0604020202020204" pitchFamily="34" charset="0"/>
              </a:rPr>
              <a:t>- </a:t>
            </a:r>
            <a:r>
              <a:rPr lang="fr-FR" sz="800" i="1" dirty="0" err="1" smtClean="0">
                <a:cs typeface="Arial" panose="020B0604020202020204" pitchFamily="34" charset="0"/>
              </a:rPr>
              <a:t>sending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wav</a:t>
            </a:r>
            <a:r>
              <a:rPr lang="fr-FR" sz="800" i="1" dirty="0" smtClean="0">
                <a:cs typeface="Arial" panose="020B0604020202020204" pitchFamily="34" charset="0"/>
              </a:rPr>
              <a:t>/</a:t>
            </a:r>
            <a:r>
              <a:rPr lang="fr-FR" sz="800" i="1" dirty="0" err="1" smtClean="0">
                <a:cs typeface="Arial" panose="020B0604020202020204" pitchFamily="34" charset="0"/>
              </a:rPr>
              <a:t>aiff</a:t>
            </a:r>
            <a:r>
              <a:rPr lang="fr-FR" sz="800" i="1" dirty="0" smtClean="0">
                <a:cs typeface="Arial" panose="020B0604020202020204" pitchFamily="34" charset="0"/>
              </a:rPr>
              <a:t> and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 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</a:p>
          <a:p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31" name="Connecteur en angle 30"/>
          <p:cNvCxnSpPr>
            <a:stCxn id="88" idx="0"/>
            <a:endCxn id="109" idx="0"/>
          </p:cNvCxnSpPr>
          <p:nvPr/>
        </p:nvCxnSpPr>
        <p:spPr>
          <a:xfrm rot="5400000" flipH="1" flipV="1">
            <a:off x="3736335" y="2558987"/>
            <a:ext cx="420261" cy="1333782"/>
          </a:xfrm>
          <a:prstGeom prst="bentConnector3">
            <a:avLst>
              <a:gd name="adj1" fmla="val 276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3219306" y="3254876"/>
            <a:ext cx="47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cxnSp>
        <p:nvCxnSpPr>
          <p:cNvPr id="33" name="Connecteur droit avec flèche 32"/>
          <p:cNvCxnSpPr>
            <a:stCxn id="109" idx="2"/>
            <a:endCxn id="137" idx="0"/>
          </p:cNvCxnSpPr>
          <p:nvPr/>
        </p:nvCxnSpPr>
        <p:spPr>
          <a:xfrm flipH="1">
            <a:off x="4609770" y="3476061"/>
            <a:ext cx="3586" cy="279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39" idx="2"/>
            <a:endCxn id="85" idx="0"/>
          </p:cNvCxnSpPr>
          <p:nvPr/>
        </p:nvCxnSpPr>
        <p:spPr>
          <a:xfrm rot="5400000">
            <a:off x="3991104" y="5330694"/>
            <a:ext cx="1235938" cy="1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82" idx="2"/>
            <a:endCxn id="4" idx="0"/>
          </p:cNvCxnSpPr>
          <p:nvPr/>
        </p:nvCxnSpPr>
        <p:spPr>
          <a:xfrm flipH="1">
            <a:off x="4567299" y="1071530"/>
            <a:ext cx="1238" cy="31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398" idx="3"/>
            <a:endCxn id="84" idx="0"/>
          </p:cNvCxnSpPr>
          <p:nvPr/>
        </p:nvCxnSpPr>
        <p:spPr>
          <a:xfrm flipH="1">
            <a:off x="4608376" y="2267369"/>
            <a:ext cx="2601489" cy="3694478"/>
          </a:xfrm>
          <a:prstGeom prst="bentConnector4">
            <a:avLst>
              <a:gd name="adj1" fmla="val -8787"/>
              <a:gd name="adj2" fmla="val 931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7142125" y="2080223"/>
            <a:ext cx="814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others</a:t>
            </a:r>
            <a:endParaRPr lang="fr-FR" sz="800" i="1" dirty="0"/>
          </a:p>
        </p:txBody>
      </p:sp>
      <p:sp>
        <p:nvSpPr>
          <p:cNvPr id="184" name="Rectangle 183"/>
          <p:cNvSpPr/>
          <p:nvPr/>
        </p:nvSpPr>
        <p:spPr>
          <a:xfrm>
            <a:off x="5123546" y="2101128"/>
            <a:ext cx="892631" cy="3385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101537" y="2092521"/>
            <a:ext cx="92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apply</a:t>
            </a:r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latin typeface="+mj-lt"/>
                <a:cs typeface="Arial" panose="020B0604020202020204" pitchFamily="34" charset="0"/>
              </a:rPr>
              <a:t>replay</a:t>
            </a:r>
            <a:r>
              <a:rPr lang="fr-FR" sz="800" i="1" dirty="0" smtClean="0">
                <a:latin typeface="+mj-lt"/>
                <a:cs typeface="Arial" panose="020B0604020202020204" pitchFamily="34" charset="0"/>
              </a:rPr>
              <a:t> gain and fading</a:t>
            </a:r>
            <a:endParaRPr lang="fr-FR" sz="8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97" name="Connecteur droit avec flèche 96"/>
          <p:cNvCxnSpPr>
            <a:stCxn id="398" idx="1"/>
            <a:endCxn id="184" idx="3"/>
          </p:cNvCxnSpPr>
          <p:nvPr/>
        </p:nvCxnSpPr>
        <p:spPr>
          <a:xfrm flipH="1">
            <a:off x="6016177" y="2267369"/>
            <a:ext cx="466173" cy="3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en angle 144"/>
          <p:cNvCxnSpPr>
            <a:stCxn id="184" idx="1"/>
            <a:endCxn id="109" idx="0"/>
          </p:cNvCxnSpPr>
          <p:nvPr/>
        </p:nvCxnSpPr>
        <p:spPr>
          <a:xfrm rot="10800000" flipV="1">
            <a:off x="4613356" y="2270405"/>
            <a:ext cx="510190" cy="74534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en angle 147"/>
          <p:cNvCxnSpPr>
            <a:stCxn id="402" idx="2"/>
            <a:endCxn id="85" idx="0"/>
          </p:cNvCxnSpPr>
          <p:nvPr/>
        </p:nvCxnSpPr>
        <p:spPr>
          <a:xfrm rot="5400000">
            <a:off x="4336306" y="3439558"/>
            <a:ext cx="2781873" cy="2237731"/>
          </a:xfrm>
          <a:prstGeom prst="bentConnector3">
            <a:avLst>
              <a:gd name="adj1" fmla="val 912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09" idx="3"/>
          </p:cNvCxnSpPr>
          <p:nvPr/>
        </p:nvCxnSpPr>
        <p:spPr>
          <a:xfrm>
            <a:off x="4977113" y="3245904"/>
            <a:ext cx="96361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940726" y="3247403"/>
            <a:ext cx="1134" cy="24686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ZoneTexte 210"/>
          <p:cNvSpPr txBox="1"/>
          <p:nvPr/>
        </p:nvSpPr>
        <p:spPr>
          <a:xfrm>
            <a:off x="4559853" y="3427091"/>
            <a:ext cx="47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/>
              <a:t>yes</a:t>
            </a:r>
            <a:endParaRPr lang="fr-FR" sz="800" i="1" dirty="0"/>
          </a:p>
        </p:txBody>
      </p:sp>
      <p:sp>
        <p:nvSpPr>
          <p:cNvPr id="212" name="ZoneTexte 211"/>
          <p:cNvSpPr txBox="1"/>
          <p:nvPr/>
        </p:nvSpPr>
        <p:spPr>
          <a:xfrm>
            <a:off x="4898843" y="3050456"/>
            <a:ext cx="47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no</a:t>
            </a:r>
            <a:endParaRPr lang="fr-FR" sz="800" i="1" dirty="0"/>
          </a:p>
        </p:txBody>
      </p:sp>
      <p:sp>
        <p:nvSpPr>
          <p:cNvPr id="217" name="Rectangle 216"/>
          <p:cNvSpPr/>
          <p:nvPr/>
        </p:nvSpPr>
        <p:spPr>
          <a:xfrm>
            <a:off x="1099438" y="5225232"/>
            <a:ext cx="1512478" cy="2574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8" name="ZoneTexte 217"/>
          <p:cNvSpPr txBox="1"/>
          <p:nvPr/>
        </p:nvSpPr>
        <p:spPr>
          <a:xfrm>
            <a:off x="1074468" y="5239136"/>
            <a:ext cx="1624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 smtClean="0">
                <a:cs typeface="Arial" panose="020B0604020202020204" pitchFamily="34" charset="0"/>
              </a:rPr>
              <a:t>Encode to </a:t>
            </a:r>
            <a:r>
              <a:rPr lang="fr-FR" sz="800" i="1" dirty="0" err="1" smtClean="0">
                <a:cs typeface="Arial" panose="020B0604020202020204" pitchFamily="34" charset="0"/>
              </a:rPr>
              <a:t>flc</a:t>
            </a:r>
            <a:r>
              <a:rPr lang="fr-FR" sz="800" i="1" dirty="0" smtClean="0">
                <a:cs typeface="Arial" panose="020B0604020202020204" pitchFamily="34" charset="0"/>
              </a:rPr>
              <a:t> or mp3</a:t>
            </a:r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166" name="Connecteur droit avec flèche 165"/>
          <p:cNvCxnSpPr>
            <a:stCxn id="113" idx="2"/>
            <a:endCxn id="228" idx="0"/>
          </p:cNvCxnSpPr>
          <p:nvPr/>
        </p:nvCxnSpPr>
        <p:spPr>
          <a:xfrm flipH="1">
            <a:off x="1854149" y="4839936"/>
            <a:ext cx="3011" cy="245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en angle 167"/>
          <p:cNvCxnSpPr>
            <a:stCxn id="217" idx="2"/>
            <a:endCxn id="85" idx="0"/>
          </p:cNvCxnSpPr>
          <p:nvPr/>
        </p:nvCxnSpPr>
        <p:spPr>
          <a:xfrm rot="16200000" flipH="1">
            <a:off x="2998695" y="4339679"/>
            <a:ext cx="466662" cy="27526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94900" y="5085184"/>
            <a:ext cx="1518498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FF0000"/>
                </a:solidFill>
                <a:latin typeface="+mj-lt"/>
              </a:rPr>
              <a:t>mode</a:t>
            </a:r>
            <a:endParaRPr lang="fr-FR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878455" y="4365104"/>
            <a:ext cx="802235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 smtClean="0">
                <a:solidFill>
                  <a:schemeClr val="tx1"/>
                </a:solidFill>
                <a:latin typeface="+mj-lt"/>
              </a:rPr>
              <a:t>resize</a:t>
            </a:r>
            <a:r>
              <a:rPr lang="fr-FR" sz="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800" b="1" dirty="0" smtClean="0">
                <a:solidFill>
                  <a:srgbClr val="FF0000"/>
                </a:solidFill>
                <a:latin typeface="+mj-lt"/>
              </a:rPr>
              <a:t>(s)</a:t>
            </a:r>
            <a:endParaRPr lang="fr-FR" sz="8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9" name="Connecteur droit avec flèche 178"/>
          <p:cNvCxnSpPr>
            <a:stCxn id="88" idx="2"/>
            <a:endCxn id="236" idx="0"/>
          </p:cNvCxnSpPr>
          <p:nvPr/>
        </p:nvCxnSpPr>
        <p:spPr>
          <a:xfrm flipH="1">
            <a:off x="3279573" y="3896322"/>
            <a:ext cx="1" cy="4687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en angle 180"/>
          <p:cNvCxnSpPr>
            <a:stCxn id="236" idx="2"/>
            <a:endCxn id="85" idx="0"/>
          </p:cNvCxnSpPr>
          <p:nvPr/>
        </p:nvCxnSpPr>
        <p:spPr>
          <a:xfrm rot="16200000" flipH="1">
            <a:off x="3223854" y="4564838"/>
            <a:ext cx="1440240" cy="1328803"/>
          </a:xfrm>
          <a:prstGeom prst="bentConnector3">
            <a:avLst>
              <a:gd name="adj1" fmla="val 840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3629248" cy="276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461"/>
            <a:ext cx="4876269" cy="277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3311972" cy="269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40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476</Words>
  <Application>Microsoft Office PowerPoint</Application>
  <PresentationFormat>Affichage à l'écran (4:3)</PresentationFormat>
  <Paragraphs>131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Guillemette</dc:creator>
  <cp:lastModifiedBy>Philippe Guillemette</cp:lastModifiedBy>
  <cp:revision>55</cp:revision>
  <cp:lastPrinted>2018-08-26T23:32:25Z</cp:lastPrinted>
  <dcterms:created xsi:type="dcterms:W3CDTF">2018-08-26T17:11:48Z</dcterms:created>
  <dcterms:modified xsi:type="dcterms:W3CDTF">2018-08-27T05:16:00Z</dcterms:modified>
</cp:coreProperties>
</file>