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2940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5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11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8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6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57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0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5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6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8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12EA-1DDC-49F9-9713-007BBE2E395A}" type="datetimeFigureOut">
              <a:rPr lang="fr-FR" smtClean="0"/>
              <a:t>26/08/2018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8577-AD1F-44A1-950A-243AFA3D8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65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écision 3"/>
          <p:cNvSpPr/>
          <p:nvPr/>
        </p:nvSpPr>
        <p:spPr>
          <a:xfrm>
            <a:off x="4275361" y="245549"/>
            <a:ext cx="584671" cy="3751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25771" y="316331"/>
            <a:ext cx="496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i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mode</a:t>
            </a:r>
            <a:endParaRPr lang="fr-FR" sz="800" b="1" i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5" name="Connecteur en angle 24"/>
          <p:cNvCxnSpPr>
            <a:stCxn id="4" idx="1"/>
            <a:endCxn id="98" idx="0"/>
          </p:cNvCxnSpPr>
          <p:nvPr/>
        </p:nvCxnSpPr>
        <p:spPr>
          <a:xfrm rot="10800000" flipV="1">
            <a:off x="1384971" y="433118"/>
            <a:ext cx="2890390" cy="2816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Décision 35"/>
          <p:cNvSpPr/>
          <p:nvPr/>
        </p:nvSpPr>
        <p:spPr>
          <a:xfrm>
            <a:off x="1098262" y="3375690"/>
            <a:ext cx="571941" cy="37736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069663" y="3456650"/>
            <a:ext cx="629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i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mode</a:t>
            </a:r>
            <a:endParaRPr lang="fr-FR" sz="800" b="1" i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Organigramme : Décision 39"/>
          <p:cNvSpPr/>
          <p:nvPr/>
        </p:nvSpPr>
        <p:spPr>
          <a:xfrm>
            <a:off x="2022015" y="4026316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126572" y="4077072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24 bits </a:t>
            </a: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samples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</a:t>
            </a:r>
            <a:endParaRPr lang="fr-FR" sz="800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73513" y="714762"/>
            <a:ext cx="1422916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  <a:latin typeface="+mj-lt"/>
              </a:rPr>
              <a:t>decode</a:t>
            </a:r>
            <a:endParaRPr lang="fr-FR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73513" y="858777"/>
            <a:ext cx="1421438" cy="519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630973" y="858778"/>
            <a:ext cx="14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latin typeface="+mj-lt"/>
                <a:cs typeface="Arial" panose="020B0604020202020204" pitchFamily="34" charset="0"/>
              </a:rPr>
              <a:t>- use 32 </a:t>
            </a:r>
            <a:r>
              <a:rPr lang="fr-FR" sz="1000" i="1" dirty="0">
                <a:latin typeface="+mj-lt"/>
                <a:cs typeface="Arial" panose="020B0604020202020204" pitchFamily="34" charset="0"/>
              </a:rPr>
              <a:t>bits </a:t>
            </a:r>
            <a:r>
              <a:rPr lang="fr-FR" sz="1000" i="1" dirty="0" err="1" smtClean="0">
                <a:latin typeface="+mj-lt"/>
                <a:cs typeface="Arial" panose="020B0604020202020204" pitchFamily="34" charset="0"/>
              </a:rPr>
              <a:t>samples</a:t>
            </a:r>
            <a:endParaRPr lang="fr-FR" sz="1000" i="1" dirty="0" smtClean="0">
              <a:latin typeface="+mj-lt"/>
              <a:cs typeface="Arial" panose="020B0604020202020204" pitchFamily="34" charset="0"/>
            </a:endParaRPr>
          </a:p>
          <a:p>
            <a:r>
              <a:rPr lang="fr-FR" sz="1000" i="1" dirty="0" smtClean="0">
                <a:latin typeface="+mj-lt"/>
                <a:cs typeface="Arial" panose="020B0604020202020204" pitchFamily="34" charset="0"/>
              </a:rPr>
              <a:t>- </a:t>
            </a:r>
            <a:r>
              <a:rPr lang="fr-FR" sz="1000" i="1" dirty="0" err="1" smtClean="0">
                <a:latin typeface="+mj-lt"/>
                <a:cs typeface="Arial" panose="020B0604020202020204" pitchFamily="34" charset="0"/>
              </a:rPr>
              <a:t>apply</a:t>
            </a:r>
            <a:r>
              <a:rPr lang="fr-FR" sz="10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fr-FR" sz="1000" i="1" dirty="0" err="1" smtClean="0">
                <a:latin typeface="+mj-lt"/>
                <a:cs typeface="Arial" panose="020B0604020202020204" pitchFamily="34" charset="0"/>
              </a:rPr>
              <a:t>replay</a:t>
            </a:r>
            <a:r>
              <a:rPr lang="fr-FR" sz="1000" i="1" dirty="0" smtClean="0">
                <a:latin typeface="+mj-lt"/>
                <a:cs typeface="Arial" panose="020B0604020202020204" pitchFamily="34" charset="0"/>
              </a:rPr>
              <a:t> gain and fading</a:t>
            </a:r>
            <a:endParaRPr lang="fr-FR" sz="1000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3513" y="1556792"/>
            <a:ext cx="1421438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  <a:latin typeface="+mj-lt"/>
              </a:rPr>
              <a:t>resample</a:t>
            </a:r>
            <a:r>
              <a:rPr lang="fr-FR" sz="1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latin typeface="+mj-lt"/>
              </a:rPr>
              <a:t>(r)</a:t>
            </a:r>
            <a:endParaRPr lang="fr-FR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73513" y="1700807"/>
            <a:ext cx="1421438" cy="7434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623467" y="1697410"/>
            <a:ext cx="152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cs typeface="Arial" panose="020B0604020202020204" pitchFamily="34" charset="0"/>
              </a:rPr>
              <a:t>- no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fr-FR" sz="1000" i="1" dirty="0">
                <a:cs typeface="Arial" panose="020B0604020202020204" pitchFamily="34" charset="0"/>
              </a:rPr>
              <a:t> </a:t>
            </a:r>
            <a:r>
              <a:rPr lang="fr-FR" sz="1000" i="1" dirty="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sz="1000" i="1" dirty="0">
                <a:cs typeface="Arial" panose="020B0604020202020204" pitchFamily="34" charset="0"/>
              </a:rPr>
              <a:t> </a:t>
            </a:r>
            <a:r>
              <a:rPr lang="fr-FR" sz="1000" i="1" dirty="0" err="1">
                <a:cs typeface="Arial" panose="020B0604020202020204" pitchFamily="34" charset="0"/>
              </a:rPr>
              <a:t>keep</a:t>
            </a:r>
            <a:r>
              <a:rPr lang="fr-FR" sz="1000" i="1" dirty="0">
                <a:cs typeface="Arial" panose="020B0604020202020204" pitchFamily="34" charset="0"/>
              </a:rPr>
              <a:t> source rate</a:t>
            </a:r>
          </a:p>
          <a:p>
            <a:r>
              <a:rPr lang="fr-FR" sz="1000" i="1" dirty="0">
                <a:cs typeface="Arial" panose="020B0604020202020204" pitchFamily="34" charset="0"/>
              </a:rPr>
              <a:t>-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fr-FR" sz="1000" i="1" dirty="0">
                <a:cs typeface="Arial" panose="020B0604020202020204" pitchFamily="34" charset="0"/>
              </a:rPr>
              <a:t> &gt; 0 </a:t>
            </a:r>
            <a:r>
              <a:rPr lang="fr-FR" sz="1000" i="1" dirty="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sz="1000" i="1" dirty="0">
                <a:cs typeface="Arial" panose="020B0604020202020204" pitchFamily="34" charset="0"/>
              </a:rPr>
              <a:t> </a:t>
            </a:r>
            <a:r>
              <a:rPr lang="fr-FR" sz="1000" i="1" dirty="0" err="1">
                <a:cs typeface="Arial" panose="020B0604020202020204" pitchFamily="34" charset="0"/>
              </a:rPr>
              <a:t>resample</a:t>
            </a:r>
            <a:r>
              <a:rPr lang="fr-FR" sz="1000" i="1" dirty="0">
                <a:cs typeface="Arial" panose="020B0604020202020204" pitchFamily="34" charset="0"/>
              </a:rPr>
              <a:t> to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</a:p>
          <a:p>
            <a:r>
              <a:rPr lang="fr-FR" sz="1000" i="1" dirty="0">
                <a:cs typeface="Arial" panose="020B0604020202020204" pitchFamily="34" charset="0"/>
              </a:rPr>
              <a:t>-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fr-FR" sz="1000" i="1" dirty="0">
                <a:cs typeface="Arial" panose="020B0604020202020204" pitchFamily="34" charset="0"/>
              </a:rPr>
              <a:t> &lt; 0 </a:t>
            </a:r>
            <a:r>
              <a:rPr lang="fr-FR" sz="1000" i="1" dirty="0"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fr-FR" sz="1000" i="1" dirty="0" err="1">
                <a:cs typeface="Arial" panose="020B0604020202020204" pitchFamily="34" charset="0"/>
              </a:rPr>
              <a:t>resample</a:t>
            </a:r>
            <a:r>
              <a:rPr lang="fr-FR" sz="1000" i="1" dirty="0">
                <a:cs typeface="Arial" panose="020B0604020202020204" pitchFamily="34" charset="0"/>
              </a:rPr>
              <a:t> to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fr-FR" sz="1000" i="1" dirty="0">
                <a:cs typeface="Arial" panose="020B0604020202020204" pitchFamily="34" charset="0"/>
              </a:rPr>
              <a:t> if source &gt;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endParaRPr lang="fr-FR" sz="1000" i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10" name="Connecteur droit avec flèche 109"/>
          <p:cNvCxnSpPr>
            <a:stCxn id="99" idx="2"/>
            <a:endCxn id="104" idx="0"/>
          </p:cNvCxnSpPr>
          <p:nvPr/>
        </p:nvCxnSpPr>
        <p:spPr>
          <a:xfrm>
            <a:off x="1384232" y="1378058"/>
            <a:ext cx="0" cy="178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73513" y="2586066"/>
            <a:ext cx="1421438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  <a:latin typeface="+mj-lt"/>
              </a:rPr>
              <a:t>resize</a:t>
            </a:r>
            <a:r>
              <a:rPr lang="fr-FR" sz="1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latin typeface="+mj-lt"/>
              </a:rPr>
              <a:t>(s)</a:t>
            </a:r>
            <a:endParaRPr lang="fr-FR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3513" y="2730081"/>
            <a:ext cx="1421438" cy="439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630972" y="2722343"/>
            <a:ext cx="152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cs typeface="Arial" panose="020B0604020202020204" pitchFamily="34" charset="0"/>
              </a:rPr>
              <a:t>- no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fr-FR" sz="1000" i="1" dirty="0">
                <a:cs typeface="Arial" panose="020B0604020202020204" pitchFamily="34" charset="0"/>
              </a:rPr>
              <a:t> </a:t>
            </a:r>
            <a:r>
              <a:rPr lang="fr-FR" sz="1000" i="1" dirty="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sz="1000" i="1" dirty="0">
                <a:cs typeface="Arial" panose="020B0604020202020204" pitchFamily="34" charset="0"/>
              </a:rPr>
              <a:t> </a:t>
            </a:r>
            <a:r>
              <a:rPr lang="fr-FR" sz="1000" i="1" dirty="0" err="1">
                <a:cs typeface="Arial" panose="020B0604020202020204" pitchFamily="34" charset="0"/>
              </a:rPr>
              <a:t>keep</a:t>
            </a:r>
            <a:r>
              <a:rPr lang="fr-FR" sz="1000" i="1" dirty="0">
                <a:cs typeface="Arial" panose="020B0604020202020204" pitchFamily="34" charset="0"/>
              </a:rPr>
              <a:t> source size</a:t>
            </a:r>
          </a:p>
          <a:p>
            <a:r>
              <a:rPr lang="fr-FR" sz="1000" i="1" dirty="0">
                <a:cs typeface="Arial" panose="020B0604020202020204" pitchFamily="34" charset="0"/>
              </a:rPr>
              <a:t>-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fr-FR" sz="1000" i="1" dirty="0">
                <a:cs typeface="Arial" panose="020B0604020202020204" pitchFamily="34" charset="0"/>
              </a:rPr>
              <a:t> </a:t>
            </a:r>
            <a:r>
              <a:rPr lang="fr-FR" sz="1000" i="1" dirty="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sz="1000" i="1" dirty="0">
                <a:cs typeface="Arial" panose="020B0604020202020204" pitchFamily="34" charset="0"/>
              </a:rPr>
              <a:t> </a:t>
            </a:r>
            <a:r>
              <a:rPr lang="fr-FR" sz="1000" i="1" dirty="0" err="1">
                <a:cs typeface="Arial" panose="020B0604020202020204" pitchFamily="34" charset="0"/>
              </a:rPr>
              <a:t>resize</a:t>
            </a:r>
            <a:r>
              <a:rPr lang="fr-FR" sz="1000" i="1" dirty="0">
                <a:cs typeface="Arial" panose="020B0604020202020204" pitchFamily="34" charset="0"/>
              </a:rPr>
              <a:t> to </a:t>
            </a:r>
            <a:r>
              <a:rPr lang="fr-FR" sz="1000" i="1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fr-FR" sz="1000" i="1" dirty="0">
                <a:cs typeface="Arial" panose="020B0604020202020204" pitchFamily="34" charset="0"/>
              </a:rPr>
              <a:t> (8,15,24)</a:t>
            </a:r>
          </a:p>
        </p:txBody>
      </p:sp>
      <p:cxnSp>
        <p:nvCxnSpPr>
          <p:cNvPr id="116" name="Connecteur droit avec flèche 115"/>
          <p:cNvCxnSpPr>
            <a:stCxn id="105" idx="2"/>
            <a:endCxn id="112" idx="0"/>
          </p:cNvCxnSpPr>
          <p:nvPr/>
        </p:nvCxnSpPr>
        <p:spPr>
          <a:xfrm>
            <a:off x="1384232" y="2444300"/>
            <a:ext cx="0" cy="14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119"/>
          <p:cNvCxnSpPr>
            <a:stCxn id="113" idx="2"/>
            <a:endCxn id="36" idx="0"/>
          </p:cNvCxnSpPr>
          <p:nvPr/>
        </p:nvCxnSpPr>
        <p:spPr>
          <a:xfrm rot="16200000" flipH="1">
            <a:off x="1281020" y="3272477"/>
            <a:ext cx="20642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129"/>
          <p:cNvCxnSpPr>
            <a:stCxn id="36" idx="1"/>
            <a:endCxn id="220" idx="6"/>
          </p:cNvCxnSpPr>
          <p:nvPr/>
        </p:nvCxnSpPr>
        <p:spPr>
          <a:xfrm rot="10800000" flipH="1" flipV="1">
            <a:off x="1098262" y="3564371"/>
            <a:ext cx="3501768" cy="2274051"/>
          </a:xfrm>
          <a:prstGeom prst="bentConnector4">
            <a:avLst>
              <a:gd name="adj1" fmla="val -19584"/>
              <a:gd name="adj2" fmla="val 840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467544" y="3356992"/>
            <a:ext cx="664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flac,mp3</a:t>
            </a:r>
            <a:endParaRPr lang="fr-FR" sz="1000" i="1" dirty="0"/>
          </a:p>
        </p:txBody>
      </p:sp>
      <p:sp>
        <p:nvSpPr>
          <p:cNvPr id="132" name="ZoneTexte 131"/>
          <p:cNvSpPr txBox="1"/>
          <p:nvPr/>
        </p:nvSpPr>
        <p:spPr>
          <a:xfrm>
            <a:off x="5443484" y="908720"/>
            <a:ext cx="1000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ogg,aac,mp3</a:t>
            </a:r>
            <a:endParaRPr lang="fr-FR" sz="1000" i="1" dirty="0"/>
          </a:p>
        </p:txBody>
      </p:sp>
      <p:sp>
        <p:nvSpPr>
          <p:cNvPr id="138" name="ZoneTexte 137"/>
          <p:cNvSpPr txBox="1"/>
          <p:nvPr/>
        </p:nvSpPr>
        <p:spPr>
          <a:xfrm>
            <a:off x="2359164" y="3758843"/>
            <a:ext cx="815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/>
              <a:t>wav,aif</a:t>
            </a:r>
            <a:endParaRPr lang="fr-FR" sz="1000" i="1" dirty="0"/>
          </a:p>
        </p:txBody>
      </p:sp>
      <p:sp>
        <p:nvSpPr>
          <p:cNvPr id="141" name="Organigramme : Décision 140"/>
          <p:cNvSpPr/>
          <p:nvPr/>
        </p:nvSpPr>
        <p:spPr>
          <a:xfrm>
            <a:off x="3194122" y="3905076"/>
            <a:ext cx="787275" cy="70279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3154758" y="4034834"/>
            <a:ext cx="866003" cy="73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lnSpc>
                <a:spcPts val="1000"/>
              </a:lnSpc>
              <a:defRPr sz="800" b="1" i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rate &amp; size </a:t>
            </a:r>
            <a:r>
              <a:rPr lang="fr-FR" dirty="0" err="1"/>
              <a:t>accepted</a:t>
            </a:r>
            <a:r>
              <a:rPr lang="fr-FR" dirty="0"/>
              <a:t> by </a:t>
            </a:r>
            <a:r>
              <a:rPr lang="fr-FR" dirty="0" err="1"/>
              <a:t>player</a:t>
            </a:r>
            <a:endParaRPr lang="fr-FR" dirty="0"/>
          </a:p>
        </p:txBody>
      </p:sp>
      <p:cxnSp>
        <p:nvCxnSpPr>
          <p:cNvPr id="146" name="Connecteur en angle 145"/>
          <p:cNvCxnSpPr>
            <a:stCxn id="40" idx="1"/>
            <a:endCxn id="220" idx="6"/>
          </p:cNvCxnSpPr>
          <p:nvPr/>
        </p:nvCxnSpPr>
        <p:spPr>
          <a:xfrm rot="10800000" flipH="1" flipV="1">
            <a:off x="2022014" y="4256473"/>
            <a:ext cx="2578015" cy="1581950"/>
          </a:xfrm>
          <a:prstGeom prst="bentConnector4">
            <a:avLst>
              <a:gd name="adj1" fmla="val -30752"/>
              <a:gd name="adj2" fmla="val 769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891851" y="4660851"/>
            <a:ext cx="98784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  <a:latin typeface="+mj-lt"/>
              </a:rPr>
              <a:t>24 bits format</a:t>
            </a:r>
            <a:endParaRPr lang="fr-FR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891851" y="4804867"/>
            <a:ext cx="987842" cy="300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855108" y="4766624"/>
            <a:ext cx="106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cs typeface="Arial" panose="020B0604020202020204" pitchFamily="34" charset="0"/>
              </a:rPr>
              <a:t>truncate</a:t>
            </a:r>
            <a:r>
              <a:rPr lang="fr-FR" sz="800" i="1" dirty="0" smtClean="0">
                <a:cs typeface="Arial" panose="020B0604020202020204" pitchFamily="34" charset="0"/>
              </a:rPr>
              <a:t> to 16 bits if « </a:t>
            </a:r>
            <a:r>
              <a:rPr lang="fr-FR" sz="800" i="1" dirty="0" err="1" smtClean="0">
                <a:cs typeface="Arial" panose="020B0604020202020204" pitchFamily="34" charset="0"/>
              </a:rPr>
              <a:t>always</a:t>
            </a:r>
            <a:r>
              <a:rPr lang="fr-FR" sz="800" i="1" dirty="0" smtClean="0">
                <a:cs typeface="Arial" panose="020B0604020202020204" pitchFamily="34" charset="0"/>
              </a:rPr>
              <a:t>» </a:t>
            </a:r>
            <a:r>
              <a:rPr lang="fr-FR" sz="800" i="1" dirty="0" err="1" smtClean="0">
                <a:cs typeface="Arial" panose="020B0604020202020204" pitchFamily="34" charset="0"/>
              </a:rPr>
              <a:t>is</a:t>
            </a:r>
            <a:r>
              <a:rPr lang="fr-FR" sz="800" i="1" dirty="0" smtClean="0">
                <a:cs typeface="Arial" panose="020B0604020202020204" pitchFamily="34" charset="0"/>
              </a:rPr>
              <a:t> set</a:t>
            </a:r>
            <a:endParaRPr lang="fr-FR" sz="800" i="1" dirty="0">
              <a:cs typeface="Arial" panose="020B0604020202020204" pitchFamily="34" charset="0"/>
            </a:endParaRPr>
          </a:p>
        </p:txBody>
      </p:sp>
      <p:cxnSp>
        <p:nvCxnSpPr>
          <p:cNvPr id="156" name="Connecteur en angle 155"/>
          <p:cNvCxnSpPr>
            <a:stCxn id="40" idx="2"/>
            <a:endCxn id="152" idx="0"/>
          </p:cNvCxnSpPr>
          <p:nvPr/>
        </p:nvCxnSpPr>
        <p:spPr>
          <a:xfrm rot="5400000">
            <a:off x="2298663" y="4573740"/>
            <a:ext cx="17422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rganigramme : Décision 202"/>
          <p:cNvSpPr/>
          <p:nvPr/>
        </p:nvSpPr>
        <p:spPr>
          <a:xfrm>
            <a:off x="2061736" y="3334215"/>
            <a:ext cx="648072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2124732" y="3389964"/>
            <a:ext cx="5444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PCM</a:t>
            </a:r>
          </a:p>
          <a:p>
            <a:pPr algn="ctr">
              <a:lnSpc>
                <a:spcPts val="1000"/>
              </a:lnSpc>
            </a:pPr>
            <a:r>
              <a:rPr lang="fr-FR" sz="800" b="1" i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format </a:t>
            </a:r>
            <a:endParaRPr lang="fr-FR" sz="800" b="1" i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10" name="Connecteur en angle 209"/>
          <p:cNvCxnSpPr>
            <a:stCxn id="203" idx="2"/>
            <a:endCxn id="40" idx="0"/>
          </p:cNvCxnSpPr>
          <p:nvPr/>
        </p:nvCxnSpPr>
        <p:spPr>
          <a:xfrm rot="16200000" flipH="1">
            <a:off x="2269879" y="3910421"/>
            <a:ext cx="2317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Plaque 219"/>
          <p:cNvSpPr/>
          <p:nvPr/>
        </p:nvSpPr>
        <p:spPr>
          <a:xfrm>
            <a:off x="4196012" y="5838423"/>
            <a:ext cx="808036" cy="321190"/>
          </a:xfrm>
          <a:prstGeom prst="beve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to </a:t>
            </a:r>
            <a:r>
              <a:rPr lang="fr-FR" sz="1000" dirty="0" err="1" smtClean="0">
                <a:solidFill>
                  <a:schemeClr val="tx1"/>
                </a:solidFill>
              </a:rPr>
              <a:t>player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233" name="Connecteur en angle 232"/>
          <p:cNvCxnSpPr>
            <a:stCxn id="203" idx="3"/>
            <a:endCxn id="141" idx="1"/>
          </p:cNvCxnSpPr>
          <p:nvPr/>
        </p:nvCxnSpPr>
        <p:spPr>
          <a:xfrm>
            <a:off x="2709808" y="3564372"/>
            <a:ext cx="484314" cy="69210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2678886" y="3354728"/>
            <a:ext cx="815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/>
              <a:t>raw</a:t>
            </a:r>
            <a:endParaRPr lang="fr-FR" sz="1000" i="1" dirty="0"/>
          </a:p>
        </p:txBody>
      </p:sp>
      <p:sp>
        <p:nvSpPr>
          <p:cNvPr id="252" name="Organigramme : Décision 251"/>
          <p:cNvSpPr/>
          <p:nvPr/>
        </p:nvSpPr>
        <p:spPr>
          <a:xfrm>
            <a:off x="4343068" y="4026316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447396" y="4071836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24 bits </a:t>
            </a: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samples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</a:t>
            </a:r>
            <a:endParaRPr lang="fr-FR" sz="800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176161" y="3284984"/>
            <a:ext cx="1063323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  <a:latin typeface="+mj-lt"/>
              </a:rPr>
              <a:t>24 bits format</a:t>
            </a:r>
            <a:endParaRPr lang="fr-FR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4176161" y="3428999"/>
            <a:ext cx="1063323" cy="32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4159364" y="3401647"/>
            <a:ext cx="1135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cs typeface="Arial" panose="020B0604020202020204" pitchFamily="34" charset="0"/>
              </a:rPr>
              <a:t>try</a:t>
            </a:r>
            <a:r>
              <a:rPr lang="fr-FR" sz="800" i="1" dirty="0" smtClean="0">
                <a:cs typeface="Arial" panose="020B0604020202020204" pitchFamily="34" charset="0"/>
              </a:rPr>
              <a:t> 16 bits if « </a:t>
            </a:r>
            <a:r>
              <a:rPr lang="fr-FR" sz="800" i="1" dirty="0" err="1" smtClean="0">
                <a:cs typeface="Arial" panose="020B0604020202020204" pitchFamily="34" charset="0"/>
              </a:rPr>
              <a:t>always</a:t>
            </a:r>
            <a:r>
              <a:rPr lang="fr-FR" sz="800" i="1" dirty="0" smtClean="0">
                <a:cs typeface="Arial" panose="020B0604020202020204" pitchFamily="34" charset="0"/>
              </a:rPr>
              <a:t> »  or « </a:t>
            </a:r>
            <a:r>
              <a:rPr lang="fr-FR" sz="800" i="1" dirty="0" err="1" smtClean="0">
                <a:cs typeface="Arial" panose="020B0604020202020204" pitchFamily="34" charset="0"/>
              </a:rPr>
              <a:t>raw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only</a:t>
            </a:r>
            <a:r>
              <a:rPr lang="fr-FR" sz="800" i="1" dirty="0" smtClean="0">
                <a:cs typeface="Arial" panose="020B0604020202020204" pitchFamily="34" charset="0"/>
              </a:rPr>
              <a:t> » </a:t>
            </a:r>
            <a:r>
              <a:rPr lang="fr-FR" sz="800" i="1" dirty="0" err="1" smtClean="0">
                <a:cs typeface="Arial" panose="020B0604020202020204" pitchFamily="34" charset="0"/>
              </a:rPr>
              <a:t>is</a:t>
            </a:r>
            <a:r>
              <a:rPr lang="fr-FR" sz="800" i="1" dirty="0" smtClean="0">
                <a:cs typeface="Arial" panose="020B0604020202020204" pitchFamily="34" charset="0"/>
              </a:rPr>
              <a:t> set</a:t>
            </a:r>
            <a:endParaRPr lang="fr-FR" sz="800" i="1" dirty="0">
              <a:cs typeface="Arial" panose="020B0604020202020204" pitchFamily="34" charset="0"/>
            </a:endParaRPr>
          </a:p>
        </p:txBody>
      </p:sp>
      <p:cxnSp>
        <p:nvCxnSpPr>
          <p:cNvPr id="276" name="Connecteur en angle 275"/>
          <p:cNvCxnSpPr>
            <a:stCxn id="153" idx="2"/>
            <a:endCxn id="220" idx="6"/>
          </p:cNvCxnSpPr>
          <p:nvPr/>
        </p:nvCxnSpPr>
        <p:spPr>
          <a:xfrm rot="16200000" flipH="1">
            <a:off x="3126279" y="4364672"/>
            <a:ext cx="733244" cy="22142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en angle 281"/>
          <p:cNvCxnSpPr>
            <a:stCxn id="252" idx="3"/>
            <a:endCxn id="203" idx="0"/>
          </p:cNvCxnSpPr>
          <p:nvPr/>
        </p:nvCxnSpPr>
        <p:spPr>
          <a:xfrm flipH="1" flipV="1">
            <a:off x="2385772" y="3334215"/>
            <a:ext cx="2684811" cy="922258"/>
          </a:xfrm>
          <a:prstGeom prst="bentConnector4">
            <a:avLst>
              <a:gd name="adj1" fmla="val -11339"/>
              <a:gd name="adj2" fmla="val 17750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ZoneTexte 283"/>
          <p:cNvSpPr txBox="1"/>
          <p:nvPr/>
        </p:nvSpPr>
        <p:spPr>
          <a:xfrm>
            <a:off x="3382625" y="219924"/>
            <a:ext cx="1022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pcm,flac,mp3</a:t>
            </a:r>
            <a:endParaRPr lang="fr-FR" sz="1000" i="1" dirty="0"/>
          </a:p>
        </p:txBody>
      </p:sp>
      <p:cxnSp>
        <p:nvCxnSpPr>
          <p:cNvPr id="322" name="Connecteur droit avec flèche 321"/>
          <p:cNvCxnSpPr>
            <a:stCxn id="36" idx="3"/>
            <a:endCxn id="203" idx="1"/>
          </p:cNvCxnSpPr>
          <p:nvPr/>
        </p:nvCxnSpPr>
        <p:spPr>
          <a:xfrm>
            <a:off x="1670203" y="3564372"/>
            <a:ext cx="3915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ZoneTexte 337"/>
          <p:cNvSpPr txBox="1"/>
          <p:nvPr/>
        </p:nvSpPr>
        <p:spPr>
          <a:xfrm>
            <a:off x="1788451" y="4077072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no</a:t>
            </a:r>
            <a:endParaRPr lang="fr-FR" sz="1000" i="1" dirty="0"/>
          </a:p>
        </p:txBody>
      </p:sp>
      <p:sp>
        <p:nvSpPr>
          <p:cNvPr id="339" name="ZoneTexte 338"/>
          <p:cNvSpPr txBox="1"/>
          <p:nvPr/>
        </p:nvSpPr>
        <p:spPr>
          <a:xfrm>
            <a:off x="2359164" y="4437112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/>
              <a:t>yes</a:t>
            </a:r>
            <a:endParaRPr lang="fr-FR" sz="1000" i="1" dirty="0"/>
          </a:p>
        </p:txBody>
      </p:sp>
      <p:sp>
        <p:nvSpPr>
          <p:cNvPr id="341" name="ZoneTexte 340"/>
          <p:cNvSpPr txBox="1"/>
          <p:nvPr/>
        </p:nvSpPr>
        <p:spPr>
          <a:xfrm>
            <a:off x="3572678" y="4530677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/>
              <a:t>yes</a:t>
            </a:r>
            <a:endParaRPr lang="fr-FR" sz="1000" i="1" dirty="0"/>
          </a:p>
        </p:txBody>
      </p:sp>
      <p:sp>
        <p:nvSpPr>
          <p:cNvPr id="342" name="ZoneTexte 341"/>
          <p:cNvSpPr txBox="1"/>
          <p:nvPr/>
        </p:nvSpPr>
        <p:spPr>
          <a:xfrm>
            <a:off x="3947737" y="4049093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no</a:t>
            </a:r>
            <a:endParaRPr lang="fr-FR" sz="1000" i="1" dirty="0"/>
          </a:p>
        </p:txBody>
      </p:sp>
      <p:cxnSp>
        <p:nvCxnSpPr>
          <p:cNvPr id="345" name="Connecteur en angle 344"/>
          <p:cNvCxnSpPr>
            <a:stCxn id="141" idx="2"/>
            <a:endCxn id="220" idx="6"/>
          </p:cNvCxnSpPr>
          <p:nvPr/>
        </p:nvCxnSpPr>
        <p:spPr>
          <a:xfrm rot="16200000" flipH="1">
            <a:off x="3478619" y="4717012"/>
            <a:ext cx="1230552" cy="1012270"/>
          </a:xfrm>
          <a:prstGeom prst="bentConnector3">
            <a:avLst>
              <a:gd name="adj1" fmla="val 705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ZoneTexte 353"/>
          <p:cNvSpPr txBox="1"/>
          <p:nvPr/>
        </p:nvSpPr>
        <p:spPr>
          <a:xfrm>
            <a:off x="5028811" y="4049093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no</a:t>
            </a:r>
            <a:endParaRPr lang="fr-FR" sz="1000" i="1" dirty="0"/>
          </a:p>
        </p:txBody>
      </p:sp>
      <p:cxnSp>
        <p:nvCxnSpPr>
          <p:cNvPr id="360" name="Connecteur droit avec flèche 359"/>
          <p:cNvCxnSpPr>
            <a:stCxn id="141" idx="3"/>
            <a:endCxn id="252" idx="1"/>
          </p:cNvCxnSpPr>
          <p:nvPr/>
        </p:nvCxnSpPr>
        <p:spPr>
          <a:xfrm flipV="1">
            <a:off x="3981397" y="4256473"/>
            <a:ext cx="3616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avec flèche 364"/>
          <p:cNvCxnSpPr>
            <a:stCxn id="252" idx="0"/>
            <a:endCxn id="260" idx="2"/>
          </p:cNvCxnSpPr>
          <p:nvPr/>
        </p:nvCxnSpPr>
        <p:spPr>
          <a:xfrm flipV="1">
            <a:off x="4706826" y="3753054"/>
            <a:ext cx="997" cy="273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en angle 367"/>
          <p:cNvCxnSpPr>
            <a:stCxn id="259" idx="0"/>
            <a:endCxn id="141" idx="0"/>
          </p:cNvCxnSpPr>
          <p:nvPr/>
        </p:nvCxnSpPr>
        <p:spPr>
          <a:xfrm rot="16200000" flipH="1" flipV="1">
            <a:off x="3837746" y="3034998"/>
            <a:ext cx="620092" cy="1120063"/>
          </a:xfrm>
          <a:prstGeom prst="bentConnector3">
            <a:avLst>
              <a:gd name="adj1" fmla="val -368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ZoneTexte 396"/>
          <p:cNvSpPr txBox="1"/>
          <p:nvPr/>
        </p:nvSpPr>
        <p:spPr>
          <a:xfrm>
            <a:off x="4674122" y="3800948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/>
              <a:t>yes</a:t>
            </a:r>
            <a:endParaRPr lang="fr-FR" sz="1000" i="1" dirty="0"/>
          </a:p>
        </p:txBody>
      </p:sp>
      <p:sp>
        <p:nvSpPr>
          <p:cNvPr id="398" name="Organigramme : Décision 397"/>
          <p:cNvSpPr/>
          <p:nvPr/>
        </p:nvSpPr>
        <p:spPr>
          <a:xfrm>
            <a:off x="6315507" y="894587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9" name="ZoneTexte 398"/>
          <p:cNvSpPr txBox="1"/>
          <p:nvPr/>
        </p:nvSpPr>
        <p:spPr>
          <a:xfrm>
            <a:off x="6409779" y="940107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track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format</a:t>
            </a:r>
            <a:endParaRPr lang="fr-FR" sz="800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6256793" y="1556792"/>
            <a:ext cx="84494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  <a:latin typeface="+mj-lt"/>
              </a:rPr>
              <a:t>flac header</a:t>
            </a:r>
            <a:endParaRPr lang="fr-FR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6256793" y="1700807"/>
            <a:ext cx="844942" cy="32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3" name="ZoneTexte 402"/>
          <p:cNvSpPr txBox="1"/>
          <p:nvPr/>
        </p:nvSpPr>
        <p:spPr>
          <a:xfrm>
            <a:off x="6228184" y="1673455"/>
            <a:ext cx="902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cs typeface="Arial" panose="020B0604020202020204" pitchFamily="34" charset="0"/>
              </a:rPr>
              <a:t>Insert header if </a:t>
            </a:r>
            <a:r>
              <a:rPr lang="fr-FR" sz="800" i="1" dirty="0" err="1" smtClean="0">
                <a:cs typeface="Arial" panose="020B0604020202020204" pitchFamily="34" charset="0"/>
              </a:rPr>
              <a:t>required</a:t>
            </a:r>
            <a:endParaRPr lang="fr-FR" sz="800" i="1" dirty="0">
              <a:cs typeface="Arial" panose="020B0604020202020204" pitchFamily="34" charset="0"/>
            </a:endParaRPr>
          </a:p>
        </p:txBody>
      </p:sp>
      <p:cxnSp>
        <p:nvCxnSpPr>
          <p:cNvPr id="414" name="Connecteur en angle 413"/>
          <p:cNvCxnSpPr>
            <a:stCxn id="4" idx="3"/>
            <a:endCxn id="398" idx="0"/>
          </p:cNvCxnSpPr>
          <p:nvPr/>
        </p:nvCxnSpPr>
        <p:spPr>
          <a:xfrm>
            <a:off x="4860032" y="433119"/>
            <a:ext cx="1819233" cy="4614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>
            <a:stCxn id="398" idx="2"/>
            <a:endCxn id="401" idx="0"/>
          </p:cNvCxnSpPr>
          <p:nvPr/>
        </p:nvCxnSpPr>
        <p:spPr>
          <a:xfrm flipH="1">
            <a:off x="6679264" y="1354901"/>
            <a:ext cx="1" cy="201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ZoneTexte 418"/>
          <p:cNvSpPr txBox="1"/>
          <p:nvPr/>
        </p:nvSpPr>
        <p:spPr>
          <a:xfrm>
            <a:off x="4822592" y="219924"/>
            <a:ext cx="1022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/>
              <a:t>thru</a:t>
            </a:r>
            <a:r>
              <a:rPr lang="fr-FR" sz="1000" i="1" dirty="0" smtClean="0"/>
              <a:t> (none)</a:t>
            </a:r>
            <a:endParaRPr lang="fr-FR" sz="1000" i="1" dirty="0"/>
          </a:p>
        </p:txBody>
      </p:sp>
      <p:cxnSp>
        <p:nvCxnSpPr>
          <p:cNvPr id="431" name="Connecteur en angle 430"/>
          <p:cNvCxnSpPr>
            <a:stCxn id="402" idx="2"/>
            <a:endCxn id="220" idx="6"/>
          </p:cNvCxnSpPr>
          <p:nvPr/>
        </p:nvCxnSpPr>
        <p:spPr>
          <a:xfrm rot="5400000">
            <a:off x="3732867" y="2892025"/>
            <a:ext cx="3813561" cy="2079234"/>
          </a:xfrm>
          <a:prstGeom prst="bentConnector3">
            <a:avLst>
              <a:gd name="adj1" fmla="val 904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en angle 433"/>
          <p:cNvCxnSpPr>
            <a:stCxn id="398" idx="1"/>
          </p:cNvCxnSpPr>
          <p:nvPr/>
        </p:nvCxnSpPr>
        <p:spPr>
          <a:xfrm rot="10800000" flipV="1">
            <a:off x="5845317" y="1124744"/>
            <a:ext cx="470190" cy="4347056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/>
          <p:cNvSpPr txBox="1"/>
          <p:nvPr/>
        </p:nvSpPr>
        <p:spPr>
          <a:xfrm>
            <a:off x="1719476" y="3509392"/>
            <a:ext cx="529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 smtClean="0"/>
              <a:t>pcm</a:t>
            </a:r>
            <a:endParaRPr lang="fr-FR" sz="1000" i="1" dirty="0"/>
          </a:p>
        </p:txBody>
      </p:sp>
      <p:sp>
        <p:nvSpPr>
          <p:cNvPr id="439" name="ZoneTexte 438"/>
          <p:cNvSpPr txBox="1"/>
          <p:nvPr/>
        </p:nvSpPr>
        <p:spPr>
          <a:xfrm>
            <a:off x="6679241" y="1306875"/>
            <a:ext cx="413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flac</a:t>
            </a:r>
            <a:endParaRPr lang="fr-FR" sz="1000" i="1" dirty="0"/>
          </a:p>
        </p:txBody>
      </p:sp>
      <p:sp>
        <p:nvSpPr>
          <p:cNvPr id="440" name="Rectangle 439"/>
          <p:cNvSpPr/>
          <p:nvPr/>
        </p:nvSpPr>
        <p:spPr>
          <a:xfrm>
            <a:off x="7596336" y="2637549"/>
            <a:ext cx="1063323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  <a:latin typeface="+mj-lt"/>
              </a:rPr>
              <a:t>24 bits format</a:t>
            </a:r>
            <a:endParaRPr lang="fr-FR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7596336" y="2781564"/>
            <a:ext cx="1063323" cy="32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2" name="ZoneTexte 441"/>
          <p:cNvSpPr txBox="1"/>
          <p:nvPr/>
        </p:nvSpPr>
        <p:spPr>
          <a:xfrm>
            <a:off x="7579539" y="2754212"/>
            <a:ext cx="1135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cs typeface="Arial" panose="020B0604020202020204" pitchFamily="34" charset="0"/>
              </a:rPr>
              <a:t>try</a:t>
            </a:r>
            <a:r>
              <a:rPr lang="fr-FR" sz="800" i="1" dirty="0" smtClean="0">
                <a:cs typeface="Arial" panose="020B0604020202020204" pitchFamily="34" charset="0"/>
              </a:rPr>
              <a:t> 16 bits if « </a:t>
            </a:r>
            <a:r>
              <a:rPr lang="fr-FR" sz="800" i="1" dirty="0" err="1" smtClean="0">
                <a:cs typeface="Arial" panose="020B0604020202020204" pitchFamily="34" charset="0"/>
              </a:rPr>
              <a:t>always</a:t>
            </a:r>
            <a:r>
              <a:rPr lang="fr-FR" sz="800" i="1" dirty="0" smtClean="0">
                <a:cs typeface="Arial" panose="020B0604020202020204" pitchFamily="34" charset="0"/>
              </a:rPr>
              <a:t> »  or « </a:t>
            </a:r>
            <a:r>
              <a:rPr lang="fr-FR" sz="800" i="1" dirty="0" err="1" smtClean="0">
                <a:cs typeface="Arial" panose="020B0604020202020204" pitchFamily="34" charset="0"/>
              </a:rPr>
              <a:t>raw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only</a:t>
            </a:r>
            <a:r>
              <a:rPr lang="fr-FR" sz="800" i="1" dirty="0" smtClean="0">
                <a:cs typeface="Arial" panose="020B0604020202020204" pitchFamily="34" charset="0"/>
              </a:rPr>
              <a:t> » </a:t>
            </a:r>
            <a:r>
              <a:rPr lang="fr-FR" sz="800" i="1" dirty="0" err="1" smtClean="0">
                <a:cs typeface="Arial" panose="020B0604020202020204" pitchFamily="34" charset="0"/>
              </a:rPr>
              <a:t>is</a:t>
            </a:r>
            <a:r>
              <a:rPr lang="fr-FR" sz="800" i="1" dirty="0" smtClean="0">
                <a:cs typeface="Arial" panose="020B0604020202020204" pitchFamily="34" charset="0"/>
              </a:rPr>
              <a:t> set</a:t>
            </a:r>
            <a:endParaRPr lang="fr-FR" sz="800" i="1" dirty="0">
              <a:cs typeface="Arial" panose="020B0604020202020204" pitchFamily="34" charset="0"/>
            </a:endParaRPr>
          </a:p>
        </p:txBody>
      </p:sp>
      <p:sp>
        <p:nvSpPr>
          <p:cNvPr id="443" name="Organigramme : Décision 442"/>
          <p:cNvSpPr/>
          <p:nvPr/>
        </p:nvSpPr>
        <p:spPr>
          <a:xfrm>
            <a:off x="7075999" y="4213362"/>
            <a:ext cx="787275" cy="70279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4" name="ZoneTexte 443"/>
          <p:cNvSpPr txBox="1"/>
          <p:nvPr/>
        </p:nvSpPr>
        <p:spPr>
          <a:xfrm>
            <a:off x="7036635" y="4343120"/>
            <a:ext cx="866003" cy="73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lnSpc>
                <a:spcPts val="1000"/>
              </a:lnSpc>
              <a:defRPr sz="800" b="1" i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rate &amp; size </a:t>
            </a:r>
            <a:r>
              <a:rPr lang="fr-FR" dirty="0" err="1"/>
              <a:t>accepted</a:t>
            </a:r>
            <a:r>
              <a:rPr lang="fr-FR" dirty="0"/>
              <a:t> by </a:t>
            </a:r>
            <a:r>
              <a:rPr lang="fr-FR" dirty="0" err="1"/>
              <a:t>player</a:t>
            </a:r>
            <a:endParaRPr lang="fr-FR" dirty="0"/>
          </a:p>
        </p:txBody>
      </p:sp>
      <p:sp>
        <p:nvSpPr>
          <p:cNvPr id="445" name="Organigramme : Décision 444"/>
          <p:cNvSpPr/>
          <p:nvPr/>
        </p:nvSpPr>
        <p:spPr>
          <a:xfrm>
            <a:off x="8224945" y="4334602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6" name="ZoneTexte 445"/>
          <p:cNvSpPr txBox="1"/>
          <p:nvPr/>
        </p:nvSpPr>
        <p:spPr>
          <a:xfrm>
            <a:off x="8329273" y="4380122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24 bits </a:t>
            </a: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samples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</a:t>
            </a:r>
            <a:endParaRPr lang="fr-FR" sz="800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8058038" y="3593270"/>
            <a:ext cx="1063323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  <a:latin typeface="+mj-lt"/>
              </a:rPr>
              <a:t>24 bits format</a:t>
            </a:r>
            <a:endParaRPr lang="fr-FR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8058038" y="3737285"/>
            <a:ext cx="1063323" cy="32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9" name="ZoneTexte 448"/>
          <p:cNvSpPr txBox="1"/>
          <p:nvPr/>
        </p:nvSpPr>
        <p:spPr>
          <a:xfrm>
            <a:off x="8041241" y="3709933"/>
            <a:ext cx="1135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cs typeface="Arial" panose="020B0604020202020204" pitchFamily="34" charset="0"/>
              </a:rPr>
              <a:t>try</a:t>
            </a:r>
            <a:r>
              <a:rPr lang="fr-FR" sz="800" i="1" dirty="0" smtClean="0">
                <a:cs typeface="Arial" panose="020B0604020202020204" pitchFamily="34" charset="0"/>
              </a:rPr>
              <a:t> 16 bits if « </a:t>
            </a:r>
            <a:r>
              <a:rPr lang="fr-FR" sz="800" i="1" dirty="0" err="1" smtClean="0">
                <a:cs typeface="Arial" panose="020B0604020202020204" pitchFamily="34" charset="0"/>
              </a:rPr>
              <a:t>always</a:t>
            </a:r>
            <a:r>
              <a:rPr lang="fr-FR" sz="800" i="1" dirty="0" smtClean="0">
                <a:cs typeface="Arial" panose="020B0604020202020204" pitchFamily="34" charset="0"/>
              </a:rPr>
              <a:t> »  or « </a:t>
            </a:r>
            <a:r>
              <a:rPr lang="fr-FR" sz="800" i="1" dirty="0" err="1" smtClean="0">
                <a:cs typeface="Arial" panose="020B0604020202020204" pitchFamily="34" charset="0"/>
              </a:rPr>
              <a:t>raw</a:t>
            </a:r>
            <a:r>
              <a:rPr lang="fr-FR" sz="800" i="1" dirty="0" smtClean="0">
                <a:cs typeface="Arial" panose="020B0604020202020204" pitchFamily="34" charset="0"/>
              </a:rPr>
              <a:t> </a:t>
            </a:r>
            <a:r>
              <a:rPr lang="fr-FR" sz="800" i="1" dirty="0" err="1" smtClean="0">
                <a:cs typeface="Arial" panose="020B0604020202020204" pitchFamily="34" charset="0"/>
              </a:rPr>
              <a:t>only</a:t>
            </a:r>
            <a:r>
              <a:rPr lang="fr-FR" sz="800" i="1" dirty="0" smtClean="0">
                <a:cs typeface="Arial" panose="020B0604020202020204" pitchFamily="34" charset="0"/>
              </a:rPr>
              <a:t> » </a:t>
            </a:r>
            <a:r>
              <a:rPr lang="fr-FR" sz="800" i="1" dirty="0" err="1" smtClean="0">
                <a:cs typeface="Arial" panose="020B0604020202020204" pitchFamily="34" charset="0"/>
              </a:rPr>
              <a:t>is</a:t>
            </a:r>
            <a:r>
              <a:rPr lang="fr-FR" sz="800" i="1" dirty="0" smtClean="0">
                <a:cs typeface="Arial" panose="020B0604020202020204" pitchFamily="34" charset="0"/>
              </a:rPr>
              <a:t> set</a:t>
            </a:r>
            <a:endParaRPr lang="fr-FR" sz="800" i="1" dirty="0">
              <a:cs typeface="Arial" panose="020B0604020202020204" pitchFamily="34" charset="0"/>
            </a:endParaRPr>
          </a:p>
        </p:txBody>
      </p:sp>
      <p:sp>
        <p:nvSpPr>
          <p:cNvPr id="450" name="ZoneTexte 449"/>
          <p:cNvSpPr txBox="1"/>
          <p:nvPr/>
        </p:nvSpPr>
        <p:spPr>
          <a:xfrm>
            <a:off x="7454555" y="4838963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/>
              <a:t>yes</a:t>
            </a:r>
            <a:endParaRPr lang="fr-FR" sz="1000" i="1" dirty="0"/>
          </a:p>
        </p:txBody>
      </p:sp>
      <p:sp>
        <p:nvSpPr>
          <p:cNvPr id="451" name="ZoneTexte 450"/>
          <p:cNvSpPr txBox="1"/>
          <p:nvPr/>
        </p:nvSpPr>
        <p:spPr>
          <a:xfrm>
            <a:off x="7829614" y="4357379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no</a:t>
            </a:r>
            <a:endParaRPr lang="fr-FR" sz="1000" i="1" dirty="0"/>
          </a:p>
        </p:txBody>
      </p:sp>
      <p:sp>
        <p:nvSpPr>
          <p:cNvPr id="452" name="ZoneTexte 451"/>
          <p:cNvSpPr txBox="1"/>
          <p:nvPr/>
        </p:nvSpPr>
        <p:spPr>
          <a:xfrm>
            <a:off x="8910688" y="3249269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no</a:t>
            </a:r>
            <a:endParaRPr lang="fr-FR" sz="1000" i="1" dirty="0"/>
          </a:p>
        </p:txBody>
      </p:sp>
      <p:cxnSp>
        <p:nvCxnSpPr>
          <p:cNvPr id="453" name="Connecteur droit avec flèche 452"/>
          <p:cNvCxnSpPr>
            <a:stCxn id="443" idx="3"/>
            <a:endCxn id="445" idx="1"/>
          </p:cNvCxnSpPr>
          <p:nvPr/>
        </p:nvCxnSpPr>
        <p:spPr>
          <a:xfrm flipV="1">
            <a:off x="7863274" y="4564759"/>
            <a:ext cx="3616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avec flèche 453"/>
          <p:cNvCxnSpPr>
            <a:stCxn id="445" idx="0"/>
            <a:endCxn id="448" idx="2"/>
          </p:cNvCxnSpPr>
          <p:nvPr/>
        </p:nvCxnSpPr>
        <p:spPr>
          <a:xfrm flipV="1">
            <a:off x="8588703" y="4061340"/>
            <a:ext cx="997" cy="273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eur en angle 454"/>
          <p:cNvCxnSpPr>
            <a:stCxn id="447" idx="0"/>
            <a:endCxn id="443" idx="0"/>
          </p:cNvCxnSpPr>
          <p:nvPr/>
        </p:nvCxnSpPr>
        <p:spPr>
          <a:xfrm rot="16200000" flipH="1" flipV="1">
            <a:off x="7719623" y="3343284"/>
            <a:ext cx="620092" cy="1120063"/>
          </a:xfrm>
          <a:prstGeom prst="bentConnector3">
            <a:avLst>
              <a:gd name="adj1" fmla="val -368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ZoneTexte 455"/>
          <p:cNvSpPr txBox="1"/>
          <p:nvPr/>
        </p:nvSpPr>
        <p:spPr>
          <a:xfrm>
            <a:off x="8555999" y="4109234"/>
            <a:ext cx="35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err="1" smtClean="0"/>
              <a:t>yes</a:t>
            </a:r>
            <a:endParaRPr lang="fr-FR" sz="1000" i="1" dirty="0"/>
          </a:p>
        </p:txBody>
      </p:sp>
      <p:sp>
        <p:nvSpPr>
          <p:cNvPr id="459" name="Organigramme : Décision 458"/>
          <p:cNvSpPr/>
          <p:nvPr/>
        </p:nvSpPr>
        <p:spPr>
          <a:xfrm>
            <a:off x="7665911" y="924784"/>
            <a:ext cx="727515" cy="46031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0" name="ZoneTexte 459"/>
          <p:cNvSpPr txBox="1"/>
          <p:nvPr/>
        </p:nvSpPr>
        <p:spPr>
          <a:xfrm>
            <a:off x="7770239" y="970304"/>
            <a:ext cx="5389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24 bits </a:t>
            </a:r>
            <a:r>
              <a:rPr lang="fr-FR" sz="800" b="1" i="1" dirty="0" err="1" smtClean="0">
                <a:latin typeface="+mj-lt"/>
                <a:cs typeface="Arial" panose="020B0604020202020204" pitchFamily="34" charset="0"/>
              </a:rPr>
              <a:t>samples</a:t>
            </a:r>
            <a:r>
              <a:rPr lang="fr-FR" sz="800" b="1" i="1" dirty="0" smtClean="0">
                <a:latin typeface="+mj-lt"/>
                <a:cs typeface="Arial" panose="020B0604020202020204" pitchFamily="34" charset="0"/>
              </a:rPr>
              <a:t> </a:t>
            </a:r>
            <a:endParaRPr lang="fr-FR" sz="800" b="1" i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155</Words>
  <Application>Microsoft Office PowerPoint</Application>
  <PresentationFormat>Affichage à l'écran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Guillemette</dc:creator>
  <cp:lastModifiedBy>Philippe Guillemette</cp:lastModifiedBy>
  <cp:revision>16</cp:revision>
  <dcterms:created xsi:type="dcterms:W3CDTF">2018-08-26T17:11:48Z</dcterms:created>
  <dcterms:modified xsi:type="dcterms:W3CDTF">2018-08-26T20:02:27Z</dcterms:modified>
</cp:coreProperties>
</file>