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sldIdLst>
    <p:sldId id="306" r:id="rId2"/>
    <p:sldId id="307" r:id="rId3"/>
    <p:sldId id="257" r:id="rId4"/>
    <p:sldId id="260" r:id="rId5"/>
    <p:sldId id="29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93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41" autoAdjust="0"/>
  </p:normalViewPr>
  <p:slideViewPr>
    <p:cSldViewPr snapToGrid="0" snapToObjects="1">
      <p:cViewPr>
        <p:scale>
          <a:sx n="68" d="100"/>
          <a:sy n="6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12/02/2017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0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A typical goal is to partition a network into disjoint sets. But that can be extended to soft clustering as well</a:t>
            </a:r>
          </a:p>
        </p:txBody>
      </p:sp>
      <p:sp>
        <p:nvSpPr>
          <p:cNvPr id="21508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2B4C4DD-FF92-436E-9FAA-027296A78286}" type="slidenum">
              <a:rPr lang="en-US" sz="1200">
                <a:latin typeface="Calibri" pitchFamily="34" charset="0"/>
              </a:rPr>
              <a:pPr algn="r"/>
              <a:t>16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\widetilde{P} is introduced for notational convenience. It can be constructed based on the proximity matrix P. </a:t>
            </a:r>
          </a:p>
        </p:txBody>
      </p:sp>
      <p:sp>
        <p:nvSpPr>
          <p:cNvPr id="2560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87084CD-5953-4230-98B4-AA66348EB533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B7A82-6D1E-4BF5-ACB6-F6BC4E7D0904}" type="slidenum">
              <a:rPr lang="en-US"/>
              <a:pPr/>
              <a:t>2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The 1</a:t>
            </a:r>
            <a:r>
              <a:rPr lang="en-US" baseline="30000">
                <a:ea typeface="宋体" pitchFamily="2" charset="-122"/>
              </a:rPr>
              <a:t>st</a:t>
            </a:r>
            <a:r>
              <a:rPr lang="en-US">
                <a:ea typeface="宋体" pitchFamily="2" charset="-122"/>
              </a:rPr>
              <a:t> eigenvector is discarded</a:t>
            </a:r>
          </a:p>
        </p:txBody>
      </p:sp>
      <p:sp>
        <p:nvSpPr>
          <p:cNvPr id="33796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14E621B-A790-41D5-A479-71014F86C8CD}" type="slidenum">
              <a:rPr lang="en-US" sz="1200">
                <a:latin typeface="Calibri" pitchFamily="34" charset="0"/>
              </a:rPr>
              <a:pPr algn="r"/>
              <a:t>26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The categorization are not necessarily disjoint</a:t>
            </a:r>
          </a:p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; social media is becoming an aspect of the physical world 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Nodes 4-9 have two paths to reach Node2: e(1,2) and e(2,3), hence, 6/2 = 3, Node 3 can reach Node 2 directly, and Node 1 reaches Node 2 via e(1,2). Hence, edge betweenness of e(1,2) is 4. </a:t>
            </a:r>
          </a:p>
        </p:txBody>
      </p:sp>
      <p:sp>
        <p:nvSpPr>
          <p:cNvPr id="41988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599B70-F3DC-4301-A307-AF728994FF2F}" type="slidenum">
              <a:rPr lang="en-US" sz="1200">
                <a:latin typeface="Calibri" pitchFamily="34" charset="0"/>
              </a:rPr>
              <a:pPr algn="r"/>
              <a:t>33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b="1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b="1">
                <a:ea typeface="宋体" pitchFamily="2" charset="-122"/>
              </a:rPr>
              <a:t>Normalized mutual information considers all the possible community matching between the ground truth and the clustering result</a:t>
            </a:r>
          </a:p>
        </p:txBody>
      </p:sp>
      <p:sp>
        <p:nvSpPr>
          <p:cNvPr id="49156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40FA95-EE5F-4BCB-9B56-9A9AE174BED2}" type="slidenum">
              <a:rPr lang="en-US" sz="1200">
                <a:latin typeface="Calibri" pitchFamily="34" charset="0"/>
              </a:rPr>
              <a:pPr algn="r"/>
              <a:t>39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Groups are not active: the group members seldom talk to each other</a:t>
            </a:r>
          </a:p>
          <a:p>
            <a:pPr>
              <a:spcBef>
                <a:spcPct val="0"/>
              </a:spcBef>
            </a:pPr>
            <a:endParaRPr lang="en-US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Explicitly vs. implicitly formed groups</a:t>
            </a:r>
          </a:p>
          <a:p>
            <a:pPr>
              <a:spcBef>
                <a:spcPct val="0"/>
              </a:spcBef>
            </a:pPr>
            <a:endParaRPr lang="en-US">
              <a:ea typeface="宋体" pitchFamily="2" charset="-122"/>
            </a:endParaRPr>
          </a:p>
        </p:txBody>
      </p:sp>
      <p:sp>
        <p:nvSpPr>
          <p:cNvPr id="7172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4A3C6F4-2235-49DB-97F2-089789C8D594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We normalize MI so that we can compare more than two clusterings, e.g., clusterings A, B, C</a:t>
            </a:r>
          </a:p>
        </p:txBody>
      </p:sp>
      <p:sp>
        <p:nvSpPr>
          <p:cNvPr id="5120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9242FE2-2EF2-4B67-ADE0-77B4E1A2F9FC}" type="slidenum">
              <a:rPr lang="en-US" sz="1200">
                <a:latin typeface="Calibri" pitchFamily="34" charset="0"/>
              </a:rPr>
              <a:pPr algn="r"/>
              <a:t>40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Pi_a, Pi_b denote different partitions. </a:t>
            </a:r>
          </a:p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n_h^a is the number of nodes in Partition a assigned to h-th community;</a:t>
            </a:r>
          </a:p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n_l^b is the number of nodes in Partition b assigned to l-th community;</a:t>
            </a:r>
          </a:p>
          <a:p>
            <a:pPr>
              <a:spcBef>
                <a:spcPct val="0"/>
              </a:spcBef>
            </a:pPr>
            <a:endParaRPr lang="en-US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n_h, l is the number of nodes assigned to h-th community in partitition a, and l-th community in partition b. </a:t>
            </a:r>
          </a:p>
          <a:p>
            <a:pPr>
              <a:spcBef>
                <a:spcPct val="0"/>
              </a:spcBef>
            </a:pPr>
            <a:endParaRPr lang="en-US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k^{(a)} is the number of communities in partition a, </a:t>
            </a:r>
          </a:p>
          <a:p>
            <a:pPr>
              <a:spcBef>
                <a:spcPct val="0"/>
              </a:spcBef>
            </a:pPr>
            <a:r>
              <a:rPr lang="en-US">
                <a:ea typeface="宋体" pitchFamily="2" charset="-122"/>
              </a:rPr>
              <a:t>k^{(b)} is the number of communities in partition b. </a:t>
            </a:r>
          </a:p>
        </p:txBody>
      </p:sp>
      <p:sp>
        <p:nvSpPr>
          <p:cNvPr id="53252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843D76-D0B6-445B-8E2A-DA242ABE6AC5}" type="slidenum">
              <a:rPr lang="en-US" sz="1200">
                <a:latin typeface="Calibri" pitchFamily="34" charset="0"/>
              </a:rPr>
              <a:pPr algn="r"/>
              <a:t>41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sz="1100">
                <a:ea typeface="宋体" pitchFamily="2" charset="-122"/>
              </a:rPr>
              <a:t>No objective definition for a community</a:t>
            </a:r>
          </a:p>
          <a:p>
            <a:pPr>
              <a:spcBef>
                <a:spcPct val="0"/>
              </a:spcBef>
            </a:pPr>
            <a:r>
              <a:rPr lang="en-US" sz="1100">
                <a:ea typeface="宋体" pitchFamily="2" charset="-122"/>
              </a:rPr>
              <a:t>Visualization might help, but only for small networks</a:t>
            </a:r>
          </a:p>
          <a:p>
            <a:pPr>
              <a:spcBef>
                <a:spcPct val="0"/>
              </a:spcBef>
            </a:pPr>
            <a:r>
              <a:rPr lang="en-US" sz="1100">
                <a:ea typeface="宋体" pitchFamily="2" charset="-122"/>
              </a:rPr>
              <a:t>Real-world networks tend to be noisy</a:t>
            </a:r>
          </a:p>
          <a:p>
            <a:pPr>
              <a:spcBef>
                <a:spcPct val="0"/>
              </a:spcBef>
            </a:pPr>
            <a:r>
              <a:rPr lang="en-US" sz="1100">
                <a:ea typeface="宋体" pitchFamily="2" charset="-122"/>
              </a:rPr>
              <a:t>Need a proper criteria</a:t>
            </a:r>
          </a:p>
          <a:p>
            <a:pPr>
              <a:spcBef>
                <a:spcPct val="0"/>
              </a:spcBef>
            </a:pPr>
            <a:endParaRPr lang="en-US">
              <a:ea typeface="宋体" pitchFamily="2" charset="-122"/>
            </a:endParaRPr>
          </a:p>
        </p:txBody>
      </p:sp>
      <p:sp>
        <p:nvSpPr>
          <p:cNvPr id="1024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6222AD-4D3B-45FA-BE3A-D8F67F2D0365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12/02/2017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w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wmf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3.wmf"/><Relationship Id="rId5" Type="http://schemas.openxmlformats.org/officeDocument/2006/relationships/image" Target="../media/image74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70.png"/><Relationship Id="rId9" Type="http://schemas.openxmlformats.org/officeDocument/2006/relationships/image" Target="../media/image7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anclaypool.com/doi/abs/10.2200/S00298ED1V01Y201009DMK003" TargetMode="External"/><Relationship Id="rId7" Type="http://schemas.openxmlformats.org/officeDocument/2006/relationships/hyperlink" Target="mailto:huanliu@asu.edu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ltang@yahoo-inc.com" TargetMode="External"/><Relationship Id="rId5" Type="http://schemas.openxmlformats.org/officeDocument/2006/relationships/image" Target="../media/image79.png"/><Relationship Id="rId4" Type="http://schemas.openxmlformats.org/officeDocument/2006/relationships/hyperlink" Target="http://www.amazon.com/gp/product/1608453545/ref=s9_wishf_gw_t?ie=UTF8&amp;coliid=IJTUY3M8E9TXA&amp;colid=2HO678VRRT0S3&amp;pf_rd_m=ATVPDKIKX0DER&amp;pf_rd_s=right-3&amp;pf_rd_r=1K9YF2M9MEH57CA57EGR&amp;pf_rd_t=101&amp;pf_rd_p=481918071&amp;pf_rd_i=50784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914400" y="468313"/>
            <a:ext cx="7772400" cy="1470025"/>
          </a:xfrm>
        </p:spPr>
        <p:txBody>
          <a:bodyPr/>
          <a:lstStyle/>
          <a:p>
            <a:r>
              <a:rPr lang="en-US">
                <a:ea typeface="宋体" pitchFamily="2" charset="-122"/>
              </a:rPr>
              <a:t>Community Detection and Graph-based Clustering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2133600"/>
            <a:ext cx="6400800" cy="1752600"/>
          </a:xfrm>
        </p:spPr>
        <p:txBody>
          <a:bodyPr/>
          <a:lstStyle/>
          <a:p>
            <a:pPr marL="0" indent="0" algn="r">
              <a:buFont typeface="Arial" pitchFamily="34" charset="0"/>
              <a:buNone/>
            </a:pPr>
            <a:r>
              <a:rPr lang="en-US" dirty="0">
                <a:solidFill>
                  <a:srgbClr val="898989"/>
                </a:solidFill>
                <a:ea typeface="宋体" pitchFamily="2" charset="-122"/>
              </a:rPr>
              <a:t>Adapted from Chapter 3</a:t>
            </a:r>
          </a:p>
          <a:p>
            <a:pPr marL="0" indent="0" algn="r">
              <a:buFont typeface="Arial" pitchFamily="34" charset="0"/>
              <a:buNone/>
            </a:pPr>
            <a:r>
              <a:rPr lang="en-US" dirty="0">
                <a:solidFill>
                  <a:srgbClr val="898989"/>
                </a:solidFill>
                <a:ea typeface="宋体" pitchFamily="2" charset="-122"/>
              </a:rPr>
              <a:t>Of</a:t>
            </a:r>
          </a:p>
          <a:p>
            <a:pPr marL="0" indent="0" algn="r">
              <a:buFont typeface="Arial" pitchFamily="34" charset="0"/>
              <a:buNone/>
            </a:pPr>
            <a:r>
              <a:rPr lang="en-US" dirty="0">
                <a:solidFill>
                  <a:srgbClr val="898989"/>
                </a:solidFill>
                <a:ea typeface="宋体" pitchFamily="2" charset="-122"/>
              </a:rPr>
              <a:t>Lei Tang and </a:t>
            </a:r>
            <a:r>
              <a:rPr lang="en-US" dirty="0" err="1">
                <a:solidFill>
                  <a:srgbClr val="898989"/>
                </a:solidFill>
                <a:ea typeface="宋体" pitchFamily="2" charset="-122"/>
              </a:rPr>
              <a:t>Huan</a:t>
            </a:r>
            <a:r>
              <a:rPr lang="en-US" dirty="0">
                <a:solidFill>
                  <a:srgbClr val="898989"/>
                </a:solidFill>
                <a:ea typeface="宋体" pitchFamily="2" charset="-122"/>
              </a:rPr>
              <a:t> Liu’s 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Book</a:t>
            </a: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Slides prepared by </a:t>
            </a:r>
            <a:r>
              <a:rPr lang="en-US" dirty="0" err="1" smtClean="0"/>
              <a:t>Qiang</a:t>
            </a:r>
            <a:r>
              <a:rPr lang="en-US" dirty="0" smtClean="0"/>
              <a:t> Yang, </a:t>
            </a:r>
          </a:p>
          <a:p>
            <a:pPr marL="0" indent="0" algn="r">
              <a:buNone/>
            </a:pPr>
            <a:r>
              <a:rPr lang="en-US" dirty="0" smtClean="0"/>
              <a:t>UST, </a:t>
            </a:r>
            <a:r>
              <a:rPr lang="en-US" dirty="0" err="1" smtClean="0"/>
              <a:t>HongKong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077" name="Footer Placeholder 6"/>
          <p:cNvSpPr txBox="1">
            <a:spLocks noGrp="1" noChangeArrowheads="1"/>
          </p:cNvSpPr>
          <p:nvPr/>
        </p:nvSpPr>
        <p:spPr bwMode="auto">
          <a:xfrm>
            <a:off x="454025" y="6356350"/>
            <a:ext cx="5565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Chapter 3, Community Detection and Mining in Social Media.  Lei Tang and Huan Liu, Morgan &amp; Claypool, September, 2010. </a:t>
            </a:r>
          </a:p>
        </p:txBody>
      </p:sp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29" y="1938338"/>
            <a:ext cx="2611438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Finding the Maximum Clique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>
                <a:ea typeface="宋体" pitchFamily="2" charset="-122"/>
              </a:rPr>
              <a:t>In a clique of size k, each node maintains degree &gt;= k-1</a:t>
            </a:r>
          </a:p>
          <a:p>
            <a:pPr lvl="1"/>
            <a:r>
              <a:rPr lang="en-US" sz="2000">
                <a:ea typeface="宋体" pitchFamily="2" charset="-122"/>
              </a:rPr>
              <a:t>Nodes with degree &lt; k-1 will not be included in the maximum clique</a:t>
            </a:r>
          </a:p>
          <a:p>
            <a:r>
              <a:rPr lang="en-US" sz="2400">
                <a:ea typeface="宋体" pitchFamily="2" charset="-122"/>
              </a:rPr>
              <a:t>Recursively apply the following </a:t>
            </a: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pruning</a:t>
            </a:r>
            <a:r>
              <a:rPr lang="en-US" sz="2400">
                <a:ea typeface="宋体" pitchFamily="2" charset="-122"/>
              </a:rPr>
              <a:t> procedure</a:t>
            </a:r>
          </a:p>
          <a:p>
            <a:pPr lvl="1"/>
            <a:r>
              <a:rPr lang="en-US" sz="2000">
                <a:ea typeface="宋体" pitchFamily="2" charset="-122"/>
              </a:rPr>
              <a:t>Sample a sub-network from the given network, and find a clique in the sub-network, say, by a greedy approach</a:t>
            </a:r>
          </a:p>
          <a:p>
            <a:pPr lvl="1"/>
            <a:r>
              <a:rPr lang="en-US" sz="2000">
                <a:ea typeface="宋体" pitchFamily="2" charset="-122"/>
              </a:rPr>
              <a:t>Suppose the clique above is size k, in order to find out a </a:t>
            </a:r>
            <a:r>
              <a:rPr lang="en-US" sz="2000" i="1">
                <a:ea typeface="宋体" pitchFamily="2" charset="-122"/>
              </a:rPr>
              <a:t>larger</a:t>
            </a:r>
            <a:r>
              <a:rPr lang="en-US" sz="2000">
                <a:ea typeface="宋体" pitchFamily="2" charset="-122"/>
              </a:rPr>
              <a:t> clique, all nodes with degree &lt;= k-1 should be removed. </a:t>
            </a:r>
          </a:p>
          <a:p>
            <a:r>
              <a:rPr lang="en-US" sz="2400">
                <a:ea typeface="宋体" pitchFamily="2" charset="-122"/>
              </a:rPr>
              <a:t>Repeat until the network is small enough</a:t>
            </a:r>
          </a:p>
          <a:p>
            <a:r>
              <a:rPr lang="en-US" sz="2400">
                <a:ea typeface="宋体" pitchFamily="2" charset="-122"/>
              </a:rPr>
              <a:t>Many nodes will be pruned as social media networks follow a </a:t>
            </a:r>
            <a:r>
              <a:rPr lang="en-US" sz="2400" u="sng">
                <a:ea typeface="宋体" pitchFamily="2" charset="-122"/>
              </a:rPr>
              <a:t>power law distribution</a:t>
            </a:r>
            <a:r>
              <a:rPr lang="en-US" sz="2400">
                <a:ea typeface="宋体" pitchFamily="2" charset="-122"/>
              </a:rPr>
              <a:t> for node degrees</a:t>
            </a:r>
          </a:p>
        </p:txBody>
      </p:sp>
      <p:sp>
        <p:nvSpPr>
          <p:cNvPr id="1434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00F4316-A783-48EA-991B-70630ECF4AF3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Maximum Clique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3240088"/>
            <a:ext cx="8229600" cy="2886075"/>
          </a:xfrm>
        </p:spPr>
        <p:txBody>
          <a:bodyPr/>
          <a:lstStyle/>
          <a:p>
            <a:r>
              <a:rPr lang="en-US" sz="2400">
                <a:ea typeface="宋体" pitchFamily="2" charset="-122"/>
              </a:rPr>
              <a:t>Suppose we sample a sub-network with nodes {1-9} and find a clique {1, 2, 3} of size 3 </a:t>
            </a:r>
          </a:p>
          <a:p>
            <a:r>
              <a:rPr lang="en-US" sz="2400">
                <a:ea typeface="宋体" pitchFamily="2" charset="-122"/>
              </a:rPr>
              <a:t>In order to find a clique &gt;3, remove all nodes with degree &lt;=3-1=2</a:t>
            </a:r>
          </a:p>
          <a:p>
            <a:pPr lvl="1"/>
            <a:r>
              <a:rPr lang="en-US" sz="2000">
                <a:ea typeface="宋体" pitchFamily="2" charset="-122"/>
              </a:rPr>
              <a:t>Remove nodes 2 and 9</a:t>
            </a:r>
          </a:p>
          <a:p>
            <a:pPr lvl="1"/>
            <a:r>
              <a:rPr lang="en-US" sz="2000">
                <a:ea typeface="宋体" pitchFamily="2" charset="-122"/>
              </a:rPr>
              <a:t>Remove nodes 1 and 3</a:t>
            </a:r>
          </a:p>
          <a:p>
            <a:pPr lvl="1"/>
            <a:r>
              <a:rPr lang="en-US" sz="2000">
                <a:ea typeface="宋体" pitchFamily="2" charset="-122"/>
              </a:rPr>
              <a:t>Remove node 4</a:t>
            </a:r>
          </a:p>
        </p:txBody>
      </p:sp>
      <p:pic>
        <p:nvPicPr>
          <p:cNvPr id="15364" name="Picture 4" descr="network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13" y="1417638"/>
            <a:ext cx="43275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ight Arrow 6"/>
          <p:cNvSpPr>
            <a:spLocks noChangeArrowheads="1"/>
          </p:cNvSpPr>
          <p:nvPr/>
        </p:nvSpPr>
        <p:spPr bwMode="auto">
          <a:xfrm>
            <a:off x="5148263" y="1978025"/>
            <a:ext cx="822325" cy="449263"/>
          </a:xfrm>
          <a:prstGeom prst="rightArrow">
            <a:avLst>
              <a:gd name="adj1" fmla="val 50000"/>
              <a:gd name="adj2" fmla="val 5008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1925" y="1590675"/>
            <a:ext cx="125571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Slide Number Placeholder 8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64A78D2-9A51-4D9E-AFB9-0B315566A02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Clique Percolation Method (CPM)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宋体" pitchFamily="2" charset="-122"/>
              </a:rPr>
              <a:t>Clique is a very strict definition, unstable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宋体" pitchFamily="2" charset="-122"/>
              </a:rPr>
              <a:t>Normally use cliques as </a:t>
            </a:r>
            <a:r>
              <a:rPr lang="en-US" sz="2400" dirty="0">
                <a:solidFill>
                  <a:srgbClr val="0000FF"/>
                </a:solidFill>
                <a:ea typeface="宋体" pitchFamily="2" charset="-122"/>
              </a:rPr>
              <a:t>a core or a seed </a:t>
            </a:r>
            <a:r>
              <a:rPr lang="en-US" sz="2400" dirty="0">
                <a:ea typeface="宋体" pitchFamily="2" charset="-122"/>
              </a:rPr>
              <a:t>to find larger communities</a:t>
            </a: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宋体" pitchFamily="2" charset="-122"/>
              </a:rPr>
              <a:t>CPM is such a method to find </a:t>
            </a:r>
            <a:r>
              <a:rPr lang="en-US" sz="2400" dirty="0">
                <a:solidFill>
                  <a:srgbClr val="0000FF"/>
                </a:solidFill>
                <a:ea typeface="宋体" pitchFamily="2" charset="-122"/>
              </a:rPr>
              <a:t>overlapping</a:t>
            </a:r>
            <a:r>
              <a:rPr lang="en-US" sz="2400" dirty="0">
                <a:ea typeface="宋体" pitchFamily="2" charset="-122"/>
              </a:rPr>
              <a:t> communities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ea typeface="宋体" pitchFamily="2" charset="-122"/>
              </a:rPr>
              <a:t>Input</a:t>
            </a:r>
            <a:endParaRPr lang="en-US" sz="2000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ea typeface="宋体" pitchFamily="2" charset="-122"/>
              </a:rPr>
              <a:t>A parameter k, and a network 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ea typeface="宋体" pitchFamily="2" charset="-122"/>
              </a:rPr>
              <a:t>Procedure</a:t>
            </a:r>
            <a:endParaRPr lang="en-US" sz="2000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ea typeface="宋体" pitchFamily="2" charset="-122"/>
              </a:rPr>
              <a:t>Find out all cliques of size k in a given network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宋体" pitchFamily="2" charset="-122"/>
              </a:rPr>
              <a:t>Construct a </a:t>
            </a:r>
            <a:r>
              <a:rPr lang="en-US" sz="2000" u="sng" dirty="0">
                <a:ea typeface="宋体" pitchFamily="2" charset="-122"/>
              </a:rPr>
              <a:t>clique graph</a:t>
            </a:r>
            <a:r>
              <a:rPr lang="en-US" sz="2000" dirty="0">
                <a:ea typeface="宋体" pitchFamily="2" charset="-122"/>
              </a:rPr>
              <a:t>. Two cliques are adjacent if they share k-1 nodes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宋体" pitchFamily="2" charset="-122"/>
              </a:rPr>
              <a:t>Each </a:t>
            </a:r>
            <a:r>
              <a:rPr lang="en-US" sz="2000" u="sng" dirty="0">
                <a:ea typeface="宋体" pitchFamily="2" charset="-122"/>
              </a:rPr>
              <a:t>connected</a:t>
            </a:r>
            <a:r>
              <a:rPr lang="en-US" sz="2000" dirty="0">
                <a:ea typeface="宋体" pitchFamily="2" charset="-122"/>
              </a:rPr>
              <a:t> </a:t>
            </a:r>
            <a:r>
              <a:rPr lang="en-US" sz="2000" dirty="0" smtClean="0">
                <a:ea typeface="宋体" pitchFamily="2" charset="-122"/>
              </a:rPr>
              <a:t>component </a:t>
            </a:r>
            <a:r>
              <a:rPr lang="en-US" sz="2000" dirty="0">
                <a:ea typeface="宋体" pitchFamily="2" charset="-122"/>
              </a:rPr>
              <a:t>in the clique graph </a:t>
            </a:r>
            <a:r>
              <a:rPr lang="en-US" sz="2000" dirty="0" smtClean="0">
                <a:ea typeface="宋体" pitchFamily="2" charset="-122"/>
              </a:rPr>
              <a:t>forms </a:t>
            </a:r>
            <a:r>
              <a:rPr lang="en-US" sz="2000" dirty="0">
                <a:ea typeface="宋体" pitchFamily="2" charset="-122"/>
              </a:rPr>
              <a:t>a community</a:t>
            </a: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16388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42F7AB7-32F2-440F-8A9A-1FF7FF6E5FB3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CPM Example</a:t>
            </a:r>
          </a:p>
        </p:txBody>
      </p:sp>
      <p:pic>
        <p:nvPicPr>
          <p:cNvPr id="17411" name="Picture 3" descr="network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025" y="1470025"/>
            <a:ext cx="43275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649913" y="1417638"/>
            <a:ext cx="30368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libri" pitchFamily="34" charset="0"/>
              </a:rPr>
              <a:t>Cliques of size 3:</a:t>
            </a:r>
          </a:p>
          <a:p>
            <a:r>
              <a:rPr lang="en-US" sz="2000">
                <a:latin typeface="Calibri" pitchFamily="34" charset="0"/>
              </a:rPr>
              <a:t>{1, 2, 3}, {1, 3, 4}, {4, 5, 6}, {5, 6, 7}, {5, 6, 8}, {5, 7, 8}, </a:t>
            </a:r>
          </a:p>
          <a:p>
            <a:r>
              <a:rPr lang="en-US" sz="2000">
                <a:latin typeface="Calibri" pitchFamily="34" charset="0"/>
              </a:rPr>
              <a:t>{6, 7, 8}</a:t>
            </a:r>
          </a:p>
        </p:txBody>
      </p:sp>
      <p:grpSp>
        <p:nvGrpSpPr>
          <p:cNvPr id="17413" name="Group 5"/>
          <p:cNvGrpSpPr>
            <a:grpSpLocks noChangeAspect="1"/>
          </p:cNvGrpSpPr>
          <p:nvPr/>
        </p:nvGrpSpPr>
        <p:grpSpPr bwMode="auto">
          <a:xfrm>
            <a:off x="4330700" y="3675063"/>
            <a:ext cx="4813300" cy="2489200"/>
            <a:chOff x="0" y="0"/>
            <a:chExt cx="4813300" cy="2489200"/>
          </a:xfrm>
        </p:grpSpPr>
        <p:pic>
          <p:nvPicPr>
            <p:cNvPr id="1741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3800" y="0"/>
              <a:ext cx="3619500" cy="248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177800"/>
              <a:ext cx="1193800" cy="231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6" name="TextBox 9"/>
          <p:cNvSpPr txBox="1">
            <a:spLocks noChangeArrowheads="1"/>
          </p:cNvSpPr>
          <p:nvPr/>
        </p:nvSpPr>
        <p:spPr bwMode="auto">
          <a:xfrm>
            <a:off x="1179513" y="4276725"/>
            <a:ext cx="1974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Communities: </a:t>
            </a:r>
          </a:p>
          <a:p>
            <a:pPr algn="ctr"/>
            <a:r>
              <a:rPr lang="en-US" sz="2400">
                <a:latin typeface="Calibri" pitchFamily="34" charset="0"/>
              </a:rPr>
              <a:t>{1, 2, 3, </a:t>
            </a:r>
            <a:r>
              <a:rPr lang="en-US" sz="2400" u="sng">
                <a:latin typeface="Calibri" pitchFamily="34" charset="0"/>
              </a:rPr>
              <a:t>4</a:t>
            </a:r>
            <a:r>
              <a:rPr lang="en-US" sz="2400">
                <a:latin typeface="Calibri" pitchFamily="34" charset="0"/>
              </a:rPr>
              <a:t>}</a:t>
            </a:r>
          </a:p>
          <a:p>
            <a:pPr algn="ctr"/>
            <a:r>
              <a:rPr lang="en-US" sz="2400">
                <a:latin typeface="Calibri" pitchFamily="34" charset="0"/>
              </a:rPr>
              <a:t>{</a:t>
            </a:r>
            <a:r>
              <a:rPr lang="en-US" sz="2400" u="sng">
                <a:latin typeface="Calibri" pitchFamily="34" charset="0"/>
              </a:rPr>
              <a:t>4</a:t>
            </a:r>
            <a:r>
              <a:rPr lang="en-US" sz="2400">
                <a:latin typeface="Calibri" pitchFamily="34" charset="0"/>
              </a:rPr>
              <a:t>, 5, 6, 7, 8}</a:t>
            </a:r>
          </a:p>
        </p:txBody>
      </p:sp>
      <p:sp>
        <p:nvSpPr>
          <p:cNvPr id="17417" name="Right Arrow 10"/>
          <p:cNvSpPr>
            <a:spLocks noChangeArrowheads="1"/>
          </p:cNvSpPr>
          <p:nvPr/>
        </p:nvSpPr>
        <p:spPr bwMode="auto">
          <a:xfrm>
            <a:off x="5054600" y="2085975"/>
            <a:ext cx="469900" cy="258763"/>
          </a:xfrm>
          <a:prstGeom prst="rightArrow">
            <a:avLst>
              <a:gd name="adj1" fmla="val 50000"/>
              <a:gd name="adj2" fmla="val 50006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418" name="Down Arrow 12"/>
          <p:cNvSpPr>
            <a:spLocks noChangeArrowheads="1"/>
          </p:cNvSpPr>
          <p:nvPr/>
        </p:nvSpPr>
        <p:spPr bwMode="auto">
          <a:xfrm>
            <a:off x="7104063" y="2816225"/>
            <a:ext cx="360362" cy="601663"/>
          </a:xfrm>
          <a:prstGeom prst="downArrow">
            <a:avLst>
              <a:gd name="adj1" fmla="val 50000"/>
              <a:gd name="adj2" fmla="val 50019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419" name="Left Arrow 13"/>
          <p:cNvSpPr>
            <a:spLocks noChangeArrowheads="1"/>
          </p:cNvSpPr>
          <p:nvPr/>
        </p:nvSpPr>
        <p:spPr bwMode="auto">
          <a:xfrm>
            <a:off x="3352800" y="4806950"/>
            <a:ext cx="793750" cy="307975"/>
          </a:xfrm>
          <a:prstGeom prst="leftArrow">
            <a:avLst>
              <a:gd name="adj1" fmla="val 50000"/>
              <a:gd name="adj2" fmla="val 49816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420" name="Slide Number Placeholder 11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ADF97A1-8C95-4604-9FA3-D673A4DC6207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6" grpId="0" autoUpdateAnimBg="0"/>
      <p:bldP spid="17417" grpId="0" animBg="1" autoUpdateAnimBg="0"/>
      <p:bldP spid="17418" grpId="0" animBg="1" autoUpdateAnimBg="0"/>
      <p:bldP spid="1741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Reachability : k-clique, k-club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Any node in a group should be reachable in k hops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k-clique</a:t>
            </a:r>
            <a:r>
              <a:rPr lang="en-US" sz="2400">
                <a:ea typeface="宋体" pitchFamily="2" charset="-122"/>
              </a:rPr>
              <a:t>: a maximal subgraph in which the largest </a:t>
            </a:r>
            <a:r>
              <a:rPr lang="en-US" sz="2400" u="sng">
                <a:ea typeface="宋体" pitchFamily="2" charset="-122"/>
              </a:rPr>
              <a:t>geodesic distance</a:t>
            </a:r>
            <a:r>
              <a:rPr lang="en-US" sz="2400">
                <a:ea typeface="宋体" pitchFamily="2" charset="-122"/>
              </a:rPr>
              <a:t> between any two nodes &lt;= k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k-club</a:t>
            </a:r>
            <a:r>
              <a:rPr lang="en-US" sz="2400">
                <a:ea typeface="宋体" pitchFamily="2" charset="-122"/>
              </a:rPr>
              <a:t>: a substructure of </a:t>
            </a:r>
            <a:r>
              <a:rPr lang="en-US" sz="2400" u="sng">
                <a:ea typeface="宋体" pitchFamily="2" charset="-122"/>
              </a:rPr>
              <a:t>diameter</a:t>
            </a:r>
            <a:r>
              <a:rPr lang="en-US" sz="2400">
                <a:ea typeface="宋体" pitchFamily="2" charset="-122"/>
              </a:rPr>
              <a:t> &lt;= k</a:t>
            </a:r>
          </a:p>
          <a:p>
            <a:pPr>
              <a:lnSpc>
                <a:spcPct val="90000"/>
              </a:lnSpc>
            </a:pPr>
            <a:endParaRPr lang="en-US" sz="24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A k-clique might have diameter larger than k in the subgraph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宋体" pitchFamily="2" charset="-122"/>
              </a:rPr>
              <a:t>E.g. {1, 2, 3, 4, 5}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Commonly used in traditional SNA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Often involves combinatorial optimization</a:t>
            </a:r>
          </a:p>
        </p:txBody>
      </p:sp>
      <p:pic>
        <p:nvPicPr>
          <p:cNvPr id="18436" name="Picture 4" descr="nclub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988" y="3365500"/>
            <a:ext cx="3454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4497388" y="3556000"/>
            <a:ext cx="45180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Cliques: {1, 2, 3}</a:t>
            </a:r>
          </a:p>
          <a:p>
            <a:r>
              <a:rPr lang="en-US" sz="2000">
                <a:latin typeface="Calibri" pitchFamily="34" charset="0"/>
              </a:rPr>
              <a:t>2-cliques: {1, 2, 3, 4, 5}, {2, 3, 4, 5, 6}</a:t>
            </a:r>
          </a:p>
          <a:p>
            <a:r>
              <a:rPr lang="en-US" sz="2000">
                <a:latin typeface="Calibri" pitchFamily="34" charset="0"/>
              </a:rPr>
              <a:t>2-clubs: {1,2,3,4}, {1, 2, 3, 5}, {2, 3, 4, 5, 6}</a:t>
            </a:r>
          </a:p>
        </p:txBody>
      </p:sp>
      <p:sp>
        <p:nvSpPr>
          <p:cNvPr id="18438" name="Slide Number Placeholder 6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0094E25-5E47-4050-B030-3CAB8D12131D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solidFill>
            <a:srgbClr val="CCFFCC"/>
          </a:solidFill>
        </p:spPr>
        <p:txBody>
          <a:bodyPr/>
          <a:lstStyle/>
          <a:p>
            <a:r>
              <a:rPr lang="en-US" sz="4000">
                <a:ea typeface="宋体" pitchFamily="2" charset="-122"/>
              </a:rPr>
              <a:t>Group-Centric Community Detection: Density-Based Groups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>
                <a:ea typeface="宋体" pitchFamily="2" charset="-122"/>
              </a:rPr>
              <a:t>The group-centric criterion requires the whole group to satisfy a certain condition</a:t>
            </a:r>
          </a:p>
          <a:p>
            <a:pPr lvl="1"/>
            <a:r>
              <a:rPr lang="en-US" sz="2000">
                <a:ea typeface="宋体" pitchFamily="2" charset="-122"/>
              </a:rPr>
              <a:t>E.g., the group density &gt;= </a:t>
            </a:r>
            <a:r>
              <a:rPr lang="en-US" sz="2000">
                <a:latin typeface="Lucida Grande"/>
                <a:ea typeface="Lucida Grande"/>
                <a:cs typeface="Lucida Grande"/>
              </a:rPr>
              <a:t>a given threshold</a:t>
            </a:r>
          </a:p>
          <a:p>
            <a:r>
              <a:rPr lang="en-US" sz="2400">
                <a:latin typeface="Lucida Grande"/>
                <a:ea typeface="Lucida Grande"/>
                <a:cs typeface="Lucida Grande"/>
              </a:rPr>
              <a:t>A subgraph                      is a                 </a:t>
            </a:r>
            <a:r>
              <a:rPr lang="en-US" sz="240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quasi-clique</a:t>
            </a: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sz="2400">
                <a:ea typeface="宋体" pitchFamily="2" charset="-122"/>
              </a:rPr>
              <a:t>if</a:t>
            </a:r>
          </a:p>
          <a:p>
            <a:endParaRPr lang="en-US" sz="2400">
              <a:latin typeface="Lucida Grande"/>
              <a:ea typeface="Lucida Grande"/>
              <a:cs typeface="Lucida Grande"/>
            </a:endParaRPr>
          </a:p>
          <a:p>
            <a:pPr>
              <a:buFont typeface="Arial" pitchFamily="34" charset="0"/>
              <a:buNone/>
            </a:pPr>
            <a:endParaRPr lang="en-US" sz="2400">
              <a:latin typeface="Lucida Grande"/>
              <a:ea typeface="Lucida Grande"/>
              <a:cs typeface="Lucida Grande"/>
            </a:endParaRPr>
          </a:p>
          <a:p>
            <a:pPr lvl="1">
              <a:buFont typeface="Arial" pitchFamily="34" charset="0"/>
              <a:buNone/>
            </a:pPr>
            <a:r>
              <a:rPr lang="en-US" sz="2000">
                <a:latin typeface="Lucida Grande"/>
                <a:ea typeface="Lucida Grande"/>
                <a:cs typeface="Lucida Grande"/>
              </a:rPr>
              <a:t>where the denominator is the maximum number of degrees.</a:t>
            </a:r>
          </a:p>
          <a:p>
            <a:r>
              <a:rPr lang="en-US" sz="2400">
                <a:latin typeface="Lucida Grande"/>
                <a:ea typeface="Lucida Grande"/>
                <a:cs typeface="Lucida Grande"/>
              </a:rPr>
              <a:t>A similar strategy to that of cliques can be used</a:t>
            </a:r>
          </a:p>
          <a:p>
            <a:pPr lvl="1"/>
            <a:r>
              <a:rPr lang="en-US" sz="2000">
                <a:latin typeface="Lucida Grande"/>
                <a:ea typeface="Lucida Grande"/>
                <a:cs typeface="Lucida Grande"/>
              </a:rPr>
              <a:t>Sample a subgraph,  and find a maximal                    quasi-clique (say, of size       )</a:t>
            </a:r>
          </a:p>
          <a:p>
            <a:pPr lvl="1"/>
            <a:r>
              <a:rPr lang="en-US" sz="2000">
                <a:latin typeface="Lucida Grande"/>
                <a:ea typeface="Lucida Grande"/>
                <a:cs typeface="Lucida Grande"/>
              </a:rPr>
              <a:t>Remove nodes with degree </a:t>
            </a:r>
            <a:r>
              <a:rPr lang="en-US" sz="2000" u="sng">
                <a:latin typeface="Lucida Grande"/>
                <a:ea typeface="Lucida Grande"/>
                <a:cs typeface="Lucida Grande"/>
              </a:rPr>
              <a:t>less than</a:t>
            </a:r>
            <a:r>
              <a:rPr lang="en-US" sz="2000">
                <a:latin typeface="Lucida Grande"/>
                <a:ea typeface="Lucida Grande"/>
                <a:cs typeface="Lucida Grande"/>
              </a:rPr>
              <a:t> the average degree</a:t>
            </a:r>
          </a:p>
          <a:p>
            <a:pPr lvl="1"/>
            <a:endParaRPr lang="en-US" sz="2000">
              <a:latin typeface="Lucida Grande"/>
              <a:ea typeface="Lucida Grande"/>
              <a:cs typeface="Lucida Grande"/>
            </a:endParaRPr>
          </a:p>
        </p:txBody>
      </p:sp>
      <p:pic>
        <p:nvPicPr>
          <p:cNvPr id="19460" name="Picture 3" descr="latex-image-1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7963" y="2870200"/>
            <a:ext cx="1371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latex-image-1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6475" y="2882900"/>
            <a:ext cx="13081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7" descr="latex-image-1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941888"/>
            <a:ext cx="13081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Slide Number Placeholder 8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A2A263E-F9E6-4BE3-A02A-D8618EF9A2D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600575" y="348297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/>
              <a:t>,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581400" y="61356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/>
              <a:t>&lt;</a:t>
            </a:r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8013" y="3259138"/>
            <a:ext cx="2376487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46525" y="6064250"/>
            <a:ext cx="189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33663" y="5202238"/>
            <a:ext cx="4953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solidFill>
            <a:srgbClr val="CCFFCC"/>
          </a:solidFill>
        </p:spPr>
        <p:txBody>
          <a:bodyPr/>
          <a:lstStyle/>
          <a:p>
            <a:r>
              <a:rPr lang="en-US" sz="4000">
                <a:ea typeface="宋体" pitchFamily="2" charset="-122"/>
              </a:rPr>
              <a:t>Network-Centric Community Detection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 dirty="0">
                <a:ea typeface="宋体" pitchFamily="2" charset="-122"/>
              </a:rPr>
              <a:t>Network-centric criterion needs to consider the connections within a network </a:t>
            </a:r>
            <a:r>
              <a:rPr lang="en-US" sz="2800" u="sng" dirty="0">
                <a:ea typeface="宋体" pitchFamily="2" charset="-122"/>
              </a:rPr>
              <a:t>globally</a:t>
            </a:r>
          </a:p>
          <a:p>
            <a:r>
              <a:rPr lang="en-US" sz="2800" dirty="0">
                <a:ea typeface="宋体" pitchFamily="2" charset="-122"/>
              </a:rPr>
              <a:t>Goal: </a:t>
            </a:r>
            <a:r>
              <a:rPr lang="en-US" sz="2800" dirty="0">
                <a:solidFill>
                  <a:srgbClr val="0000FF"/>
                </a:solidFill>
                <a:ea typeface="宋体" pitchFamily="2" charset="-122"/>
              </a:rPr>
              <a:t>partition nodes of a network into </a:t>
            </a:r>
            <a:r>
              <a:rPr lang="en-US" sz="2800" u="sng" dirty="0">
                <a:solidFill>
                  <a:srgbClr val="0000FF"/>
                </a:solidFill>
                <a:ea typeface="宋体" pitchFamily="2" charset="-122"/>
              </a:rPr>
              <a:t>disjoint</a:t>
            </a:r>
            <a:r>
              <a:rPr lang="en-US" sz="2800" dirty="0">
                <a:solidFill>
                  <a:srgbClr val="0000FF"/>
                </a:solidFill>
                <a:ea typeface="宋体" pitchFamily="2" charset="-122"/>
              </a:rPr>
              <a:t> sets</a:t>
            </a:r>
          </a:p>
          <a:p>
            <a:r>
              <a:rPr lang="en-US" sz="2800" dirty="0">
                <a:ea typeface="宋体" pitchFamily="2" charset="-122"/>
              </a:rPr>
              <a:t>Approaches:</a:t>
            </a:r>
          </a:p>
          <a:p>
            <a:pPr lvl="1"/>
            <a:r>
              <a:rPr lang="en-US" sz="2400" b="1" dirty="0">
                <a:ea typeface="宋体" pitchFamily="2" charset="-122"/>
              </a:rPr>
              <a:t>(1) Clustering based on vertex similarity</a:t>
            </a:r>
          </a:p>
          <a:p>
            <a:pPr lvl="1"/>
            <a:r>
              <a:rPr lang="en-US" sz="2400" dirty="0">
                <a:ea typeface="宋体" pitchFamily="2" charset="-122"/>
              </a:rPr>
              <a:t>(2) Latent space models (multi-dimensional scaling )</a:t>
            </a:r>
          </a:p>
          <a:p>
            <a:pPr lvl="1"/>
            <a:r>
              <a:rPr lang="en-US" sz="2400" dirty="0">
                <a:ea typeface="宋体" pitchFamily="2" charset="-122"/>
              </a:rPr>
              <a:t>(3) Block model approximation</a:t>
            </a:r>
          </a:p>
          <a:p>
            <a:pPr lvl="1"/>
            <a:r>
              <a:rPr lang="en-US" sz="2400" dirty="0">
                <a:ea typeface="宋体" pitchFamily="2" charset="-122"/>
              </a:rPr>
              <a:t>(4) Spectral clustering</a:t>
            </a:r>
          </a:p>
          <a:p>
            <a:pPr lvl="1"/>
            <a:r>
              <a:rPr lang="en-US" sz="2400" b="1" dirty="0">
                <a:ea typeface="宋体" pitchFamily="2" charset="-122"/>
              </a:rPr>
              <a:t>(5) Modularity maximization</a:t>
            </a:r>
          </a:p>
        </p:txBody>
      </p:sp>
      <p:sp>
        <p:nvSpPr>
          <p:cNvPr id="20484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85811A7-F1CB-4B56-B458-E250C9DA56C8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>
                <a:ea typeface="宋体" pitchFamily="2" charset="-122"/>
              </a:rPr>
              <a:t>Clustering based on Vertex Similarity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 dirty="0">
                <a:ea typeface="宋体" pitchFamily="2" charset="-122"/>
              </a:rPr>
              <a:t>Apply k-means or similarity-based clustering to nodes</a:t>
            </a:r>
          </a:p>
          <a:p>
            <a:r>
              <a:rPr lang="en-US" sz="2400" dirty="0">
                <a:ea typeface="宋体" pitchFamily="2" charset="-122"/>
              </a:rPr>
              <a:t>Vertex similarity is defined in terms of </a:t>
            </a:r>
            <a:r>
              <a:rPr lang="en-US" sz="2400" dirty="0">
                <a:solidFill>
                  <a:srgbClr val="0000FF"/>
                </a:solidFill>
                <a:ea typeface="宋体" pitchFamily="2" charset="-122"/>
              </a:rPr>
              <a:t>the similarity of their neighborhood</a:t>
            </a:r>
          </a:p>
          <a:p>
            <a:r>
              <a:rPr lang="en-US" sz="2400" dirty="0">
                <a:solidFill>
                  <a:srgbClr val="0000FF"/>
                </a:solidFill>
                <a:ea typeface="宋体" pitchFamily="2" charset="-122"/>
              </a:rPr>
              <a:t>Structural equivalence: </a:t>
            </a:r>
            <a:r>
              <a:rPr lang="en-US" sz="2400" dirty="0">
                <a:ea typeface="宋体" pitchFamily="2" charset="-122"/>
              </a:rPr>
              <a:t>two nodes are structurally equivalent </a:t>
            </a:r>
            <a:r>
              <a:rPr lang="en-US" sz="2400" dirty="0" err="1">
                <a:ea typeface="宋体" pitchFamily="2" charset="-122"/>
              </a:rPr>
              <a:t>iff</a:t>
            </a:r>
            <a:r>
              <a:rPr lang="en-US" sz="2400" dirty="0">
                <a:ea typeface="宋体" pitchFamily="2" charset="-122"/>
              </a:rPr>
              <a:t> they are connecting to the same set of actors</a:t>
            </a:r>
          </a:p>
          <a:p>
            <a:endParaRPr lang="en-US" sz="2400" dirty="0">
              <a:ea typeface="宋体" pitchFamily="2" charset="-122"/>
            </a:endParaRPr>
          </a:p>
          <a:p>
            <a:endParaRPr lang="en-US" sz="2400" dirty="0">
              <a:ea typeface="宋体" pitchFamily="2" charset="-122"/>
            </a:endParaRPr>
          </a:p>
          <a:p>
            <a:endParaRPr lang="en-US" sz="2400" dirty="0">
              <a:ea typeface="宋体" pitchFamily="2" charset="-122"/>
            </a:endParaRPr>
          </a:p>
          <a:p>
            <a:endParaRPr lang="en-US" sz="2400" dirty="0">
              <a:ea typeface="宋体" pitchFamily="2" charset="-122"/>
            </a:endParaRPr>
          </a:p>
          <a:p>
            <a:r>
              <a:rPr lang="en-US" sz="2400" dirty="0">
                <a:ea typeface="宋体" pitchFamily="2" charset="-122"/>
              </a:rPr>
              <a:t>Structural equivalence is too </a:t>
            </a:r>
            <a:r>
              <a:rPr lang="en-US" sz="2400" dirty="0" smtClean="0">
                <a:ea typeface="宋体" pitchFamily="2" charset="-122"/>
              </a:rPr>
              <a:t>strict </a:t>
            </a:r>
            <a:r>
              <a:rPr lang="en-US" sz="2400" dirty="0">
                <a:ea typeface="宋体" pitchFamily="2" charset="-122"/>
              </a:rPr>
              <a:t>for practical use. </a:t>
            </a:r>
          </a:p>
          <a:p>
            <a:endParaRPr lang="en-US" sz="2400" dirty="0">
              <a:ea typeface="宋体" pitchFamily="2" charset="-122"/>
            </a:endParaRPr>
          </a:p>
        </p:txBody>
      </p:sp>
      <p:pic>
        <p:nvPicPr>
          <p:cNvPr id="22532" name="Picture 3" descr="network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4163" y="3589338"/>
            <a:ext cx="432911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1114425" y="4097338"/>
            <a:ext cx="2670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Nodes 1 and 3 are structurally equivalent;  </a:t>
            </a:r>
          </a:p>
          <a:p>
            <a:r>
              <a:rPr lang="en-US" sz="2000">
                <a:latin typeface="Calibri" pitchFamily="34" charset="0"/>
              </a:rPr>
              <a:t>So are nodes 5 and 6. </a:t>
            </a:r>
          </a:p>
        </p:txBody>
      </p:sp>
      <p:sp>
        <p:nvSpPr>
          <p:cNvPr id="22534" name="Slide Number Placeholder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A0BCE1-75A7-4EB5-9839-A826C3189A61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41973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/>
              <a:t>(1) Clustering based on vertex similarity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Vertex Similarity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>
                <a:ea typeface="宋体" pitchFamily="2" charset="-122"/>
              </a:rPr>
              <a:t>Jaccard Similarity</a:t>
            </a:r>
          </a:p>
          <a:p>
            <a:endParaRPr lang="en-US" sz="2400">
              <a:ea typeface="宋体" pitchFamily="2" charset="-122"/>
            </a:endParaRPr>
          </a:p>
          <a:p>
            <a:r>
              <a:rPr lang="en-US" sz="2400">
                <a:ea typeface="宋体" pitchFamily="2" charset="-122"/>
              </a:rPr>
              <a:t>Cosine similarity</a:t>
            </a:r>
          </a:p>
        </p:txBody>
      </p:sp>
      <p:pic>
        <p:nvPicPr>
          <p:cNvPr id="23556" name="Picture 5" descr="network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3365500"/>
            <a:ext cx="4329113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7" descr="latex-image-1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0075" y="4943475"/>
            <a:ext cx="51689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8" descr="latex-image-1.p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7250" y="5776913"/>
            <a:ext cx="33655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Slide Number Placeholder 9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7EE84B9-A656-4531-BB77-67002F5D8CB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4525" y="1560513"/>
            <a:ext cx="399573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0250" y="2359025"/>
            <a:ext cx="3995738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41973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(1) Clustering based on vertex similarity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Latent Space Models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5099050"/>
          </a:xfrm>
        </p:spPr>
        <p:txBody>
          <a:bodyPr/>
          <a:lstStyle/>
          <a:p>
            <a:r>
              <a:rPr lang="en-US" sz="2400">
                <a:ea typeface="宋体" pitchFamily="2" charset="-122"/>
              </a:rPr>
              <a:t>Map nodes into a low-dimensional space such that the proximity between nodes based on network connectivity is preserved in the new space, then apply k-means clustering</a:t>
            </a:r>
          </a:p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Multi-dimensional scaling (MDS)</a:t>
            </a:r>
          </a:p>
          <a:p>
            <a:pPr lvl="1"/>
            <a:r>
              <a:rPr lang="en-US" sz="2000">
                <a:ea typeface="宋体" pitchFamily="2" charset="-122"/>
              </a:rPr>
              <a:t>Given a network, construct a proximity matrix P representing the </a:t>
            </a:r>
            <a:r>
              <a:rPr lang="en-US" sz="2000" u="sng">
                <a:ea typeface="宋体" pitchFamily="2" charset="-122"/>
              </a:rPr>
              <a:t>pairwise distance</a:t>
            </a:r>
            <a:r>
              <a:rPr lang="en-US" sz="2000">
                <a:ea typeface="宋体" pitchFamily="2" charset="-122"/>
              </a:rPr>
              <a:t> between nodes (e.g., geodesic distance)</a:t>
            </a:r>
          </a:p>
          <a:p>
            <a:pPr lvl="1"/>
            <a:r>
              <a:rPr lang="en-US" sz="2000">
                <a:ea typeface="宋体" pitchFamily="2" charset="-122"/>
              </a:rPr>
              <a:t>Let               denote the coordinates of nodes in the low-dimensional space</a:t>
            </a:r>
          </a:p>
          <a:p>
            <a:pPr lvl="1"/>
            <a:endParaRPr lang="en-US" sz="2000">
              <a:ea typeface="宋体" pitchFamily="2" charset="-122"/>
            </a:endParaRPr>
          </a:p>
          <a:p>
            <a:pPr lvl="1"/>
            <a:r>
              <a:rPr lang="en-US" sz="2000">
                <a:solidFill>
                  <a:srgbClr val="0000FF"/>
                </a:solidFill>
                <a:ea typeface="宋体" pitchFamily="2" charset="-122"/>
              </a:rPr>
              <a:t>Objective function</a:t>
            </a:r>
            <a:r>
              <a:rPr lang="en-US" sz="2000">
                <a:ea typeface="宋体" pitchFamily="2" charset="-122"/>
              </a:rPr>
              <a:t>:   </a:t>
            </a:r>
          </a:p>
          <a:p>
            <a:pPr lvl="1"/>
            <a:r>
              <a:rPr lang="en-US" sz="2000">
                <a:solidFill>
                  <a:srgbClr val="0000FF"/>
                </a:solidFill>
                <a:ea typeface="宋体" pitchFamily="2" charset="-122"/>
              </a:rPr>
              <a:t>Solution</a:t>
            </a:r>
            <a:r>
              <a:rPr lang="en-US" sz="2000">
                <a:ea typeface="宋体" pitchFamily="2" charset="-122"/>
              </a:rPr>
              <a:t>:</a:t>
            </a:r>
          </a:p>
          <a:p>
            <a:pPr lvl="1"/>
            <a:r>
              <a:rPr lang="en-US" sz="2000">
                <a:ea typeface="宋体" pitchFamily="2" charset="-122"/>
              </a:rPr>
              <a:t>V is the top      eigenvectors of      , and     is a diagonal matrix of top eigenvalues                                               </a:t>
            </a:r>
          </a:p>
          <a:p>
            <a:pPr lvl="1"/>
            <a:endParaRPr lang="en-US" sz="2000">
              <a:ea typeface="宋体" pitchFamily="2" charset="-122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700213" y="3937000"/>
          <a:ext cx="74295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r:id="rId4" imgW="521017" imgH="165417" progId="Equation.3">
                  <p:embed/>
                </p:oleObj>
              </mc:Choice>
              <mc:Fallback>
                <p:oleObj r:id="rId4" imgW="521017" imgH="16541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3937000"/>
                        <a:ext cx="74295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5" descr="latex-image-1.pd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3163" y="4235450"/>
            <a:ext cx="51689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 descr="latex-image-1.pd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1538" y="4940300"/>
            <a:ext cx="1866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 descr="latex-image-1.pd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14613" y="5335588"/>
            <a:ext cx="990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latex-image-1.pd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63813" y="5772150"/>
            <a:ext cx="101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 descr="latex-image-1.pd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83100" y="5724525"/>
            <a:ext cx="190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1" descr="latex-image-1.pd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25750" y="6029325"/>
            <a:ext cx="2654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12" descr="latex-image-1.pd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02250" y="5775325"/>
            <a:ext cx="177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Slide Number Placeholder 1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99D7E27-7F57-4DC9-9244-09CA1D235BB3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0" y="0"/>
            <a:ext cx="26352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(2) Latent space models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25438" y="4572000"/>
            <a:ext cx="18097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Centered matrix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365125" y="6313488"/>
            <a:ext cx="6005513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/>
              <a:t>Reference: http://www.cse.ust.hk/~weikep/notes/MDS.pdf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81000"/>
            <a:ext cx="5992813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MDS Example</a:t>
            </a:r>
          </a:p>
        </p:txBody>
      </p:sp>
      <p:pic>
        <p:nvPicPr>
          <p:cNvPr id="26627" name="Content Placeholder 4" descr="latex-image-1.pd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l="-9329" r="-9329"/>
          <a:stretch>
            <a:fillRect/>
          </a:stretch>
        </p:blipFill>
        <p:spPr>
          <a:xfrm>
            <a:off x="5208588" y="1417638"/>
            <a:ext cx="2960687" cy="1628775"/>
          </a:xfrm>
          <a:ln/>
        </p:spPr>
      </p:pic>
      <p:pic>
        <p:nvPicPr>
          <p:cNvPr id="26628" name="Picture 3" descr="network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700" y="1430338"/>
            <a:ext cx="2582863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latex-image-1.p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1350" y="3367088"/>
            <a:ext cx="423545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 descr="latentspacemodel.pd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013" y="2625725"/>
            <a:ext cx="35560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075" y="4872038"/>
            <a:ext cx="48609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319088" y="5788025"/>
            <a:ext cx="3038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Calibri" pitchFamily="34" charset="0"/>
              </a:rPr>
              <a:t>Two communities: 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Calibri" pitchFamily="34" charset="0"/>
              </a:rPr>
              <a:t>{1, 2, 3, 4} and {5, 6, 7, 8, 9}</a:t>
            </a: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4283075" y="1922463"/>
            <a:ext cx="1004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Calibri" pitchFamily="34" charset="0"/>
              </a:rPr>
              <a:t>geodesic</a:t>
            </a:r>
          </a:p>
          <a:p>
            <a:pPr algn="ctr"/>
            <a:r>
              <a:rPr lang="en-US">
                <a:solidFill>
                  <a:srgbClr val="0000FF"/>
                </a:solidFill>
                <a:latin typeface="Calibri" pitchFamily="34" charset="0"/>
              </a:rPr>
              <a:t>distance</a:t>
            </a:r>
          </a:p>
        </p:txBody>
      </p:sp>
      <p:sp>
        <p:nvSpPr>
          <p:cNvPr id="26634" name="Down Arrow 11"/>
          <p:cNvSpPr>
            <a:spLocks noChangeArrowheads="1"/>
          </p:cNvSpPr>
          <p:nvPr/>
        </p:nvSpPr>
        <p:spPr bwMode="auto">
          <a:xfrm>
            <a:off x="1866900" y="2346325"/>
            <a:ext cx="371475" cy="446088"/>
          </a:xfrm>
          <a:prstGeom prst="downArrow">
            <a:avLst>
              <a:gd name="adj1" fmla="val 50000"/>
              <a:gd name="adj2" fmla="val 50125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6635" name="Down Arrow 12"/>
          <p:cNvSpPr>
            <a:spLocks noChangeArrowheads="1"/>
          </p:cNvSpPr>
          <p:nvPr/>
        </p:nvSpPr>
        <p:spPr bwMode="auto">
          <a:xfrm>
            <a:off x="1866900" y="5370513"/>
            <a:ext cx="371475" cy="446087"/>
          </a:xfrm>
          <a:prstGeom prst="downArrow">
            <a:avLst>
              <a:gd name="adj1" fmla="val 50000"/>
              <a:gd name="adj2" fmla="val 50125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6636" name="Slide Number Placeholder 1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BF9B96E-86A3-4492-87D4-24B693F90CC4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26352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(2) Latent space models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Block Models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457200" y="3589338"/>
            <a:ext cx="8229600" cy="2251075"/>
          </a:xfrm>
        </p:spPr>
        <p:txBody>
          <a:bodyPr/>
          <a:lstStyle/>
          <a:p>
            <a:r>
              <a:rPr lang="en-US" sz="2400">
                <a:ea typeface="宋体" pitchFamily="2" charset="-122"/>
              </a:rPr>
              <a:t>S is the community indicator matrix (group memberships)</a:t>
            </a:r>
            <a:endParaRPr lang="zh-CN" altLang="en-US" sz="2400">
              <a:ea typeface="宋体" pitchFamily="2" charset="-122"/>
            </a:endParaRPr>
          </a:p>
          <a:p>
            <a:r>
              <a:rPr lang="en-US" sz="2400">
                <a:ea typeface="宋体" pitchFamily="2" charset="-122"/>
              </a:rPr>
              <a:t>Relax S to be numerical values, then the optimal solution corresponds to the </a:t>
            </a: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top eigenvectors </a:t>
            </a:r>
            <a:r>
              <a:rPr lang="en-US" sz="2400">
                <a:ea typeface="宋体" pitchFamily="2" charset="-122"/>
              </a:rPr>
              <a:t>of A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49363"/>
            <a:ext cx="2665413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1375" y="1249363"/>
            <a:ext cx="2765425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ight Arrow 6"/>
          <p:cNvSpPr>
            <a:spLocks noChangeArrowheads="1"/>
          </p:cNvSpPr>
          <p:nvPr/>
        </p:nvSpPr>
        <p:spPr bwMode="auto">
          <a:xfrm>
            <a:off x="3603625" y="2578100"/>
            <a:ext cx="2070100" cy="438150"/>
          </a:xfrm>
          <a:prstGeom prst="rightArrow">
            <a:avLst>
              <a:gd name="adj1" fmla="val 50000"/>
              <a:gd name="adj2" fmla="val 49915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27655" name="Picture 7" descr="latex-image-1.p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3625" y="2193925"/>
            <a:ext cx="2070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7038" y="4938713"/>
            <a:ext cx="2851150" cy="18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Box 9"/>
          <p:cNvSpPr txBox="1">
            <a:spLocks noChangeArrowheads="1"/>
          </p:cNvSpPr>
          <p:nvPr/>
        </p:nvSpPr>
        <p:spPr bwMode="auto">
          <a:xfrm>
            <a:off x="5921375" y="5434013"/>
            <a:ext cx="3040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Calibri" pitchFamily="34" charset="0"/>
              </a:rPr>
              <a:t>Two communities: 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Calibri" pitchFamily="34" charset="0"/>
              </a:rPr>
              <a:t>{1, 2, 3, 4} and {5, 6, 7, 8, 9}</a:t>
            </a:r>
          </a:p>
        </p:txBody>
      </p:sp>
      <p:sp>
        <p:nvSpPr>
          <p:cNvPr id="27658" name="Right Arrow 10"/>
          <p:cNvSpPr>
            <a:spLocks noChangeArrowheads="1"/>
          </p:cNvSpPr>
          <p:nvPr/>
        </p:nvSpPr>
        <p:spPr bwMode="auto">
          <a:xfrm>
            <a:off x="4851400" y="5719763"/>
            <a:ext cx="822325" cy="242887"/>
          </a:xfrm>
          <a:prstGeom prst="rightArrow">
            <a:avLst>
              <a:gd name="adj1" fmla="val 50000"/>
              <a:gd name="adj2" fmla="val 50016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7659" name="TextBox 11"/>
          <p:cNvSpPr txBox="1">
            <a:spLocks noChangeArrowheads="1"/>
          </p:cNvSpPr>
          <p:nvPr/>
        </p:nvSpPr>
        <p:spPr bwMode="auto">
          <a:xfrm>
            <a:off x="5456238" y="625792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60" name="Slide Number Placeholder 12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F8056C5-4826-484E-8677-0226711F0E8D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0"/>
            <a:ext cx="32702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(3) Block model approximation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Cut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>
                <a:ea typeface="宋体" pitchFamily="2" charset="-122"/>
              </a:rPr>
              <a:t>Most interactions are within group whereas interactions between groups are few</a:t>
            </a:r>
          </a:p>
          <a:p>
            <a:r>
              <a:rPr lang="en-US" sz="2400">
                <a:ea typeface="宋体" pitchFamily="2" charset="-122"/>
              </a:rPr>
              <a:t>community detection </a:t>
            </a:r>
            <a:r>
              <a:rPr lang="en-US" sz="2400">
                <a:ea typeface="宋体" pitchFamily="2" charset="-122"/>
                <a:sym typeface="Wingdings" pitchFamily="2" charset="2"/>
              </a:rPr>
              <a:t> </a:t>
            </a:r>
            <a:r>
              <a:rPr lang="en-US" sz="2400">
                <a:solidFill>
                  <a:srgbClr val="0000FF"/>
                </a:solidFill>
                <a:ea typeface="宋体" pitchFamily="2" charset="-122"/>
                <a:sym typeface="Wingdings" pitchFamily="2" charset="2"/>
              </a:rPr>
              <a:t>minimum cut problem</a:t>
            </a:r>
          </a:p>
          <a:p>
            <a:r>
              <a:rPr lang="en-US" sz="240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Cut</a:t>
            </a:r>
            <a:r>
              <a:rPr lang="en-US" sz="2400">
                <a:ea typeface="宋体" pitchFamily="2" charset="-122"/>
                <a:sym typeface="Wingdings" pitchFamily="2" charset="2"/>
              </a:rPr>
              <a:t>: A partition of vertices of a graph into two disjoint sets</a:t>
            </a:r>
          </a:p>
          <a:p>
            <a:r>
              <a:rPr lang="en-US" sz="240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Minimum cut problem</a:t>
            </a:r>
            <a:r>
              <a:rPr lang="en-US" sz="2400">
                <a:ea typeface="宋体" pitchFamily="2" charset="-122"/>
                <a:sym typeface="Wingdings" pitchFamily="2" charset="2"/>
              </a:rPr>
              <a:t>: find a graph partition such that the number of edges between the two sets is minimized</a:t>
            </a:r>
            <a:endParaRPr lang="en-US" sz="2400">
              <a:ea typeface="宋体" pitchFamily="2" charset="-122"/>
            </a:endParaRPr>
          </a:p>
        </p:txBody>
      </p:sp>
      <p:pic>
        <p:nvPicPr>
          <p:cNvPr id="28676" name="Picture 3" descr="network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75" y="4437063"/>
            <a:ext cx="4433888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77" name="Straight Connector 5"/>
          <p:cNvCxnSpPr>
            <a:cxnSpLocks noChangeShapeType="1"/>
          </p:cNvCxnSpPr>
          <p:nvPr/>
        </p:nvCxnSpPr>
        <p:spPr bwMode="auto">
          <a:xfrm rot="16200000" flipH="1">
            <a:off x="2553494" y="4858544"/>
            <a:ext cx="542925" cy="338137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</p:cxnSp>
      <p:sp>
        <p:nvSpPr>
          <p:cNvPr id="28678" name="Slide Number Placeholder 6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47F6D55-1A38-4658-BE0B-07782AA33BE5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24066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(4) Spectral clustering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Ratio Cut &amp; Normalized Cut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3097213"/>
            <a:ext cx="8229600" cy="3028950"/>
          </a:xfrm>
        </p:spPr>
        <p:txBody>
          <a:bodyPr/>
          <a:lstStyle/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Minimum cut often</a:t>
            </a:r>
            <a:r>
              <a:rPr lang="en-US" sz="2400">
                <a:ea typeface="宋体" pitchFamily="2" charset="-122"/>
              </a:rPr>
              <a:t> returns an </a:t>
            </a:r>
            <a:r>
              <a:rPr lang="en-US" sz="2400" u="sng">
                <a:ea typeface="宋体" pitchFamily="2" charset="-122"/>
              </a:rPr>
              <a:t>imbalanced</a:t>
            </a:r>
            <a:r>
              <a:rPr lang="en-US" sz="2400">
                <a:ea typeface="宋体" pitchFamily="2" charset="-122"/>
              </a:rPr>
              <a:t> partition, with one set being a singleton, e.g. node 9</a:t>
            </a:r>
          </a:p>
          <a:p>
            <a:r>
              <a:rPr lang="en-US" sz="2400">
                <a:ea typeface="宋体" pitchFamily="2" charset="-122"/>
              </a:rPr>
              <a:t>Change the objective function to consider community size</a:t>
            </a:r>
          </a:p>
          <a:p>
            <a:endParaRPr lang="en-US" sz="2400">
              <a:ea typeface="宋体" pitchFamily="2" charset="-122"/>
            </a:endParaRPr>
          </a:p>
        </p:txBody>
      </p:sp>
      <p:pic>
        <p:nvPicPr>
          <p:cNvPr id="29700" name="Picture 3" descr="cut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288" y="1417638"/>
            <a:ext cx="38354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4" descr="latex-image-1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638" y="4406900"/>
            <a:ext cx="3759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 descr="latex-image-1.p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6638" y="5376863"/>
            <a:ext cx="43307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5651500" y="4648200"/>
            <a:ext cx="31099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Calibri" pitchFamily="34" charset="0"/>
              </a:rPr>
              <a:t>i</a:t>
            </a:r>
            <a:r>
              <a:rPr lang="en-US" sz="2000" baseline="-25000">
                <a:latin typeface="Calibri" pitchFamily="34" charset="0"/>
              </a:rPr>
              <a:t>,</a:t>
            </a:r>
            <a:r>
              <a:rPr lang="en-US" sz="2000">
                <a:latin typeface="Calibri" pitchFamily="34" charset="0"/>
              </a:rPr>
              <a:t>:</a:t>
            </a:r>
            <a:r>
              <a:rPr lang="en-US" sz="2000" baseline="-25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a community</a:t>
            </a:r>
          </a:p>
          <a:p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|C</a:t>
            </a:r>
            <a:r>
              <a:rPr lang="en-US" sz="2000" baseline="-25000">
                <a:solidFill>
                  <a:srgbClr val="0000FF"/>
                </a:solidFill>
                <a:latin typeface="Calibri" pitchFamily="34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|</a:t>
            </a:r>
            <a:r>
              <a:rPr lang="en-US" sz="2000">
                <a:latin typeface="Calibri" pitchFamily="34" charset="0"/>
              </a:rPr>
              <a:t>: number of nodes in C</a:t>
            </a:r>
            <a:r>
              <a:rPr lang="en-US" sz="2000" baseline="-25000">
                <a:latin typeface="Calibri" pitchFamily="34" charset="0"/>
              </a:rPr>
              <a:t>i</a:t>
            </a:r>
            <a:endParaRPr lang="en-US" sz="2000">
              <a:latin typeface="Calibri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vol(C</a:t>
            </a:r>
            <a:r>
              <a:rPr lang="en-US" sz="2000" baseline="-25000">
                <a:solidFill>
                  <a:srgbClr val="0000FF"/>
                </a:solidFill>
                <a:latin typeface="Calibri" pitchFamily="34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)</a:t>
            </a:r>
            <a:r>
              <a:rPr lang="en-US" sz="2000">
                <a:latin typeface="Calibri" pitchFamily="34" charset="0"/>
              </a:rPr>
              <a:t>: sum of degrees in C</a:t>
            </a:r>
            <a:r>
              <a:rPr lang="en-US" sz="2000" baseline="-25000">
                <a:latin typeface="Calibri" pitchFamily="34" charset="0"/>
              </a:rPr>
              <a:t>i</a:t>
            </a:r>
          </a:p>
        </p:txBody>
      </p:sp>
      <p:sp>
        <p:nvSpPr>
          <p:cNvPr id="29704" name="Slide Number Placeholder 8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916B811-CBFE-490A-8961-D5516990D05A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24066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(4) Spectral clustering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>
                <a:ea typeface="宋体" pitchFamily="2" charset="-122"/>
              </a:rPr>
              <a:t>Ratio Cut &amp; Normalized Cut Example</a:t>
            </a:r>
          </a:p>
        </p:txBody>
      </p:sp>
      <p:pic>
        <p:nvPicPr>
          <p:cNvPr id="30723" name="Picture 3" descr="cut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1400" y="1417638"/>
            <a:ext cx="38354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latex-image-1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625" y="2449513"/>
            <a:ext cx="48133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 descr="latex-image-1.p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625" y="3071813"/>
            <a:ext cx="5715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Box 9"/>
          <p:cNvSpPr txBox="1">
            <a:spLocks noChangeArrowheads="1"/>
          </p:cNvSpPr>
          <p:nvPr/>
        </p:nvSpPr>
        <p:spPr bwMode="auto">
          <a:xfrm>
            <a:off x="457200" y="1951038"/>
            <a:ext cx="2052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For partition in red: </a:t>
            </a:r>
          </a:p>
        </p:txBody>
      </p:sp>
      <p:sp>
        <p:nvSpPr>
          <p:cNvPr id="30727" name="TextBox 10"/>
          <p:cNvSpPr txBox="1">
            <a:spLocks noChangeArrowheads="1"/>
          </p:cNvSpPr>
          <p:nvPr/>
        </p:nvSpPr>
        <p:spPr bwMode="auto">
          <a:xfrm>
            <a:off x="457200" y="3836988"/>
            <a:ext cx="2511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alibri" pitchFamily="34" charset="0"/>
              </a:rPr>
              <a:t>For partition in green: </a:t>
            </a:r>
          </a:p>
        </p:txBody>
      </p:sp>
      <p:pic>
        <p:nvPicPr>
          <p:cNvPr id="30728" name="Picture 11" descr="latex-image-1.pd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5625" y="4953000"/>
            <a:ext cx="82677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12" descr="latex-image-1.pd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5625" y="4330700"/>
            <a:ext cx="67183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3" descr="latex-image-1.pd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60638" y="207645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4" descr="latex-image-1.pd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54338" y="3987800"/>
            <a:ext cx="2667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Box 15"/>
          <p:cNvSpPr txBox="1">
            <a:spLocks noChangeArrowheads="1"/>
          </p:cNvSpPr>
          <p:nvPr/>
        </p:nvSpPr>
        <p:spPr bwMode="auto">
          <a:xfrm>
            <a:off x="698500" y="5967413"/>
            <a:ext cx="772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alibri" pitchFamily="34" charset="0"/>
              </a:rPr>
              <a:t>Both ratio cut and normalized cut prefer a </a:t>
            </a:r>
            <a:r>
              <a:rPr lang="en-US" sz="2400" u="sng">
                <a:solidFill>
                  <a:srgbClr val="0000FF"/>
                </a:solidFill>
                <a:latin typeface="Calibri" pitchFamily="34" charset="0"/>
              </a:rPr>
              <a:t>balanced</a:t>
            </a:r>
            <a:r>
              <a:rPr lang="en-US" sz="2400">
                <a:solidFill>
                  <a:srgbClr val="0000FF"/>
                </a:solidFill>
                <a:latin typeface="Calibri" pitchFamily="34" charset="0"/>
              </a:rPr>
              <a:t> partition</a:t>
            </a:r>
          </a:p>
        </p:txBody>
      </p:sp>
      <p:sp>
        <p:nvSpPr>
          <p:cNvPr id="30733" name="Slide Number Placeholder 16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DC10B8D-D41E-401E-95E4-46D9BF4C10F9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0" y="0"/>
            <a:ext cx="24066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(4) Spectral clustering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Spectral Clustering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>
                <a:ea typeface="宋体" pitchFamily="2" charset="-122"/>
              </a:rPr>
              <a:t>Both ratio cut and normalized cut can be reformulated as</a:t>
            </a:r>
          </a:p>
          <a:p>
            <a:endParaRPr lang="en-US" sz="2400">
              <a:ea typeface="宋体" pitchFamily="2" charset="-122"/>
            </a:endParaRPr>
          </a:p>
          <a:p>
            <a:endParaRPr lang="en-US" sz="2400">
              <a:ea typeface="宋体" pitchFamily="2" charset="-122"/>
            </a:endParaRPr>
          </a:p>
          <a:p>
            <a:endParaRPr lang="en-US" sz="2400">
              <a:ea typeface="宋体" pitchFamily="2" charset="-122"/>
            </a:endParaRPr>
          </a:p>
          <a:p>
            <a:r>
              <a:rPr lang="en-US" sz="2400">
                <a:ea typeface="宋体" pitchFamily="2" charset="-122"/>
              </a:rPr>
              <a:t>Where</a:t>
            </a:r>
          </a:p>
          <a:p>
            <a:endParaRPr lang="en-US" sz="2400">
              <a:ea typeface="宋体" pitchFamily="2" charset="-122"/>
            </a:endParaRPr>
          </a:p>
          <a:p>
            <a:endParaRPr lang="en-US" sz="2400">
              <a:ea typeface="宋体" pitchFamily="2" charset="-122"/>
            </a:endParaRPr>
          </a:p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Spectral relaxation</a:t>
            </a:r>
            <a:r>
              <a:rPr lang="en-US" sz="2400">
                <a:ea typeface="宋体" pitchFamily="2" charset="-122"/>
              </a:rPr>
              <a:t>:</a:t>
            </a:r>
          </a:p>
          <a:p>
            <a:r>
              <a:rPr lang="en-US" sz="2400">
                <a:ea typeface="宋体" pitchFamily="2" charset="-122"/>
              </a:rPr>
              <a:t>Optimal solution:  top eigenvectors with the smallest eigenvalues</a:t>
            </a:r>
          </a:p>
          <a:p>
            <a:endParaRPr lang="en-US" sz="2400">
              <a:ea typeface="宋体" pitchFamily="2" charset="-122"/>
            </a:endParaRPr>
          </a:p>
        </p:txBody>
      </p:sp>
      <p:pic>
        <p:nvPicPr>
          <p:cNvPr id="31748" name="Picture 6" descr="latex-image-1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938" y="3268663"/>
            <a:ext cx="3378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5545138" y="3181350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graph Laplacian for ratio cut</a:t>
            </a:r>
          </a:p>
        </p:txBody>
      </p:sp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5654675" y="3581400"/>
            <a:ext cx="303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normalized graph Laplacian</a:t>
            </a:r>
          </a:p>
        </p:txBody>
      </p:sp>
      <p:pic>
        <p:nvPicPr>
          <p:cNvPr id="31751" name="Picture 9" descr="latex-image-1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938" y="4159250"/>
            <a:ext cx="32258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TextBox 10"/>
          <p:cNvSpPr txBox="1">
            <a:spLocks noChangeArrowheads="1"/>
          </p:cNvSpPr>
          <p:nvPr/>
        </p:nvSpPr>
        <p:spPr bwMode="auto">
          <a:xfrm>
            <a:off x="5924550" y="4065588"/>
            <a:ext cx="3160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A diagonal matrix of degrees</a:t>
            </a:r>
          </a:p>
        </p:txBody>
      </p:sp>
      <p:pic>
        <p:nvPicPr>
          <p:cNvPr id="31753" name="Picture 11" descr="latex-image-1.p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9825" y="4692650"/>
            <a:ext cx="40513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2" descr="latex-image-1.pd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95700" y="2241550"/>
            <a:ext cx="2743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5" name="Slide Number Placeholder 1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20A1F1C-039C-4D6D-906F-E59710573964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65125" y="6313488"/>
            <a:ext cx="6477000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/>
              <a:t>Reference: http://www.cse.ust.hk/~weikep/notes/clustering.pdf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24066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(4) Spectral clustering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Spectral Clustering Example</a:t>
            </a:r>
          </a:p>
        </p:txBody>
      </p:sp>
      <p:pic>
        <p:nvPicPr>
          <p:cNvPr id="32771" name="Picture 4" descr="latex-image-1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68700"/>
            <a:ext cx="38989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6" descr="latex-image-1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125913"/>
            <a:ext cx="5378450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7" descr="network.p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649413"/>
            <a:ext cx="34750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8" descr="latex-image-1.pd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86550" y="4125913"/>
            <a:ext cx="1771650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Down Arrow 9"/>
          <p:cNvSpPr>
            <a:spLocks noChangeArrowheads="1"/>
          </p:cNvSpPr>
          <p:nvPr/>
        </p:nvSpPr>
        <p:spPr bwMode="auto">
          <a:xfrm>
            <a:off x="2074863" y="2973388"/>
            <a:ext cx="292100" cy="519112"/>
          </a:xfrm>
          <a:prstGeom prst="downArrow">
            <a:avLst>
              <a:gd name="adj1" fmla="val 50000"/>
              <a:gd name="adj2" fmla="val 49909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2776" name="Right Arrow 10"/>
          <p:cNvSpPr>
            <a:spLocks noChangeArrowheads="1"/>
          </p:cNvSpPr>
          <p:nvPr/>
        </p:nvSpPr>
        <p:spPr bwMode="auto">
          <a:xfrm>
            <a:off x="5948363" y="5013325"/>
            <a:ext cx="644525" cy="307975"/>
          </a:xfrm>
          <a:prstGeom prst="right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2777" name="Up Arrow 11"/>
          <p:cNvSpPr>
            <a:spLocks noChangeArrowheads="1"/>
          </p:cNvSpPr>
          <p:nvPr/>
        </p:nvSpPr>
        <p:spPr bwMode="auto">
          <a:xfrm>
            <a:off x="7572375" y="2746375"/>
            <a:ext cx="350838" cy="822325"/>
          </a:xfrm>
          <a:prstGeom prst="upArrow">
            <a:avLst>
              <a:gd name="adj1" fmla="val 50000"/>
              <a:gd name="adj2" fmla="val 49905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2778" name="TextBox 12"/>
          <p:cNvSpPr txBox="1">
            <a:spLocks noChangeArrowheads="1"/>
          </p:cNvSpPr>
          <p:nvPr/>
        </p:nvSpPr>
        <p:spPr bwMode="auto">
          <a:xfrm>
            <a:off x="6064250" y="1657350"/>
            <a:ext cx="3040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Two communities: </a:t>
            </a:r>
          </a:p>
          <a:p>
            <a:pPr algn="ctr"/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{1, 2, 3, 4} and {5, 6, 7, 8, 9}</a:t>
            </a:r>
          </a:p>
        </p:txBody>
      </p:sp>
      <p:sp>
        <p:nvSpPr>
          <p:cNvPr id="32779" name="Cloud Callout 13"/>
          <p:cNvSpPr>
            <a:spLocks noChangeArrowheads="1"/>
          </p:cNvSpPr>
          <p:nvPr/>
        </p:nvSpPr>
        <p:spPr bwMode="auto">
          <a:xfrm>
            <a:off x="3770313" y="2365375"/>
            <a:ext cx="3802062" cy="1473200"/>
          </a:xfrm>
          <a:prstGeom prst="cloudCallout">
            <a:avLst>
              <a:gd name="adj1" fmla="val 40958"/>
              <a:gd name="adj2" fmla="val 57074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/>
            <a:r>
              <a:rPr lang="en-US">
                <a:latin typeface="Calibri" pitchFamily="34" charset="0"/>
              </a:rPr>
              <a:t>The 1</a:t>
            </a:r>
            <a:r>
              <a:rPr lang="en-US" baseline="30000">
                <a:latin typeface="Calibri" pitchFamily="34" charset="0"/>
              </a:rPr>
              <a:t>st</a:t>
            </a:r>
            <a:r>
              <a:rPr lang="en-US">
                <a:latin typeface="Calibri" pitchFamily="34" charset="0"/>
              </a:rPr>
              <a:t> eigenvector means all nodes belong to the same cluster, no use</a:t>
            </a:r>
          </a:p>
        </p:txBody>
      </p:sp>
      <p:sp>
        <p:nvSpPr>
          <p:cNvPr id="32780" name="TextBox 14"/>
          <p:cNvSpPr txBox="1">
            <a:spLocks noChangeArrowheads="1"/>
          </p:cNvSpPr>
          <p:nvPr/>
        </p:nvSpPr>
        <p:spPr bwMode="auto">
          <a:xfrm>
            <a:off x="7972425" y="2973388"/>
            <a:ext cx="973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k-means</a:t>
            </a:r>
          </a:p>
        </p:txBody>
      </p:sp>
      <p:sp>
        <p:nvSpPr>
          <p:cNvPr id="32781" name="Slide Number Placeholder 1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15CDA7C-8388-40F4-88B9-998B77CE2FB9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0" y="0"/>
            <a:ext cx="24066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(4) Spectral clustering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25438" y="6354763"/>
            <a:ext cx="1809750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Centered matrix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Modularity Maximization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6175"/>
          </a:xfrm>
        </p:spPr>
        <p:txBody>
          <a:bodyPr/>
          <a:lstStyle/>
          <a:p>
            <a:r>
              <a:rPr lang="en-US" sz="2400">
                <a:ea typeface="宋体" pitchFamily="2" charset="-122"/>
              </a:rPr>
              <a:t>Modularity measures the strength of a community partition by taking into account the degree distribution</a:t>
            </a:r>
          </a:p>
          <a:p>
            <a:r>
              <a:rPr lang="en-US" sz="2400">
                <a:ea typeface="宋体" pitchFamily="2" charset="-122"/>
              </a:rPr>
              <a:t>Given a network with </a:t>
            </a:r>
            <a:r>
              <a:rPr lang="en-US" sz="2400" i="1">
                <a:ea typeface="宋体" pitchFamily="2" charset="-122"/>
              </a:rPr>
              <a:t>m</a:t>
            </a:r>
            <a:r>
              <a:rPr lang="en-US" sz="2400">
                <a:ea typeface="宋体" pitchFamily="2" charset="-122"/>
              </a:rPr>
              <a:t> edges, the expected number of edges between two nodes with degrees </a:t>
            </a:r>
            <a:r>
              <a:rPr lang="en-US" sz="2400" i="1">
                <a:ea typeface="宋体" pitchFamily="2" charset="-122"/>
              </a:rPr>
              <a:t>d</a:t>
            </a:r>
            <a:r>
              <a:rPr lang="en-US" sz="2400" i="1" baseline="-25000">
                <a:ea typeface="宋体" pitchFamily="2" charset="-122"/>
              </a:rPr>
              <a:t>i</a:t>
            </a:r>
            <a:r>
              <a:rPr lang="en-US" sz="2400">
                <a:ea typeface="宋体" pitchFamily="2" charset="-122"/>
              </a:rPr>
              <a:t> and </a:t>
            </a:r>
            <a:r>
              <a:rPr lang="en-US" sz="2400" i="1">
                <a:ea typeface="宋体" pitchFamily="2" charset="-122"/>
              </a:rPr>
              <a:t>d</a:t>
            </a:r>
            <a:r>
              <a:rPr lang="en-US" sz="2400" i="1" baseline="-25000">
                <a:ea typeface="宋体" pitchFamily="2" charset="-122"/>
              </a:rPr>
              <a:t>j</a:t>
            </a:r>
            <a:r>
              <a:rPr lang="en-US" sz="2400">
                <a:ea typeface="宋体" pitchFamily="2" charset="-122"/>
              </a:rPr>
              <a:t> </a:t>
            </a:r>
            <a:r>
              <a:rPr lang="en-US" sz="2400" baseline="-25000">
                <a:ea typeface="宋体" pitchFamily="2" charset="-122"/>
              </a:rPr>
              <a:t> </a:t>
            </a:r>
            <a:r>
              <a:rPr lang="en-US" sz="2400">
                <a:ea typeface="宋体" pitchFamily="2" charset="-122"/>
              </a:rPr>
              <a:t>is   </a:t>
            </a:r>
          </a:p>
          <a:p>
            <a:endParaRPr lang="en-US" sz="2400">
              <a:ea typeface="宋体" pitchFamily="2" charset="-122"/>
            </a:endParaRPr>
          </a:p>
          <a:p>
            <a:endParaRPr lang="en-US" sz="2400">
              <a:ea typeface="宋体" pitchFamily="2" charset="-122"/>
            </a:endParaRPr>
          </a:p>
          <a:p>
            <a:endParaRPr lang="en-US" sz="2400">
              <a:ea typeface="宋体" pitchFamily="2" charset="-122"/>
            </a:endParaRPr>
          </a:p>
          <a:p>
            <a:r>
              <a:rPr lang="en-US" sz="2400">
                <a:ea typeface="宋体" pitchFamily="2" charset="-122"/>
              </a:rPr>
              <a:t>Strength of a community: </a:t>
            </a:r>
          </a:p>
          <a:p>
            <a:endParaRPr lang="en-US" sz="2400">
              <a:ea typeface="宋体" pitchFamily="2" charset="-122"/>
            </a:endParaRPr>
          </a:p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Modularity:</a:t>
            </a:r>
            <a:r>
              <a:rPr lang="en-US" sz="2400">
                <a:ea typeface="宋体" pitchFamily="2" charset="-122"/>
              </a:rPr>
              <a:t> </a:t>
            </a:r>
          </a:p>
          <a:p>
            <a:r>
              <a:rPr lang="en-US" sz="2400">
                <a:ea typeface="宋体" pitchFamily="2" charset="-122"/>
              </a:rPr>
              <a:t>A larger value indicates a good community structure </a:t>
            </a:r>
          </a:p>
        </p:txBody>
      </p:sp>
      <p:pic>
        <p:nvPicPr>
          <p:cNvPr id="34820" name="Picture 3" descr="latex-image-1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3675" y="2870200"/>
            <a:ext cx="1104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4" descr="network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9325" y="3209925"/>
            <a:ext cx="3475038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4857750" y="3308350"/>
            <a:ext cx="35512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The expected number of edges between nodes 1 and 2 is</a:t>
            </a:r>
          </a:p>
          <a:p>
            <a:pPr algn="ctr"/>
            <a:r>
              <a:rPr lang="en-US" sz="2000">
                <a:latin typeface="Calibri" pitchFamily="34" charset="0"/>
              </a:rPr>
              <a:t>3*2/ (2*14) = 3/14</a:t>
            </a:r>
          </a:p>
        </p:txBody>
      </p:sp>
      <p:pic>
        <p:nvPicPr>
          <p:cNvPr id="34823" name="Picture 8" descr="latex-image-1.p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0988" y="4541838"/>
            <a:ext cx="24511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9" descr="latex-image-1.pd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32063" y="5184775"/>
            <a:ext cx="41783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5" name="Slide Number Placeholder 10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6E489E5-476C-4DF5-ABDD-679AE51A0B02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0" y="0"/>
            <a:ext cx="29781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(5) Modularity maximization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0325" y="4908550"/>
            <a:ext cx="31051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/>
              <a:t>Given the degree distribution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Modularity Matrix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>
                <a:ea typeface="宋体" pitchFamily="2" charset="-122"/>
              </a:rPr>
              <a:t>Modularity matrix:</a:t>
            </a:r>
          </a:p>
          <a:p>
            <a:endParaRPr lang="en-US" sz="2400">
              <a:ea typeface="宋体" pitchFamily="2" charset="-122"/>
            </a:endParaRPr>
          </a:p>
          <a:p>
            <a:r>
              <a:rPr lang="en-US" sz="2400">
                <a:ea typeface="宋体" pitchFamily="2" charset="-122"/>
              </a:rPr>
              <a:t>Similar to spectral clustering, Modularity maximization can be reformulated as</a:t>
            </a:r>
          </a:p>
          <a:p>
            <a:endParaRPr lang="en-US" sz="2400">
              <a:ea typeface="宋体" pitchFamily="2" charset="-122"/>
            </a:endParaRPr>
          </a:p>
          <a:p>
            <a:endParaRPr lang="en-US" sz="2400">
              <a:ea typeface="宋体" pitchFamily="2" charset="-122"/>
            </a:endParaRPr>
          </a:p>
          <a:p>
            <a:r>
              <a:rPr lang="en-US" sz="2400">
                <a:ea typeface="宋体" pitchFamily="2" charset="-122"/>
              </a:rPr>
              <a:t>Optimal solution: top eigenvectors of the modularity matrix </a:t>
            </a:r>
          </a:p>
          <a:p>
            <a:r>
              <a:rPr lang="en-US" sz="2400">
                <a:ea typeface="宋体" pitchFamily="2" charset="-122"/>
              </a:rPr>
              <a:t>Apply k-means to S as a post-processing step to obtain community partition</a:t>
            </a:r>
          </a:p>
          <a:p>
            <a:endParaRPr lang="en-US" sz="2400">
              <a:ea typeface="宋体" pitchFamily="2" charset="-122"/>
            </a:endParaRPr>
          </a:p>
        </p:txBody>
      </p:sp>
      <p:pic>
        <p:nvPicPr>
          <p:cNvPr id="35844" name="Picture 4" descr="latex-image-1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8363" y="1743075"/>
            <a:ext cx="1993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latex-image-1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2150" y="1743075"/>
            <a:ext cx="24765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8" descr="latex-image-1.p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78088" y="3290888"/>
            <a:ext cx="44831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Slide Number Placeholder 6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7C527BF-07A5-4F96-A7A3-5F681913756A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29781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(5) Modularity maximization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7205663" y="1233488"/>
            <a:ext cx="1809750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Centered matrix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Modularity Maximization Example</a:t>
            </a:r>
          </a:p>
        </p:txBody>
      </p:sp>
      <p:pic>
        <p:nvPicPr>
          <p:cNvPr id="36867" name="Picture 3" descr="network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" y="1417638"/>
            <a:ext cx="4084638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latex-image-1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76675"/>
            <a:ext cx="578802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2592388" y="5775325"/>
            <a:ext cx="1893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Modularity Matrix</a:t>
            </a:r>
          </a:p>
        </p:txBody>
      </p:sp>
      <p:sp>
        <p:nvSpPr>
          <p:cNvPr id="36870" name="Down Arrow 8"/>
          <p:cNvSpPr>
            <a:spLocks noChangeArrowheads="1"/>
          </p:cNvSpPr>
          <p:nvPr/>
        </p:nvSpPr>
        <p:spPr bwMode="auto">
          <a:xfrm>
            <a:off x="2465388" y="3035300"/>
            <a:ext cx="450850" cy="658813"/>
          </a:xfrm>
          <a:prstGeom prst="downArrow">
            <a:avLst>
              <a:gd name="adj1" fmla="val 50000"/>
              <a:gd name="adj2" fmla="val 49886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6871" name="Right Arrow 9"/>
          <p:cNvSpPr>
            <a:spLocks noChangeArrowheads="1"/>
          </p:cNvSpPr>
          <p:nvPr/>
        </p:nvSpPr>
        <p:spPr bwMode="auto">
          <a:xfrm>
            <a:off x="6378575" y="4473575"/>
            <a:ext cx="477838" cy="439738"/>
          </a:xfrm>
          <a:prstGeom prst="rightArrow">
            <a:avLst>
              <a:gd name="adj1" fmla="val 50000"/>
              <a:gd name="adj2" fmla="val 50056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6872" name="Up Arrow 10"/>
          <p:cNvSpPr>
            <a:spLocks noChangeArrowheads="1"/>
          </p:cNvSpPr>
          <p:nvPr/>
        </p:nvSpPr>
        <p:spPr bwMode="auto">
          <a:xfrm>
            <a:off x="7697788" y="2649538"/>
            <a:ext cx="373062" cy="647700"/>
          </a:xfrm>
          <a:prstGeom prst="upArrow">
            <a:avLst>
              <a:gd name="adj1" fmla="val 50000"/>
              <a:gd name="adj2" fmla="val 49923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6873" name="TextBox 11"/>
          <p:cNvSpPr txBox="1">
            <a:spLocks noChangeArrowheads="1"/>
          </p:cNvSpPr>
          <p:nvPr/>
        </p:nvSpPr>
        <p:spPr bwMode="auto">
          <a:xfrm>
            <a:off x="8005763" y="2841625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k</a:t>
            </a:r>
            <a:r>
              <a:rPr lang="en-US">
                <a:latin typeface="Calibri" pitchFamily="34" charset="0"/>
              </a:rPr>
              <a:t>-means</a:t>
            </a:r>
          </a:p>
        </p:txBody>
      </p:sp>
      <p:sp>
        <p:nvSpPr>
          <p:cNvPr id="36874" name="TextBox 12"/>
          <p:cNvSpPr txBox="1">
            <a:spLocks noChangeArrowheads="1"/>
          </p:cNvSpPr>
          <p:nvPr/>
        </p:nvSpPr>
        <p:spPr bwMode="auto">
          <a:xfrm>
            <a:off x="5961063" y="1658938"/>
            <a:ext cx="3038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Two Communities:</a:t>
            </a:r>
          </a:p>
          <a:p>
            <a:pPr algn="ctr"/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{1, 2, 3, 4} and {5, 6, 7, 8, 9}</a:t>
            </a:r>
          </a:p>
        </p:txBody>
      </p:sp>
      <p:sp>
        <p:nvSpPr>
          <p:cNvPr id="36875" name="Slide Number Placeholder 1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7A7CED3-38DD-4E04-B192-4DF6214A05DE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297815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(5) Modularity maximization</a:t>
            </a:r>
          </a:p>
        </p:txBody>
      </p:sp>
      <p:pic>
        <p:nvPicPr>
          <p:cNvPr id="3687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8725" y="3876675"/>
            <a:ext cx="12287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8" name="Oval 7"/>
          <p:cNvSpPr>
            <a:spLocks noChangeArrowheads="1"/>
          </p:cNvSpPr>
          <p:nvPr/>
        </p:nvSpPr>
        <p:spPr bwMode="auto">
          <a:xfrm>
            <a:off x="7539038" y="3446463"/>
            <a:ext cx="625475" cy="248761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Community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ea typeface="宋体" pitchFamily="2" charset="-122"/>
              </a:rPr>
              <a:t>Community</a:t>
            </a:r>
            <a:r>
              <a:rPr lang="en-US" sz="2200">
                <a:ea typeface="宋体" pitchFamily="2" charset="-122"/>
              </a:rPr>
              <a:t>: It is formed by individuals such that those within a group </a:t>
            </a:r>
            <a:r>
              <a:rPr lang="en-US" sz="2200" u="sng">
                <a:ea typeface="宋体" pitchFamily="2" charset="-122"/>
              </a:rPr>
              <a:t>interact</a:t>
            </a:r>
            <a:r>
              <a:rPr lang="en-US" sz="2200">
                <a:ea typeface="宋体" pitchFamily="2" charset="-122"/>
              </a:rPr>
              <a:t> with each other more frequently than with those outside the group</a:t>
            </a:r>
          </a:p>
          <a:p>
            <a:pPr lvl="1">
              <a:lnSpc>
                <a:spcPct val="90000"/>
              </a:lnSpc>
            </a:pPr>
            <a:r>
              <a:rPr lang="en-US" sz="1900">
                <a:ea typeface="宋体" pitchFamily="2" charset="-122"/>
              </a:rPr>
              <a:t>a.k.a. </a:t>
            </a:r>
            <a:r>
              <a:rPr lang="en-US" sz="1900">
                <a:solidFill>
                  <a:srgbClr val="0000FF"/>
                </a:solidFill>
                <a:ea typeface="宋体" pitchFamily="2" charset="-122"/>
              </a:rPr>
              <a:t>group</a:t>
            </a:r>
            <a:r>
              <a:rPr lang="en-US" sz="1900">
                <a:ea typeface="宋体" pitchFamily="2" charset="-122"/>
              </a:rPr>
              <a:t>, </a:t>
            </a:r>
            <a:r>
              <a:rPr lang="en-US" sz="1900">
                <a:solidFill>
                  <a:srgbClr val="0000FF"/>
                </a:solidFill>
                <a:ea typeface="宋体" pitchFamily="2" charset="-122"/>
              </a:rPr>
              <a:t>cluster</a:t>
            </a:r>
            <a:r>
              <a:rPr lang="en-US" sz="1900">
                <a:ea typeface="宋体" pitchFamily="2" charset="-122"/>
              </a:rPr>
              <a:t>, </a:t>
            </a:r>
            <a:r>
              <a:rPr lang="en-US" sz="1900">
                <a:solidFill>
                  <a:srgbClr val="0000FF"/>
                </a:solidFill>
                <a:ea typeface="宋体" pitchFamily="2" charset="-122"/>
              </a:rPr>
              <a:t>cohesive subgroup</a:t>
            </a:r>
            <a:r>
              <a:rPr lang="en-US" sz="1900">
                <a:ea typeface="宋体" pitchFamily="2" charset="-122"/>
              </a:rPr>
              <a:t>, </a:t>
            </a:r>
            <a:r>
              <a:rPr lang="en-US" sz="1900">
                <a:solidFill>
                  <a:srgbClr val="0000FF"/>
                </a:solidFill>
                <a:ea typeface="宋体" pitchFamily="2" charset="-122"/>
              </a:rPr>
              <a:t>module</a:t>
            </a:r>
            <a:r>
              <a:rPr lang="en-US" sz="1900">
                <a:ea typeface="宋体" pitchFamily="2" charset="-122"/>
              </a:rPr>
              <a:t> in different contexts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ea typeface="宋体" pitchFamily="2" charset="-122"/>
              </a:rPr>
              <a:t>Community detection</a:t>
            </a:r>
            <a:r>
              <a:rPr lang="en-US" sz="2200">
                <a:ea typeface="宋体" pitchFamily="2" charset="-122"/>
              </a:rPr>
              <a:t>: discovering groups in a network where individuals’ </a:t>
            </a:r>
            <a:r>
              <a:rPr lang="en-US" sz="2200" u="sng">
                <a:ea typeface="宋体" pitchFamily="2" charset="-122"/>
              </a:rPr>
              <a:t>group memberships</a:t>
            </a:r>
            <a:r>
              <a:rPr lang="en-US" sz="2200">
                <a:ea typeface="宋体" pitchFamily="2" charset="-122"/>
              </a:rPr>
              <a:t> are not explicitly given</a:t>
            </a:r>
          </a:p>
          <a:p>
            <a:pPr>
              <a:lnSpc>
                <a:spcPct val="90000"/>
              </a:lnSpc>
            </a:pPr>
            <a:endParaRPr lang="en-US" sz="22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sz="2200">
                <a:ea typeface="宋体" pitchFamily="2" charset="-122"/>
              </a:rPr>
              <a:t>Why </a:t>
            </a:r>
            <a:r>
              <a:rPr lang="en-US" sz="2200">
                <a:solidFill>
                  <a:srgbClr val="0000FF"/>
                </a:solidFill>
                <a:ea typeface="宋体" pitchFamily="2" charset="-122"/>
              </a:rPr>
              <a:t>communities in social media</a:t>
            </a:r>
            <a:r>
              <a:rPr lang="en-US" sz="2200">
                <a:ea typeface="宋体" pitchFamily="2" charset="-122"/>
              </a:rPr>
              <a:t>? </a:t>
            </a:r>
          </a:p>
          <a:p>
            <a:pPr lvl="1">
              <a:lnSpc>
                <a:spcPct val="90000"/>
              </a:lnSpc>
            </a:pPr>
            <a:r>
              <a:rPr lang="en-US" sz="1900">
                <a:ea typeface="宋体" pitchFamily="2" charset="-122"/>
              </a:rPr>
              <a:t>Human beings are social</a:t>
            </a:r>
          </a:p>
          <a:p>
            <a:pPr lvl="1">
              <a:lnSpc>
                <a:spcPct val="90000"/>
              </a:lnSpc>
            </a:pPr>
            <a:r>
              <a:rPr lang="en-US" sz="1900">
                <a:ea typeface="宋体" pitchFamily="2" charset="-122"/>
              </a:rPr>
              <a:t>Easy-to-use social media allows people to extend their social life in unprecedented ways</a:t>
            </a:r>
          </a:p>
          <a:p>
            <a:pPr lvl="1">
              <a:lnSpc>
                <a:spcPct val="90000"/>
              </a:lnSpc>
            </a:pPr>
            <a:r>
              <a:rPr lang="en-US" sz="1900">
                <a:ea typeface="宋体" pitchFamily="2" charset="-122"/>
              </a:rPr>
              <a:t>Difficult to meet friends in the physical world, but much easier to find friend online with similar interests</a:t>
            </a:r>
          </a:p>
          <a:p>
            <a:pPr lvl="1">
              <a:lnSpc>
                <a:spcPct val="90000"/>
              </a:lnSpc>
            </a:pPr>
            <a:r>
              <a:rPr lang="en-US" sz="1900" u="sng">
                <a:ea typeface="宋体" pitchFamily="2" charset="-122"/>
              </a:rPr>
              <a:t>Interactions</a:t>
            </a:r>
            <a:r>
              <a:rPr lang="en-US" sz="1900">
                <a:ea typeface="宋体" pitchFamily="2" charset="-122"/>
              </a:rPr>
              <a:t> between nodes can help determine communities</a:t>
            </a:r>
          </a:p>
          <a:p>
            <a:pPr>
              <a:lnSpc>
                <a:spcPct val="90000"/>
              </a:lnSpc>
            </a:pPr>
            <a:endParaRPr lang="en-US" sz="220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>
                <a:ea typeface="宋体" pitchFamily="2" charset="-122"/>
              </a:rPr>
              <a:t>A Unified View for Community Partition</a:t>
            </a:r>
          </a:p>
        </p:txBody>
      </p:sp>
      <p:pic>
        <p:nvPicPr>
          <p:cNvPr id="37891" name="Picture 9" descr="latex-image-1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" y="4743450"/>
            <a:ext cx="7940675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Content Placeholder 11"/>
          <p:cNvSpPr>
            <a:spLocks noGrp="1"/>
          </p:cNvSpPr>
          <p:nvPr>
            <p:ph idx="4294967295"/>
          </p:nvPr>
        </p:nvSpPr>
        <p:spPr>
          <a:xfrm>
            <a:off x="198438" y="1852613"/>
            <a:ext cx="8229600" cy="4525962"/>
          </a:xfrm>
        </p:spPr>
        <p:txBody>
          <a:bodyPr/>
          <a:lstStyle/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Latent space models, block models, spectral clustering, and modularity maximization </a:t>
            </a:r>
            <a:r>
              <a:rPr lang="en-US" sz="2400">
                <a:ea typeface="宋体" pitchFamily="2" charset="-122"/>
              </a:rPr>
              <a:t>can be unified as  </a:t>
            </a:r>
          </a:p>
        </p:txBody>
      </p:sp>
      <p:sp>
        <p:nvSpPr>
          <p:cNvPr id="37893" name="Slide Number Placeholder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A64978B-8D13-4F7C-AFF0-8C078B9BBE5E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438" y="2751138"/>
            <a:ext cx="6853237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0800" y="6437313"/>
            <a:ext cx="8242300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Reference: http://www.cse.ust.hk/~weikep/notes/Script_community_detection.m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solidFill>
            <a:srgbClr val="CCFFCC"/>
          </a:solidFill>
        </p:spPr>
        <p:txBody>
          <a:bodyPr/>
          <a:lstStyle/>
          <a:p>
            <a:r>
              <a:rPr lang="en-US" sz="3600">
                <a:ea typeface="宋体" pitchFamily="2" charset="-122"/>
              </a:rPr>
              <a:t>Hierarchy-Centric Community Detection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>
                <a:ea typeface="宋体" pitchFamily="2" charset="-122"/>
              </a:rPr>
              <a:t>Goal: build a </a:t>
            </a:r>
            <a:r>
              <a:rPr lang="en-US" sz="2800" u="sng">
                <a:ea typeface="宋体" pitchFamily="2" charset="-122"/>
              </a:rPr>
              <a:t>hierarchical structure</a:t>
            </a:r>
            <a:r>
              <a:rPr lang="en-US" sz="2800">
                <a:ea typeface="宋体" pitchFamily="2" charset="-122"/>
              </a:rPr>
              <a:t> of communities based on network topology</a:t>
            </a:r>
          </a:p>
          <a:p>
            <a:endParaRPr lang="en-US" sz="2800">
              <a:ea typeface="宋体" pitchFamily="2" charset="-122"/>
            </a:endParaRPr>
          </a:p>
          <a:p>
            <a:r>
              <a:rPr lang="en-US" sz="2800">
                <a:ea typeface="宋体" pitchFamily="2" charset="-122"/>
              </a:rPr>
              <a:t>Allow the analysis of a network </a:t>
            </a:r>
            <a:r>
              <a:rPr lang="en-US" sz="2800" u="sng">
                <a:ea typeface="宋体" pitchFamily="2" charset="-122"/>
              </a:rPr>
              <a:t>at different resolutions</a:t>
            </a:r>
          </a:p>
          <a:p>
            <a:endParaRPr lang="en-US" sz="2800">
              <a:ea typeface="宋体" pitchFamily="2" charset="-122"/>
            </a:endParaRPr>
          </a:p>
          <a:p>
            <a:r>
              <a:rPr lang="en-US" sz="2800">
                <a:ea typeface="宋体" pitchFamily="2" charset="-122"/>
              </a:rPr>
              <a:t>Representative approaches: </a:t>
            </a:r>
          </a:p>
          <a:p>
            <a:pPr lvl="1"/>
            <a:r>
              <a:rPr lang="en-US">
                <a:ea typeface="宋体" pitchFamily="2" charset="-122"/>
              </a:rPr>
              <a:t>Divisive Hierarchical Clustering (top-down)</a:t>
            </a:r>
          </a:p>
          <a:p>
            <a:pPr lvl="1"/>
            <a:r>
              <a:rPr lang="en-US">
                <a:ea typeface="宋体" pitchFamily="2" charset="-122"/>
              </a:rPr>
              <a:t>Agglomerative Hierarchical clustering (bottom-up)</a:t>
            </a:r>
          </a:p>
        </p:txBody>
      </p:sp>
      <p:sp>
        <p:nvSpPr>
          <p:cNvPr id="3891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5F09E9D-9E36-476C-876D-1FF181936BCB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Divisive Hierarchical Clustering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>
                <a:ea typeface="宋体" pitchFamily="2" charset="-122"/>
              </a:rPr>
              <a:t>Divisive clustering</a:t>
            </a:r>
          </a:p>
          <a:p>
            <a:pPr lvl="1"/>
            <a:r>
              <a:rPr lang="en-US" sz="2000">
                <a:ea typeface="宋体" pitchFamily="2" charset="-122"/>
              </a:rPr>
              <a:t>Partition nodes into several sets</a:t>
            </a:r>
          </a:p>
          <a:p>
            <a:pPr lvl="1"/>
            <a:r>
              <a:rPr lang="en-US" sz="2000">
                <a:ea typeface="宋体" pitchFamily="2" charset="-122"/>
              </a:rPr>
              <a:t>Each set is further divided into smaller ones</a:t>
            </a:r>
          </a:p>
          <a:p>
            <a:pPr lvl="1"/>
            <a:r>
              <a:rPr lang="en-US" sz="2000">
                <a:ea typeface="宋体" pitchFamily="2" charset="-122"/>
              </a:rPr>
              <a:t>Network-centric partition can be applied for the partition</a:t>
            </a:r>
          </a:p>
          <a:p>
            <a:r>
              <a:rPr lang="en-US" sz="2400">
                <a:ea typeface="宋体" pitchFamily="2" charset="-122"/>
              </a:rPr>
              <a:t>One particular example: </a:t>
            </a: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recursively remove the “weakest” tie</a:t>
            </a:r>
          </a:p>
          <a:p>
            <a:pPr lvl="1"/>
            <a:r>
              <a:rPr lang="en-US" sz="2000">
                <a:ea typeface="宋体" pitchFamily="2" charset="-122"/>
              </a:rPr>
              <a:t>Find the edge with the least strength</a:t>
            </a:r>
          </a:p>
          <a:p>
            <a:pPr lvl="1"/>
            <a:r>
              <a:rPr lang="en-US" sz="2000">
                <a:ea typeface="宋体" pitchFamily="2" charset="-122"/>
              </a:rPr>
              <a:t>Remove the edge and update the corresponding strength of each edge</a:t>
            </a:r>
          </a:p>
          <a:p>
            <a:r>
              <a:rPr lang="en-US" sz="2400">
                <a:ea typeface="宋体" pitchFamily="2" charset="-122"/>
              </a:rPr>
              <a:t>Recursively apply the above two steps until a network is decomposed into desired number of connected components.</a:t>
            </a:r>
          </a:p>
          <a:p>
            <a:r>
              <a:rPr lang="en-US" sz="2400">
                <a:ea typeface="宋体" pitchFamily="2" charset="-122"/>
              </a:rPr>
              <a:t>Each component forms a community </a:t>
            </a:r>
          </a:p>
        </p:txBody>
      </p:sp>
      <p:sp>
        <p:nvSpPr>
          <p:cNvPr id="3994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D702437-15D3-441D-B0DA-AEEB1E144567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Edge Betweenness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>
                <a:ea typeface="宋体" pitchFamily="2" charset="-122"/>
              </a:rPr>
              <a:t>The strength of a tie can be measured by </a:t>
            </a: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edge betweenness </a:t>
            </a:r>
          </a:p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Edge betweenness: </a:t>
            </a:r>
            <a:r>
              <a:rPr lang="en-US" sz="2400">
                <a:ea typeface="宋体" pitchFamily="2" charset="-122"/>
              </a:rPr>
              <a:t>the number of shortest paths that pass along with the edge</a:t>
            </a:r>
          </a:p>
          <a:p>
            <a:endParaRPr lang="en-US" sz="2400">
              <a:ea typeface="宋体" pitchFamily="2" charset="-122"/>
            </a:endParaRPr>
          </a:p>
          <a:p>
            <a:endParaRPr lang="en-US" sz="2400">
              <a:ea typeface="宋体" pitchFamily="2" charset="-122"/>
            </a:endParaRPr>
          </a:p>
          <a:p>
            <a:endParaRPr lang="en-US" sz="2400">
              <a:ea typeface="宋体" pitchFamily="2" charset="-122"/>
            </a:endParaRPr>
          </a:p>
          <a:p>
            <a:endParaRPr lang="en-US" sz="2400"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endParaRPr lang="en-US" sz="2400">
              <a:ea typeface="宋体" pitchFamily="2" charset="-122"/>
            </a:endParaRPr>
          </a:p>
          <a:p>
            <a:r>
              <a:rPr lang="en-US" sz="2400">
                <a:ea typeface="宋体" pitchFamily="2" charset="-122"/>
              </a:rPr>
              <a:t>The edge with higher betweenness tends to be the </a:t>
            </a:r>
            <a:r>
              <a:rPr lang="en-US" sz="2400" u="sng">
                <a:ea typeface="宋体" pitchFamily="2" charset="-122"/>
              </a:rPr>
              <a:t>bridge</a:t>
            </a:r>
            <a:r>
              <a:rPr lang="en-US" sz="2400">
                <a:ea typeface="宋体" pitchFamily="2" charset="-122"/>
              </a:rPr>
              <a:t> between two communities. </a:t>
            </a:r>
          </a:p>
          <a:p>
            <a:endParaRPr lang="en-US" sz="2400">
              <a:ea typeface="宋体" pitchFamily="2" charset="-122"/>
            </a:endParaRPr>
          </a:p>
          <a:p>
            <a:endParaRPr lang="en-US" sz="2400">
              <a:ea typeface="宋体" pitchFamily="2" charset="-122"/>
            </a:endParaRP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4800600" y="5440363"/>
            <a:ext cx="2819400" cy="1371600"/>
            <a:chOff x="0" y="0"/>
            <a:chExt cx="2819400" cy="1371600"/>
          </a:xfrm>
        </p:grpSpPr>
        <p:sp>
          <p:nvSpPr>
            <p:cNvPr id="40965" name="Oval 3"/>
            <p:cNvSpPr>
              <a:spLocks noChangeArrowheads="1"/>
            </p:cNvSpPr>
            <p:nvPr/>
          </p:nvSpPr>
          <p:spPr bwMode="auto">
            <a:xfrm>
              <a:off x="0" y="0"/>
              <a:ext cx="990600" cy="13716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966" name="Oval 4"/>
            <p:cNvSpPr>
              <a:spLocks noChangeArrowheads="1"/>
            </p:cNvSpPr>
            <p:nvPr/>
          </p:nvSpPr>
          <p:spPr bwMode="auto">
            <a:xfrm>
              <a:off x="1752600" y="0"/>
              <a:ext cx="1066800" cy="13716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967" name="Oval 5"/>
            <p:cNvSpPr>
              <a:spLocks noChangeArrowheads="1"/>
            </p:cNvSpPr>
            <p:nvPr/>
          </p:nvSpPr>
          <p:spPr bwMode="auto">
            <a:xfrm>
              <a:off x="152400" y="228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968" name="Oval 6"/>
            <p:cNvSpPr>
              <a:spLocks noChangeArrowheads="1"/>
            </p:cNvSpPr>
            <p:nvPr/>
          </p:nvSpPr>
          <p:spPr bwMode="auto">
            <a:xfrm>
              <a:off x="609600" y="457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969" name="Oval 7"/>
            <p:cNvSpPr>
              <a:spLocks noChangeArrowheads="1"/>
            </p:cNvSpPr>
            <p:nvPr/>
          </p:nvSpPr>
          <p:spPr bwMode="auto">
            <a:xfrm>
              <a:off x="228600" y="838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40970" name="Straight Connector 8"/>
            <p:cNvCxnSpPr>
              <a:cxnSpLocks noChangeShapeType="1"/>
              <a:stCxn id="40968" idx="6"/>
              <a:endCxn id="40976" idx="2"/>
            </p:cNvCxnSpPr>
            <p:nvPr/>
          </p:nvCxnSpPr>
          <p:spPr bwMode="auto">
            <a:xfrm>
              <a:off x="914400" y="609600"/>
              <a:ext cx="990600" cy="152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0971" name="Straight Connector 9"/>
            <p:cNvCxnSpPr>
              <a:cxnSpLocks noChangeShapeType="1"/>
              <a:stCxn id="40967" idx="5"/>
              <a:endCxn id="40968" idx="2"/>
            </p:cNvCxnSpPr>
            <p:nvPr/>
          </p:nvCxnSpPr>
          <p:spPr bwMode="auto">
            <a:xfrm rot="16200000" flipH="1">
              <a:off x="450662" y="450661"/>
              <a:ext cx="120837" cy="197037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40972" name="Straight Connector 10"/>
            <p:cNvCxnSpPr>
              <a:cxnSpLocks noChangeShapeType="1"/>
              <a:stCxn id="40967" idx="4"/>
              <a:endCxn id="40969" idx="0"/>
            </p:cNvCxnSpPr>
            <p:nvPr/>
          </p:nvCxnSpPr>
          <p:spPr bwMode="auto">
            <a:xfrm rot="16200000" flipH="1">
              <a:off x="190500" y="647700"/>
              <a:ext cx="304800" cy="7620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40973" name="Straight Connector 11"/>
            <p:cNvCxnSpPr>
              <a:cxnSpLocks noChangeShapeType="1"/>
              <a:stCxn id="40969" idx="7"/>
              <a:endCxn id="40968" idx="3"/>
            </p:cNvCxnSpPr>
            <p:nvPr/>
          </p:nvCxnSpPr>
          <p:spPr bwMode="auto">
            <a:xfrm rot="5400000" flipH="1" flipV="1">
              <a:off x="488763" y="717363"/>
              <a:ext cx="165474" cy="165474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sp>
          <p:nvSpPr>
            <p:cNvPr id="40974" name="Oval 12"/>
            <p:cNvSpPr>
              <a:spLocks noChangeArrowheads="1"/>
            </p:cNvSpPr>
            <p:nvPr/>
          </p:nvSpPr>
          <p:spPr bwMode="auto">
            <a:xfrm>
              <a:off x="2133600" y="152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975" name="Oval 13"/>
            <p:cNvSpPr>
              <a:spLocks noChangeArrowheads="1"/>
            </p:cNvSpPr>
            <p:nvPr/>
          </p:nvSpPr>
          <p:spPr bwMode="auto">
            <a:xfrm>
              <a:off x="2438400" y="533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976" name="Oval 14"/>
            <p:cNvSpPr>
              <a:spLocks noChangeArrowheads="1"/>
            </p:cNvSpPr>
            <p:nvPr/>
          </p:nvSpPr>
          <p:spPr bwMode="auto">
            <a:xfrm>
              <a:off x="1905000" y="609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977" name="Oval 15"/>
            <p:cNvSpPr>
              <a:spLocks noChangeArrowheads="1"/>
            </p:cNvSpPr>
            <p:nvPr/>
          </p:nvSpPr>
          <p:spPr bwMode="auto">
            <a:xfrm>
              <a:off x="2209800" y="914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40978" name="Straight Connector 16"/>
            <p:cNvCxnSpPr>
              <a:cxnSpLocks noChangeShapeType="1"/>
              <a:stCxn id="40974" idx="3"/>
              <a:endCxn id="40976" idx="0"/>
            </p:cNvCxnSpPr>
            <p:nvPr/>
          </p:nvCxnSpPr>
          <p:spPr bwMode="auto">
            <a:xfrm rot="5400000">
              <a:off x="2019300" y="450662"/>
              <a:ext cx="197037" cy="120837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40979" name="Straight Connector 17"/>
            <p:cNvCxnSpPr>
              <a:cxnSpLocks noChangeShapeType="1"/>
              <a:stCxn id="40976" idx="5"/>
              <a:endCxn id="40977" idx="1"/>
            </p:cNvCxnSpPr>
            <p:nvPr/>
          </p:nvCxnSpPr>
          <p:spPr bwMode="auto">
            <a:xfrm rot="16200000" flipH="1">
              <a:off x="2165163" y="869763"/>
              <a:ext cx="89274" cy="89274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40980" name="Straight Connector 18"/>
            <p:cNvCxnSpPr>
              <a:cxnSpLocks noChangeShapeType="1"/>
              <a:stCxn id="40974" idx="5"/>
              <a:endCxn id="40975" idx="0"/>
            </p:cNvCxnSpPr>
            <p:nvPr/>
          </p:nvCxnSpPr>
          <p:spPr bwMode="auto">
            <a:xfrm rot="16200000" flipH="1">
              <a:off x="2431862" y="374461"/>
              <a:ext cx="120837" cy="197037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40981" name="Straight Connector 19"/>
            <p:cNvCxnSpPr>
              <a:cxnSpLocks noChangeShapeType="1"/>
              <a:stCxn id="40977" idx="7"/>
              <a:endCxn id="40975" idx="4"/>
            </p:cNvCxnSpPr>
            <p:nvPr/>
          </p:nvCxnSpPr>
          <p:spPr bwMode="auto">
            <a:xfrm rot="5400000" flipH="1" flipV="1">
              <a:off x="2469962" y="838200"/>
              <a:ext cx="120837" cy="120837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</p:grpSp>
      <p:pic>
        <p:nvPicPr>
          <p:cNvPr id="40982" name="Picture 21" descr="network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738" y="3157538"/>
            <a:ext cx="408622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3" name="TextBox 22"/>
          <p:cNvSpPr txBox="1">
            <a:spLocks noChangeArrowheads="1"/>
          </p:cNvSpPr>
          <p:nvPr/>
        </p:nvSpPr>
        <p:spPr bwMode="auto">
          <a:xfrm>
            <a:off x="5257800" y="3157538"/>
            <a:ext cx="3429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The edge betweenness of e(1, 2) is 4 (=6/2 + 1), as all the shortest paths from 2 to {4, 5, 6, 7, 8, 9} have to either pass e(1, 2) or e(2, 3), and e(1,2) is the shortest path between 1 and 2</a:t>
            </a:r>
          </a:p>
        </p:txBody>
      </p:sp>
      <p:sp>
        <p:nvSpPr>
          <p:cNvPr id="40984" name="Slide Number Placeholder 24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8EF03CF-4B0D-416B-BA1B-862C4F4C99E7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>
                <a:ea typeface="宋体" pitchFamily="2" charset="-122"/>
              </a:rPr>
              <a:t>Divisive clustering based on edge betweenness</a:t>
            </a:r>
          </a:p>
        </p:txBody>
      </p:sp>
      <p:pic>
        <p:nvPicPr>
          <p:cNvPr id="43011" name="Picture 3" descr="network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30363"/>
            <a:ext cx="4084638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8338" y="1914525"/>
            <a:ext cx="2540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 descr="divisive.p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819525"/>
            <a:ext cx="3736975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5173663" y="4032250"/>
            <a:ext cx="3754437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After remove e(4,5),  the betweenness  of </a:t>
            </a:r>
            <a:r>
              <a:rPr lang="en-US">
                <a:solidFill>
                  <a:srgbClr val="0000FF"/>
                </a:solidFill>
                <a:latin typeface="Calibri" pitchFamily="34" charset="0"/>
              </a:rPr>
              <a:t>e(4, 6)</a:t>
            </a:r>
            <a:r>
              <a:rPr lang="en-US">
                <a:latin typeface="Calibri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Calibri" pitchFamily="34" charset="0"/>
              </a:rPr>
              <a:t>becomes 20</a:t>
            </a:r>
            <a:r>
              <a:rPr lang="en-US">
                <a:latin typeface="Calibri" pitchFamily="34" charset="0"/>
              </a:rPr>
              <a:t>, which is the highest;</a:t>
            </a: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After remove e(4,6),   the edge  </a:t>
            </a:r>
            <a:r>
              <a:rPr lang="en-US">
                <a:solidFill>
                  <a:srgbClr val="0000FF"/>
                </a:solidFill>
                <a:latin typeface="Calibri" pitchFamily="34" charset="0"/>
              </a:rPr>
              <a:t>e(7,9) </a:t>
            </a:r>
            <a:r>
              <a:rPr lang="en-US">
                <a:latin typeface="Calibri" pitchFamily="34" charset="0"/>
              </a:rPr>
              <a:t>has the highest betweenness value </a:t>
            </a:r>
            <a:r>
              <a:rPr lang="en-US">
                <a:solidFill>
                  <a:srgbClr val="0000FF"/>
                </a:solidFill>
                <a:latin typeface="Calibri" pitchFamily="34" charset="0"/>
              </a:rPr>
              <a:t>4</a:t>
            </a:r>
            <a:r>
              <a:rPr lang="en-US">
                <a:latin typeface="Calibri" pitchFamily="34" charset="0"/>
              </a:rPr>
              <a:t>, and should be removed. </a:t>
            </a:r>
          </a:p>
        </p:txBody>
      </p:sp>
      <p:sp>
        <p:nvSpPr>
          <p:cNvPr id="43015" name="TextBox 7"/>
          <p:cNvSpPr txBox="1">
            <a:spLocks noChangeArrowheads="1"/>
          </p:cNvSpPr>
          <p:nvPr/>
        </p:nvSpPr>
        <p:spPr bwMode="auto">
          <a:xfrm>
            <a:off x="5730875" y="1484313"/>
            <a:ext cx="255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Initial betweenness value</a:t>
            </a:r>
          </a:p>
        </p:txBody>
      </p:sp>
      <p:sp>
        <p:nvSpPr>
          <p:cNvPr id="43016" name="Right Arrow 8"/>
          <p:cNvSpPr>
            <a:spLocks noChangeArrowheads="1"/>
          </p:cNvSpPr>
          <p:nvPr/>
        </p:nvSpPr>
        <p:spPr bwMode="auto">
          <a:xfrm>
            <a:off x="4721225" y="2343150"/>
            <a:ext cx="823913" cy="344488"/>
          </a:xfrm>
          <a:prstGeom prst="rightArrow">
            <a:avLst>
              <a:gd name="adj1" fmla="val 50000"/>
              <a:gd name="adj2" fmla="val 50082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3017" name="Left Arrow 10"/>
          <p:cNvSpPr>
            <a:spLocks noChangeArrowheads="1"/>
          </p:cNvSpPr>
          <p:nvPr/>
        </p:nvSpPr>
        <p:spPr bwMode="auto">
          <a:xfrm>
            <a:off x="3813175" y="4770438"/>
            <a:ext cx="1173163" cy="411162"/>
          </a:xfrm>
          <a:prstGeom prst="leftArrow">
            <a:avLst>
              <a:gd name="adj1" fmla="val 50000"/>
              <a:gd name="adj2" fmla="val 50025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3018" name="Slide Number Placeholder 9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ED44478-5DF6-46CA-B4A3-CFCA39105888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6491288"/>
            <a:ext cx="685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/>
              <a:t>Idea: progressively removing edges with the highest betweenness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>
                <a:ea typeface="宋体" pitchFamily="2" charset="-122"/>
              </a:rPr>
              <a:t>Agglomerative Hierarchical Clustering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>
                <a:ea typeface="宋体" pitchFamily="2" charset="-122"/>
              </a:rPr>
              <a:t>Initialize each node as a community</a:t>
            </a:r>
          </a:p>
          <a:p>
            <a:r>
              <a:rPr lang="en-US" sz="2800">
                <a:ea typeface="宋体" pitchFamily="2" charset="-122"/>
              </a:rPr>
              <a:t>Merge communities successively into larger communities following a certain criterion</a:t>
            </a:r>
          </a:p>
          <a:p>
            <a:pPr lvl="1"/>
            <a:r>
              <a:rPr lang="en-US" sz="2400">
                <a:ea typeface="宋体" pitchFamily="2" charset="-122"/>
              </a:rPr>
              <a:t>E.g., based on modularity increase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349250" y="4149725"/>
            <a:ext cx="8686800" cy="1223963"/>
            <a:chOff x="0" y="0"/>
            <a:chExt cx="8686800" cy="1223665"/>
          </a:xfrm>
        </p:grpSpPr>
        <p:pic>
          <p:nvPicPr>
            <p:cNvPr id="44037" name="Picture 3" descr="dendrogram.pd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5166" y="35591"/>
              <a:ext cx="4971634" cy="1188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8" name="Picture 5" descr="network.pd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2965522" cy="1129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39" name="Right Arrow 6"/>
            <p:cNvSpPr>
              <a:spLocks noChangeArrowheads="1"/>
            </p:cNvSpPr>
            <p:nvPr/>
          </p:nvSpPr>
          <p:spPr bwMode="auto">
            <a:xfrm>
              <a:off x="3200360" y="209989"/>
              <a:ext cx="822960" cy="250105"/>
            </a:xfrm>
            <a:prstGeom prst="rightArrow">
              <a:avLst>
                <a:gd name="adj1" fmla="val 50000"/>
                <a:gd name="adj2" fmla="val 4999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0" name="Slide Number Placeholder 8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14CA642-8CDD-424E-9E97-7F5DC66B957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989388" y="5441950"/>
            <a:ext cx="5045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Dendrogram according to Agglomerative Clustering based on Modularity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Summary of Community Detection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Node</a:t>
            </a:r>
            <a:r>
              <a:rPr lang="en-US" sz="2400">
                <a:ea typeface="宋体" pitchFamily="2" charset="-122"/>
              </a:rPr>
              <a:t>-Centric Community Detection</a:t>
            </a:r>
          </a:p>
          <a:p>
            <a:pPr lvl="1"/>
            <a:r>
              <a:rPr lang="en-US" sz="2000" i="1">
                <a:ea typeface="宋体" pitchFamily="2" charset="-122"/>
              </a:rPr>
              <a:t>cliques, k-cliques, k-clubs</a:t>
            </a:r>
          </a:p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Group</a:t>
            </a:r>
            <a:r>
              <a:rPr lang="en-US" sz="2400">
                <a:ea typeface="宋体" pitchFamily="2" charset="-122"/>
              </a:rPr>
              <a:t>-Centric Community Detection</a:t>
            </a:r>
          </a:p>
          <a:p>
            <a:pPr lvl="1"/>
            <a:r>
              <a:rPr lang="en-US" sz="2000" i="1">
                <a:ea typeface="宋体" pitchFamily="2" charset="-122"/>
              </a:rPr>
              <a:t>quasi-cliques</a:t>
            </a:r>
          </a:p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Network</a:t>
            </a:r>
            <a:r>
              <a:rPr lang="en-US" sz="2400">
                <a:ea typeface="宋体" pitchFamily="2" charset="-122"/>
              </a:rPr>
              <a:t>-Centric Community Detection</a:t>
            </a:r>
          </a:p>
          <a:p>
            <a:pPr lvl="1"/>
            <a:r>
              <a:rPr lang="en-US" sz="2000" i="1">
                <a:ea typeface="宋体" pitchFamily="2" charset="-122"/>
              </a:rPr>
              <a:t>Clustering based on vertex similarity</a:t>
            </a:r>
          </a:p>
          <a:p>
            <a:pPr lvl="1"/>
            <a:r>
              <a:rPr lang="en-US" sz="2000" i="1">
                <a:ea typeface="宋体" pitchFamily="2" charset="-122"/>
              </a:rPr>
              <a:t>Latent space models, block models, spectral clustering, modularity maximization</a:t>
            </a:r>
          </a:p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Hierarchy</a:t>
            </a:r>
            <a:r>
              <a:rPr lang="en-US" sz="2400">
                <a:ea typeface="宋体" pitchFamily="2" charset="-122"/>
              </a:rPr>
              <a:t>-Centric Community Detection</a:t>
            </a:r>
          </a:p>
          <a:p>
            <a:pPr lvl="1"/>
            <a:r>
              <a:rPr lang="en-US" sz="2000" i="1">
                <a:ea typeface="宋体" pitchFamily="2" charset="-122"/>
              </a:rPr>
              <a:t>Divisive clustering</a:t>
            </a:r>
          </a:p>
          <a:p>
            <a:pPr lvl="1"/>
            <a:r>
              <a:rPr lang="en-US" sz="2000" i="1">
                <a:ea typeface="宋体" pitchFamily="2" charset="-122"/>
              </a:rPr>
              <a:t>Agglomerative clustering</a:t>
            </a:r>
          </a:p>
        </p:txBody>
      </p:sp>
      <p:sp>
        <p:nvSpPr>
          <p:cNvPr id="4506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2FC3C67-6186-448C-B3C0-0508EC5B7430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/>
          <a:p>
            <a:pPr algn="l"/>
            <a:r>
              <a:rPr lang="en-US" sz="4000" b="1">
                <a:ea typeface="宋体" pitchFamily="2" charset="-122"/>
              </a:rPr>
              <a:t>COMMUNITY EVALUATION</a:t>
            </a:r>
          </a:p>
        </p:txBody>
      </p:sp>
      <p:sp>
        <p:nvSpPr>
          <p:cNvPr id="46083" name="Text Placeholder 4"/>
          <p:cNvSpPr>
            <a:spLocks noGrp="1"/>
          </p:cNvSpPr>
          <p:nvPr>
            <p:ph type="body" idx="4294967295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/>
          <a:p>
            <a:pPr marL="0" indent="0">
              <a:buFont typeface="Arial" pitchFamily="34" charset="0"/>
              <a:buNone/>
            </a:pPr>
            <a:endParaRPr lang="en-US" sz="200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46084" name="Slide Number Placeholder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2C4717E-883B-4BDB-A5D5-4C2FD36E6BF5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>
                <a:ea typeface="宋体" pitchFamily="2" charset="-122"/>
              </a:rPr>
              <a:t>Evaluating Community Detection (1)</a:t>
            </a:r>
          </a:p>
        </p:txBody>
      </p:sp>
      <p:sp>
        <p:nvSpPr>
          <p:cNvPr id="47107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ea typeface="宋体" pitchFamily="2" charset="-122"/>
              </a:rPr>
              <a:t>For groups with clear definitions</a:t>
            </a:r>
          </a:p>
          <a:p>
            <a:pPr lvl="1"/>
            <a:r>
              <a:rPr lang="en-US">
                <a:ea typeface="宋体" pitchFamily="2" charset="-122"/>
              </a:rPr>
              <a:t>E.g., Cliques, k-cliques, k-clubs, quasi-cliques</a:t>
            </a:r>
          </a:p>
          <a:p>
            <a:pPr lvl="1"/>
            <a:r>
              <a:rPr lang="en-US">
                <a:ea typeface="宋体" pitchFamily="2" charset="-122"/>
              </a:rPr>
              <a:t>Verify whether extracted communities satisfy the definition</a:t>
            </a:r>
          </a:p>
          <a:p>
            <a:r>
              <a:rPr lang="en-US">
                <a:solidFill>
                  <a:srgbClr val="0000FF"/>
                </a:solidFill>
                <a:ea typeface="宋体" pitchFamily="2" charset="-122"/>
              </a:rPr>
              <a:t>For networks with ground truth information</a:t>
            </a:r>
          </a:p>
          <a:p>
            <a:pPr lvl="1"/>
            <a:r>
              <a:rPr lang="en-US">
                <a:ea typeface="宋体" pitchFamily="2" charset="-122"/>
              </a:rPr>
              <a:t>Normalized mutual information</a:t>
            </a:r>
          </a:p>
          <a:p>
            <a:pPr lvl="1"/>
            <a:r>
              <a:rPr lang="en-US">
                <a:ea typeface="宋体" pitchFamily="2" charset="-122"/>
              </a:rPr>
              <a:t>Accuracy of pairwise community memberships</a:t>
            </a:r>
          </a:p>
          <a:p>
            <a:pPr lvl="1"/>
            <a:endParaRPr lang="en-US">
              <a:ea typeface="宋体" pitchFamily="2" charset="-122"/>
            </a:endParaRPr>
          </a:p>
        </p:txBody>
      </p:sp>
      <p:sp>
        <p:nvSpPr>
          <p:cNvPr id="47108" name="Slide Number Placeholder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DE38D17-15DE-4BF9-8026-FB48C9355840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Measuring a Clustering Result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3962400"/>
            <a:ext cx="8229600" cy="1939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The number of communities after grouping can be different from the ground truth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No clear community </a:t>
            </a:r>
            <a:r>
              <a:rPr lang="en-US" sz="2400" u="sng">
                <a:ea typeface="宋体" pitchFamily="2" charset="-122"/>
              </a:rPr>
              <a:t>correspondence</a:t>
            </a:r>
            <a:r>
              <a:rPr lang="en-US" sz="2400">
                <a:ea typeface="宋体" pitchFamily="2" charset="-122"/>
              </a:rPr>
              <a:t> between clustering result and the ground truth 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Normalized Mutual Information can be used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1828800" y="2438400"/>
            <a:ext cx="1544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Ground Truth</a:t>
            </a:r>
          </a:p>
        </p:txBody>
      </p:sp>
      <p:sp>
        <p:nvSpPr>
          <p:cNvPr id="48133" name="Oval 4"/>
          <p:cNvSpPr>
            <a:spLocks noChangeArrowheads="1"/>
          </p:cNvSpPr>
          <p:nvPr/>
        </p:nvSpPr>
        <p:spPr bwMode="auto">
          <a:xfrm>
            <a:off x="1447800" y="1524000"/>
            <a:ext cx="914400" cy="762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pitchFamily="34" charset="0"/>
              </a:rPr>
              <a:t>1, 2, 3</a:t>
            </a:r>
          </a:p>
        </p:txBody>
      </p:sp>
      <p:sp>
        <p:nvSpPr>
          <p:cNvPr id="48134" name="Oval 5"/>
          <p:cNvSpPr>
            <a:spLocks noChangeArrowheads="1"/>
          </p:cNvSpPr>
          <p:nvPr/>
        </p:nvSpPr>
        <p:spPr bwMode="auto">
          <a:xfrm>
            <a:off x="2667000" y="1524000"/>
            <a:ext cx="914400" cy="762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pitchFamily="34" charset="0"/>
              </a:rPr>
              <a:t>4, 5, 6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724400" y="1600200"/>
            <a:ext cx="609600" cy="60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pitchFamily="34" charset="0"/>
              </a:rPr>
              <a:t>1, 3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5791200" y="1600200"/>
            <a:ext cx="609600" cy="60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6934200" y="1600200"/>
            <a:ext cx="609600" cy="60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pitchFamily="34" charset="0"/>
              </a:rPr>
              <a:t>4, 5, 6</a:t>
            </a:r>
          </a:p>
        </p:txBody>
      </p:sp>
      <p:sp>
        <p:nvSpPr>
          <p:cNvPr id="48138" name="TextBox 9"/>
          <p:cNvSpPr txBox="1">
            <a:spLocks noChangeArrowheads="1"/>
          </p:cNvSpPr>
          <p:nvPr/>
        </p:nvSpPr>
        <p:spPr bwMode="auto">
          <a:xfrm>
            <a:off x="5181600" y="2438400"/>
            <a:ext cx="194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Clustering Result</a:t>
            </a:r>
          </a:p>
        </p:txBody>
      </p:sp>
      <p:sp>
        <p:nvSpPr>
          <p:cNvPr id="48139" name="TextBox 10"/>
          <p:cNvSpPr txBox="1">
            <a:spLocks noChangeArrowheads="1"/>
          </p:cNvSpPr>
          <p:nvPr/>
        </p:nvSpPr>
        <p:spPr bwMode="auto">
          <a:xfrm>
            <a:off x="3276600" y="3124200"/>
            <a:ext cx="2547938" cy="708025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How to measure the </a:t>
            </a:r>
          </a:p>
          <a:p>
            <a:pPr algn="ctr"/>
            <a:r>
              <a:rPr lang="en-US" sz="2000">
                <a:solidFill>
                  <a:srgbClr val="0000FF"/>
                </a:solidFill>
                <a:latin typeface="Calibri" pitchFamily="34" charset="0"/>
              </a:rPr>
              <a:t>clustering quality?</a:t>
            </a:r>
          </a:p>
        </p:txBody>
      </p:sp>
      <p:cxnSp>
        <p:nvCxnSpPr>
          <p:cNvPr id="48140" name="Straight Arrow Connector 12"/>
          <p:cNvCxnSpPr>
            <a:cxnSpLocks noChangeShapeType="1"/>
          </p:cNvCxnSpPr>
          <p:nvPr/>
        </p:nvCxnSpPr>
        <p:spPr bwMode="auto">
          <a:xfrm>
            <a:off x="2819400" y="2819400"/>
            <a:ext cx="762000" cy="228600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8141" name="Straight Arrow Connector 14"/>
          <p:cNvCxnSpPr>
            <a:cxnSpLocks noChangeShapeType="1"/>
          </p:cNvCxnSpPr>
          <p:nvPr/>
        </p:nvCxnSpPr>
        <p:spPr bwMode="auto">
          <a:xfrm rot="10800000" flipV="1">
            <a:off x="5715000" y="2819400"/>
            <a:ext cx="381000" cy="228600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48142" name="Slide Number Placeholder 1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ABC209A-D682-4F32-802B-946BCD2DEB48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>
                <a:ea typeface="宋体" pitchFamily="2" charset="-122"/>
              </a:rPr>
              <a:t>Communities in Social Media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534988" y="1477963"/>
            <a:ext cx="8229600" cy="4759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ea typeface="宋体" pitchFamily="2" charset="-122"/>
              </a:rPr>
              <a:t>Two types of groups in social media</a:t>
            </a:r>
            <a:endParaRPr lang="en-US" sz="2000">
              <a:solidFill>
                <a:srgbClr val="0000FF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Explicit Groups</a:t>
            </a:r>
            <a:r>
              <a:rPr lang="en-US" sz="2400">
                <a:ea typeface="宋体" pitchFamily="2" charset="-122"/>
              </a:rPr>
              <a:t>: formed by user subscriptions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Implicit Groups</a:t>
            </a:r>
            <a:r>
              <a:rPr lang="en-US" sz="2400">
                <a:ea typeface="宋体" pitchFamily="2" charset="-122"/>
              </a:rPr>
              <a:t>: implicitly formed by social </a:t>
            </a:r>
            <a:r>
              <a:rPr lang="en-US" sz="2400" u="sng">
                <a:ea typeface="宋体" pitchFamily="2" charset="-122"/>
              </a:rPr>
              <a:t>interactions</a:t>
            </a:r>
          </a:p>
          <a:p>
            <a:pPr>
              <a:lnSpc>
                <a:spcPct val="80000"/>
              </a:lnSpc>
            </a:pPr>
            <a:endParaRPr lang="en-US" sz="22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sz="2400">
                <a:ea typeface="宋体" pitchFamily="2" charset="-122"/>
              </a:rPr>
              <a:t>Some social media sites allow people to join groups, is it necessary to extract groups based on </a:t>
            </a:r>
            <a:r>
              <a:rPr lang="en-US" sz="2400" u="sng">
                <a:ea typeface="宋体" pitchFamily="2" charset="-122"/>
              </a:rPr>
              <a:t>network topology</a:t>
            </a:r>
            <a:r>
              <a:rPr lang="en-US" sz="2400">
                <a:ea typeface="宋体" pitchFamily="2" charset="-122"/>
              </a:rPr>
              <a:t>?</a:t>
            </a:r>
          </a:p>
          <a:p>
            <a:pPr lvl="1">
              <a:lnSpc>
                <a:spcPct val="80000"/>
              </a:lnSpc>
            </a:pPr>
            <a:r>
              <a:rPr lang="en-US" sz="2000">
                <a:ea typeface="宋体" pitchFamily="2" charset="-122"/>
              </a:rPr>
              <a:t>Not all sites provide community platform</a:t>
            </a:r>
          </a:p>
          <a:p>
            <a:pPr lvl="1">
              <a:lnSpc>
                <a:spcPct val="80000"/>
              </a:lnSpc>
            </a:pPr>
            <a:r>
              <a:rPr lang="en-US" sz="2000">
                <a:ea typeface="宋体" pitchFamily="2" charset="-122"/>
              </a:rPr>
              <a:t>Not all people want to make effort to join groups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ea typeface="宋体" pitchFamily="2" charset="-122"/>
              </a:rPr>
              <a:t>Groups can change dynamically </a:t>
            </a:r>
            <a:endParaRPr lang="en-US" sz="19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sz="2400">
                <a:ea typeface="宋体" pitchFamily="2" charset="-122"/>
              </a:rPr>
              <a:t>Network </a:t>
            </a:r>
            <a:r>
              <a:rPr lang="en-US" sz="2400" u="sng">
                <a:ea typeface="宋体" pitchFamily="2" charset="-122"/>
              </a:rPr>
              <a:t>interaction</a:t>
            </a:r>
            <a:r>
              <a:rPr lang="en-US" sz="2400">
                <a:ea typeface="宋体" pitchFamily="2" charset="-122"/>
              </a:rPr>
              <a:t> provides rich information about the </a:t>
            </a:r>
            <a:r>
              <a:rPr lang="en-US" sz="2400" u="sng">
                <a:ea typeface="宋体" pitchFamily="2" charset="-122"/>
              </a:rPr>
              <a:t>relationship</a:t>
            </a:r>
            <a:r>
              <a:rPr lang="en-US" sz="2400">
                <a:ea typeface="宋体" pitchFamily="2" charset="-122"/>
              </a:rPr>
              <a:t> between users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ea typeface="宋体" pitchFamily="2" charset="-122"/>
              </a:rPr>
              <a:t>Can complement other kinds of information, e.g. user profile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ea typeface="宋体" pitchFamily="2" charset="-122"/>
              </a:rPr>
              <a:t>Help network visualization and navigation</a:t>
            </a:r>
          </a:p>
          <a:p>
            <a:pPr lvl="1">
              <a:lnSpc>
                <a:spcPct val="80000"/>
              </a:lnSpc>
            </a:pPr>
            <a:r>
              <a:rPr lang="en-US" sz="2000">
                <a:ea typeface="宋体" pitchFamily="2" charset="-122"/>
              </a:rPr>
              <a:t>Provide basic information for other tasks, e.g. recommendation</a:t>
            </a:r>
          </a:p>
          <a:p>
            <a:pPr lvl="1">
              <a:lnSpc>
                <a:spcPct val="80000"/>
              </a:lnSpc>
              <a:buFont typeface="Arial" pitchFamily="34" charset="0"/>
              <a:buNone/>
            </a:pPr>
            <a:r>
              <a:rPr lang="en-US" sz="2000">
                <a:ea typeface="宋体" pitchFamily="2" charset="-122"/>
              </a:rPr>
              <a:t>Note that each of the above three points can be a research topic.</a:t>
            </a:r>
          </a:p>
        </p:txBody>
      </p:sp>
      <p:sp>
        <p:nvSpPr>
          <p:cNvPr id="6148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B174EC5-5D86-4880-B181-0D90B95E491B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Normalized Mutual Information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Entropy</a:t>
            </a:r>
            <a:r>
              <a:rPr lang="en-US" sz="2400">
                <a:ea typeface="宋体" pitchFamily="2" charset="-122"/>
              </a:rPr>
              <a:t>: the information contained in a distribution</a:t>
            </a:r>
          </a:p>
          <a:p>
            <a:pPr>
              <a:buFont typeface="Arial" pitchFamily="34" charset="0"/>
              <a:buNone/>
            </a:pPr>
            <a:endParaRPr lang="en-US" sz="2400">
              <a:ea typeface="宋体" pitchFamily="2" charset="-122"/>
            </a:endParaRPr>
          </a:p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Mutual Information</a:t>
            </a:r>
            <a:r>
              <a:rPr lang="en-US" sz="2400">
                <a:ea typeface="宋体" pitchFamily="2" charset="-122"/>
              </a:rPr>
              <a:t>: the shared information between two distributions</a:t>
            </a:r>
          </a:p>
          <a:p>
            <a:endParaRPr lang="en-US" sz="2400">
              <a:ea typeface="宋体" pitchFamily="2" charset="-122"/>
            </a:endParaRPr>
          </a:p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Normalized Mutual Information </a:t>
            </a:r>
            <a:r>
              <a:rPr lang="en-US" sz="2400">
                <a:ea typeface="宋体" pitchFamily="2" charset="-122"/>
              </a:rPr>
              <a:t>(between 0 and 1)</a:t>
            </a:r>
          </a:p>
          <a:p>
            <a:endParaRPr lang="en-US" sz="2400">
              <a:ea typeface="宋体" pitchFamily="2" charset="-122"/>
            </a:endParaRPr>
          </a:p>
          <a:p>
            <a:r>
              <a:rPr lang="en-US" sz="2400">
                <a:ea typeface="宋体" pitchFamily="2" charset="-122"/>
              </a:rPr>
              <a:t>Consider a partition as a distribution (probability of one node falling into one community), we can compute the matching between the clustering result and the ground truth</a:t>
            </a:r>
          </a:p>
          <a:p>
            <a:endParaRPr lang="en-US" sz="2400">
              <a:ea typeface="宋体" pitchFamily="2" charset="-122"/>
            </a:endParaRP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600200"/>
            <a:ext cx="2362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514600"/>
            <a:ext cx="4419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163" y="3705225"/>
            <a:ext cx="274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Slide Number Placeholder 6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0987686-5A96-46C5-9C2D-4EB569A590F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0450" y="3762375"/>
            <a:ext cx="27797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433888" y="3787775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/>
              <a:t>or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7558088" y="3878263"/>
            <a:ext cx="10207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000"/>
              <a:t>KDD04, Dhilon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360738" y="3879850"/>
            <a:ext cx="1055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JMLR03, Strehl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NMI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2362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743200"/>
            <a:ext cx="4419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886200"/>
            <a:ext cx="274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230" name="Group 6"/>
          <p:cNvGrpSpPr>
            <a:grpSpLocks noChangeAspect="1"/>
          </p:cNvGrpSpPr>
          <p:nvPr/>
        </p:nvGrpSpPr>
        <p:grpSpPr bwMode="auto">
          <a:xfrm>
            <a:off x="6248400" y="1066800"/>
            <a:ext cx="2457450" cy="1495425"/>
            <a:chOff x="0" y="0"/>
            <a:chExt cx="2457450" cy="1495425"/>
          </a:xfrm>
        </p:grpSpPr>
        <p:pic>
          <p:nvPicPr>
            <p:cNvPr id="5223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24574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2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762000"/>
              <a:ext cx="2371725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233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57800" y="2743200"/>
            <a:ext cx="37147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4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4600" y="4648200"/>
            <a:ext cx="64293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5" name="Right Arrow 11"/>
          <p:cNvSpPr>
            <a:spLocks noChangeArrowheads="1"/>
          </p:cNvSpPr>
          <p:nvPr/>
        </p:nvSpPr>
        <p:spPr bwMode="auto">
          <a:xfrm>
            <a:off x="3886200" y="1600200"/>
            <a:ext cx="1828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2236" name="Right Arrow 12"/>
          <p:cNvSpPr>
            <a:spLocks noChangeArrowheads="1"/>
          </p:cNvSpPr>
          <p:nvPr/>
        </p:nvSpPr>
        <p:spPr bwMode="auto">
          <a:xfrm>
            <a:off x="4953000" y="29718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2237" name="Right Arrow 13"/>
          <p:cNvSpPr>
            <a:spLocks noChangeArrowheads="1"/>
          </p:cNvSpPr>
          <p:nvPr/>
        </p:nvSpPr>
        <p:spPr bwMode="auto">
          <a:xfrm rot="2170976">
            <a:off x="1082675" y="4683125"/>
            <a:ext cx="1470025" cy="357188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2238" name="Left Brace 14"/>
          <p:cNvSpPr>
            <a:spLocks/>
          </p:cNvSpPr>
          <p:nvPr/>
        </p:nvSpPr>
        <p:spPr bwMode="auto">
          <a:xfrm>
            <a:off x="5791200" y="1143000"/>
            <a:ext cx="4572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52239" name="Slide Number Placeholder 1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55ED6F8-19A3-4D22-B0B8-0CAEB1874759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NMI-Example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r>
              <a:rPr lang="en-US" sz="2400">
                <a:ea typeface="宋体" pitchFamily="2" charset="-122"/>
              </a:rPr>
              <a:t>Partition a:  [1, 1, 1, 2, 2, 2] </a:t>
            </a:r>
          </a:p>
          <a:p>
            <a:r>
              <a:rPr lang="en-US" sz="2400">
                <a:ea typeface="宋体" pitchFamily="2" charset="-122"/>
              </a:rPr>
              <a:t>Partition b:  [1, 2, 1, 3, 3, 3]</a:t>
            </a:r>
          </a:p>
          <a:p>
            <a:endParaRPr lang="en-US">
              <a:ea typeface="宋体" pitchFamily="2" charset="-122"/>
            </a:endParaRPr>
          </a:p>
          <a:p>
            <a:endParaRPr lang="en-US">
              <a:ea typeface="宋体" pitchFamily="2" charset="-122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334000" y="1524000"/>
            <a:ext cx="2781300" cy="381000"/>
            <a:chOff x="0" y="0"/>
            <a:chExt cx="4111929" cy="381000"/>
          </a:xfrm>
        </p:grpSpPr>
        <p:sp>
          <p:nvSpPr>
            <p:cNvPr id="54277" name="Oval 4"/>
            <p:cNvSpPr>
              <a:spLocks noChangeArrowheads="1"/>
            </p:cNvSpPr>
            <p:nvPr/>
          </p:nvSpPr>
          <p:spPr bwMode="auto">
            <a:xfrm>
              <a:off x="0" y="0"/>
              <a:ext cx="2223247" cy="381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1, 2, 3</a:t>
              </a:r>
            </a:p>
          </p:txBody>
        </p:sp>
        <p:sp>
          <p:nvSpPr>
            <p:cNvPr id="54278" name="Oval 5"/>
            <p:cNvSpPr>
              <a:spLocks noChangeArrowheads="1"/>
            </p:cNvSpPr>
            <p:nvPr/>
          </p:nvSpPr>
          <p:spPr bwMode="auto">
            <a:xfrm>
              <a:off x="2365955" y="0"/>
              <a:ext cx="1745974" cy="381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4, 5, 6</a:t>
              </a:r>
            </a:p>
          </p:txBody>
        </p:sp>
      </p:grp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5410200" y="1981200"/>
            <a:ext cx="2971800" cy="381000"/>
            <a:chOff x="0" y="0"/>
            <a:chExt cx="2971800" cy="381000"/>
          </a:xfrm>
        </p:grpSpPr>
        <p:sp>
          <p:nvSpPr>
            <p:cNvPr id="54280" name="Oval 6"/>
            <p:cNvSpPr>
              <a:spLocks noChangeArrowheads="1"/>
            </p:cNvSpPr>
            <p:nvPr/>
          </p:nvSpPr>
          <p:spPr bwMode="auto">
            <a:xfrm>
              <a:off x="0" y="0"/>
              <a:ext cx="838200" cy="381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1, 3</a:t>
              </a:r>
            </a:p>
          </p:txBody>
        </p:sp>
        <p:sp>
          <p:nvSpPr>
            <p:cNvPr id="54281" name="Oval 7"/>
            <p:cNvSpPr>
              <a:spLocks noChangeArrowheads="1"/>
            </p:cNvSpPr>
            <p:nvPr/>
          </p:nvSpPr>
          <p:spPr bwMode="auto">
            <a:xfrm>
              <a:off x="914400" y="0"/>
              <a:ext cx="762000" cy="381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4282" name="Oval 8"/>
            <p:cNvSpPr>
              <a:spLocks noChangeArrowheads="1"/>
            </p:cNvSpPr>
            <p:nvPr/>
          </p:nvSpPr>
          <p:spPr bwMode="auto">
            <a:xfrm>
              <a:off x="1752600" y="0"/>
              <a:ext cx="1219200" cy="381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4, 5,6</a:t>
              </a:r>
            </a:p>
          </p:txBody>
        </p:sp>
      </p:grpSp>
      <p:pic>
        <p:nvPicPr>
          <p:cNvPr id="5428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648200"/>
            <a:ext cx="65198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895600"/>
            <a:ext cx="10382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85" name="Group 13"/>
          <p:cNvGraphicFramePr>
            <a:graphicFrameLocks noGrp="1"/>
          </p:cNvGraphicFramePr>
          <p:nvPr/>
        </p:nvGraphicFramePr>
        <p:xfrm>
          <a:off x="2362200" y="2819400"/>
          <a:ext cx="1524000" cy="111283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3352800" y="2743200"/>
          <a:ext cx="3444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r:id="rId6" imgW="177809" imgH="241199" progId="Equation.3">
                  <p:embed/>
                </p:oleObj>
              </mc:Choice>
              <mc:Fallback>
                <p:oleObj r:id="rId6" imgW="177809" imgH="241199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43200"/>
                        <a:ext cx="344488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Group 28"/>
          <p:cNvGraphicFramePr>
            <a:graphicFrameLocks noGrp="1"/>
          </p:cNvGraphicFramePr>
          <p:nvPr/>
        </p:nvGraphicFramePr>
        <p:xfrm>
          <a:off x="4114800" y="2819400"/>
          <a:ext cx="1447800" cy="1482726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l=1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l=2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l=3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317" name="Object 45"/>
          <p:cNvGraphicFramePr>
            <a:graphicFrameLocks noChangeAspect="1"/>
          </p:cNvGraphicFramePr>
          <p:nvPr/>
        </p:nvGraphicFramePr>
        <p:xfrm>
          <a:off x="5105400" y="2819400"/>
          <a:ext cx="30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r:id="rId8" imgW="177809" imgH="241199" progId="Equation.3">
                  <p:embed/>
                </p:oleObj>
              </mc:Choice>
              <mc:Fallback>
                <p:oleObj r:id="rId8" imgW="177809" imgH="241199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19400"/>
                        <a:ext cx="3048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8" name="Group 46"/>
          <p:cNvGraphicFramePr>
            <a:graphicFrameLocks noGrp="1"/>
          </p:cNvGraphicFramePr>
          <p:nvPr/>
        </p:nvGraphicFramePr>
        <p:xfrm>
          <a:off x="5791200" y="2819400"/>
          <a:ext cx="2514600" cy="1112838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340" name="Object 68"/>
          <p:cNvGraphicFramePr>
            <a:graphicFrameLocks noChangeAspect="1"/>
          </p:cNvGraphicFramePr>
          <p:nvPr/>
        </p:nvGraphicFramePr>
        <p:xfrm>
          <a:off x="5867400" y="2743200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r:id="rId10" imgW="228818" imgH="241512" progId="Equation.3">
                  <p:embed/>
                </p:oleObj>
              </mc:Choice>
              <mc:Fallback>
                <p:oleObj r:id="rId10" imgW="228818" imgH="241512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743200"/>
                        <a:ext cx="457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41" name="TextBox 22"/>
          <p:cNvSpPr txBox="1">
            <a:spLocks noChangeArrowheads="1"/>
          </p:cNvSpPr>
          <p:nvPr/>
        </p:nvSpPr>
        <p:spPr bwMode="auto">
          <a:xfrm>
            <a:off x="6781800" y="5105400"/>
            <a:ext cx="190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=0.8278</a:t>
            </a:r>
          </a:p>
        </p:txBody>
      </p:sp>
      <p:sp>
        <p:nvSpPr>
          <p:cNvPr id="54342" name="Slide Number Placeholder 2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E0FC20-D606-40AA-BC0D-F64ABDF7E18E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50800" y="6437313"/>
            <a:ext cx="6781800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Reference: http://www.cse.ust.hk/~weikep/notes/NormalizedMI.m</a:t>
            </a:r>
          </a:p>
        </p:txBody>
      </p:sp>
      <p:sp>
        <p:nvSpPr>
          <p:cNvPr id="54344" name="Rectangle 72"/>
          <p:cNvSpPr>
            <a:spLocks noChangeArrowheads="1"/>
          </p:cNvSpPr>
          <p:nvPr/>
        </p:nvSpPr>
        <p:spPr bwMode="auto">
          <a:xfrm>
            <a:off x="5607050" y="3986213"/>
            <a:ext cx="3109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>
              <a:spcBef>
                <a:spcPct val="20000"/>
              </a:spcBef>
              <a:buFont typeface="Arial" pitchFamily="34" charset="0"/>
              <a:buNone/>
            </a:pPr>
            <a:r>
              <a:rPr lang="en-US" sz="1400">
                <a:solidFill>
                  <a:srgbClr val="0000FF"/>
                </a:solidFill>
              </a:rPr>
              <a:t>contingency table or confusion matrix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ea typeface="宋体" pitchFamily="2" charset="-122"/>
              </a:rPr>
              <a:t>Accuracy of Pairwise Community Memberships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000">
                <a:ea typeface="宋体" pitchFamily="2" charset="-122"/>
              </a:rPr>
              <a:t>Consider all the possible pairs of nodes and check whether they reside in the same community</a:t>
            </a:r>
          </a:p>
          <a:p>
            <a:r>
              <a:rPr lang="en-US" sz="2000">
                <a:ea typeface="宋体" pitchFamily="2" charset="-122"/>
              </a:rPr>
              <a:t>An </a:t>
            </a:r>
            <a:r>
              <a:rPr lang="en-US" sz="2000">
                <a:solidFill>
                  <a:srgbClr val="0000FF"/>
                </a:solidFill>
                <a:ea typeface="宋体" pitchFamily="2" charset="-122"/>
              </a:rPr>
              <a:t>error </a:t>
            </a:r>
            <a:r>
              <a:rPr lang="en-US" sz="2000">
                <a:ea typeface="宋体" pitchFamily="2" charset="-122"/>
              </a:rPr>
              <a:t>occurs </a:t>
            </a:r>
            <a:r>
              <a:rPr lang="en-US" sz="2000" i="1">
                <a:ea typeface="宋体" pitchFamily="2" charset="-122"/>
              </a:rPr>
              <a:t>if</a:t>
            </a:r>
          </a:p>
          <a:p>
            <a:pPr lvl="1"/>
            <a:r>
              <a:rPr lang="en-US" sz="2000">
                <a:ea typeface="宋体" pitchFamily="2" charset="-122"/>
              </a:rPr>
              <a:t> Two nodes belonging to the </a:t>
            </a:r>
            <a:r>
              <a:rPr lang="en-US" sz="2000">
                <a:solidFill>
                  <a:srgbClr val="FF0000"/>
                </a:solidFill>
                <a:ea typeface="宋体" pitchFamily="2" charset="-122"/>
              </a:rPr>
              <a:t>same </a:t>
            </a:r>
            <a:r>
              <a:rPr lang="en-US" sz="2000">
                <a:ea typeface="宋体" pitchFamily="2" charset="-122"/>
              </a:rPr>
              <a:t>community are assigned to </a:t>
            </a:r>
            <a:r>
              <a:rPr lang="en-US" sz="2000">
                <a:solidFill>
                  <a:srgbClr val="FF0000"/>
                </a:solidFill>
                <a:ea typeface="宋体" pitchFamily="2" charset="-122"/>
              </a:rPr>
              <a:t>different </a:t>
            </a:r>
            <a:r>
              <a:rPr lang="en-US" sz="2000">
                <a:ea typeface="宋体" pitchFamily="2" charset="-122"/>
              </a:rPr>
              <a:t>communities after clustering</a:t>
            </a:r>
          </a:p>
          <a:p>
            <a:pPr lvl="1"/>
            <a:r>
              <a:rPr lang="en-US" sz="2000">
                <a:ea typeface="宋体" pitchFamily="2" charset="-122"/>
              </a:rPr>
              <a:t>Two nodes belonging to </a:t>
            </a:r>
            <a:r>
              <a:rPr lang="en-US" sz="2000">
                <a:solidFill>
                  <a:srgbClr val="FF0000"/>
                </a:solidFill>
                <a:ea typeface="宋体" pitchFamily="2" charset="-122"/>
              </a:rPr>
              <a:t>different </a:t>
            </a:r>
            <a:r>
              <a:rPr lang="en-US" sz="2000">
                <a:ea typeface="宋体" pitchFamily="2" charset="-122"/>
              </a:rPr>
              <a:t>communities are assigned to the </a:t>
            </a:r>
            <a:r>
              <a:rPr lang="en-US" sz="2000">
                <a:solidFill>
                  <a:srgbClr val="FF0000"/>
                </a:solidFill>
                <a:ea typeface="宋体" pitchFamily="2" charset="-122"/>
              </a:rPr>
              <a:t>same </a:t>
            </a:r>
            <a:r>
              <a:rPr lang="en-US" sz="2000">
                <a:ea typeface="宋体" pitchFamily="2" charset="-122"/>
              </a:rPr>
              <a:t>community </a:t>
            </a:r>
          </a:p>
          <a:p>
            <a:r>
              <a:rPr lang="en-US" sz="2000">
                <a:ea typeface="宋体" pitchFamily="2" charset="-122"/>
              </a:rPr>
              <a:t>Construct a </a:t>
            </a:r>
            <a:r>
              <a:rPr lang="en-US" sz="2000">
                <a:solidFill>
                  <a:srgbClr val="0000FF"/>
                </a:solidFill>
                <a:ea typeface="宋体" pitchFamily="2" charset="-122"/>
              </a:rPr>
              <a:t>contingency table or confusion matrix</a:t>
            </a:r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250" y="4351338"/>
            <a:ext cx="5915025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4" descr="latex-image-1.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4463" y="5827713"/>
            <a:ext cx="43561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Slide Number Placeholder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4EF7E57-687D-4217-AED1-86DACA497378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Accuracy Example</a:t>
            </a:r>
          </a:p>
        </p:txBody>
      </p:sp>
      <p:graphicFrame>
        <p:nvGraphicFramePr>
          <p:cNvPr id="56323" name="Group 3"/>
          <p:cNvGraphicFramePr>
            <a:graphicFrameLocks noGrp="1"/>
          </p:cNvGraphicFramePr>
          <p:nvPr>
            <p:ph idx="4294967295"/>
          </p:nvPr>
        </p:nvGraphicFramePr>
        <p:xfrm>
          <a:off x="1101725" y="3284538"/>
          <a:ext cx="6807200" cy="1738313"/>
        </p:xfrm>
        <a:graphic>
          <a:graphicData uri="http://schemas.openxmlformats.org/drawingml/2006/table">
            <a:tbl>
              <a:tblPr/>
              <a:tblGrid>
                <a:gridCol w="1701800"/>
                <a:gridCol w="1701800"/>
                <a:gridCol w="1701800"/>
                <a:gridCol w="1701800"/>
              </a:tblGrid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Ground Truth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C(v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 =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 C(v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C(v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 != C(v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46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Clustering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C(v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 =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 C(v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C(v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 != C(v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pSp>
        <p:nvGrpSpPr>
          <p:cNvPr id="56346" name="Group 26"/>
          <p:cNvGrpSpPr>
            <a:grpSpLocks/>
          </p:cNvGrpSpPr>
          <p:nvPr/>
        </p:nvGrpSpPr>
        <p:grpSpPr bwMode="auto">
          <a:xfrm>
            <a:off x="1447800" y="1524000"/>
            <a:ext cx="6096000" cy="1284288"/>
            <a:chOff x="0" y="0"/>
            <a:chExt cx="6096000" cy="1283732"/>
          </a:xfrm>
        </p:grpSpPr>
        <p:sp>
          <p:nvSpPr>
            <p:cNvPr id="56347" name="TextBox 3"/>
            <p:cNvSpPr txBox="1">
              <a:spLocks noChangeArrowheads="1"/>
            </p:cNvSpPr>
            <p:nvPr/>
          </p:nvSpPr>
          <p:spPr bwMode="auto">
            <a:xfrm>
              <a:off x="381000" y="914400"/>
              <a:ext cx="15440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Ground Truth</a:t>
              </a:r>
            </a:p>
          </p:txBody>
        </p:sp>
        <p:sp>
          <p:nvSpPr>
            <p:cNvPr id="56348" name="Oval 4"/>
            <p:cNvSpPr>
              <a:spLocks noChangeArrowheads="1"/>
            </p:cNvSpPr>
            <p:nvPr/>
          </p:nvSpPr>
          <p:spPr bwMode="auto">
            <a:xfrm>
              <a:off x="0" y="0"/>
              <a:ext cx="914400" cy="762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1, 2, 3</a:t>
              </a:r>
            </a:p>
          </p:txBody>
        </p:sp>
        <p:sp>
          <p:nvSpPr>
            <p:cNvPr id="56349" name="Oval 5"/>
            <p:cNvSpPr>
              <a:spLocks noChangeArrowheads="1"/>
            </p:cNvSpPr>
            <p:nvPr/>
          </p:nvSpPr>
          <p:spPr bwMode="auto">
            <a:xfrm>
              <a:off x="1219200" y="0"/>
              <a:ext cx="914400" cy="762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4, 5, 6</a:t>
              </a:r>
            </a:p>
          </p:txBody>
        </p:sp>
        <p:sp>
          <p:nvSpPr>
            <p:cNvPr id="56350" name="Rectangle 6"/>
            <p:cNvSpPr>
              <a:spLocks noChangeArrowheads="1"/>
            </p:cNvSpPr>
            <p:nvPr/>
          </p:nvSpPr>
          <p:spPr bwMode="auto">
            <a:xfrm>
              <a:off x="3276600" y="762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1, 3</a:t>
              </a:r>
            </a:p>
          </p:txBody>
        </p:sp>
        <p:sp>
          <p:nvSpPr>
            <p:cNvPr id="56351" name="Rectangle 7"/>
            <p:cNvSpPr>
              <a:spLocks noChangeArrowheads="1"/>
            </p:cNvSpPr>
            <p:nvPr/>
          </p:nvSpPr>
          <p:spPr bwMode="auto">
            <a:xfrm>
              <a:off x="4343400" y="762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6352" name="Rectangle 8"/>
            <p:cNvSpPr>
              <a:spLocks noChangeArrowheads="1"/>
            </p:cNvSpPr>
            <p:nvPr/>
          </p:nvSpPr>
          <p:spPr bwMode="auto">
            <a:xfrm>
              <a:off x="5486400" y="762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4, 5, 6</a:t>
              </a:r>
            </a:p>
          </p:txBody>
        </p:sp>
        <p:sp>
          <p:nvSpPr>
            <p:cNvPr id="56353" name="TextBox 9"/>
            <p:cNvSpPr txBox="1">
              <a:spLocks noChangeArrowheads="1"/>
            </p:cNvSpPr>
            <p:nvPr/>
          </p:nvSpPr>
          <p:spPr bwMode="auto">
            <a:xfrm>
              <a:off x="3733800" y="914400"/>
              <a:ext cx="19415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Clustering Result</a:t>
              </a:r>
            </a:p>
          </p:txBody>
        </p:sp>
      </p:grpSp>
      <p:sp>
        <p:nvSpPr>
          <p:cNvPr id="56354" name="TextBox 12"/>
          <p:cNvSpPr txBox="1">
            <a:spLocks noChangeArrowheads="1"/>
          </p:cNvSpPr>
          <p:nvPr/>
        </p:nvSpPr>
        <p:spPr bwMode="auto">
          <a:xfrm>
            <a:off x="2381250" y="5453063"/>
            <a:ext cx="4741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Accuracy = (4+9)/ (4+2+9+0) = 13/15</a:t>
            </a:r>
          </a:p>
        </p:txBody>
      </p:sp>
      <p:sp>
        <p:nvSpPr>
          <p:cNvPr id="56355" name="Slide Number Placeholder 1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6D507B6-62E8-4382-8D09-C82E7CE624FD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Evaluation using Semantics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>
                <a:solidFill>
                  <a:srgbClr val="0000FF"/>
                </a:solidFill>
                <a:ea typeface="宋体" pitchFamily="2" charset="-122"/>
              </a:rPr>
              <a:t>For networks with semantics</a:t>
            </a:r>
            <a:endParaRPr lang="en-US" sz="2800">
              <a:ea typeface="宋体" pitchFamily="2" charset="-122"/>
            </a:endParaRPr>
          </a:p>
          <a:p>
            <a:pPr lvl="1"/>
            <a:r>
              <a:rPr lang="en-US" sz="2400">
                <a:ea typeface="宋体" pitchFamily="2" charset="-122"/>
              </a:rPr>
              <a:t>Networks come with semantic or attribute information of nodes or connections</a:t>
            </a:r>
          </a:p>
          <a:p>
            <a:pPr lvl="1"/>
            <a:r>
              <a:rPr lang="en-US" sz="2400">
                <a:ea typeface="宋体" pitchFamily="2" charset="-122"/>
              </a:rPr>
              <a:t>Human subjects can verify whether the extracted communities are coherent </a:t>
            </a:r>
          </a:p>
          <a:p>
            <a:r>
              <a:rPr lang="en-US" sz="2400">
                <a:ea typeface="宋体" pitchFamily="2" charset="-122"/>
              </a:rPr>
              <a:t>Evaluation is</a:t>
            </a: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 qualitative</a:t>
            </a:r>
          </a:p>
          <a:p>
            <a:r>
              <a:rPr lang="en-US" sz="2400">
                <a:ea typeface="宋体" pitchFamily="2" charset="-122"/>
              </a:rPr>
              <a:t>It is also intuitive and helps understand a community</a:t>
            </a:r>
          </a:p>
          <a:p>
            <a:endParaRPr lang="en-US">
              <a:ea typeface="宋体" pitchFamily="2" charset="-122"/>
            </a:endParaRPr>
          </a:p>
          <a:p>
            <a:endParaRPr lang="en-US" sz="2800">
              <a:ea typeface="宋体" pitchFamily="2" charset="-122"/>
            </a:endParaRP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13" y="4610100"/>
            <a:ext cx="2278062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1400" y="4610100"/>
            <a:ext cx="2644775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TextBox 5"/>
          <p:cNvSpPr txBox="1">
            <a:spLocks noChangeArrowheads="1"/>
          </p:cNvSpPr>
          <p:nvPr/>
        </p:nvSpPr>
        <p:spPr bwMode="auto">
          <a:xfrm>
            <a:off x="622300" y="5141913"/>
            <a:ext cx="1365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An </a:t>
            </a:r>
            <a:r>
              <a:rPr lang="en-US" sz="2000" i="1">
                <a:solidFill>
                  <a:srgbClr val="0000FF"/>
                </a:solidFill>
                <a:latin typeface="Calibri" pitchFamily="34" charset="0"/>
              </a:rPr>
              <a:t>animal</a:t>
            </a:r>
          </a:p>
          <a:p>
            <a:pPr algn="ctr"/>
            <a:r>
              <a:rPr lang="en-US" sz="2000">
                <a:latin typeface="Calibri" pitchFamily="34" charset="0"/>
              </a:rPr>
              <a:t>community</a:t>
            </a:r>
          </a:p>
        </p:txBody>
      </p:sp>
      <p:sp>
        <p:nvSpPr>
          <p:cNvPr id="57351" name="TextBox 6"/>
          <p:cNvSpPr txBox="1">
            <a:spLocks noChangeArrowheads="1"/>
          </p:cNvSpPr>
          <p:nvPr/>
        </p:nvSpPr>
        <p:spPr bwMode="auto">
          <a:xfrm>
            <a:off x="7437438" y="5141913"/>
            <a:ext cx="13668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A </a:t>
            </a:r>
            <a:r>
              <a:rPr lang="en-US" sz="2000" i="1">
                <a:solidFill>
                  <a:srgbClr val="0000FF"/>
                </a:solidFill>
                <a:latin typeface="Calibri" pitchFamily="34" charset="0"/>
              </a:rPr>
              <a:t>health</a:t>
            </a:r>
          </a:p>
          <a:p>
            <a:pPr algn="ctr"/>
            <a:r>
              <a:rPr lang="en-US" sz="2000">
                <a:latin typeface="Calibri" pitchFamily="34" charset="0"/>
              </a:rPr>
              <a:t>community</a:t>
            </a:r>
          </a:p>
        </p:txBody>
      </p:sp>
      <p:sp>
        <p:nvSpPr>
          <p:cNvPr id="57352" name="Slide Number Placeholder 7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12EB613-FD63-4709-A579-40DB4A44C6D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Evaluation without Ground Truth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For networks without ground truth or semantic information</a:t>
            </a:r>
          </a:p>
          <a:p>
            <a:r>
              <a:rPr lang="en-US" sz="2400">
                <a:ea typeface="宋体" pitchFamily="2" charset="-122"/>
              </a:rPr>
              <a:t>This is the most common situation</a:t>
            </a:r>
          </a:p>
          <a:p>
            <a:r>
              <a:rPr lang="en-US" sz="2400">
                <a:ea typeface="宋体" pitchFamily="2" charset="-122"/>
              </a:rPr>
              <a:t>An option is to resort to </a:t>
            </a: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cross-validation</a:t>
            </a:r>
          </a:p>
          <a:p>
            <a:pPr lvl="1"/>
            <a:r>
              <a:rPr lang="en-US" sz="2000">
                <a:ea typeface="宋体" pitchFamily="2" charset="-122"/>
              </a:rPr>
              <a:t>Extract communities from a (training) network</a:t>
            </a:r>
          </a:p>
          <a:p>
            <a:pPr lvl="1"/>
            <a:r>
              <a:rPr lang="en-US" sz="2000">
                <a:ea typeface="宋体" pitchFamily="2" charset="-122"/>
              </a:rPr>
              <a:t>Evaluate the quality of the community structure on a network constructed from a different date or based on a related type of interaction</a:t>
            </a:r>
          </a:p>
          <a:p>
            <a:r>
              <a:rPr lang="en-US" sz="2400">
                <a:ea typeface="宋体" pitchFamily="2" charset="-122"/>
              </a:rPr>
              <a:t>Quantitative evaluation functions</a:t>
            </a:r>
          </a:p>
          <a:p>
            <a:pPr lvl="1"/>
            <a:r>
              <a:rPr lang="en-US" sz="2000">
                <a:ea typeface="宋体" pitchFamily="2" charset="-122"/>
              </a:rPr>
              <a:t>Modularity (M.Newman. Modularity and community structure in networks. PNAS 06.)</a:t>
            </a:r>
          </a:p>
          <a:p>
            <a:pPr lvl="1"/>
            <a:r>
              <a:rPr lang="en-US" sz="2000">
                <a:ea typeface="宋体" pitchFamily="2" charset="-122"/>
              </a:rPr>
              <a:t>Link prediction (the predicted network is compared with the true network)</a:t>
            </a:r>
          </a:p>
        </p:txBody>
      </p:sp>
      <p:sp>
        <p:nvSpPr>
          <p:cNvPr id="58372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DB19BAB-FC84-43F9-B545-8F7D95A8070A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5939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>
              <a:buFont typeface="Arial" pitchFamily="34" charset="0"/>
              <a:buNone/>
            </a:pPr>
            <a:endParaRPr lang="en-US" sz="2400" b="1">
              <a:ea typeface="宋体" pitchFamily="2" charset="-122"/>
            </a:endParaRPr>
          </a:p>
        </p:txBody>
      </p:sp>
      <p:sp>
        <p:nvSpPr>
          <p:cNvPr id="59396" name="Content Placeholder 5"/>
          <p:cNvSpPr>
            <a:spLocks noGrp="1"/>
          </p:cNvSpPr>
          <p:nvPr>
            <p:ph sz="half" idx="4294967295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endParaRPr lang="en-US" sz="2400">
              <a:ea typeface="宋体" pitchFamily="2" charset="-122"/>
            </a:endParaRPr>
          </a:p>
        </p:txBody>
      </p:sp>
      <p:sp>
        <p:nvSpPr>
          <p:cNvPr id="59397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645025" y="1066800"/>
            <a:ext cx="4498975" cy="1489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800">
                <a:ea typeface="宋体" pitchFamily="2" charset="-122"/>
              </a:rPr>
              <a:t>Book Available at </a:t>
            </a:r>
          </a:p>
          <a:p>
            <a:r>
              <a:rPr lang="en-US" sz="2400">
                <a:ea typeface="宋体" pitchFamily="2" charset="-122"/>
                <a:hlinkClick r:id="rId3"/>
              </a:rPr>
              <a:t>Morgan &amp; claypool Publishers</a:t>
            </a:r>
            <a:endParaRPr lang="en-US" sz="2400">
              <a:ea typeface="宋体" pitchFamily="2" charset="-122"/>
            </a:endParaRPr>
          </a:p>
          <a:p>
            <a:r>
              <a:rPr lang="en-US" sz="2400">
                <a:ea typeface="宋体" pitchFamily="2" charset="-122"/>
                <a:hlinkClick r:id="rId4"/>
              </a:rPr>
              <a:t>Amazon</a:t>
            </a:r>
            <a:endParaRPr lang="en-US" sz="2400">
              <a:ea typeface="宋体" pitchFamily="2" charset="-122"/>
            </a:endParaRPr>
          </a:p>
          <a:p>
            <a:endParaRPr lang="en-US" sz="2400">
              <a:ea typeface="宋体" pitchFamily="2" charset="-122"/>
            </a:endParaRPr>
          </a:p>
        </p:txBody>
      </p:sp>
      <p:pic>
        <p:nvPicPr>
          <p:cNvPr id="5939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066800"/>
            <a:ext cx="4114800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Content Placeholder 5"/>
          <p:cNvSpPr txBox="1">
            <a:spLocks noChangeArrowheads="1"/>
          </p:cNvSpPr>
          <p:nvPr/>
        </p:nvSpPr>
        <p:spPr bwMode="auto">
          <a:xfrm>
            <a:off x="4646613" y="2835275"/>
            <a:ext cx="4041775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alibri" pitchFamily="34" charset="0"/>
              </a:rPr>
              <a:t>If you have any comments, please feel free to contact: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latin typeface="Calibri" pitchFamily="34" charset="0"/>
              </a:rPr>
              <a:t>Lei Tang</a:t>
            </a:r>
            <a:r>
              <a:rPr lang="en-US" sz="2400">
                <a:latin typeface="Calibri" pitchFamily="34" charset="0"/>
              </a:rPr>
              <a:t>,  Yahoo! Labs,  </a:t>
            </a:r>
            <a:r>
              <a:rPr lang="en-US" sz="2400">
                <a:latin typeface="Calibri" pitchFamily="34" charset="0"/>
                <a:hlinkClick r:id="rId6"/>
              </a:rPr>
              <a:t>ltang@yahoo-inc.com</a:t>
            </a:r>
            <a:r>
              <a:rPr lang="en-US" sz="2400">
                <a:latin typeface="Calibri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latin typeface="Calibri" pitchFamily="34" charset="0"/>
              </a:rPr>
              <a:t>Huan Liu</a:t>
            </a:r>
            <a:r>
              <a:rPr lang="en-US" sz="2400">
                <a:latin typeface="Calibri" pitchFamily="34" charset="0"/>
              </a:rPr>
              <a:t>, ASU </a:t>
            </a:r>
            <a:r>
              <a:rPr lang="en-US" sz="2400">
                <a:latin typeface="Calibri" pitchFamily="34" charset="0"/>
                <a:hlinkClick r:id="rId7"/>
              </a:rPr>
              <a:t>huanliu@asu.edu</a:t>
            </a:r>
            <a:endParaRPr lang="en-US" sz="24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latin typeface="Calibri" pitchFamily="34" charset="0"/>
            </a:endParaRPr>
          </a:p>
        </p:txBody>
      </p:sp>
      <p:sp>
        <p:nvSpPr>
          <p:cNvPr id="59400" name="Slide Number Placeholder 9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77C74E2-2E30-46E1-996B-23B305F5F40B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/>
          <a:p>
            <a:pPr algn="l"/>
            <a:r>
              <a:rPr lang="en-US" sz="4000" b="1">
                <a:ea typeface="宋体" pitchFamily="2" charset="-122"/>
              </a:rPr>
              <a:t>COMMUNITY DETECTION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4294967295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/>
          <a:p>
            <a:pPr marL="0" indent="0">
              <a:buFont typeface="Arial" pitchFamily="34" charset="0"/>
              <a:buNone/>
            </a:pPr>
            <a:endParaRPr lang="en-US" sz="200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8196" name="Slide Number Placeholder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D8BCC51-7BEE-4F93-98FA-CE00E686A439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>
                <a:ea typeface="宋体" pitchFamily="2" charset="-122"/>
              </a:rPr>
              <a:t>Subjectivity of Community Definition</a:t>
            </a:r>
          </a:p>
        </p:txBody>
      </p:sp>
      <p:pic>
        <p:nvPicPr>
          <p:cNvPr id="921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 l="11436" t="5357" r="8514" b="7143"/>
          <a:stretch>
            <a:fillRect/>
          </a:stretch>
        </p:blipFill>
        <p:spPr>
          <a:xfrm>
            <a:off x="2209800" y="2133600"/>
            <a:ext cx="4038600" cy="4038600"/>
          </a:xfrm>
          <a:ln/>
        </p:spPr>
      </p:pic>
      <p:sp>
        <p:nvSpPr>
          <p:cNvPr id="9220" name="Oval 7"/>
          <p:cNvSpPr>
            <a:spLocks noChangeArrowheads="1"/>
          </p:cNvSpPr>
          <p:nvPr/>
        </p:nvSpPr>
        <p:spPr bwMode="auto">
          <a:xfrm>
            <a:off x="1905000" y="2039938"/>
            <a:ext cx="2743200" cy="2286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221" name="Cloud Callout 8"/>
          <p:cNvSpPr>
            <a:spLocks noChangeArrowheads="1"/>
          </p:cNvSpPr>
          <p:nvPr/>
        </p:nvSpPr>
        <p:spPr bwMode="auto">
          <a:xfrm>
            <a:off x="4191000" y="1125538"/>
            <a:ext cx="3657600" cy="1219200"/>
          </a:xfrm>
          <a:prstGeom prst="cloudCallout">
            <a:avLst>
              <a:gd name="adj1" fmla="val -35556"/>
              <a:gd name="adj2" fmla="val 99542"/>
            </a:avLst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  <a:latin typeface="Calibri" pitchFamily="34" charset="0"/>
              </a:rPr>
              <a:t>Each component is a community</a:t>
            </a:r>
          </a:p>
        </p:txBody>
      </p:sp>
      <p:sp>
        <p:nvSpPr>
          <p:cNvPr id="9222" name="Oval 9"/>
          <p:cNvSpPr>
            <a:spLocks noChangeArrowheads="1"/>
          </p:cNvSpPr>
          <p:nvPr/>
        </p:nvSpPr>
        <p:spPr bwMode="auto">
          <a:xfrm>
            <a:off x="2895600" y="2878138"/>
            <a:ext cx="1219200" cy="990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223" name="Cloud Callout 11"/>
          <p:cNvSpPr>
            <a:spLocks noChangeArrowheads="1"/>
          </p:cNvSpPr>
          <p:nvPr/>
        </p:nvSpPr>
        <p:spPr bwMode="auto">
          <a:xfrm>
            <a:off x="0" y="1447800"/>
            <a:ext cx="3124200" cy="1219200"/>
          </a:xfrm>
          <a:prstGeom prst="cloudCallout">
            <a:avLst>
              <a:gd name="adj1" fmla="val 44056"/>
              <a:gd name="adj2" fmla="val 79644"/>
            </a:avLst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  <a:latin typeface="Calibri" pitchFamily="34" charset="0"/>
              </a:rPr>
              <a:t>A densely-knit  community </a:t>
            </a:r>
          </a:p>
        </p:txBody>
      </p:sp>
      <p:sp>
        <p:nvSpPr>
          <p:cNvPr id="9224" name="TextBox 12"/>
          <p:cNvSpPr txBox="1">
            <a:spLocks noChangeArrowheads="1"/>
          </p:cNvSpPr>
          <p:nvPr/>
        </p:nvSpPr>
        <p:spPr bwMode="auto">
          <a:xfrm>
            <a:off x="5067300" y="4953000"/>
            <a:ext cx="3497263" cy="1196975"/>
          </a:xfrm>
          <a:prstGeom prst="rect">
            <a:avLst/>
          </a:prstGeom>
          <a:gradFill rotWithShape="1">
            <a:gsLst>
              <a:gs pos="0">
                <a:srgbClr val="D1403C"/>
              </a:gs>
              <a:gs pos="100000">
                <a:srgbClr val="FF9A99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Calibri" pitchFamily="34" charset="0"/>
              </a:rPr>
              <a:t>Definition of a community 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Calibri" pitchFamily="34" charset="0"/>
              </a:rPr>
              <a:t>can be subjective.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Calibri" pitchFamily="34" charset="0"/>
              </a:rPr>
              <a:t>(unsupervised learning)</a:t>
            </a:r>
          </a:p>
        </p:txBody>
      </p:sp>
      <p:sp>
        <p:nvSpPr>
          <p:cNvPr id="9225" name="Slide Number Placeholder 10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433F266-60DC-4A6B-A70C-BD9EB6E44DBE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 autoUpdateAnimBg="0"/>
      <p:bldP spid="9220" grpId="1" animBg="1" autoUpdateAnimBg="0"/>
      <p:bldP spid="9221" grpId="0" animBg="1" autoUpdateAnimBg="0"/>
      <p:bldP spid="9221" grpId="1" animBg="1" autoUpdateAnimBg="0"/>
      <p:bldP spid="9222" grpId="0" animBg="1" autoUpdateAnimBg="0"/>
      <p:bldP spid="9223" grpId="0" animBg="1" autoUpdateAnimBg="0"/>
      <p:bldP spid="922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Taxonomy of Community Criteria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638175" y="1477963"/>
            <a:ext cx="8077200" cy="4759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Criteria vary depending on the tasks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Roughly,  community detection methods can be divided into 4 categories (not exclusive):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Node</a:t>
            </a:r>
            <a:r>
              <a:rPr lang="en-US" sz="2400">
                <a:ea typeface="宋体" pitchFamily="2" charset="-122"/>
              </a:rPr>
              <a:t>-Centric Community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  <a:ea typeface="宋体" pitchFamily="2" charset="-122"/>
              </a:rPr>
              <a:t>Each node</a:t>
            </a:r>
            <a:r>
              <a:rPr lang="en-US" sz="2000">
                <a:ea typeface="宋体" pitchFamily="2" charset="-122"/>
              </a:rPr>
              <a:t> in a group satisfies certain properties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Group</a:t>
            </a:r>
            <a:r>
              <a:rPr lang="en-US" sz="2400">
                <a:ea typeface="宋体" pitchFamily="2" charset="-122"/>
              </a:rPr>
              <a:t>-Centric Community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宋体" pitchFamily="2" charset="-122"/>
              </a:rPr>
              <a:t>Consider the connections </a:t>
            </a:r>
            <a:r>
              <a:rPr lang="en-US" sz="2000">
                <a:solidFill>
                  <a:srgbClr val="FF0000"/>
                </a:solidFill>
                <a:ea typeface="宋体" pitchFamily="2" charset="-122"/>
              </a:rPr>
              <a:t>within a group</a:t>
            </a:r>
            <a:r>
              <a:rPr lang="en-US" sz="2000">
                <a:ea typeface="宋体" pitchFamily="2" charset="-122"/>
              </a:rPr>
              <a:t> as a whole. The group has to satisfy certain properties without zooming into node-level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ea typeface="宋体" pitchFamily="2" charset="-122"/>
              </a:rPr>
              <a:t>Network</a:t>
            </a:r>
            <a:r>
              <a:rPr lang="en-US" sz="2400" b="1">
                <a:ea typeface="宋体" pitchFamily="2" charset="-122"/>
              </a:rPr>
              <a:t>-Centric Community</a:t>
            </a:r>
          </a:p>
          <a:p>
            <a:pPr lvl="1">
              <a:lnSpc>
                <a:spcPct val="90000"/>
              </a:lnSpc>
            </a:pPr>
            <a:r>
              <a:rPr lang="en-US" sz="2000" u="sng">
                <a:ea typeface="宋体" pitchFamily="2" charset="-122"/>
              </a:rPr>
              <a:t>Partition</a:t>
            </a:r>
            <a:r>
              <a:rPr lang="en-US" sz="2000">
                <a:ea typeface="宋体" pitchFamily="2" charset="-122"/>
              </a:rPr>
              <a:t> </a:t>
            </a:r>
            <a:r>
              <a:rPr lang="en-US" sz="2000">
                <a:solidFill>
                  <a:srgbClr val="FF0000"/>
                </a:solidFill>
                <a:ea typeface="宋体" pitchFamily="2" charset="-122"/>
              </a:rPr>
              <a:t>the whole network</a:t>
            </a:r>
            <a:r>
              <a:rPr lang="en-US" sz="2000">
                <a:ea typeface="宋体" pitchFamily="2" charset="-122"/>
              </a:rPr>
              <a:t> into several </a:t>
            </a:r>
            <a:r>
              <a:rPr lang="en-US" sz="2000" u="sng">
                <a:ea typeface="宋体" pitchFamily="2" charset="-122"/>
              </a:rPr>
              <a:t>disjoint sets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ea typeface="宋体" pitchFamily="2" charset="-122"/>
              </a:rPr>
              <a:t>Hierarchy</a:t>
            </a:r>
            <a:r>
              <a:rPr lang="en-US" sz="2400">
                <a:ea typeface="宋体" pitchFamily="2" charset="-122"/>
              </a:rPr>
              <a:t>-Centric Community 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宋体" pitchFamily="2" charset="-122"/>
              </a:rPr>
              <a:t>Construct a </a:t>
            </a:r>
            <a:r>
              <a:rPr lang="en-US" sz="2000">
                <a:solidFill>
                  <a:srgbClr val="FF0000"/>
                </a:solidFill>
                <a:ea typeface="宋体" pitchFamily="2" charset="-122"/>
              </a:rPr>
              <a:t>hierarchical structure</a:t>
            </a:r>
            <a:r>
              <a:rPr lang="en-US" sz="2000">
                <a:ea typeface="宋体" pitchFamily="2" charset="-122"/>
              </a:rPr>
              <a:t> of communities</a:t>
            </a:r>
          </a:p>
          <a:p>
            <a:pPr>
              <a:lnSpc>
                <a:spcPct val="90000"/>
              </a:lnSpc>
            </a:pPr>
            <a:endParaRPr lang="en-US" sz="2400">
              <a:ea typeface="宋体" pitchFamily="2" charset="-122"/>
            </a:endParaRPr>
          </a:p>
        </p:txBody>
      </p:sp>
      <p:sp>
        <p:nvSpPr>
          <p:cNvPr id="11268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76C6458-2122-4FDF-8246-43CC91C08C10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solidFill>
            <a:srgbClr val="CCFFCC"/>
          </a:solidFill>
        </p:spPr>
        <p:txBody>
          <a:bodyPr/>
          <a:lstStyle/>
          <a:p>
            <a:r>
              <a:rPr lang="en-US" sz="4000">
                <a:ea typeface="宋体" pitchFamily="2" charset="-122"/>
              </a:rPr>
              <a:t>Node-Centric Community Detection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ea typeface="宋体" pitchFamily="2" charset="-122"/>
              </a:rPr>
              <a:t>Nodes satisfy different properties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Complete Mutuality </a:t>
            </a:r>
          </a:p>
          <a:p>
            <a:pPr lvl="2">
              <a:lnSpc>
                <a:spcPct val="90000"/>
              </a:lnSpc>
            </a:pPr>
            <a:r>
              <a:rPr lang="en-US" sz="2000">
                <a:ea typeface="宋体" pitchFamily="2" charset="-122"/>
              </a:rPr>
              <a:t>cliques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Reachability of members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ea typeface="宋体" pitchFamily="2" charset="-122"/>
              </a:rPr>
              <a:t>k-clique, k-clan, k-club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Nodal degrees </a:t>
            </a:r>
          </a:p>
          <a:p>
            <a:pPr lvl="2">
              <a:lnSpc>
                <a:spcPct val="90000"/>
              </a:lnSpc>
            </a:pPr>
            <a:r>
              <a:rPr lang="en-US" sz="2000">
                <a:ea typeface="宋体" pitchFamily="2" charset="-122"/>
              </a:rPr>
              <a:t>k-plex, k-core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Relative frequency of Within-Outside Ties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ea typeface="宋体" pitchFamily="2" charset="-122"/>
              </a:rPr>
              <a:t>LS sets, Lambda sets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Commonly used in traditional social network analysis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宋体" pitchFamily="2" charset="-122"/>
              </a:rPr>
              <a:t>Here, we discuss some representative ones</a:t>
            </a:r>
          </a:p>
        </p:txBody>
      </p:sp>
      <p:sp>
        <p:nvSpPr>
          <p:cNvPr id="12292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51D7B8A-B7CD-4F7A-B0C8-5784D8B1DA68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宋体" pitchFamily="2" charset="-122"/>
              </a:rPr>
              <a:t>Complete Mutuality: Cliques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solidFill>
                  <a:srgbClr val="0000FF"/>
                </a:solidFill>
                <a:ea typeface="宋体" pitchFamily="2" charset="-122"/>
              </a:rPr>
              <a:t>Clique</a:t>
            </a:r>
            <a:r>
              <a:rPr lang="en-US" sz="2600">
                <a:ea typeface="宋体" pitchFamily="2" charset="-122"/>
              </a:rPr>
              <a:t>: a </a:t>
            </a:r>
            <a:r>
              <a:rPr lang="en-US" sz="2600" u="sng">
                <a:ea typeface="宋体" pitchFamily="2" charset="-122"/>
              </a:rPr>
              <a:t>maximum</a:t>
            </a:r>
            <a:r>
              <a:rPr lang="en-US" sz="2600">
                <a:ea typeface="宋体" pitchFamily="2" charset="-122"/>
              </a:rPr>
              <a:t> </a:t>
            </a:r>
            <a:r>
              <a:rPr lang="en-US" sz="2600" u="sng">
                <a:ea typeface="宋体" pitchFamily="2" charset="-122"/>
              </a:rPr>
              <a:t>complete</a:t>
            </a:r>
            <a:r>
              <a:rPr lang="en-US" sz="2600">
                <a:ea typeface="宋体" pitchFamily="2" charset="-122"/>
              </a:rPr>
              <a:t> subgraph in which all nodes are adjacent to each other</a:t>
            </a:r>
          </a:p>
          <a:p>
            <a:pPr>
              <a:lnSpc>
                <a:spcPct val="80000"/>
              </a:lnSpc>
            </a:pPr>
            <a:endParaRPr lang="en-US" sz="26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sz="26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sz="26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sz="26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sz="26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sz="26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sz="2600">
                <a:ea typeface="宋体" pitchFamily="2" charset="-122"/>
              </a:rPr>
              <a:t>NP-hard to find the maximum clique in a network</a:t>
            </a:r>
          </a:p>
          <a:p>
            <a:pPr>
              <a:lnSpc>
                <a:spcPct val="80000"/>
              </a:lnSpc>
            </a:pPr>
            <a:r>
              <a:rPr lang="en-US" sz="2600">
                <a:ea typeface="宋体" pitchFamily="2" charset="-122"/>
              </a:rPr>
              <a:t>Straightforward implementation to find cliques is very expensive in time complexity</a:t>
            </a:r>
          </a:p>
          <a:p>
            <a:pPr>
              <a:lnSpc>
                <a:spcPct val="80000"/>
              </a:lnSpc>
            </a:pPr>
            <a:endParaRPr lang="en-US" sz="2600">
              <a:ea typeface="宋体" pitchFamily="2" charset="-122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457200" y="2760663"/>
            <a:ext cx="4329113" cy="1716087"/>
            <a:chOff x="0" y="0"/>
            <a:chExt cx="4328611" cy="1716308"/>
          </a:xfrm>
        </p:grpSpPr>
        <p:pic>
          <p:nvPicPr>
            <p:cNvPr id="13317" name="Picture 3" descr="network.pd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328611" cy="164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8" name="Oval 4"/>
            <p:cNvSpPr>
              <a:spLocks noChangeArrowheads="1"/>
            </p:cNvSpPr>
            <p:nvPr/>
          </p:nvSpPr>
          <p:spPr bwMode="auto">
            <a:xfrm>
              <a:off x="453556" y="0"/>
              <a:ext cx="1784659" cy="17163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13319" name="TextBox 5"/>
          <p:cNvSpPr txBox="1">
            <a:spLocks noChangeArrowheads="1"/>
          </p:cNvSpPr>
          <p:nvPr/>
        </p:nvSpPr>
        <p:spPr bwMode="auto">
          <a:xfrm>
            <a:off x="5086350" y="3381375"/>
            <a:ext cx="360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Nodes 5, 6, 7 and 8 form a clique</a:t>
            </a:r>
          </a:p>
        </p:txBody>
      </p:sp>
      <p:sp>
        <p:nvSpPr>
          <p:cNvPr id="13320" name="Slide Number Placeholder 7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41EDFA4-DD0F-4869-B41F-BF91B8EF2B2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Pages>0</Pages>
  <Words>3031</Words>
  <Characters>0</Characters>
  <Application>Microsoft Office PowerPoint</Application>
  <DocSecurity>0</DocSecurity>
  <PresentationFormat>On-screen Show (4:3)</PresentationFormat>
  <Lines>0</Lines>
  <Paragraphs>539</Paragraphs>
  <Slides>47</Slides>
  <Notes>47</Notes>
  <HiddenSlides>19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Microsoft Equation 3.0</vt:lpstr>
      <vt:lpstr>Community Detection and Graph-based Clustering</vt:lpstr>
      <vt:lpstr>PowerPoint Presentation</vt:lpstr>
      <vt:lpstr>Community</vt:lpstr>
      <vt:lpstr>Communities in Social Media</vt:lpstr>
      <vt:lpstr>COMMUNITY DETECTION</vt:lpstr>
      <vt:lpstr>Subjectivity of Community Definition</vt:lpstr>
      <vt:lpstr>Taxonomy of Community Criteria </vt:lpstr>
      <vt:lpstr>Node-Centric Community Detection</vt:lpstr>
      <vt:lpstr>Complete Mutuality: Cliques</vt:lpstr>
      <vt:lpstr>Finding the Maximum Clique</vt:lpstr>
      <vt:lpstr>Maximum Clique Example</vt:lpstr>
      <vt:lpstr>Clique Percolation Method (CPM)</vt:lpstr>
      <vt:lpstr>CPM Example</vt:lpstr>
      <vt:lpstr>Reachability : k-clique, k-club </vt:lpstr>
      <vt:lpstr>Group-Centric Community Detection: Density-Based Groups</vt:lpstr>
      <vt:lpstr>Network-Centric Community Detection</vt:lpstr>
      <vt:lpstr>Clustering based on Vertex Similarity</vt:lpstr>
      <vt:lpstr>Vertex Similarity</vt:lpstr>
      <vt:lpstr>Latent Space Models</vt:lpstr>
      <vt:lpstr>MDS Example</vt:lpstr>
      <vt:lpstr>Block Models</vt:lpstr>
      <vt:lpstr>Cut</vt:lpstr>
      <vt:lpstr>Ratio Cut &amp; Normalized Cut</vt:lpstr>
      <vt:lpstr>Ratio Cut &amp; Normalized Cut Example</vt:lpstr>
      <vt:lpstr>Spectral Clustering</vt:lpstr>
      <vt:lpstr>Spectral Clustering Example</vt:lpstr>
      <vt:lpstr>Modularity Maximization</vt:lpstr>
      <vt:lpstr>Modularity Matrix</vt:lpstr>
      <vt:lpstr>Modularity Maximization Example</vt:lpstr>
      <vt:lpstr>A Unified View for Community Partition</vt:lpstr>
      <vt:lpstr>Hierarchy-Centric Community Detection</vt:lpstr>
      <vt:lpstr>Divisive Hierarchical Clustering</vt:lpstr>
      <vt:lpstr>Edge Betweenness</vt:lpstr>
      <vt:lpstr>Divisive clustering based on edge betweenness</vt:lpstr>
      <vt:lpstr>Agglomerative Hierarchical Clustering</vt:lpstr>
      <vt:lpstr>Summary of Community Detection</vt:lpstr>
      <vt:lpstr>COMMUNITY EVALUATION</vt:lpstr>
      <vt:lpstr>Evaluating Community Detection (1)</vt:lpstr>
      <vt:lpstr>Measuring a Clustering Result</vt:lpstr>
      <vt:lpstr>Normalized Mutual Information</vt:lpstr>
      <vt:lpstr>NMI</vt:lpstr>
      <vt:lpstr>NMI-Example</vt:lpstr>
      <vt:lpstr>Accuracy of Pairwise Community Memberships</vt:lpstr>
      <vt:lpstr>Accuracy Example</vt:lpstr>
      <vt:lpstr>Evaluation using Semantics</vt:lpstr>
      <vt:lpstr>Evaluation without Ground Truth</vt:lpstr>
      <vt:lpstr>PowerPoint Presentation</vt:lpstr>
    </vt:vector>
  </TitlesOfParts>
  <Company>Yahoo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creator>Lei Tang</dc:creator>
  <cp:lastModifiedBy>HP</cp:lastModifiedBy>
  <cp:revision>324</cp:revision>
  <cp:lastPrinted>1899-12-30T00:00:00Z</cp:lastPrinted>
  <dcterms:created xsi:type="dcterms:W3CDTF">2010-12-29T02:53:50Z</dcterms:created>
  <dcterms:modified xsi:type="dcterms:W3CDTF">2017-02-12T19:31:25Z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