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82" r:id="rId4"/>
    <p:sldId id="258" r:id="rId5"/>
    <p:sldId id="259" r:id="rId6"/>
    <p:sldId id="261" r:id="rId7"/>
    <p:sldId id="260" r:id="rId8"/>
    <p:sldId id="262" r:id="rId9"/>
    <p:sldId id="263" r:id="rId10"/>
    <p:sldId id="264" r:id="rId11"/>
    <p:sldId id="265" r:id="rId12"/>
    <p:sldId id="269" r:id="rId13"/>
    <p:sldId id="270" r:id="rId14"/>
    <p:sldId id="271" r:id="rId15"/>
    <p:sldId id="272" r:id="rId16"/>
    <p:sldId id="273" r:id="rId17"/>
    <p:sldId id="279" r:id="rId18"/>
    <p:sldId id="285" r:id="rId19"/>
    <p:sldId id="28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203F"/>
    <a:srgbClr val="3E3E3E"/>
    <a:srgbClr val="C43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21"/>
  </p:normalViewPr>
  <p:slideViewPr>
    <p:cSldViewPr snapToGrid="0">
      <p:cViewPr varScale="1">
        <p:scale>
          <a:sx n="108" d="100"/>
          <a:sy n="108" d="100"/>
        </p:scale>
        <p:origin x="736" y="200"/>
      </p:cViewPr>
      <p:guideLst>
        <p:guide orient="horz" pos="23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4745F-2050-4263-A7EF-7975EF366450}" type="datetimeFigureOut">
              <a:rPr lang="zh-CN" altLang="en-US" smtClean="0"/>
              <a:t>2020/9/2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2FE25-6B39-4F07-B1E2-B2F2FA19157E}" type="slidenum">
              <a:rPr lang="zh-CN" altLang="en-US" smtClean="0"/>
              <a:t>‹#›</a:t>
            </a:fld>
            <a:endParaRPr lang="zh-CN" altLang="en-US"/>
          </a:p>
        </p:txBody>
      </p:sp>
    </p:spTree>
    <p:extLst>
      <p:ext uri="{BB962C8B-B14F-4D97-AF65-F5344CB8AC3E}">
        <p14:creationId xmlns:p14="http://schemas.microsoft.com/office/powerpoint/2010/main" val="997847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22FE25-6B39-4F07-B1E2-B2F2FA19157E}" type="slidenum">
              <a:rPr lang="zh-CN" altLang="en-US" smtClean="0"/>
              <a:t>17</a:t>
            </a:fld>
            <a:endParaRPr lang="zh-CN" altLang="en-US"/>
          </a:p>
        </p:txBody>
      </p:sp>
    </p:spTree>
    <p:extLst>
      <p:ext uri="{BB962C8B-B14F-4D97-AF65-F5344CB8AC3E}">
        <p14:creationId xmlns:p14="http://schemas.microsoft.com/office/powerpoint/2010/main" val="276044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22FE25-6B39-4F07-B1E2-B2F2FA19157E}" type="slidenum">
              <a:rPr lang="zh-CN" altLang="en-US" smtClean="0"/>
              <a:t>18</a:t>
            </a:fld>
            <a:endParaRPr lang="zh-CN" altLang="en-US"/>
          </a:p>
        </p:txBody>
      </p:sp>
    </p:spTree>
    <p:extLst>
      <p:ext uri="{BB962C8B-B14F-4D97-AF65-F5344CB8AC3E}">
        <p14:creationId xmlns:p14="http://schemas.microsoft.com/office/powerpoint/2010/main" val="156367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22FE25-6B39-4F07-B1E2-B2F2FA19157E}" type="slidenum">
              <a:rPr lang="zh-CN" altLang="en-US" smtClean="0"/>
              <a:t>19</a:t>
            </a:fld>
            <a:endParaRPr lang="zh-CN" altLang="en-US"/>
          </a:p>
        </p:txBody>
      </p:sp>
    </p:spTree>
    <p:extLst>
      <p:ext uri="{BB962C8B-B14F-4D97-AF65-F5344CB8AC3E}">
        <p14:creationId xmlns:p14="http://schemas.microsoft.com/office/powerpoint/2010/main" val="1277793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262479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38478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40663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64734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381598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408653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147910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296692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9005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86586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19916141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8FC79-AB8B-4051-B2A4-940139AA4DE7}" type="datetimeFigureOut">
              <a:rPr lang="zh-CN" altLang="en-US" smtClean="0"/>
              <a:t>2020/9/2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388987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6862" y="2325188"/>
            <a:ext cx="4288353" cy="707886"/>
          </a:xfrm>
          <a:prstGeom prst="rect">
            <a:avLst/>
          </a:prstGeom>
          <a:noFill/>
        </p:spPr>
        <p:txBody>
          <a:bodyPr wrap="none" rtlCol="0">
            <a:spAutoFit/>
          </a:bodyPr>
          <a:lstStyle/>
          <a:p>
            <a:r>
              <a:rPr lang="zh-CN" altLang="en-US" sz="4000" dirty="0">
                <a:solidFill>
                  <a:srgbClr val="B5203F"/>
                </a:solidFill>
                <a:latin typeface="黑体" panose="02010609060101010101" pitchFamily="49" charset="-122"/>
                <a:ea typeface="黑体" panose="02010609060101010101" pitchFamily="49" charset="-122"/>
              </a:rPr>
              <a:t>富文本编辑器初探</a:t>
            </a:r>
          </a:p>
        </p:txBody>
      </p:sp>
      <p:sp>
        <p:nvSpPr>
          <p:cNvPr id="5" name="文本框 4"/>
          <p:cNvSpPr txBox="1"/>
          <p:nvPr/>
        </p:nvSpPr>
        <p:spPr>
          <a:xfrm>
            <a:off x="5102481" y="3169921"/>
            <a:ext cx="1980029" cy="400110"/>
          </a:xfrm>
          <a:prstGeom prst="rect">
            <a:avLst/>
          </a:prstGeom>
          <a:noFill/>
        </p:spPr>
        <p:txBody>
          <a:bodyPr wrap="none" rtlCol="0">
            <a:spAutoFit/>
          </a:bodyPr>
          <a:lstStyle/>
          <a:p>
            <a:r>
              <a:rPr lang="zh-CN" altLang="en-US" sz="2000" dirty="0">
                <a:solidFill>
                  <a:srgbClr val="B5203F"/>
                </a:solidFill>
                <a:latin typeface="黑体" panose="02010609060101010101" pitchFamily="49" charset="-122"/>
                <a:ea typeface="黑体" panose="02010609060101010101" pitchFamily="49" charset="-122"/>
              </a:rPr>
              <a:t>主讲人：林仲杰</a:t>
            </a:r>
          </a:p>
        </p:txBody>
      </p:sp>
    </p:spTree>
    <p:extLst>
      <p:ext uri="{BB962C8B-B14F-4D97-AF65-F5344CB8AC3E}">
        <p14:creationId xmlns:p14="http://schemas.microsoft.com/office/powerpoint/2010/main" val="89724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31086" y="375878"/>
            <a:ext cx="5929828"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为什么都说富文本编辑器是天坑</a:t>
            </a:r>
          </a:p>
        </p:txBody>
      </p:sp>
      <p:sp>
        <p:nvSpPr>
          <p:cNvPr id="5" name="文本框 4"/>
          <p:cNvSpPr txBox="1"/>
          <p:nvPr/>
        </p:nvSpPr>
        <p:spPr>
          <a:xfrm>
            <a:off x="1421923" y="1071786"/>
            <a:ext cx="6653768" cy="553998"/>
          </a:xfrm>
          <a:prstGeom prst="rect">
            <a:avLst/>
          </a:prstGeom>
          <a:noFill/>
        </p:spPr>
        <p:txBody>
          <a:bodyPr wrap="square" rtlCol="0">
            <a:spAutoFit/>
          </a:bodyPr>
          <a:lstStyle/>
          <a:p>
            <a:pPr>
              <a:lnSpc>
                <a:spcPct val="150000"/>
              </a:lnSpc>
            </a:pPr>
            <a:r>
              <a:rPr lang="en-US" altLang="zh-CN" sz="2000" dirty="0"/>
              <a:t>DOM</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2" name="菱形 1"/>
          <p:cNvSpPr/>
          <p:nvPr/>
        </p:nvSpPr>
        <p:spPr>
          <a:xfrm>
            <a:off x="1058574" y="1238172"/>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21923" y="2872063"/>
            <a:ext cx="6653768" cy="501291"/>
          </a:xfrm>
          <a:prstGeom prst="rect">
            <a:avLst/>
          </a:prstGeom>
          <a:noFill/>
        </p:spPr>
        <p:txBody>
          <a:bodyPr wrap="square" rtlCol="0">
            <a:spAutoFit/>
          </a:bodyPr>
          <a:lstStyle/>
          <a:p>
            <a:pPr>
              <a:lnSpc>
                <a:spcPct val="150000"/>
              </a:lnSpc>
            </a:pPr>
            <a:r>
              <a:rPr lang="en-US" altLang="zh-CN" sz="2000" dirty="0"/>
              <a:t>Range/Selection</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7" name="菱形 6"/>
          <p:cNvSpPr/>
          <p:nvPr/>
        </p:nvSpPr>
        <p:spPr>
          <a:xfrm>
            <a:off x="1058574" y="3038449"/>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21923" y="4597794"/>
            <a:ext cx="6653768" cy="481863"/>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编辑器本身</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11" name="菱形 10"/>
          <p:cNvSpPr/>
          <p:nvPr/>
        </p:nvSpPr>
        <p:spPr>
          <a:xfrm>
            <a:off x="1058574" y="4764180"/>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69250" y="1710533"/>
            <a:ext cx="10072849" cy="1200329"/>
          </a:xfrm>
          <a:prstGeom prst="rect">
            <a:avLst/>
          </a:prstGeom>
          <a:noFill/>
        </p:spPr>
        <p:txBody>
          <a:bodyPr wrap="square" rtlCol="0">
            <a:spAutoFit/>
          </a:bodyPr>
          <a:lstStyle/>
          <a:p>
            <a:r>
              <a:rPr lang="en-US" altLang="zh-CN" dirty="0" err="1"/>
              <a:t>dom</a:t>
            </a:r>
            <a:r>
              <a:rPr lang="zh-CN" altLang="en-US" dirty="0"/>
              <a:t>的嵌套层级易混乱</a:t>
            </a:r>
            <a:endParaRPr lang="en-US" altLang="zh-CN" dirty="0"/>
          </a:p>
          <a:p>
            <a:endParaRPr lang="en-US" altLang="zh-CN" dirty="0"/>
          </a:p>
          <a:p>
            <a:r>
              <a:rPr lang="zh-CN" altLang="en-US" dirty="0"/>
              <a:t>没有数据驱动</a:t>
            </a:r>
            <a:endParaRPr lang="en-US" altLang="zh-CN" dirty="0"/>
          </a:p>
          <a:p>
            <a:endParaRPr lang="zh-CN" altLang="en-US" dirty="0"/>
          </a:p>
        </p:txBody>
      </p:sp>
      <p:sp>
        <p:nvSpPr>
          <p:cNvPr id="9" name="文本框 8"/>
          <p:cNvSpPr txBox="1"/>
          <p:nvPr/>
        </p:nvSpPr>
        <p:spPr>
          <a:xfrm>
            <a:off x="1038957" y="3673328"/>
            <a:ext cx="10866350" cy="369332"/>
          </a:xfrm>
          <a:prstGeom prst="rect">
            <a:avLst/>
          </a:prstGeom>
          <a:noFill/>
        </p:spPr>
        <p:txBody>
          <a:bodyPr wrap="square" rtlCol="0">
            <a:spAutoFit/>
          </a:bodyPr>
          <a:lstStyle/>
          <a:p>
            <a:r>
              <a:rPr lang="en-US" altLang="zh-CN" dirty="0"/>
              <a:t>Range/Selection API</a:t>
            </a:r>
            <a:r>
              <a:rPr lang="zh-CN" altLang="en-US" dirty="0"/>
              <a:t>相对底层，要实现某个功能需要调用多种</a:t>
            </a:r>
            <a:r>
              <a:rPr lang="en-US" altLang="zh-CN" dirty="0"/>
              <a:t>API</a:t>
            </a:r>
            <a:r>
              <a:rPr lang="zh-CN" altLang="en-US" dirty="0"/>
              <a:t>，熟练掌握起来难</a:t>
            </a:r>
          </a:p>
        </p:txBody>
      </p:sp>
      <p:sp>
        <p:nvSpPr>
          <p:cNvPr id="12" name="文本框 11"/>
          <p:cNvSpPr txBox="1"/>
          <p:nvPr/>
        </p:nvSpPr>
        <p:spPr>
          <a:xfrm>
            <a:off x="1140936" y="5357792"/>
            <a:ext cx="10329475" cy="923330"/>
          </a:xfrm>
          <a:prstGeom prst="rect">
            <a:avLst/>
          </a:prstGeom>
          <a:noFill/>
        </p:spPr>
        <p:txBody>
          <a:bodyPr wrap="square" rtlCol="0">
            <a:spAutoFit/>
          </a:bodyPr>
          <a:lstStyle/>
          <a:p>
            <a:r>
              <a:rPr lang="zh-CN" altLang="en-US" dirty="0"/>
              <a:t>本身提供的功能少且不好用，对照（</a:t>
            </a:r>
            <a:r>
              <a:rPr lang="en-US" altLang="zh-CN" dirty="0"/>
              <a:t>word</a:t>
            </a:r>
            <a:r>
              <a:rPr lang="zh-CN" altLang="en-US" dirty="0"/>
              <a:t>的功能）</a:t>
            </a:r>
            <a:br>
              <a:rPr lang="zh-CN" altLang="en-US"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338567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5900" y="378239"/>
            <a:ext cx="6340197"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一个优秀的富文本编辑器要做什么</a:t>
            </a:r>
          </a:p>
        </p:txBody>
      </p:sp>
      <p:pic>
        <p:nvPicPr>
          <p:cNvPr id="3" name="图片 2"/>
          <p:cNvPicPr>
            <a:picLocks noChangeAspect="1"/>
          </p:cNvPicPr>
          <p:nvPr/>
        </p:nvPicPr>
        <p:blipFill>
          <a:blip r:embed="rId2"/>
          <a:stretch>
            <a:fillRect/>
          </a:stretch>
        </p:blipFill>
        <p:spPr>
          <a:xfrm>
            <a:off x="2424089" y="1263188"/>
            <a:ext cx="7343821" cy="5365659"/>
          </a:xfrm>
          <a:prstGeom prst="rect">
            <a:avLst/>
          </a:prstGeom>
        </p:spPr>
      </p:pic>
    </p:spTree>
    <p:extLst>
      <p:ext uri="{BB962C8B-B14F-4D97-AF65-F5344CB8AC3E}">
        <p14:creationId xmlns:p14="http://schemas.microsoft.com/office/powerpoint/2010/main" val="332854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4997" y="200296"/>
            <a:ext cx="5109091"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a:t>
            </a:r>
            <a:r>
              <a:rPr lang="en-US" altLang="zh-CN" sz="3200" dirty="0" err="1">
                <a:solidFill>
                  <a:srgbClr val="B5203F"/>
                </a:solidFill>
                <a:latin typeface="黑体" panose="02010609060101010101" pitchFamily="49" charset="-122"/>
                <a:ea typeface="黑体" panose="02010609060101010101" pitchFamily="49" charset="-122"/>
              </a:rPr>
              <a:t>UEditor</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3" y="1232990"/>
            <a:ext cx="8491622" cy="1866858"/>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由百度开发，用于百度贴吧，微信公众号（二次开发）</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功能全面、强大的，强大的表格编辑功能</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插件很多，还可以很方便插入百度地图，接入十分简单</a:t>
            </a:r>
            <a:endParaRPr lang="en-US" altLang="zh-CN" sz="2000" dirty="0">
              <a:latin typeface="黑体" panose="02010609060101010101" pitchFamily="49" charset="-122"/>
              <a:ea typeface="黑体" panose="02010609060101010101" pitchFamily="49" charset="-122"/>
            </a:endParaRPr>
          </a:p>
          <a:p>
            <a:pPr>
              <a:lnSpc>
                <a:spcPct val="150000"/>
              </a:lnSpc>
            </a:pP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10" name="文本框 9"/>
          <p:cNvSpPr txBox="1"/>
          <p:nvPr/>
        </p:nvSpPr>
        <p:spPr>
          <a:xfrm>
            <a:off x="887277" y="1232990"/>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9" name="文本框 8"/>
          <p:cNvSpPr txBox="1"/>
          <p:nvPr/>
        </p:nvSpPr>
        <p:spPr>
          <a:xfrm>
            <a:off x="1711633" y="3719845"/>
            <a:ext cx="8491622" cy="553998"/>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官方</a:t>
            </a:r>
            <a:r>
              <a:rPr lang="en-US" altLang="zh-CN" sz="2000" dirty="0">
                <a:latin typeface="黑体" panose="02010609060101010101" pitchFamily="49" charset="-122"/>
                <a:ea typeface="黑体" panose="02010609060101010101" pitchFamily="49" charset="-122"/>
              </a:rPr>
              <a:t>16</a:t>
            </a:r>
            <a:r>
              <a:rPr lang="zh-CN" altLang="en-US" sz="2000" dirty="0">
                <a:latin typeface="黑体" panose="02010609060101010101" pitchFamily="49" charset="-122"/>
                <a:ea typeface="黑体" panose="02010609060101010101" pitchFamily="49" charset="-122"/>
              </a:rPr>
              <a:t>年后就不再更新了，因而样式过时，代码量庞大</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12" name="文本框 11"/>
          <p:cNvSpPr txBox="1"/>
          <p:nvPr/>
        </p:nvSpPr>
        <p:spPr>
          <a:xfrm>
            <a:off x="887277" y="3719845"/>
            <a:ext cx="1648712" cy="553998"/>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缺点：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9214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4997" y="378424"/>
            <a:ext cx="5109091"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a:t>
            </a:r>
            <a:r>
              <a:rPr lang="en-US" altLang="zh-CN" sz="3200" dirty="0" err="1">
                <a:solidFill>
                  <a:srgbClr val="B5203F"/>
                </a:solidFill>
                <a:latin typeface="黑体" panose="02010609060101010101" pitchFamily="49" charset="-122"/>
                <a:ea typeface="黑体" panose="02010609060101010101" pitchFamily="49" charset="-122"/>
              </a:rPr>
              <a:t>Tinymce</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3" y="1232990"/>
            <a:ext cx="7965767" cy="2862322"/>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开发了十多年</a:t>
            </a:r>
            <a:r>
              <a:rPr lang="zh-CN" altLang="en-US" sz="2000" dirty="0">
                <a:solidFill>
                  <a:srgbClr val="3E3E3E"/>
                </a:solidFill>
                <a:latin typeface="黑体" panose="02010609060101010101" pitchFamily="49" charset="-122"/>
                <a:ea typeface="黑体" panose="02010609060101010101" pitchFamily="49" charset="-122"/>
              </a:rPr>
              <a:t>，号称</a:t>
            </a:r>
            <a:r>
              <a:rPr lang="zh-CN" altLang="en-US" sz="2000" dirty="0">
                <a:latin typeface="黑体" panose="02010609060101010101" pitchFamily="49" charset="-122"/>
                <a:ea typeface="黑体" panose="02010609060101010101" pitchFamily="49" charset="-122"/>
              </a:rPr>
              <a:t>宇宙第一富文本编辑器</a:t>
            </a:r>
          </a:p>
          <a:p>
            <a:pPr>
              <a:lnSpc>
                <a:spcPct val="150000"/>
              </a:lnSpc>
            </a:pPr>
            <a:r>
              <a:rPr lang="zh-CN" altLang="en-US" sz="2000" dirty="0" smtClean="0">
                <a:latin typeface="黑体" panose="02010609060101010101" pitchFamily="49" charset="-122"/>
                <a:ea typeface="黑体" panose="02010609060101010101" pitchFamily="49" charset="-122"/>
              </a:rPr>
              <a:t>官网提供的</a:t>
            </a:r>
            <a:r>
              <a:rPr lang="zh-CN" altLang="en-US" sz="2000" dirty="0" smtClean="0">
                <a:latin typeface="黑体" panose="02010609060101010101" pitchFamily="49" charset="-122"/>
                <a:ea typeface="黑体" panose="02010609060101010101" pitchFamily="49" charset="-122"/>
              </a:rPr>
              <a:t>文档清晰；</a:t>
            </a:r>
            <a:endParaRPr lang="en-US" altLang="zh-CN" sz="2000" dirty="0" smtClean="0">
              <a:latin typeface="黑体" panose="02010609060101010101" pitchFamily="49" charset="-122"/>
              <a:ea typeface="黑体" panose="02010609060101010101" pitchFamily="49" charset="-122"/>
            </a:endParaRPr>
          </a:p>
          <a:p>
            <a:pPr>
              <a:lnSpc>
                <a:spcPct val="150000"/>
              </a:lnSpc>
            </a:pPr>
            <a:r>
              <a:rPr lang="zh-CN" altLang="en-US" sz="2000" dirty="0" smtClean="0">
                <a:latin typeface="黑体" panose="02010609060101010101" pitchFamily="49" charset="-122"/>
                <a:ea typeface="黑体" panose="02010609060101010101" pitchFamily="49" charset="-122"/>
              </a:rPr>
              <a:t>拥有</a:t>
            </a:r>
            <a:r>
              <a:rPr lang="zh-CN" altLang="en-US" sz="2000" dirty="0">
                <a:latin typeface="黑体" panose="02010609060101010101" pitchFamily="49" charset="-122"/>
                <a:ea typeface="黑体" panose="02010609060101010101" pitchFamily="49" charset="-122"/>
              </a:rPr>
              <a:t>可定制的</a:t>
            </a:r>
            <a:r>
              <a:rPr lang="zh-CN" altLang="en-US" sz="2000" dirty="0" smtClean="0">
                <a:latin typeface="黑体" panose="02010609060101010101" pitchFamily="49" charset="-122"/>
                <a:ea typeface="黑体" panose="02010609060101010101" pitchFamily="49" charset="-122"/>
              </a:rPr>
              <a:t>主题</a:t>
            </a:r>
            <a:endParaRPr lang="en-US" altLang="zh-CN" sz="2000" dirty="0" smtClean="0">
              <a:latin typeface="黑体" panose="02010609060101010101" pitchFamily="49" charset="-122"/>
              <a:ea typeface="黑体" panose="02010609060101010101" pitchFamily="49" charset="-122"/>
            </a:endParaRPr>
          </a:p>
          <a:p>
            <a:pPr>
              <a:lnSpc>
                <a:spcPct val="150000"/>
              </a:lnSpc>
            </a:pPr>
            <a:r>
              <a:rPr lang="zh-CN" altLang="en-US" sz="2000" dirty="0" smtClean="0">
                <a:latin typeface="黑体" panose="02010609060101010101" pitchFamily="49" charset="-122"/>
                <a:ea typeface="黑体" panose="02010609060101010101" pitchFamily="49" charset="-122"/>
              </a:rPr>
              <a:t>国际化</a:t>
            </a:r>
            <a:r>
              <a:rPr lang="zh-CN" altLang="en-US" sz="2000" dirty="0">
                <a:latin typeface="黑体" panose="02010609060101010101" pitchFamily="49" charset="-122"/>
                <a:ea typeface="黑体" panose="02010609060101010101" pitchFamily="49" charset="-122"/>
              </a:rPr>
              <a:t>做的很好，支持上百种</a:t>
            </a:r>
            <a:r>
              <a:rPr lang="zh-CN" altLang="en-US" sz="2000" dirty="0" smtClean="0">
                <a:latin typeface="黑体" panose="02010609060101010101" pitchFamily="49" charset="-122"/>
                <a:ea typeface="黑体" panose="02010609060101010101" pitchFamily="49" charset="-122"/>
              </a:rPr>
              <a:t>语言</a:t>
            </a:r>
            <a:endParaRPr lang="en-US" altLang="zh-CN" sz="2000" dirty="0" smtClean="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界面相当</a:t>
            </a:r>
            <a:r>
              <a:rPr lang="zh-CN" altLang="en-US" sz="2000" dirty="0" smtClean="0">
                <a:latin typeface="黑体" panose="02010609060101010101" pitchFamily="49" charset="-122"/>
                <a:ea typeface="黑体" panose="02010609060101010101" pitchFamily="49" charset="-122"/>
              </a:rPr>
              <a:t>清新，功能强大，最</a:t>
            </a:r>
            <a:r>
              <a:rPr lang="zh-CN" altLang="en-US" sz="2000" dirty="0">
                <a:latin typeface="黑体" panose="02010609060101010101" pitchFamily="49" charset="-122"/>
                <a:ea typeface="黑体" panose="02010609060101010101" pitchFamily="49" charset="-122"/>
              </a:rPr>
              <a:t>接近</a:t>
            </a:r>
            <a:r>
              <a:rPr lang="en-US" altLang="zh-CN" sz="2000" dirty="0">
                <a:latin typeface="黑体" panose="02010609060101010101" pitchFamily="49" charset="-122"/>
                <a:ea typeface="黑体" panose="02010609060101010101" pitchFamily="49" charset="-122"/>
              </a:rPr>
              <a:t>Word</a:t>
            </a:r>
            <a:r>
              <a:rPr lang="zh-CN" altLang="en-US" sz="2000" dirty="0">
                <a:latin typeface="黑体" panose="02010609060101010101" pitchFamily="49" charset="-122"/>
                <a:ea typeface="黑体" panose="02010609060101010101" pitchFamily="49" charset="-122"/>
              </a:rPr>
              <a:t>的富文本</a:t>
            </a:r>
            <a:r>
              <a:rPr lang="zh-CN" altLang="en-US" sz="2000" dirty="0" smtClean="0">
                <a:latin typeface="黑体" panose="02010609060101010101" pitchFamily="49" charset="-122"/>
                <a:ea typeface="黑体" panose="02010609060101010101" pitchFamily="49" charset="-122"/>
              </a:rPr>
              <a:t>编辑器</a:t>
            </a:r>
            <a:endParaRPr lang="en-US" altLang="zh-CN" sz="2000" dirty="0">
              <a:latin typeface="黑体" panose="02010609060101010101" pitchFamily="49" charset="-122"/>
              <a:ea typeface="黑体" panose="02010609060101010101" pitchFamily="49" charset="-122"/>
            </a:endParaRPr>
          </a:p>
          <a:p>
            <a:pPr>
              <a:lnSpc>
                <a:spcPct val="150000"/>
              </a:lnSpc>
            </a:pPr>
            <a:r>
              <a:rPr lang="en-US" altLang="zh-CN" sz="2000" dirty="0">
                <a:latin typeface="黑体" panose="02010609060101010101" pitchFamily="49" charset="-122"/>
                <a:ea typeface="黑体" panose="02010609060101010101" pitchFamily="49" charset="-122"/>
              </a:rPr>
              <a:t>Confluence</a:t>
            </a:r>
            <a:r>
              <a:rPr lang="zh-CN" altLang="en-US" sz="2000" dirty="0">
                <a:latin typeface="黑体" panose="02010609060101010101" pitchFamily="49" charset="-122"/>
                <a:ea typeface="黑体" panose="02010609060101010101" pitchFamily="49" charset="-122"/>
              </a:rPr>
              <a:t>的编辑器</a:t>
            </a:r>
            <a:endParaRPr lang="en-US" altLang="zh-CN" sz="2000" dirty="0">
              <a:latin typeface="黑体" panose="02010609060101010101" pitchFamily="49" charset="-122"/>
              <a:ea typeface="黑体" panose="02010609060101010101" pitchFamily="49" charset="-122"/>
            </a:endParaRPr>
          </a:p>
        </p:txBody>
      </p:sp>
      <p:sp>
        <p:nvSpPr>
          <p:cNvPr id="10" name="文本框 9"/>
          <p:cNvSpPr txBox="1"/>
          <p:nvPr/>
        </p:nvSpPr>
        <p:spPr>
          <a:xfrm>
            <a:off x="887277" y="1232990"/>
            <a:ext cx="964383"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xmlns="" id="{F5DEB2B8-C64E-44C8-9460-E233390CC172}"/>
              </a:ext>
            </a:extLst>
          </p:cNvPr>
          <p:cNvSpPr txBox="1"/>
          <p:nvPr/>
        </p:nvSpPr>
        <p:spPr>
          <a:xfrm>
            <a:off x="887277" y="4848968"/>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缺点：</a:t>
            </a:r>
          </a:p>
        </p:txBody>
      </p:sp>
      <p:sp>
        <p:nvSpPr>
          <p:cNvPr id="11" name="文本框 10">
            <a:extLst>
              <a:ext uri="{FF2B5EF4-FFF2-40B4-BE49-F238E27FC236}">
                <a16:creationId xmlns:a16="http://schemas.microsoft.com/office/drawing/2014/main" xmlns="" id="{65E32C57-DABB-42F9-95C4-4C4E7FFB2E38}"/>
              </a:ext>
            </a:extLst>
          </p:cNvPr>
          <p:cNvSpPr txBox="1"/>
          <p:nvPr/>
        </p:nvSpPr>
        <p:spPr>
          <a:xfrm>
            <a:off x="1711633" y="4848968"/>
            <a:ext cx="8590607" cy="481863"/>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开发需要去官网注册并申请</a:t>
            </a:r>
            <a:r>
              <a:rPr lang="en-US" altLang="zh-CN" sz="2000" dirty="0" err="1">
                <a:latin typeface="黑体" panose="02010609060101010101" pitchFamily="49" charset="-122"/>
                <a:ea typeface="黑体" panose="02010609060101010101" pitchFamily="49" charset="-122"/>
              </a:rPr>
              <a:t>appkey</a:t>
            </a:r>
            <a:r>
              <a:rPr lang="zh-CN" altLang="en-US" sz="2000" dirty="0">
                <a:latin typeface="黑体" panose="02010609060101010101" pitchFamily="49" charset="-122"/>
                <a:ea typeface="黑体" panose="02010609060101010101" pitchFamily="49" charset="-122"/>
              </a:rPr>
              <a:t>，高级功能需要收费，相对比较笨重</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9923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38862" y="428896"/>
            <a:ext cx="5314275"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a:t>
            </a:r>
            <a:r>
              <a:rPr lang="en-US" altLang="zh-CN" sz="3200" dirty="0" err="1">
                <a:solidFill>
                  <a:srgbClr val="B5203F"/>
                </a:solidFill>
                <a:latin typeface="黑体" panose="02010609060101010101" pitchFamily="49" charset="-122"/>
                <a:ea typeface="黑体" panose="02010609060101010101" pitchFamily="49" charset="-122"/>
              </a:rPr>
              <a:t>CKEditor</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2" y="1620612"/>
            <a:ext cx="10076508" cy="2328523"/>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开发了十余年，官方下载量</a:t>
            </a:r>
            <a:r>
              <a:rPr lang="en-US" altLang="zh-CN" sz="2000" dirty="0">
                <a:latin typeface="黑体" panose="02010609060101010101" pitchFamily="49" charset="-122"/>
                <a:ea typeface="黑体" panose="02010609060101010101" pitchFamily="49" charset="-122"/>
              </a:rPr>
              <a:t>2700</a:t>
            </a:r>
            <a:r>
              <a:rPr lang="zh-CN" altLang="en-US" sz="2000" dirty="0">
                <a:latin typeface="黑体" panose="02010609060101010101" pitchFamily="49" charset="-122"/>
                <a:ea typeface="黑体" panose="02010609060101010101" pitchFamily="49" charset="-122"/>
              </a:rPr>
              <a:t>万</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，用户数量超过数亿</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各方面支持得都比较好（对</a:t>
            </a:r>
            <a:r>
              <a:rPr lang="en-US" altLang="zh-CN" sz="2000" dirty="0" err="1">
                <a:latin typeface="黑体" panose="02010609060101010101" pitchFamily="49" charset="-122"/>
                <a:ea typeface="黑体" panose="02010609060101010101" pitchFamily="49" charset="-122"/>
              </a:rPr>
              <a:t>vue</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react</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angular</a:t>
            </a:r>
            <a:r>
              <a:rPr lang="zh-CN" altLang="en-US" sz="2000" dirty="0">
                <a:latin typeface="黑体" panose="02010609060101010101" pitchFamily="49" charset="-122"/>
                <a:ea typeface="黑体" panose="02010609060101010101" pitchFamily="49" charset="-122"/>
              </a:rPr>
              <a:t>都做了相应的封装）</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它特有行内编辑功能，使得编辑内容更加直观，仿佛是在编辑网页一样</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多主题</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一款非常全面的富文本编辑器</a:t>
            </a:r>
            <a:endParaRPr lang="en-US" altLang="zh-CN" sz="2000" dirty="0">
              <a:latin typeface="黑体" panose="02010609060101010101" pitchFamily="49" charset="-122"/>
              <a:ea typeface="黑体" panose="02010609060101010101" pitchFamily="49" charset="-122"/>
            </a:endParaRPr>
          </a:p>
        </p:txBody>
      </p:sp>
      <p:sp>
        <p:nvSpPr>
          <p:cNvPr id="10" name="文本框 9"/>
          <p:cNvSpPr txBox="1"/>
          <p:nvPr/>
        </p:nvSpPr>
        <p:spPr>
          <a:xfrm>
            <a:off x="887277" y="1620612"/>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0811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47966" y="385432"/>
            <a:ext cx="5724644"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a:t>
            </a:r>
            <a:r>
              <a:rPr lang="en-US" altLang="zh-CN" sz="3200" dirty="0" err="1">
                <a:solidFill>
                  <a:srgbClr val="B5203F"/>
                </a:solidFill>
                <a:latin typeface="黑体" panose="02010609060101010101" pitchFamily="49" charset="-122"/>
                <a:ea typeface="黑体" panose="02010609060101010101" pitchFamily="49" charset="-122"/>
              </a:rPr>
              <a:t>wangEditor</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3" y="1729948"/>
            <a:ext cx="9329747" cy="1431161"/>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这款编辑器是国内一个开发者开源的，功能基本</a:t>
            </a:r>
            <a:r>
              <a:rPr lang="zh-CN" altLang="en-US" sz="2000" dirty="0" smtClean="0">
                <a:latin typeface="黑体" panose="02010609060101010101" pitchFamily="49" charset="-122"/>
                <a:ea typeface="黑体" panose="02010609060101010101" pitchFamily="49" charset="-122"/>
              </a:rPr>
              <a:t>足够</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dirty="0" smtClean="0">
                <a:latin typeface="黑体" panose="02010609060101010101" pitchFamily="49" charset="-122"/>
                <a:ea typeface="黑体" panose="02010609060101010101" pitchFamily="49" charset="-122"/>
              </a:rPr>
              <a:t>作者</a:t>
            </a:r>
            <a:r>
              <a:rPr lang="zh-CN" altLang="en-US" dirty="0">
                <a:latin typeface="黑体" panose="02010609060101010101" pitchFamily="49" charset="-122"/>
                <a:ea typeface="黑体" panose="02010609060101010101" pitchFamily="49" charset="-122"/>
              </a:rPr>
              <a:t>一直有更新，并且有</a:t>
            </a:r>
            <a:r>
              <a:rPr lang="en-US" altLang="zh-CN" dirty="0">
                <a:latin typeface="黑体" panose="02010609060101010101" pitchFamily="49" charset="-122"/>
                <a:ea typeface="黑体" panose="02010609060101010101" pitchFamily="49" charset="-122"/>
              </a:rPr>
              <a:t>QQ</a:t>
            </a:r>
            <a:r>
              <a:rPr lang="zh-CN" altLang="en-US" dirty="0">
                <a:latin typeface="黑体" panose="02010609060101010101" pitchFamily="49" charset="-122"/>
                <a:ea typeface="黑体" panose="02010609060101010101" pitchFamily="49" charset="-122"/>
              </a:rPr>
              <a:t>群， </a:t>
            </a:r>
            <a:r>
              <a:rPr lang="en-US" altLang="zh-CN" dirty="0" err="1">
                <a:latin typeface="黑体" panose="02010609060101010101" pitchFamily="49" charset="-122"/>
                <a:ea typeface="黑体" panose="02010609060101010101" pitchFamily="49" charset="-122"/>
              </a:rPr>
              <a:t>github</a:t>
            </a:r>
            <a:r>
              <a:rPr lang="zh-CN" altLang="en-US" dirty="0">
                <a:latin typeface="黑体" panose="02010609060101010101" pitchFamily="49" charset="-122"/>
                <a:ea typeface="黑体" panose="02010609060101010101" pitchFamily="49" charset="-122"/>
              </a:rPr>
              <a:t>，作者能及时的回答问题</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源码注释写的</a:t>
            </a:r>
            <a:r>
              <a:rPr lang="zh-CN" altLang="en-US" sz="2000" dirty="0" smtClean="0">
                <a:latin typeface="黑体" panose="02010609060101010101" pitchFamily="49" charset="-122"/>
                <a:ea typeface="黑体" panose="02010609060101010101" pitchFamily="49" charset="-122"/>
              </a:rPr>
              <a:t>齐全‘</a:t>
            </a:r>
            <a:endParaRPr lang="en-US" altLang="zh-CN" sz="2000" dirty="0">
              <a:latin typeface="黑体" panose="02010609060101010101" pitchFamily="49" charset="-122"/>
              <a:ea typeface="黑体" panose="02010609060101010101" pitchFamily="49" charset="-122"/>
            </a:endParaRPr>
          </a:p>
        </p:txBody>
      </p:sp>
      <p:sp>
        <p:nvSpPr>
          <p:cNvPr id="10" name="文本框 9"/>
          <p:cNvSpPr txBox="1"/>
          <p:nvPr/>
        </p:nvSpPr>
        <p:spPr>
          <a:xfrm>
            <a:off x="887277" y="1729948"/>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9" name="文本框 8"/>
          <p:cNvSpPr txBox="1"/>
          <p:nvPr/>
        </p:nvSpPr>
        <p:spPr>
          <a:xfrm>
            <a:off x="1711633" y="4396862"/>
            <a:ext cx="9460343" cy="1015663"/>
          </a:xfrm>
          <a:prstGeom prst="rect">
            <a:avLst/>
          </a:prstGeom>
          <a:noFill/>
        </p:spPr>
        <p:txBody>
          <a:bodyPr wrap="square" rtlCol="0">
            <a:spAutoFit/>
          </a:bodyPr>
          <a:lstStyle/>
          <a:p>
            <a:pPr>
              <a:lnSpc>
                <a:spcPct val="150000"/>
              </a:lnSpc>
            </a:pPr>
            <a:r>
              <a:rPr lang="zh-CN" altLang="en-US" sz="2000" dirty="0" smtClean="0">
                <a:latin typeface="黑体" panose="02010609060101010101" pitchFamily="49" charset="-122"/>
                <a:ea typeface="黑体" panose="02010609060101010101" pitchFamily="49" charset="-122"/>
              </a:rPr>
              <a:t>依赖</a:t>
            </a:r>
            <a:r>
              <a:rPr lang="zh-CN" altLang="en-US" sz="2000" dirty="0">
                <a:latin typeface="黑体" panose="02010609060101010101" pitchFamily="49" charset="-122"/>
                <a:ea typeface="黑体" panose="02010609060101010101" pitchFamily="49" charset="-122"/>
              </a:rPr>
              <a:t>于</a:t>
            </a:r>
            <a:r>
              <a:rPr lang="en-US" altLang="zh-CN" sz="2000" dirty="0">
                <a:latin typeface="黑体" panose="02010609060101010101" pitchFamily="49" charset="-122"/>
                <a:ea typeface="黑体" panose="02010609060101010101" pitchFamily="49" charset="-122"/>
              </a:rPr>
              <a:t>jQuery</a:t>
            </a:r>
            <a:endParaRPr lang="en-US" altLang="zh-CN" sz="2000" dirty="0">
              <a:solidFill>
                <a:srgbClr val="3E3E3E"/>
              </a:solidFill>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比较适合用在轻量级的场景</a:t>
            </a:r>
            <a:endParaRPr lang="en-US" altLang="zh-CN" sz="2000" dirty="0">
              <a:latin typeface="黑体" panose="02010609060101010101" pitchFamily="49" charset="-122"/>
              <a:ea typeface="黑体" panose="02010609060101010101" pitchFamily="49" charset="-122"/>
            </a:endParaRPr>
          </a:p>
        </p:txBody>
      </p:sp>
      <p:sp>
        <p:nvSpPr>
          <p:cNvPr id="12" name="文本框 11"/>
          <p:cNvSpPr txBox="1"/>
          <p:nvPr/>
        </p:nvSpPr>
        <p:spPr>
          <a:xfrm>
            <a:off x="887277" y="4395084"/>
            <a:ext cx="1648712" cy="553998"/>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缺点：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5270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46639" y="376454"/>
            <a:ext cx="4698722"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quill</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3" y="1680255"/>
            <a:ext cx="4384367" cy="2585323"/>
          </a:xfrm>
          <a:prstGeom prst="rect">
            <a:avLst/>
          </a:prstGeom>
          <a:noFill/>
        </p:spPr>
        <p:txBody>
          <a:bodyPr wrap="square" rtlCol="0">
            <a:spAutoFit/>
          </a:bodyPr>
          <a:lstStyle/>
          <a:p>
            <a:pPr>
              <a:lnSpc>
                <a:spcPct val="150000"/>
              </a:lnSpc>
            </a:pPr>
            <a:r>
              <a:rPr lang="zh-CN" altLang="en-US" dirty="0" smtClean="0">
                <a:latin typeface="黑体" panose="02010609060101010101" pitchFamily="49" charset="-122"/>
                <a:ea typeface="黑体" panose="02010609060101010101" pitchFamily="49" charset="-122"/>
              </a:rPr>
              <a:t>号称现代富文本编辑器</a:t>
            </a:r>
            <a:endParaRPr lang="en-US" altLang="zh-CN" dirty="0" smtClean="0">
              <a:latin typeface="黑体" panose="02010609060101010101" pitchFamily="49" charset="-122"/>
              <a:ea typeface="黑体" panose="02010609060101010101" pitchFamily="49" charset="-122"/>
            </a:endParaRPr>
          </a:p>
          <a:p>
            <a:pPr>
              <a:lnSpc>
                <a:spcPct val="150000"/>
              </a:lnSpc>
            </a:pPr>
            <a:r>
              <a:rPr lang="zh-CN" altLang="en-US" dirty="0" smtClean="0">
                <a:latin typeface="黑体" panose="02010609060101010101" pitchFamily="49" charset="-122"/>
                <a:ea typeface="黑体" panose="02010609060101010101" pitchFamily="49" charset="-122"/>
              </a:rPr>
              <a:t>颜值高，多主题，轻量级</a:t>
            </a:r>
            <a:endParaRPr lang="en-US" altLang="zh-CN" dirty="0" smtClean="0">
              <a:latin typeface="黑体" panose="02010609060101010101" pitchFamily="49" charset="-122"/>
              <a:ea typeface="黑体" panose="02010609060101010101" pitchFamily="49" charset="-122"/>
            </a:endParaRPr>
          </a:p>
          <a:p>
            <a:pPr>
              <a:lnSpc>
                <a:spcPct val="150000"/>
              </a:lnSpc>
            </a:pPr>
            <a:r>
              <a:rPr lang="en-US" altLang="zh-CN" dirty="0" err="1" smtClean="0">
                <a:latin typeface="黑体" panose="02010609060101010101" pitchFamily="49" charset="-122"/>
                <a:ea typeface="黑体" panose="02010609060101010101" pitchFamily="49" charset="-122"/>
              </a:rPr>
              <a:t>Github</a:t>
            </a:r>
            <a:r>
              <a:rPr lang="zh-CN" altLang="en-US" dirty="0" smtClean="0">
                <a:latin typeface="黑体" panose="02010609060101010101" pitchFamily="49" charset="-122"/>
                <a:ea typeface="黑体" panose="02010609060101010101" pitchFamily="49" charset="-122"/>
              </a:rPr>
              <a:t>的</a:t>
            </a:r>
            <a:r>
              <a:rPr lang="en-US" altLang="zh-CN" dirty="0" smtClean="0">
                <a:latin typeface="黑体" panose="02010609060101010101" pitchFamily="49" charset="-122"/>
                <a:ea typeface="黑体" panose="02010609060101010101" pitchFamily="49" charset="-122"/>
              </a:rPr>
              <a:t>Star</a:t>
            </a:r>
            <a:r>
              <a:rPr lang="zh-CN" altLang="en-US" dirty="0" smtClean="0">
                <a:latin typeface="黑体" panose="02010609060101010101" pitchFamily="49" charset="-122"/>
                <a:ea typeface="黑体" panose="02010609060101010101" pitchFamily="49" charset="-122"/>
              </a:rPr>
              <a:t>数超过</a:t>
            </a:r>
            <a:r>
              <a:rPr lang="en-US" altLang="zh-CN" dirty="0" smtClean="0">
                <a:latin typeface="黑体" panose="02010609060101010101" pitchFamily="49" charset="-122"/>
                <a:ea typeface="黑体" panose="02010609060101010101" pitchFamily="49" charset="-122"/>
              </a:rPr>
              <a:t>27k</a:t>
            </a:r>
          </a:p>
          <a:p>
            <a:pPr>
              <a:lnSpc>
                <a:spcPct val="150000"/>
              </a:lnSpc>
            </a:pPr>
            <a:r>
              <a:rPr lang="zh-CN" altLang="en-US" dirty="0" smtClean="0">
                <a:latin typeface="黑体" panose="02010609060101010101" pitchFamily="49" charset="-122"/>
                <a:ea typeface="黑体" panose="02010609060101010101" pitchFamily="49" charset="-122"/>
              </a:rPr>
              <a:t>完美的代码高亮，内置</a:t>
            </a:r>
            <a:r>
              <a:rPr lang="en-US" altLang="zh-CN" dirty="0" err="1" smtClean="0">
                <a:latin typeface="黑体" panose="02010609060101010101" pitchFamily="49" charset="-122"/>
                <a:ea typeface="黑体" panose="02010609060101010101" pitchFamily="49" charset="-122"/>
              </a:rPr>
              <a:t>hignlight.js</a:t>
            </a:r>
            <a:endParaRPr lang="en-US" altLang="zh-CN" dirty="0" smtClean="0">
              <a:latin typeface="黑体" panose="02010609060101010101" pitchFamily="49" charset="-122"/>
              <a:ea typeface="黑体" panose="02010609060101010101" pitchFamily="49" charset="-122"/>
            </a:endParaRPr>
          </a:p>
          <a:p>
            <a:pPr>
              <a:lnSpc>
                <a:spcPct val="150000"/>
              </a:lnSpc>
            </a:pPr>
            <a:r>
              <a:rPr lang="zh-CN" altLang="en-US" dirty="0" smtClean="0">
                <a:latin typeface="黑体" panose="02010609060101010101" pitchFamily="49" charset="-122"/>
                <a:ea typeface="黑体" panose="02010609060101010101" pitchFamily="49" charset="-122"/>
              </a:rPr>
              <a:t>优秀</a:t>
            </a:r>
            <a:r>
              <a:rPr lang="zh-CN" altLang="en-US" dirty="0">
                <a:latin typeface="黑体" panose="02010609060101010101" pitchFamily="49" charset="-122"/>
                <a:ea typeface="黑体" panose="02010609060101010101" pitchFamily="49" charset="-122"/>
              </a:rPr>
              <a:t>的模块化拓展机制</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活跃的社区，提供了大量的自定义模块</a:t>
            </a:r>
            <a:endParaRPr lang="en-US" altLang="zh-CN" dirty="0">
              <a:latin typeface="黑体" panose="02010609060101010101" pitchFamily="49" charset="-122"/>
              <a:ea typeface="黑体" panose="02010609060101010101" pitchFamily="49" charset="-122"/>
            </a:endParaRPr>
          </a:p>
        </p:txBody>
      </p:sp>
      <p:sp>
        <p:nvSpPr>
          <p:cNvPr id="10" name="文本框 9"/>
          <p:cNvSpPr txBox="1"/>
          <p:nvPr/>
        </p:nvSpPr>
        <p:spPr>
          <a:xfrm>
            <a:off x="887277" y="1680255"/>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xmlns="" id="{E8CE579C-44BA-49E4-8178-A178A09EC8AC}"/>
              </a:ext>
            </a:extLst>
          </p:cNvPr>
          <p:cNvPicPr>
            <a:picLocks noChangeAspect="1"/>
          </p:cNvPicPr>
          <p:nvPr/>
        </p:nvPicPr>
        <p:blipFill>
          <a:blip r:embed="rId2"/>
          <a:stretch>
            <a:fillRect/>
          </a:stretch>
        </p:blipFill>
        <p:spPr>
          <a:xfrm>
            <a:off x="6096001" y="1510748"/>
            <a:ext cx="6087796" cy="2905692"/>
          </a:xfrm>
          <a:prstGeom prst="rect">
            <a:avLst/>
          </a:prstGeom>
        </p:spPr>
      </p:pic>
      <p:pic>
        <p:nvPicPr>
          <p:cNvPr id="6" name="图片 5">
            <a:extLst>
              <a:ext uri="{FF2B5EF4-FFF2-40B4-BE49-F238E27FC236}">
                <a16:creationId xmlns:a16="http://schemas.microsoft.com/office/drawing/2014/main" xmlns="" id="{CFAC4443-1A1A-4448-AAAD-79FE598DC2E8}"/>
              </a:ext>
            </a:extLst>
          </p:cNvPr>
          <p:cNvPicPr>
            <a:picLocks noChangeAspect="1"/>
          </p:cNvPicPr>
          <p:nvPr/>
        </p:nvPicPr>
        <p:blipFill>
          <a:blip r:embed="rId3"/>
          <a:stretch>
            <a:fillRect/>
          </a:stretch>
        </p:blipFill>
        <p:spPr>
          <a:xfrm>
            <a:off x="6212705" y="4249564"/>
            <a:ext cx="5545286" cy="1432790"/>
          </a:xfrm>
          <a:prstGeom prst="rect">
            <a:avLst/>
          </a:prstGeom>
        </p:spPr>
      </p:pic>
    </p:spTree>
    <p:extLst>
      <p:ext uri="{BB962C8B-B14F-4D97-AF65-F5344CB8AC3E}">
        <p14:creationId xmlns:p14="http://schemas.microsoft.com/office/powerpoint/2010/main" val="2126070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77745" y="379558"/>
            <a:ext cx="2236510" cy="584775"/>
          </a:xfrm>
          <a:prstGeom prst="rect">
            <a:avLst/>
          </a:prstGeom>
          <a:noFill/>
        </p:spPr>
        <p:txBody>
          <a:bodyPr wrap="none" rtlCol="0">
            <a:spAutoFit/>
          </a:bodyPr>
          <a:lstStyle/>
          <a:p>
            <a:r>
              <a:rPr lang="en-US" altLang="zh-CN" sz="3200" dirty="0">
                <a:solidFill>
                  <a:srgbClr val="B5203F"/>
                </a:solidFill>
                <a:latin typeface="黑体" panose="02010609060101010101" pitchFamily="49" charset="-122"/>
                <a:ea typeface="黑体" panose="02010609060101010101" pitchFamily="49" charset="-122"/>
              </a:rPr>
              <a:t>Quill-</a:t>
            </a:r>
            <a:r>
              <a:rPr lang="zh-CN" altLang="en-US" sz="3200" dirty="0">
                <a:solidFill>
                  <a:srgbClr val="B5203F"/>
                </a:solidFill>
                <a:latin typeface="黑体" panose="02010609060101010101" pitchFamily="49" charset="-122"/>
                <a:ea typeface="黑体" panose="02010609060101010101" pitchFamily="49" charset="-122"/>
              </a:rPr>
              <a:t>模块</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1178615" y="1267403"/>
            <a:ext cx="919665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a:latin typeface="黑体" panose="02010609060101010101" pitchFamily="49" charset="-122"/>
                <a:ea typeface="黑体" panose="02010609060101010101" pitchFamily="49" charset="-122"/>
              </a:rPr>
              <a:t>Quill</a:t>
            </a:r>
            <a:r>
              <a:rPr lang="zh-CN" altLang="en-US" dirty="0">
                <a:latin typeface="黑体" panose="02010609060101010101" pitchFamily="49" charset="-122"/>
                <a:ea typeface="黑体" panose="02010609060101010101" pitchFamily="49" charset="-122"/>
              </a:rPr>
              <a:t>一共</a:t>
            </a:r>
            <a:r>
              <a:rPr lang="zh-CN" altLang="en-US" dirty="0" smtClean="0">
                <a:latin typeface="黑体" panose="02010609060101010101" pitchFamily="49" charset="-122"/>
                <a:ea typeface="黑体" panose="02010609060101010101" pitchFamily="49" charset="-122"/>
              </a:rPr>
              <a:t>内置</a:t>
            </a:r>
            <a:r>
              <a:rPr lang="en-US" altLang="zh-CN" dirty="0">
                <a:latin typeface="黑体" panose="02010609060101010101" pitchFamily="49" charset="-122"/>
                <a:ea typeface="黑体" panose="02010609060101010101" pitchFamily="49" charset="-122"/>
              </a:rPr>
              <a:t>6</a:t>
            </a:r>
            <a:r>
              <a:rPr lang="zh-CN" altLang="en-US" dirty="0" smtClean="0">
                <a:latin typeface="黑体" panose="02010609060101010101" pitchFamily="49" charset="-122"/>
                <a:ea typeface="黑体" panose="02010609060101010101" pitchFamily="49" charset="-122"/>
              </a:rPr>
              <a:t>个</a:t>
            </a:r>
            <a:r>
              <a:rPr lang="zh-CN" altLang="en-US" dirty="0">
                <a:latin typeface="黑体" panose="02010609060101010101" pitchFamily="49" charset="-122"/>
                <a:ea typeface="黑体" panose="02010609060101010101" pitchFamily="49" charset="-122"/>
              </a:rPr>
              <a:t>模块：</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Clipboard </a:t>
            </a:r>
            <a:r>
              <a:rPr lang="zh-CN" altLang="en-US" dirty="0">
                <a:latin typeface="黑体" panose="02010609060101010101" pitchFamily="49" charset="-122"/>
                <a:ea typeface="黑体" panose="02010609060101010101" pitchFamily="49" charset="-122"/>
              </a:rPr>
              <a:t>粘贴版</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History </a:t>
            </a:r>
            <a:r>
              <a:rPr lang="zh-CN" altLang="en-US" dirty="0">
                <a:latin typeface="黑体" panose="02010609060101010101" pitchFamily="49" charset="-122"/>
                <a:ea typeface="黑体" panose="02010609060101010101" pitchFamily="49" charset="-122"/>
              </a:rPr>
              <a:t>操作历史</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Keyboard </a:t>
            </a:r>
            <a:r>
              <a:rPr lang="zh-CN" altLang="en-US" dirty="0">
                <a:latin typeface="黑体" panose="02010609060101010101" pitchFamily="49" charset="-122"/>
                <a:ea typeface="黑体" panose="02010609060101010101" pitchFamily="49" charset="-122"/>
              </a:rPr>
              <a:t>键盘事件</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Syntax </a:t>
            </a:r>
            <a:r>
              <a:rPr lang="zh-CN" altLang="en-US" dirty="0">
                <a:latin typeface="黑体" panose="02010609060101010101" pitchFamily="49" charset="-122"/>
                <a:ea typeface="黑体" panose="02010609060101010101" pitchFamily="49" charset="-122"/>
              </a:rPr>
              <a:t>语法高亮</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Toolbar </a:t>
            </a:r>
            <a:r>
              <a:rPr lang="zh-CN" altLang="en-US" dirty="0" smtClean="0">
                <a:latin typeface="黑体" panose="02010609060101010101" pitchFamily="49" charset="-122"/>
                <a:ea typeface="黑体" panose="02010609060101010101" pitchFamily="49" charset="-122"/>
              </a:rPr>
              <a:t>工具栏</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en-US" altLang="zh-CN" dirty="0" smtClean="0"/>
              <a:t>Formula  </a:t>
            </a:r>
            <a:r>
              <a:rPr lang="zh-CN" altLang="en-US" dirty="0">
                <a:latin typeface="黑体" panose="02010609060101010101" pitchFamily="49" charset="-122"/>
                <a:ea typeface="黑体" panose="02010609060101010101" pitchFamily="49" charset="-122"/>
              </a:rPr>
              <a:t>格式化</a:t>
            </a:r>
            <a:endParaRPr lang="zh-CN" altLang="en-US"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endParaRPr lang="en-US" altLang="zh-CN" b="1" dirty="0"/>
          </a:p>
        </p:txBody>
      </p:sp>
      <p:sp>
        <p:nvSpPr>
          <p:cNvPr id="2" name="文本框 1"/>
          <p:cNvSpPr txBox="1"/>
          <p:nvPr/>
        </p:nvSpPr>
        <p:spPr>
          <a:xfrm>
            <a:off x="1142437" y="4649335"/>
            <a:ext cx="9924631" cy="2031325"/>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Clipboard</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History</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Keyboard</a:t>
            </a:r>
            <a:r>
              <a:rPr lang="zh-CN" altLang="en-US" dirty="0">
                <a:latin typeface="黑体" panose="02010609060101010101" pitchFamily="49" charset="-122"/>
                <a:ea typeface="黑体" panose="02010609060101010101" pitchFamily="49" charset="-122"/>
              </a:rPr>
              <a:t>是</a:t>
            </a:r>
            <a:r>
              <a:rPr lang="en-US" altLang="zh-CN" dirty="0">
                <a:latin typeface="黑体" panose="02010609060101010101" pitchFamily="49" charset="-122"/>
                <a:ea typeface="黑体" panose="02010609060101010101" pitchFamily="49" charset="-122"/>
              </a:rPr>
              <a:t>Quill</a:t>
            </a:r>
            <a:r>
              <a:rPr lang="zh-CN" altLang="en-US" dirty="0">
                <a:latin typeface="黑体" panose="02010609060101010101" pitchFamily="49" charset="-122"/>
                <a:ea typeface="黑体" panose="02010609060101010101" pitchFamily="49" charset="-122"/>
              </a:rPr>
              <a:t>必需的内置模块，会自动开启，可以配置但不能取消。</a:t>
            </a:r>
            <a:endParaRPr lang="en-US" altLang="zh-CN" dirty="0">
              <a:latin typeface="黑体" panose="02010609060101010101" pitchFamily="49" charset="-122"/>
              <a:ea typeface="黑体" panose="02010609060101010101" pitchFamily="49" charset="-122"/>
            </a:endParaRPr>
          </a:p>
          <a:p>
            <a:pPr>
              <a:lnSpc>
                <a:spcPct val="150000"/>
              </a:lnSpc>
            </a:pP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Syntax</a:t>
            </a:r>
            <a:r>
              <a:rPr lang="zh-CN" altLang="en-US" dirty="0">
                <a:latin typeface="黑体" panose="02010609060101010101" pitchFamily="49" charset="-122"/>
                <a:ea typeface="黑体" panose="02010609060101010101" pitchFamily="49" charset="-122"/>
              </a:rPr>
              <a:t>模块用于代码语法高亮，它依赖外部库</a:t>
            </a:r>
            <a:r>
              <a:rPr lang="en-US" altLang="zh-CN" dirty="0">
                <a:latin typeface="黑体" panose="02010609060101010101" pitchFamily="49" charset="-122"/>
                <a:ea typeface="黑体" panose="02010609060101010101" pitchFamily="49" charset="-122"/>
              </a:rPr>
              <a:t>highlight.js</a:t>
            </a:r>
            <a:r>
              <a:rPr lang="zh-CN" altLang="en-US" dirty="0">
                <a:latin typeface="黑体" panose="02010609060101010101" pitchFamily="49" charset="-122"/>
                <a:ea typeface="黑体" panose="02010609060101010101" pitchFamily="49" charset="-122"/>
              </a:rPr>
              <a:t>，默认关闭，要使用语法高亮功能，必须安装</a:t>
            </a:r>
            <a:r>
              <a:rPr lang="en-US" altLang="zh-CN" dirty="0">
                <a:latin typeface="黑体" panose="02010609060101010101" pitchFamily="49" charset="-122"/>
                <a:ea typeface="黑体" panose="02010609060101010101" pitchFamily="49" charset="-122"/>
              </a:rPr>
              <a:t>highlight.js</a:t>
            </a:r>
            <a:r>
              <a:rPr lang="zh-CN" altLang="en-US" dirty="0">
                <a:latin typeface="黑体" panose="02010609060101010101" pitchFamily="49" charset="-122"/>
                <a:ea typeface="黑体" panose="02010609060101010101" pitchFamily="49" charset="-122"/>
              </a:rPr>
              <a:t>，并手动开启该功能</a:t>
            </a:r>
          </a:p>
          <a:p>
            <a:endParaRPr lang="zh-CN" altLang="en-US" dirty="0"/>
          </a:p>
        </p:txBody>
      </p:sp>
      <p:pic>
        <p:nvPicPr>
          <p:cNvPr id="5" name="图片 4">
            <a:extLst>
              <a:ext uri="{FF2B5EF4-FFF2-40B4-BE49-F238E27FC236}">
                <a16:creationId xmlns:a16="http://schemas.microsoft.com/office/drawing/2014/main" xmlns="" id="{C6E904E1-2AC0-4E78-BE28-D7B3DA000CB3}"/>
              </a:ext>
            </a:extLst>
          </p:cNvPr>
          <p:cNvPicPr>
            <a:picLocks noChangeAspect="1"/>
          </p:cNvPicPr>
          <p:nvPr/>
        </p:nvPicPr>
        <p:blipFill>
          <a:blip r:embed="rId3"/>
          <a:stretch>
            <a:fillRect/>
          </a:stretch>
        </p:blipFill>
        <p:spPr>
          <a:xfrm>
            <a:off x="5776943" y="1190625"/>
            <a:ext cx="5066648" cy="2828176"/>
          </a:xfrm>
          <a:prstGeom prst="rect">
            <a:avLst/>
          </a:prstGeom>
        </p:spPr>
      </p:pic>
    </p:spTree>
    <p:extLst>
      <p:ext uri="{BB962C8B-B14F-4D97-AF65-F5344CB8AC3E}">
        <p14:creationId xmlns:p14="http://schemas.microsoft.com/office/powerpoint/2010/main" val="3969724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1823" y="380462"/>
            <a:ext cx="4288353" cy="1354217"/>
          </a:xfrm>
          <a:prstGeom prst="rect">
            <a:avLst/>
          </a:prstGeom>
          <a:noFill/>
        </p:spPr>
        <p:txBody>
          <a:bodyPr wrap="none" rtlCol="0">
            <a:spAutoFit/>
          </a:bodyPr>
          <a:lstStyle/>
          <a:p>
            <a:r>
              <a:rPr lang="en-US" altLang="zh-CN" sz="3200" dirty="0">
                <a:solidFill>
                  <a:srgbClr val="B5203F"/>
                </a:solidFill>
                <a:latin typeface="黑体" panose="02010609060101010101" pitchFamily="49" charset="-122"/>
                <a:ea typeface="黑体" panose="02010609060101010101" pitchFamily="49" charset="-122"/>
              </a:rPr>
              <a:t>Parchment/Blot/Delta</a:t>
            </a:r>
          </a:p>
          <a:p>
            <a:endParaRPr lang="en-US" altLang="zh-CN" b="1" dirty="0"/>
          </a:p>
          <a:p>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xmlns="" id="{990CA159-82E0-4E24-BD03-F26344BCEDA3}"/>
              </a:ext>
            </a:extLst>
          </p:cNvPr>
          <p:cNvSpPr txBox="1"/>
          <p:nvPr/>
        </p:nvSpPr>
        <p:spPr>
          <a:xfrm>
            <a:off x="1421923" y="1071786"/>
            <a:ext cx="6653768" cy="506292"/>
          </a:xfrm>
          <a:prstGeom prst="rect">
            <a:avLst/>
          </a:prstGeom>
          <a:noFill/>
        </p:spPr>
        <p:txBody>
          <a:bodyPr wrap="square" rtlCol="0">
            <a:spAutoFit/>
          </a:bodyPr>
          <a:lstStyle>
            <a:defPPr>
              <a:defRPr lang="zh-CN"/>
            </a:defPPr>
            <a:lvl1pPr>
              <a:lnSpc>
                <a:spcPct val="150000"/>
              </a:lnSpc>
              <a:defRPr sz="2000"/>
            </a:lvl1pPr>
          </a:lstStyle>
          <a:p>
            <a:r>
              <a:rPr lang="en-US" altLang="zh-CN" b="1" dirty="0"/>
              <a:t>Parchment</a:t>
            </a:r>
          </a:p>
        </p:txBody>
      </p:sp>
      <p:sp>
        <p:nvSpPr>
          <p:cNvPr id="6" name="菱形 5">
            <a:extLst>
              <a:ext uri="{FF2B5EF4-FFF2-40B4-BE49-F238E27FC236}">
                <a16:creationId xmlns:a16="http://schemas.microsoft.com/office/drawing/2014/main" xmlns="" id="{3DBE43F4-08FE-4227-976A-8579DD94F5CB}"/>
              </a:ext>
            </a:extLst>
          </p:cNvPr>
          <p:cNvSpPr/>
          <p:nvPr/>
        </p:nvSpPr>
        <p:spPr>
          <a:xfrm>
            <a:off x="1058574" y="1238172"/>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E16F2920-AAB8-4D5C-B7FD-BDDD74A1FC7E}"/>
              </a:ext>
            </a:extLst>
          </p:cNvPr>
          <p:cNvSpPr txBox="1"/>
          <p:nvPr/>
        </p:nvSpPr>
        <p:spPr>
          <a:xfrm>
            <a:off x="1421922" y="1730600"/>
            <a:ext cx="10072849" cy="875881"/>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Parchment</a:t>
            </a:r>
            <a:r>
              <a:rPr lang="zh-CN" altLang="en-US" dirty="0">
                <a:latin typeface="黑体" panose="02010609060101010101" pitchFamily="49" charset="-122"/>
                <a:ea typeface="黑体" panose="02010609060101010101" pitchFamily="49" charset="-122"/>
              </a:rPr>
              <a:t>是</a:t>
            </a:r>
            <a:r>
              <a:rPr lang="en-US" altLang="zh-CN" dirty="0">
                <a:latin typeface="黑体" panose="02010609060101010101" pitchFamily="49" charset="-122"/>
                <a:ea typeface="黑体" panose="02010609060101010101" pitchFamily="49" charset="-122"/>
              </a:rPr>
              <a:t>Quill</a:t>
            </a:r>
            <a:r>
              <a:rPr lang="zh-CN" altLang="en-US" dirty="0">
                <a:latin typeface="黑体" panose="02010609060101010101" pitchFamily="49" charset="-122"/>
                <a:ea typeface="黑体" panose="02010609060101010101" pitchFamily="49" charset="-122"/>
              </a:rPr>
              <a:t>的文档模型。它是一个并行的树结构，并且提供对内容的编辑</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类似虚拟</a:t>
            </a:r>
            <a:r>
              <a:rPr lang="en-US" altLang="zh-CN" dirty="0" err="1">
                <a:latin typeface="黑体" panose="02010609060101010101" pitchFamily="49" charset="-122"/>
                <a:ea typeface="黑体" panose="02010609060101010101" pitchFamily="49" charset="-122"/>
              </a:rPr>
              <a:t>dom</a:t>
            </a:r>
            <a:r>
              <a:rPr lang="zh-CN" altLang="en-US" dirty="0">
                <a:latin typeface="黑体" panose="02010609060101010101" pitchFamily="49" charset="-122"/>
                <a:ea typeface="黑体" panose="02010609060101010101" pitchFamily="49" charset="-122"/>
              </a:rPr>
              <a:t>树</a:t>
            </a:r>
            <a:endParaRPr lang="zh-CN" altLang="en-US" dirty="0"/>
          </a:p>
        </p:txBody>
      </p:sp>
      <p:sp>
        <p:nvSpPr>
          <p:cNvPr id="8" name="文本框 7">
            <a:extLst>
              <a:ext uri="{FF2B5EF4-FFF2-40B4-BE49-F238E27FC236}">
                <a16:creationId xmlns:a16="http://schemas.microsoft.com/office/drawing/2014/main" xmlns="" id="{0AAD27FC-32FF-4531-826B-1A6018AB4E1B}"/>
              </a:ext>
            </a:extLst>
          </p:cNvPr>
          <p:cNvSpPr txBox="1"/>
          <p:nvPr/>
        </p:nvSpPr>
        <p:spPr>
          <a:xfrm>
            <a:off x="1421923" y="2795403"/>
            <a:ext cx="6653768" cy="506292"/>
          </a:xfrm>
          <a:prstGeom prst="rect">
            <a:avLst/>
          </a:prstGeom>
          <a:noFill/>
        </p:spPr>
        <p:txBody>
          <a:bodyPr wrap="square" rtlCol="0">
            <a:spAutoFit/>
          </a:bodyPr>
          <a:lstStyle>
            <a:defPPr>
              <a:defRPr lang="zh-CN"/>
            </a:defPPr>
            <a:lvl1pPr>
              <a:lnSpc>
                <a:spcPct val="150000"/>
              </a:lnSpc>
              <a:defRPr sz="2000"/>
            </a:lvl1pPr>
          </a:lstStyle>
          <a:p>
            <a:r>
              <a:rPr lang="en-US" altLang="zh-CN" b="1" dirty="0"/>
              <a:t>Blot</a:t>
            </a:r>
          </a:p>
        </p:txBody>
      </p:sp>
      <p:sp>
        <p:nvSpPr>
          <p:cNvPr id="9" name="菱形 8">
            <a:extLst>
              <a:ext uri="{FF2B5EF4-FFF2-40B4-BE49-F238E27FC236}">
                <a16:creationId xmlns:a16="http://schemas.microsoft.com/office/drawing/2014/main" xmlns="" id="{311BA5F5-4572-46A9-8F3E-939ABD27F9E0}"/>
              </a:ext>
            </a:extLst>
          </p:cNvPr>
          <p:cNvSpPr/>
          <p:nvPr/>
        </p:nvSpPr>
        <p:spPr>
          <a:xfrm>
            <a:off x="1058574" y="2961789"/>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xmlns="" id="{B7B83B31-4334-43D2-A8E0-65F823332B56}"/>
              </a:ext>
            </a:extLst>
          </p:cNvPr>
          <p:cNvSpPr txBox="1"/>
          <p:nvPr/>
        </p:nvSpPr>
        <p:spPr>
          <a:xfrm>
            <a:off x="1421922" y="3461982"/>
            <a:ext cx="10072849" cy="858377"/>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Blots </a:t>
            </a:r>
            <a:r>
              <a:rPr lang="zh-CN" altLang="en-US" dirty="0">
                <a:latin typeface="黑体" panose="02010609060101010101" pitchFamily="49" charset="-122"/>
                <a:ea typeface="黑体" panose="02010609060101010101" pitchFamily="49" charset="-122"/>
              </a:rPr>
              <a:t>是</a:t>
            </a:r>
            <a:r>
              <a:rPr lang="en-US" altLang="zh-CN" dirty="0">
                <a:latin typeface="黑体" panose="02010609060101010101" pitchFamily="49" charset="-122"/>
                <a:ea typeface="黑体" panose="02010609060101010101" pitchFamily="49" charset="-122"/>
              </a:rPr>
              <a:t>Parchment</a:t>
            </a:r>
            <a:r>
              <a:rPr lang="zh-CN" altLang="en-US" dirty="0">
                <a:latin typeface="黑体" panose="02010609060101010101" pitchFamily="49" charset="-122"/>
                <a:ea typeface="黑体" panose="02010609060101010101" pitchFamily="49" charset="-122"/>
              </a:rPr>
              <a:t>文档的基本组成部分。 提供了几个基本的实现：</a:t>
            </a:r>
            <a:r>
              <a:rPr lang="en-US" altLang="zh-CN" dirty="0">
                <a:latin typeface="黑体" panose="02010609060101010101" pitchFamily="49" charset="-122"/>
                <a:ea typeface="黑体" panose="02010609060101010101" pitchFamily="49" charset="-122"/>
              </a:rPr>
              <a:t>Block</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Inline</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Embed</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类似一个虚拟</a:t>
            </a:r>
            <a:r>
              <a:rPr lang="en-US" altLang="zh-CN" dirty="0" err="1">
                <a:latin typeface="黑体" panose="02010609060101010101" pitchFamily="49" charset="-122"/>
                <a:ea typeface="黑体" panose="02010609060101010101" pitchFamily="49" charset="-122"/>
              </a:rPr>
              <a:t>dom</a:t>
            </a:r>
            <a:r>
              <a:rPr lang="zh-CN" altLang="en-US" dirty="0">
                <a:latin typeface="黑体" panose="02010609060101010101" pitchFamily="49" charset="-122"/>
                <a:ea typeface="黑体" panose="02010609060101010101" pitchFamily="49" charset="-122"/>
              </a:rPr>
              <a:t>节点</a:t>
            </a:r>
            <a:endParaRPr lang="en-US" altLang="zh-CN" dirty="0">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xmlns="" id="{95A74256-1186-4272-BBB4-D19C317F217F}"/>
              </a:ext>
            </a:extLst>
          </p:cNvPr>
          <p:cNvSpPr txBox="1"/>
          <p:nvPr/>
        </p:nvSpPr>
        <p:spPr>
          <a:xfrm>
            <a:off x="1421923" y="4560158"/>
            <a:ext cx="6653768" cy="506292"/>
          </a:xfrm>
          <a:prstGeom prst="rect">
            <a:avLst/>
          </a:prstGeom>
          <a:noFill/>
        </p:spPr>
        <p:txBody>
          <a:bodyPr wrap="square" rtlCol="0">
            <a:spAutoFit/>
          </a:bodyPr>
          <a:lstStyle>
            <a:defPPr>
              <a:defRPr lang="zh-CN"/>
            </a:defPPr>
            <a:lvl1pPr>
              <a:lnSpc>
                <a:spcPct val="150000"/>
              </a:lnSpc>
              <a:defRPr sz="2000" b="1"/>
            </a:lvl1pPr>
          </a:lstStyle>
          <a:p>
            <a:r>
              <a:rPr lang="en-US" altLang="zh-CN" dirty="0"/>
              <a:t>Delta</a:t>
            </a:r>
          </a:p>
        </p:txBody>
      </p:sp>
      <p:sp>
        <p:nvSpPr>
          <p:cNvPr id="12" name="菱形 11">
            <a:extLst>
              <a:ext uri="{FF2B5EF4-FFF2-40B4-BE49-F238E27FC236}">
                <a16:creationId xmlns:a16="http://schemas.microsoft.com/office/drawing/2014/main" xmlns="" id="{AF842BB0-2ECF-42DB-AF30-AEB5055271F3}"/>
              </a:ext>
            </a:extLst>
          </p:cNvPr>
          <p:cNvSpPr/>
          <p:nvPr/>
        </p:nvSpPr>
        <p:spPr>
          <a:xfrm>
            <a:off x="1058574" y="4726544"/>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F2CEF4AB-3270-4B41-801F-31CA92583F5F}"/>
              </a:ext>
            </a:extLst>
          </p:cNvPr>
          <p:cNvSpPr txBox="1"/>
          <p:nvPr/>
        </p:nvSpPr>
        <p:spPr>
          <a:xfrm>
            <a:off x="1421922" y="5226737"/>
            <a:ext cx="10072849" cy="858377"/>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Delta</a:t>
            </a:r>
            <a:r>
              <a:rPr lang="zh-CN" altLang="en-US" dirty="0">
                <a:latin typeface="黑体" panose="02010609060101010101" pitchFamily="49" charset="-122"/>
                <a:ea typeface="黑体" panose="02010609060101010101" pitchFamily="49" charset="-122"/>
              </a:rPr>
              <a:t>被用做描述</a:t>
            </a:r>
            <a:r>
              <a:rPr lang="en-US" altLang="zh-CN" dirty="0">
                <a:latin typeface="黑体" panose="02010609060101010101" pitchFamily="49" charset="-122"/>
                <a:ea typeface="黑体" panose="02010609060101010101" pitchFamily="49" charset="-122"/>
              </a:rPr>
              <a:t>Quill</a:t>
            </a:r>
            <a:r>
              <a:rPr lang="zh-CN" altLang="en-US" dirty="0">
                <a:latin typeface="黑体" panose="02010609060101010101" pitchFamily="49" charset="-122"/>
                <a:ea typeface="黑体" panose="02010609060101010101" pitchFamily="49" charset="-122"/>
              </a:rPr>
              <a:t>编辑器的内容和变化，简单但表达力强的数据格式。这种格式本质上是一种</a:t>
            </a:r>
            <a:r>
              <a:rPr lang="en-US" altLang="zh-CN" dirty="0">
                <a:latin typeface="黑体" panose="02010609060101010101" pitchFamily="49" charset="-122"/>
                <a:ea typeface="黑体" panose="02010609060101010101" pitchFamily="49" charset="-122"/>
              </a:rPr>
              <a:t>JSON</a:t>
            </a:r>
            <a:r>
              <a:rPr lang="zh-CN" altLang="en-US" dirty="0">
                <a:latin typeface="黑体" panose="02010609060101010101" pitchFamily="49" charset="-122"/>
                <a:ea typeface="黑体" panose="02010609060101010101" pitchFamily="49" charset="-122"/>
              </a:rPr>
              <a:t>格式，人类可读同时及其也能容易识别</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4534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77745" y="2064844"/>
            <a:ext cx="2236510" cy="707886"/>
          </a:xfrm>
          <a:prstGeom prst="rect">
            <a:avLst/>
          </a:prstGeom>
          <a:noFill/>
        </p:spPr>
        <p:txBody>
          <a:bodyPr wrap="none" rtlCol="0">
            <a:spAutoFit/>
          </a:bodyPr>
          <a:lstStyle/>
          <a:p>
            <a:r>
              <a:rPr lang="zh-CN" altLang="en-US" sz="4000" dirty="0">
                <a:solidFill>
                  <a:srgbClr val="B5203F"/>
                </a:solidFill>
                <a:latin typeface="黑体" panose="02010609060101010101" pitchFamily="49" charset="-122"/>
                <a:ea typeface="黑体" panose="02010609060101010101" pitchFamily="49" charset="-122"/>
              </a:rPr>
              <a:t>谢谢观看</a:t>
            </a:r>
          </a:p>
        </p:txBody>
      </p:sp>
    </p:spTree>
    <p:extLst>
      <p:ext uri="{BB962C8B-B14F-4D97-AF65-F5344CB8AC3E}">
        <p14:creationId xmlns:p14="http://schemas.microsoft.com/office/powerpoint/2010/main" val="388773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47845" y="376541"/>
            <a:ext cx="4698722"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为什么要讲富文本编辑器</a:t>
            </a:r>
          </a:p>
        </p:txBody>
      </p:sp>
      <p:pic>
        <p:nvPicPr>
          <p:cNvPr id="8" name="图片 7"/>
          <p:cNvPicPr>
            <a:picLocks noChangeAspect="1"/>
          </p:cNvPicPr>
          <p:nvPr/>
        </p:nvPicPr>
        <p:blipFill>
          <a:blip r:embed="rId2"/>
          <a:stretch>
            <a:fillRect/>
          </a:stretch>
        </p:blipFill>
        <p:spPr>
          <a:xfrm>
            <a:off x="605008" y="1268172"/>
            <a:ext cx="5472320" cy="5237429"/>
          </a:xfrm>
          <a:prstGeom prst="rect">
            <a:avLst/>
          </a:prstGeom>
        </p:spPr>
      </p:pic>
      <p:pic>
        <p:nvPicPr>
          <p:cNvPr id="11" name="图片 10"/>
          <p:cNvPicPr>
            <a:picLocks noChangeAspect="1"/>
          </p:cNvPicPr>
          <p:nvPr/>
        </p:nvPicPr>
        <p:blipFill>
          <a:blip r:embed="rId3"/>
          <a:stretch>
            <a:fillRect/>
          </a:stretch>
        </p:blipFill>
        <p:spPr>
          <a:xfrm>
            <a:off x="7059434" y="1322492"/>
            <a:ext cx="2985037" cy="5183109"/>
          </a:xfrm>
          <a:prstGeom prst="rect">
            <a:avLst/>
          </a:prstGeom>
        </p:spPr>
      </p:pic>
    </p:spTree>
    <p:extLst>
      <p:ext uri="{BB962C8B-B14F-4D97-AF65-F5344CB8AC3E}">
        <p14:creationId xmlns:p14="http://schemas.microsoft.com/office/powerpoint/2010/main" val="9849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92294" y="381821"/>
            <a:ext cx="1005403"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简介</a:t>
            </a:r>
          </a:p>
        </p:txBody>
      </p:sp>
      <p:sp>
        <p:nvSpPr>
          <p:cNvPr id="5" name="文本框 4"/>
          <p:cNvSpPr txBox="1"/>
          <p:nvPr/>
        </p:nvSpPr>
        <p:spPr>
          <a:xfrm>
            <a:off x="1421922" y="1569719"/>
            <a:ext cx="9033242" cy="400110"/>
          </a:xfrm>
          <a:prstGeom prst="rect">
            <a:avLst/>
          </a:prstGeom>
          <a:noFill/>
        </p:spPr>
        <p:txBody>
          <a:bodyPr wrap="none" rtlCol="0">
            <a:spAutoFit/>
          </a:bodyPr>
          <a:lstStyle/>
          <a:p>
            <a:r>
              <a:rPr lang="zh-CN" altLang="en-US" sz="2000" dirty="0">
                <a:solidFill>
                  <a:srgbClr val="3E3E3E"/>
                </a:solidFill>
                <a:latin typeface="黑体" panose="02010609060101010101" pitchFamily="49" charset="-122"/>
                <a:ea typeface="黑体" panose="02010609060101010101" pitchFamily="49" charset="-122"/>
              </a:rPr>
              <a:t>富文本编辑，又称为</a:t>
            </a:r>
            <a:r>
              <a:rPr lang="en-US" altLang="zh-CN" sz="2000" dirty="0">
                <a:solidFill>
                  <a:srgbClr val="3E3E3E"/>
                </a:solidFill>
                <a:latin typeface="黑体" panose="02010609060101010101" pitchFamily="49" charset="-122"/>
                <a:ea typeface="黑体" panose="02010609060101010101" pitchFamily="49" charset="-122"/>
              </a:rPr>
              <a:t>WYSIWYG</a:t>
            </a:r>
            <a:r>
              <a:rPr lang="zh-CN" altLang="en-US" sz="2000" dirty="0">
                <a:solidFill>
                  <a:srgbClr val="3E3E3E"/>
                </a:solidFill>
                <a:latin typeface="黑体" panose="02010609060101010101" pitchFamily="49" charset="-122"/>
                <a:ea typeface="黑体" panose="02010609060101010101" pitchFamily="49" charset="-122"/>
              </a:rPr>
              <a:t>（</a:t>
            </a:r>
            <a:r>
              <a:rPr lang="en-US" altLang="zh-CN" sz="2000" dirty="0">
                <a:solidFill>
                  <a:srgbClr val="3E3E3E"/>
                </a:solidFill>
                <a:latin typeface="黑体" panose="02010609060101010101" pitchFamily="49" charset="-122"/>
                <a:ea typeface="黑体" panose="02010609060101010101" pitchFamily="49" charset="-122"/>
              </a:rPr>
              <a:t>What You See Is What You Get</a:t>
            </a:r>
            <a:r>
              <a:rPr lang="zh-CN" altLang="en-US" sz="2000" dirty="0">
                <a:solidFill>
                  <a:srgbClr val="3E3E3E"/>
                </a:solidFill>
                <a:latin typeface="黑体" panose="02010609060101010101" pitchFamily="49" charset="-122"/>
                <a:ea typeface="黑体" panose="02010609060101010101" pitchFamily="49" charset="-122"/>
              </a:rPr>
              <a:t>，所见即所得）</a:t>
            </a:r>
          </a:p>
        </p:txBody>
      </p:sp>
      <p:sp>
        <p:nvSpPr>
          <p:cNvPr id="2" name="菱形 1"/>
          <p:cNvSpPr/>
          <p:nvPr/>
        </p:nvSpPr>
        <p:spPr>
          <a:xfrm>
            <a:off x="1058574" y="1654628"/>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21922" y="2174964"/>
            <a:ext cx="10443885" cy="707886"/>
          </a:xfrm>
          <a:prstGeom prst="rect">
            <a:avLst/>
          </a:prstGeom>
          <a:noFill/>
        </p:spPr>
        <p:txBody>
          <a:bodyPr wrap="none" rtlCol="0">
            <a:spAutoFit/>
          </a:bodyPr>
          <a:lstStyle/>
          <a:p>
            <a:r>
              <a:rPr lang="en-US" altLang="zh-CN" sz="2000" dirty="0">
                <a:solidFill>
                  <a:srgbClr val="3E3E3E"/>
                </a:solidFill>
                <a:latin typeface="黑体" panose="02010609060101010101" pitchFamily="49" charset="-122"/>
                <a:ea typeface="黑体" panose="02010609060101010101" pitchFamily="49" charset="-122"/>
              </a:rPr>
              <a:t>IE </a:t>
            </a:r>
            <a:r>
              <a:rPr lang="zh-CN" altLang="en-US" sz="2000" dirty="0">
                <a:solidFill>
                  <a:srgbClr val="3E3E3E"/>
                </a:solidFill>
                <a:latin typeface="黑体" panose="02010609060101010101" pitchFamily="49" charset="-122"/>
                <a:ea typeface="黑体" panose="02010609060101010101" pitchFamily="49" charset="-122"/>
              </a:rPr>
              <a:t>最早引入的这一功能，</a:t>
            </a:r>
            <a:r>
              <a:rPr lang="en-US" altLang="zh-CN" sz="2000" dirty="0">
                <a:solidFill>
                  <a:srgbClr val="3E3E3E"/>
                </a:solidFill>
                <a:latin typeface="黑体" panose="02010609060101010101" pitchFamily="49" charset="-122"/>
                <a:ea typeface="黑体" panose="02010609060101010101" pitchFamily="49" charset="-122"/>
              </a:rPr>
              <a:t>Opera</a:t>
            </a:r>
            <a:r>
              <a:rPr lang="zh-CN" altLang="en-US" sz="2000" dirty="0">
                <a:solidFill>
                  <a:srgbClr val="3E3E3E"/>
                </a:solidFill>
                <a:latin typeface="黑体" panose="02010609060101010101" pitchFamily="49" charset="-122"/>
                <a:ea typeface="黑体" panose="02010609060101010101" pitchFamily="49" charset="-122"/>
              </a:rPr>
              <a:t>、</a:t>
            </a:r>
            <a:r>
              <a:rPr lang="en-US" altLang="zh-CN" sz="2000" dirty="0">
                <a:solidFill>
                  <a:srgbClr val="3E3E3E"/>
                </a:solidFill>
                <a:latin typeface="黑体" panose="02010609060101010101" pitchFamily="49" charset="-122"/>
                <a:ea typeface="黑体" panose="02010609060101010101" pitchFamily="49" charset="-122"/>
              </a:rPr>
              <a:t>Safari</a:t>
            </a:r>
            <a:r>
              <a:rPr lang="zh-CN" altLang="en-US" sz="2000" dirty="0">
                <a:solidFill>
                  <a:srgbClr val="3E3E3E"/>
                </a:solidFill>
                <a:latin typeface="黑体" panose="02010609060101010101" pitchFamily="49" charset="-122"/>
                <a:ea typeface="黑体" panose="02010609060101010101" pitchFamily="49" charset="-122"/>
              </a:rPr>
              <a:t>、</a:t>
            </a:r>
            <a:r>
              <a:rPr lang="en-US" altLang="zh-CN" sz="2000" dirty="0">
                <a:solidFill>
                  <a:srgbClr val="3E3E3E"/>
                </a:solidFill>
                <a:latin typeface="黑体" panose="02010609060101010101" pitchFamily="49" charset="-122"/>
                <a:ea typeface="黑体" panose="02010609060101010101" pitchFamily="49" charset="-122"/>
              </a:rPr>
              <a:t>Chrome </a:t>
            </a:r>
            <a:r>
              <a:rPr lang="zh-CN" altLang="en-US" sz="2000" dirty="0">
                <a:solidFill>
                  <a:srgbClr val="3E3E3E"/>
                </a:solidFill>
                <a:latin typeface="黑体" panose="02010609060101010101" pitchFamily="49" charset="-122"/>
                <a:ea typeface="黑体" panose="02010609060101010101" pitchFamily="49" charset="-122"/>
              </a:rPr>
              <a:t>和</a:t>
            </a:r>
            <a:r>
              <a:rPr lang="en-US" altLang="zh-CN" sz="2000" dirty="0">
                <a:solidFill>
                  <a:srgbClr val="3E3E3E"/>
                </a:solidFill>
                <a:latin typeface="黑体" panose="02010609060101010101" pitchFamily="49" charset="-122"/>
                <a:ea typeface="黑体" panose="02010609060101010101" pitchFamily="49" charset="-122"/>
              </a:rPr>
              <a:t>Firefox </a:t>
            </a:r>
            <a:r>
              <a:rPr lang="zh-CN" altLang="en-US" sz="2000" dirty="0">
                <a:solidFill>
                  <a:srgbClr val="3E3E3E"/>
                </a:solidFill>
                <a:latin typeface="黑体" panose="02010609060101010101" pitchFamily="49" charset="-122"/>
                <a:ea typeface="黑体" panose="02010609060101010101" pitchFamily="49" charset="-122"/>
              </a:rPr>
              <a:t>都已经支持这一</a:t>
            </a:r>
            <a:r>
              <a:rPr lang="zh-CN" altLang="en-US" sz="2000" dirty="0" smtClean="0">
                <a:solidFill>
                  <a:srgbClr val="3E3E3E"/>
                </a:solidFill>
                <a:latin typeface="黑体" panose="02010609060101010101" pitchFamily="49" charset="-122"/>
                <a:ea typeface="黑体" panose="02010609060101010101" pitchFamily="49" charset="-122"/>
              </a:rPr>
              <a:t>功能</a:t>
            </a:r>
            <a:r>
              <a:rPr lang="en-US" altLang="zh-CN" sz="2000" dirty="0" smtClean="0">
                <a:solidFill>
                  <a:srgbClr val="3E3E3E"/>
                </a:solidFill>
                <a:latin typeface="黑体" panose="02010609060101010101" pitchFamily="49" charset="-122"/>
                <a:ea typeface="黑体" panose="02010609060101010101" pitchFamily="49" charset="-122"/>
              </a:rPr>
              <a:t>,</a:t>
            </a:r>
            <a:r>
              <a:rPr lang="zh-CN" altLang="en-US" sz="2000" dirty="0" smtClean="0">
                <a:solidFill>
                  <a:srgbClr val="3E3E3E"/>
                </a:solidFill>
                <a:latin typeface="黑体" panose="02010609060101010101" pitchFamily="49" charset="-122"/>
                <a:ea typeface="黑体" panose="02010609060101010101" pitchFamily="49" charset="-122"/>
              </a:rPr>
              <a:t>不过仍</a:t>
            </a:r>
            <a:endParaRPr lang="en-US" altLang="zh-CN" sz="2000" dirty="0" smtClean="0">
              <a:solidFill>
                <a:srgbClr val="3E3E3E"/>
              </a:solidFill>
              <a:latin typeface="黑体" panose="02010609060101010101" pitchFamily="49" charset="-122"/>
              <a:ea typeface="黑体" panose="02010609060101010101" pitchFamily="49" charset="-122"/>
            </a:endParaRPr>
          </a:p>
          <a:p>
            <a:r>
              <a:rPr lang="zh-CN" altLang="en-US" sz="2000" dirty="0" smtClean="0">
                <a:solidFill>
                  <a:srgbClr val="3E3E3E"/>
                </a:solidFill>
                <a:latin typeface="黑体" panose="02010609060101010101" pitchFamily="49" charset="-122"/>
                <a:ea typeface="黑体" panose="02010609060101010101" pitchFamily="49" charset="-122"/>
              </a:rPr>
              <a:t>没有统一的标准</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7" name="菱形 6"/>
          <p:cNvSpPr/>
          <p:nvPr/>
        </p:nvSpPr>
        <p:spPr>
          <a:xfrm>
            <a:off x="1058574" y="2259873"/>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942" y="3051352"/>
            <a:ext cx="7188488" cy="3928317"/>
          </a:xfrm>
          <a:prstGeom prst="rect">
            <a:avLst/>
          </a:prstGeom>
        </p:spPr>
      </p:pic>
    </p:spTree>
    <p:extLst>
      <p:ext uri="{BB962C8B-B14F-4D97-AF65-F5344CB8AC3E}">
        <p14:creationId xmlns:p14="http://schemas.microsoft.com/office/powerpoint/2010/main" val="321718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65418" y="379200"/>
            <a:ext cx="3057247" cy="584775"/>
          </a:xfrm>
          <a:prstGeom prst="rect">
            <a:avLst/>
          </a:prstGeom>
          <a:noFill/>
        </p:spPr>
        <p:txBody>
          <a:bodyPr wrap="none" rtlCol="0">
            <a:spAutoFit/>
          </a:bodyPr>
          <a:lstStyle/>
          <a:p>
            <a:r>
              <a:rPr lang="zh-CN" altLang="en-US" sz="3200" dirty="0" smtClean="0">
                <a:solidFill>
                  <a:srgbClr val="B5203F"/>
                </a:solidFill>
                <a:latin typeface="黑体" panose="02010609060101010101" pitchFamily="49" charset="-122"/>
                <a:ea typeface="黑体" panose="02010609060101010101" pitchFamily="49" charset="-122"/>
              </a:rPr>
              <a:t>编辑区实现</a:t>
            </a:r>
            <a:r>
              <a:rPr lang="zh-CN" altLang="en-US" sz="3200" dirty="0">
                <a:solidFill>
                  <a:srgbClr val="B5203F"/>
                </a:solidFill>
                <a:latin typeface="黑体" panose="02010609060101010101" pitchFamily="49" charset="-122"/>
                <a:ea typeface="黑体" panose="02010609060101010101" pitchFamily="49" charset="-122"/>
              </a:rPr>
              <a:t>方式</a:t>
            </a:r>
          </a:p>
        </p:txBody>
      </p:sp>
      <p:sp>
        <p:nvSpPr>
          <p:cNvPr id="5" name="文本框 4"/>
          <p:cNvSpPr txBox="1"/>
          <p:nvPr/>
        </p:nvSpPr>
        <p:spPr>
          <a:xfrm>
            <a:off x="1421922" y="1848015"/>
            <a:ext cx="7750840" cy="400110"/>
          </a:xfrm>
          <a:prstGeom prst="rect">
            <a:avLst/>
          </a:prstGeom>
          <a:noFill/>
        </p:spPr>
        <p:txBody>
          <a:bodyPr wrap="none" rtlCol="0">
            <a:spAutoFit/>
          </a:bodyPr>
          <a:lstStyle/>
          <a:p>
            <a:r>
              <a:rPr lang="zh-CN" altLang="en-US" sz="2000" dirty="0">
                <a:solidFill>
                  <a:srgbClr val="3E3E3E"/>
                </a:solidFill>
                <a:latin typeface="黑体" panose="02010609060101010101" pitchFamily="49" charset="-122"/>
                <a:ea typeface="黑体" panose="02010609060101010101" pitchFamily="49" charset="-122"/>
              </a:rPr>
              <a:t>嵌入空页面的</a:t>
            </a:r>
            <a:r>
              <a:rPr lang="en-US" altLang="zh-CN" sz="2000" dirty="0">
                <a:solidFill>
                  <a:srgbClr val="3E3E3E"/>
                </a:solidFill>
                <a:latin typeface="黑体" panose="02010609060101010101" pitchFamily="49" charset="-122"/>
                <a:ea typeface="黑体" panose="02010609060101010101" pitchFamily="49" charset="-122"/>
              </a:rPr>
              <a:t>iframe</a:t>
            </a:r>
            <a:r>
              <a:rPr lang="zh-CN" altLang="en-US" sz="2000" dirty="0">
                <a:solidFill>
                  <a:srgbClr val="3E3E3E"/>
                </a:solidFill>
                <a:latin typeface="黑体" panose="02010609060101010101" pitchFamily="49" charset="-122"/>
                <a:ea typeface="黑体" panose="02010609060101010101" pitchFamily="49" charset="-122"/>
              </a:rPr>
              <a:t>，并设置</a:t>
            </a:r>
            <a:r>
              <a:rPr lang="en-US" altLang="zh-CN" sz="2000" dirty="0" err="1">
                <a:solidFill>
                  <a:srgbClr val="3E3E3E"/>
                </a:solidFill>
                <a:latin typeface="黑体" panose="02010609060101010101" pitchFamily="49" charset="-122"/>
                <a:ea typeface="黑体" panose="02010609060101010101" pitchFamily="49" charset="-122"/>
              </a:rPr>
              <a:t>document.designMode</a:t>
            </a:r>
            <a:r>
              <a:rPr lang="zh-CN" altLang="en-US" sz="2000" dirty="0">
                <a:solidFill>
                  <a:srgbClr val="3E3E3E"/>
                </a:solidFill>
                <a:latin typeface="黑体" panose="02010609060101010101" pitchFamily="49" charset="-122"/>
                <a:ea typeface="黑体" panose="02010609060101010101" pitchFamily="49" charset="-122"/>
              </a:rPr>
              <a:t>属性值为“</a:t>
            </a:r>
            <a:r>
              <a:rPr lang="en-US" altLang="zh-CN" sz="2000" dirty="0">
                <a:solidFill>
                  <a:srgbClr val="3E3E3E"/>
                </a:solidFill>
                <a:latin typeface="黑体" panose="02010609060101010101" pitchFamily="49" charset="-122"/>
                <a:ea typeface="黑体" panose="02010609060101010101" pitchFamily="49" charset="-122"/>
              </a:rPr>
              <a:t>on”</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2" name="菱形 1"/>
          <p:cNvSpPr/>
          <p:nvPr/>
        </p:nvSpPr>
        <p:spPr>
          <a:xfrm>
            <a:off x="1058574" y="1932924"/>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21922" y="2532772"/>
            <a:ext cx="3134191" cy="400110"/>
          </a:xfrm>
          <a:prstGeom prst="rect">
            <a:avLst/>
          </a:prstGeom>
          <a:noFill/>
        </p:spPr>
        <p:txBody>
          <a:bodyPr wrap="none" rtlCol="0">
            <a:spAutoFit/>
          </a:bodyPr>
          <a:lstStyle/>
          <a:p>
            <a:r>
              <a:rPr lang="zh-CN" altLang="en-US" sz="2000" dirty="0">
                <a:solidFill>
                  <a:srgbClr val="3E3E3E"/>
                </a:solidFill>
                <a:latin typeface="黑体" panose="02010609060101010101" pitchFamily="49" charset="-122"/>
                <a:ea typeface="黑体" panose="02010609060101010101" pitchFamily="49" charset="-122"/>
              </a:rPr>
              <a:t>使用</a:t>
            </a:r>
            <a:r>
              <a:rPr lang="en-US" altLang="zh-CN" sz="2000" dirty="0" err="1">
                <a:solidFill>
                  <a:srgbClr val="3E3E3E"/>
                </a:solidFill>
                <a:latin typeface="黑体" panose="02010609060101010101" pitchFamily="49" charset="-122"/>
                <a:ea typeface="黑体" panose="02010609060101010101" pitchFamily="49" charset="-122"/>
              </a:rPr>
              <a:t>contenteditable</a:t>
            </a:r>
            <a:r>
              <a:rPr lang="zh-CN" altLang="en-US" sz="2000" dirty="0">
                <a:solidFill>
                  <a:srgbClr val="3E3E3E"/>
                </a:solidFill>
                <a:latin typeface="黑体" panose="02010609060101010101" pitchFamily="49" charset="-122"/>
                <a:ea typeface="黑体" panose="02010609060101010101" pitchFamily="49" charset="-122"/>
              </a:rPr>
              <a:t>属性</a:t>
            </a:r>
          </a:p>
        </p:txBody>
      </p:sp>
      <p:sp>
        <p:nvSpPr>
          <p:cNvPr id="7" name="菱形 6"/>
          <p:cNvSpPr/>
          <p:nvPr/>
        </p:nvSpPr>
        <p:spPr>
          <a:xfrm>
            <a:off x="1058574" y="2617681"/>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319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6075" y="381659"/>
            <a:ext cx="3262432"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操作富文本的</a:t>
            </a:r>
            <a:r>
              <a:rPr lang="en-US" altLang="zh-CN" sz="3200" dirty="0">
                <a:solidFill>
                  <a:srgbClr val="B5203F"/>
                </a:solidFill>
                <a:latin typeface="黑体" panose="02010609060101010101" pitchFamily="49" charset="-122"/>
                <a:ea typeface="黑体" panose="02010609060101010101" pitchFamily="49" charset="-122"/>
              </a:rPr>
              <a:t>API</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421922" y="1282334"/>
            <a:ext cx="3005951" cy="400110"/>
          </a:xfrm>
          <a:prstGeom prst="rect">
            <a:avLst/>
          </a:prstGeom>
          <a:noFill/>
        </p:spPr>
        <p:txBody>
          <a:bodyPr wrap="none" rtlCol="0">
            <a:spAutoFit/>
          </a:bodyPr>
          <a:lstStyle/>
          <a:p>
            <a:r>
              <a:rPr lang="en-US" altLang="zh-CN" sz="2000" dirty="0" err="1">
                <a:solidFill>
                  <a:srgbClr val="3E3E3E"/>
                </a:solidFill>
                <a:latin typeface="黑体" panose="02010609060101010101" pitchFamily="49" charset="-122"/>
                <a:ea typeface="黑体" panose="02010609060101010101" pitchFamily="49" charset="-122"/>
              </a:rPr>
              <a:t>document.execCommand</a:t>
            </a:r>
            <a:r>
              <a:rPr lang="en-US" altLang="zh-CN" sz="2000" dirty="0">
                <a:solidFill>
                  <a:srgbClr val="3E3E3E"/>
                </a:solidFill>
                <a:latin typeface="黑体" panose="02010609060101010101" pitchFamily="49" charset="-122"/>
                <a:ea typeface="黑体" panose="02010609060101010101" pitchFamily="49" charset="-122"/>
              </a:rPr>
              <a:t>()</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2" name="菱形 1"/>
          <p:cNvSpPr/>
          <p:nvPr/>
        </p:nvSpPr>
        <p:spPr>
          <a:xfrm>
            <a:off x="1058574" y="1367243"/>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1421922" y="1682444"/>
            <a:ext cx="7558479" cy="221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返回值：布尔型，false表示操作不支持或未被启用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参数</a:t>
            </a:r>
            <a:r>
              <a:rPr kumimoji="0"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r>
              <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，命令名称，如“bold” </a:t>
            </a:r>
          </a:p>
          <a:p>
            <a:pPr marL="0" marR="0" lvl="0" indent="0" algn="l" defTabSz="914400" rtl="0" eaLnBrk="0" fontAlgn="base" latinLnBrk="0" hangingPunct="0">
              <a:lnSpc>
                <a:spcPct val="200000"/>
              </a:lnSpc>
              <a:spcBef>
                <a:spcPct val="0"/>
              </a:spcBef>
              <a:spcAft>
                <a:spcPct val="0"/>
              </a:spcAft>
              <a:buClrTx/>
              <a:buSzTx/>
              <a:buFontTx/>
              <a:buChar char="•"/>
              <a:tabLst/>
            </a:pPr>
            <a:r>
              <a:rPr lang="zh-CN" altLang="en-US" sz="1600" dirty="0">
                <a:latin typeface="黑体" panose="02010609060101010101" pitchFamily="49" charset="-122"/>
                <a:ea typeface="黑体" panose="02010609060101010101" pitchFamily="49" charset="-122"/>
              </a:rPr>
              <a:t>参数</a:t>
            </a:r>
            <a:r>
              <a:rPr lang="en-US" altLang="zh-CN" sz="1600" dirty="0">
                <a:latin typeface="黑体" panose="02010609060101010101" pitchFamily="49" charset="-122"/>
                <a:ea typeface="黑体" panose="02010609060101010101" pitchFamily="49" charset="-122"/>
              </a:rPr>
              <a:t>2</a:t>
            </a:r>
            <a:r>
              <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，是否为该命令提供用户界面，一般设为false，主流浏览器没实现该功能 </a:t>
            </a:r>
          </a:p>
          <a:p>
            <a:pPr marL="0" marR="0" lvl="0" indent="0" algn="l" defTabSz="914400" rtl="0" eaLnBrk="0" fontAlgn="base" latinLnBrk="0" hangingPunct="0">
              <a:lnSpc>
                <a:spcPct val="200000"/>
              </a:lnSpc>
              <a:spcBef>
                <a:spcPct val="0"/>
              </a:spcBef>
              <a:spcAft>
                <a:spcPct val="0"/>
              </a:spcAft>
              <a:buClrTx/>
              <a:buSzTx/>
              <a:buFontTx/>
              <a:buChar char="•"/>
              <a:tabLst/>
            </a:pPr>
            <a:r>
              <a:rPr lang="zh-CN" altLang="en-US" sz="1600" dirty="0">
                <a:latin typeface="黑体" panose="02010609060101010101" pitchFamily="49" charset="-122"/>
                <a:ea typeface="黑体" panose="02010609060101010101" pitchFamily="49" charset="-122"/>
              </a:rPr>
              <a:t>参数</a:t>
            </a:r>
            <a:r>
              <a:rPr lang="en-US" altLang="zh-CN" sz="1600" dirty="0">
                <a:latin typeface="黑体" panose="02010609060101010101" pitchFamily="49" charset="-122"/>
                <a:ea typeface="黑体" panose="02010609060101010101" pitchFamily="49" charset="-122"/>
              </a:rPr>
              <a:t>3</a:t>
            </a:r>
            <a:r>
              <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，某些命令的额外参数（insertImage命令需要提供插入的图片的url）</a:t>
            </a:r>
          </a:p>
        </p:txBody>
      </p:sp>
      <p:pic>
        <p:nvPicPr>
          <p:cNvPr id="11" name="图片 10"/>
          <p:cNvPicPr>
            <a:picLocks noChangeAspect="1"/>
          </p:cNvPicPr>
          <p:nvPr/>
        </p:nvPicPr>
        <p:blipFill>
          <a:blip r:embed="rId2"/>
          <a:stretch>
            <a:fillRect/>
          </a:stretch>
        </p:blipFill>
        <p:spPr>
          <a:xfrm>
            <a:off x="1498141" y="4240225"/>
            <a:ext cx="7210162" cy="1824561"/>
          </a:xfrm>
          <a:prstGeom prst="rect">
            <a:avLst/>
          </a:prstGeom>
        </p:spPr>
      </p:pic>
    </p:spTree>
    <p:extLst>
      <p:ext uri="{BB962C8B-B14F-4D97-AF65-F5344CB8AC3E}">
        <p14:creationId xmlns:p14="http://schemas.microsoft.com/office/powerpoint/2010/main" val="9472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83954" y="378239"/>
            <a:ext cx="2236510"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支持的命令</a:t>
            </a:r>
          </a:p>
        </p:txBody>
      </p:sp>
      <p:pic>
        <p:nvPicPr>
          <p:cNvPr id="3" name="图片 2"/>
          <p:cNvPicPr>
            <a:picLocks noChangeAspect="1"/>
          </p:cNvPicPr>
          <p:nvPr/>
        </p:nvPicPr>
        <p:blipFill>
          <a:blip r:embed="rId2"/>
          <a:stretch>
            <a:fillRect/>
          </a:stretch>
        </p:blipFill>
        <p:spPr>
          <a:xfrm>
            <a:off x="167799" y="1379698"/>
            <a:ext cx="6224292" cy="4845902"/>
          </a:xfrm>
          <a:prstGeom prst="rect">
            <a:avLst/>
          </a:prstGeom>
        </p:spPr>
      </p:pic>
      <p:pic>
        <p:nvPicPr>
          <p:cNvPr id="6" name="图片 5"/>
          <p:cNvPicPr>
            <a:picLocks noChangeAspect="1"/>
          </p:cNvPicPr>
          <p:nvPr/>
        </p:nvPicPr>
        <p:blipFill>
          <a:blip r:embed="rId3"/>
          <a:stretch>
            <a:fillRect/>
          </a:stretch>
        </p:blipFill>
        <p:spPr>
          <a:xfrm>
            <a:off x="6465313" y="1389637"/>
            <a:ext cx="5571746" cy="1490118"/>
          </a:xfrm>
          <a:prstGeom prst="rect">
            <a:avLst/>
          </a:prstGeom>
        </p:spPr>
      </p:pic>
    </p:spTree>
    <p:extLst>
      <p:ext uri="{BB962C8B-B14F-4D97-AF65-F5344CB8AC3E}">
        <p14:creationId xmlns:p14="http://schemas.microsoft.com/office/powerpoint/2010/main" val="148826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85521" y="377084"/>
            <a:ext cx="1620957"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相关</a:t>
            </a:r>
            <a:r>
              <a:rPr lang="en-US" altLang="zh-CN" sz="3200" dirty="0">
                <a:solidFill>
                  <a:srgbClr val="B5203F"/>
                </a:solidFill>
                <a:latin typeface="黑体" panose="02010609060101010101" pitchFamily="49" charset="-122"/>
                <a:ea typeface="黑体" panose="02010609060101010101" pitchFamily="49" charset="-122"/>
              </a:rPr>
              <a:t>API</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873288" y="1526174"/>
            <a:ext cx="11013911" cy="400110"/>
          </a:xfrm>
          <a:prstGeom prst="rect">
            <a:avLst/>
          </a:prstGeom>
          <a:noFill/>
        </p:spPr>
        <p:txBody>
          <a:bodyPr wrap="square" rtlCol="0">
            <a:spAutoFit/>
          </a:bodyPr>
          <a:lstStyle/>
          <a:p>
            <a:r>
              <a:rPr lang="en-US" altLang="zh-CN" sz="2000" b="1" dirty="0" err="1">
                <a:solidFill>
                  <a:srgbClr val="3E3E3E"/>
                </a:solidFill>
                <a:latin typeface="黑体" panose="02010609060101010101" pitchFamily="49" charset="-122"/>
                <a:ea typeface="黑体" panose="02010609060101010101" pitchFamily="49" charset="-122"/>
              </a:rPr>
              <a:t>queryCommandEnabled</a:t>
            </a:r>
            <a:r>
              <a:rPr lang="en-US" altLang="zh-CN" sz="2000" dirty="0">
                <a:solidFill>
                  <a:srgbClr val="3E3E3E"/>
                </a:solidFill>
                <a:latin typeface="黑体" panose="02010609060101010101" pitchFamily="49" charset="-122"/>
                <a:ea typeface="黑体" panose="02010609060101010101" pitchFamily="49" charset="-122"/>
              </a:rPr>
              <a:t> </a:t>
            </a:r>
            <a:r>
              <a:rPr lang="zh-CN" altLang="en-US" sz="2000" dirty="0">
                <a:solidFill>
                  <a:srgbClr val="3E3E3E"/>
                </a:solidFill>
                <a:latin typeface="黑体" panose="02010609060101010101" pitchFamily="49" charset="-122"/>
                <a:ea typeface="黑体" panose="02010609060101010101" pitchFamily="49" charset="-122"/>
              </a:rPr>
              <a:t>用于检测是否可以针对当前选择的文本或当前光标位置执行某个命令；</a:t>
            </a:r>
          </a:p>
        </p:txBody>
      </p:sp>
      <p:sp>
        <p:nvSpPr>
          <p:cNvPr id="2" name="菱形 1"/>
          <p:cNvSpPr/>
          <p:nvPr/>
        </p:nvSpPr>
        <p:spPr>
          <a:xfrm>
            <a:off x="509940" y="1654628"/>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3288" y="2427511"/>
            <a:ext cx="10831032" cy="707886"/>
          </a:xfrm>
          <a:prstGeom prst="rect">
            <a:avLst/>
          </a:prstGeom>
          <a:noFill/>
        </p:spPr>
        <p:txBody>
          <a:bodyPr wrap="square" rtlCol="0">
            <a:spAutoFit/>
          </a:bodyPr>
          <a:lstStyle/>
          <a:p>
            <a:r>
              <a:rPr lang="en-US" altLang="zh-CN" sz="2000" b="1" dirty="0" err="1">
                <a:solidFill>
                  <a:srgbClr val="3E3E3E"/>
                </a:solidFill>
                <a:latin typeface="黑体" panose="02010609060101010101" pitchFamily="49" charset="-122"/>
                <a:ea typeface="黑体" panose="02010609060101010101" pitchFamily="49" charset="-122"/>
              </a:rPr>
              <a:t>queryCommandState</a:t>
            </a:r>
            <a:r>
              <a:rPr lang="en-US" altLang="zh-CN" sz="2000" dirty="0">
                <a:solidFill>
                  <a:srgbClr val="3E3E3E"/>
                </a:solidFill>
              </a:rPr>
              <a:t>  </a:t>
            </a:r>
            <a:r>
              <a:rPr lang="zh-CN" altLang="en-US" sz="2000" dirty="0">
                <a:solidFill>
                  <a:srgbClr val="3E3E3E"/>
                </a:solidFill>
                <a:latin typeface="黑体" panose="02010609060101010101" pitchFamily="49" charset="-122"/>
                <a:ea typeface="黑体" panose="02010609060101010101" pitchFamily="49" charset="-122"/>
              </a:rPr>
              <a:t>返回 指定命令 在对象内的状态码（</a:t>
            </a:r>
            <a:r>
              <a:rPr lang="en-US" altLang="zh-CN" sz="2000" dirty="0">
                <a:solidFill>
                  <a:srgbClr val="3E3E3E"/>
                </a:solidFill>
                <a:latin typeface="黑体" panose="02010609060101010101" pitchFamily="49" charset="-122"/>
                <a:ea typeface="黑体" panose="02010609060101010101" pitchFamily="49" charset="-122"/>
              </a:rPr>
              <a:t>1</a:t>
            </a:r>
            <a:r>
              <a:rPr lang="zh-CN" altLang="en-US" sz="2000" dirty="0">
                <a:solidFill>
                  <a:srgbClr val="3E3E3E"/>
                </a:solidFill>
                <a:latin typeface="黑体" panose="02010609060101010101" pitchFamily="49" charset="-122"/>
                <a:ea typeface="黑体" panose="02010609060101010101" pitchFamily="49" charset="-122"/>
              </a:rPr>
              <a:t>表示指定命令在对象内已执行；</a:t>
            </a:r>
            <a:r>
              <a:rPr lang="en-US" altLang="zh-CN" sz="2000" dirty="0">
                <a:solidFill>
                  <a:srgbClr val="3E3E3E"/>
                </a:solidFill>
                <a:latin typeface="黑体" panose="02010609060101010101" pitchFamily="49" charset="-122"/>
                <a:ea typeface="黑体" panose="02010609060101010101" pitchFamily="49" charset="-122"/>
              </a:rPr>
              <a:t>0</a:t>
            </a:r>
            <a:r>
              <a:rPr lang="zh-CN" altLang="en-US" sz="2000" dirty="0">
                <a:solidFill>
                  <a:srgbClr val="3E3E3E"/>
                </a:solidFill>
                <a:latin typeface="黑体" panose="02010609060101010101" pitchFamily="49" charset="-122"/>
                <a:ea typeface="黑体" panose="02010609060101010101" pitchFamily="49" charset="-122"/>
              </a:rPr>
              <a:t>表示指定命令在对象内未执行，处于可执行状态；</a:t>
            </a:r>
            <a:r>
              <a:rPr lang="en-US" altLang="zh-CN" sz="2000" dirty="0">
                <a:solidFill>
                  <a:srgbClr val="3E3E3E"/>
                </a:solidFill>
                <a:latin typeface="黑体" panose="02010609060101010101" pitchFamily="49" charset="-122"/>
                <a:ea typeface="黑体" panose="02010609060101010101" pitchFamily="49" charset="-122"/>
              </a:rPr>
              <a:t>-1</a:t>
            </a:r>
            <a:r>
              <a:rPr lang="zh-CN" altLang="en-US" sz="2000" dirty="0">
                <a:solidFill>
                  <a:srgbClr val="3E3E3E"/>
                </a:solidFill>
                <a:latin typeface="黑体" panose="02010609060101010101" pitchFamily="49" charset="-122"/>
                <a:ea typeface="黑体" panose="02010609060101010101" pitchFamily="49" charset="-122"/>
              </a:rPr>
              <a:t>表示指定命令在对象内处于不可用状态）</a:t>
            </a:r>
          </a:p>
        </p:txBody>
      </p:sp>
      <p:sp>
        <p:nvSpPr>
          <p:cNvPr id="8" name="菱形 7"/>
          <p:cNvSpPr/>
          <p:nvPr/>
        </p:nvSpPr>
        <p:spPr>
          <a:xfrm>
            <a:off x="509940" y="2555965"/>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73288" y="3457302"/>
            <a:ext cx="10674278" cy="707886"/>
          </a:xfrm>
          <a:prstGeom prst="rect">
            <a:avLst/>
          </a:prstGeom>
          <a:noFill/>
        </p:spPr>
        <p:txBody>
          <a:bodyPr wrap="square" rtlCol="0">
            <a:spAutoFit/>
          </a:bodyPr>
          <a:lstStyle/>
          <a:p>
            <a:r>
              <a:rPr lang="en-US" altLang="zh-CN" sz="2000" b="1" dirty="0" err="1">
                <a:latin typeface="黑体" panose="02010609060101010101" pitchFamily="49" charset="-122"/>
                <a:ea typeface="黑体" panose="02010609060101010101" pitchFamily="49" charset="-122"/>
              </a:rPr>
              <a:t>queryCommandSupported</a:t>
            </a:r>
            <a:r>
              <a:rPr lang="en-US" altLang="zh-CN" sz="2000" dirty="0"/>
              <a:t> </a:t>
            </a:r>
            <a:r>
              <a:rPr lang="zh-CN" altLang="en-US" sz="2000" dirty="0">
                <a:solidFill>
                  <a:srgbClr val="3E3E3E"/>
                </a:solidFill>
                <a:latin typeface="黑体" panose="02010609060101010101" pitchFamily="49" charset="-122"/>
                <a:ea typeface="黑体" panose="02010609060101010101" pitchFamily="49" charset="-122"/>
              </a:rPr>
              <a:t>确定浏览器是否支持指定的编辑指令，如果命令不被支持，将触发</a:t>
            </a:r>
            <a:endParaRPr lang="en-US" altLang="zh-CN" sz="2000" dirty="0">
              <a:solidFill>
                <a:srgbClr val="3E3E3E"/>
              </a:solidFill>
              <a:latin typeface="黑体" panose="02010609060101010101" pitchFamily="49" charset="-122"/>
              <a:ea typeface="黑体" panose="02010609060101010101" pitchFamily="49" charset="-122"/>
            </a:endParaRPr>
          </a:p>
          <a:p>
            <a:r>
              <a:rPr lang="en-US" altLang="zh-CN" sz="2000" dirty="0" err="1">
                <a:solidFill>
                  <a:srgbClr val="3E3E3E"/>
                </a:solidFill>
                <a:latin typeface="黑体" panose="02010609060101010101" pitchFamily="49" charset="-122"/>
                <a:ea typeface="黑体" panose="02010609060101010101" pitchFamily="49" charset="-122"/>
              </a:rPr>
              <a:t>NotSupportedError</a:t>
            </a:r>
            <a:r>
              <a:rPr lang="en-US" altLang="zh-CN" sz="2000" dirty="0">
                <a:solidFill>
                  <a:srgbClr val="3E3E3E"/>
                </a:solidFill>
                <a:latin typeface="黑体" panose="02010609060101010101" pitchFamily="49" charset="-122"/>
                <a:ea typeface="黑体" panose="02010609060101010101" pitchFamily="49" charset="-122"/>
              </a:rPr>
              <a:t> </a:t>
            </a:r>
            <a:r>
              <a:rPr lang="zh-CN" altLang="en-US" sz="2000" dirty="0">
                <a:solidFill>
                  <a:srgbClr val="3E3E3E"/>
                </a:solidFill>
                <a:latin typeface="黑体" panose="02010609060101010101" pitchFamily="49" charset="-122"/>
                <a:ea typeface="黑体" panose="02010609060101010101" pitchFamily="49" charset="-122"/>
              </a:rPr>
              <a:t>异常。</a:t>
            </a:r>
          </a:p>
        </p:txBody>
      </p:sp>
      <p:sp>
        <p:nvSpPr>
          <p:cNvPr id="12" name="菱形 11"/>
          <p:cNvSpPr/>
          <p:nvPr/>
        </p:nvSpPr>
        <p:spPr>
          <a:xfrm>
            <a:off x="509940" y="3585756"/>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65145" y="4610743"/>
            <a:ext cx="11119134" cy="400110"/>
          </a:xfrm>
          <a:prstGeom prst="rect">
            <a:avLst/>
          </a:prstGeom>
          <a:noFill/>
        </p:spPr>
        <p:txBody>
          <a:bodyPr wrap="none" rtlCol="0">
            <a:spAutoFit/>
          </a:bodyPr>
          <a:lstStyle/>
          <a:p>
            <a:r>
              <a:rPr lang="en-US" altLang="zh-CN" sz="2000" b="1" dirty="0" err="1">
                <a:solidFill>
                  <a:srgbClr val="3E3E3E"/>
                </a:solidFill>
                <a:latin typeface="黑体" panose="02010609060101010101" pitchFamily="49" charset="-122"/>
                <a:ea typeface="黑体" panose="02010609060101010101" pitchFamily="49" charset="-122"/>
              </a:rPr>
              <a:t>queryCommandValue</a:t>
            </a:r>
            <a:r>
              <a:rPr lang="en-US" altLang="zh-CN" sz="2000" dirty="0">
                <a:solidFill>
                  <a:srgbClr val="3E3E3E"/>
                </a:solidFill>
              </a:rPr>
              <a:t> </a:t>
            </a:r>
            <a:r>
              <a:rPr lang="zh-CN" altLang="en-US" sz="2000" dirty="0">
                <a:solidFill>
                  <a:srgbClr val="3E3E3E"/>
                </a:solidFill>
                <a:latin typeface="黑体" panose="02010609060101010101" pitchFamily="49" charset="-122"/>
                <a:ea typeface="黑体" panose="02010609060101010101" pitchFamily="49" charset="-122"/>
              </a:rPr>
              <a:t>用于获取执行某个命令时，传入的值（即</a:t>
            </a:r>
            <a:r>
              <a:rPr lang="en-US" altLang="zh-CN" sz="2000" dirty="0" err="1">
                <a:solidFill>
                  <a:srgbClr val="3E3E3E"/>
                </a:solidFill>
                <a:latin typeface="黑体" panose="02010609060101010101" pitchFamily="49" charset="-122"/>
                <a:ea typeface="黑体" panose="02010609060101010101" pitchFamily="49" charset="-122"/>
              </a:rPr>
              <a:t>execCommand</a:t>
            </a:r>
            <a:r>
              <a:rPr lang="en-US" altLang="zh-CN" sz="2000" dirty="0">
                <a:solidFill>
                  <a:srgbClr val="3E3E3E"/>
                </a:solidFill>
                <a:latin typeface="黑体" panose="02010609060101010101" pitchFamily="49" charset="-122"/>
                <a:ea typeface="黑体" panose="02010609060101010101" pitchFamily="49" charset="-122"/>
              </a:rPr>
              <a:t>()</a:t>
            </a:r>
            <a:r>
              <a:rPr lang="zh-CN" altLang="en-US" sz="2000" dirty="0">
                <a:solidFill>
                  <a:srgbClr val="3E3E3E"/>
                </a:solidFill>
                <a:latin typeface="黑体" panose="02010609060101010101" pitchFamily="49" charset="-122"/>
                <a:ea typeface="黑体" panose="02010609060101010101" pitchFamily="49" charset="-122"/>
              </a:rPr>
              <a:t>方法的第三方参数）</a:t>
            </a:r>
          </a:p>
        </p:txBody>
      </p:sp>
      <p:sp>
        <p:nvSpPr>
          <p:cNvPr id="16" name="菱形 15"/>
          <p:cNvSpPr/>
          <p:nvPr/>
        </p:nvSpPr>
        <p:spPr>
          <a:xfrm>
            <a:off x="501797" y="4739197"/>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817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42064" y="373752"/>
            <a:ext cx="5314275"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光标</a:t>
            </a:r>
            <a:r>
              <a:rPr lang="en-US" altLang="zh-CN" sz="3200" dirty="0">
                <a:solidFill>
                  <a:srgbClr val="B5203F"/>
                </a:solidFill>
                <a:latin typeface="黑体" panose="02010609060101010101" pitchFamily="49" charset="-122"/>
                <a:ea typeface="黑体" panose="02010609060101010101" pitchFamily="49" charset="-122"/>
              </a:rPr>
              <a:t>/</a:t>
            </a:r>
            <a:r>
              <a:rPr lang="zh-CN" altLang="en-US" sz="3200" dirty="0">
                <a:solidFill>
                  <a:srgbClr val="B5203F"/>
                </a:solidFill>
                <a:latin typeface="黑体" panose="02010609060101010101" pitchFamily="49" charset="-122"/>
                <a:ea typeface="黑体" panose="02010609060101010101" pitchFamily="49" charset="-122"/>
              </a:rPr>
              <a:t>选区 </a:t>
            </a:r>
            <a:r>
              <a:rPr lang="en-US" altLang="zh-CN" sz="3200" dirty="0">
                <a:solidFill>
                  <a:srgbClr val="B5203F"/>
                </a:solidFill>
                <a:latin typeface="黑体" panose="02010609060101010101" pitchFamily="49" charset="-122"/>
                <a:ea typeface="黑体" panose="02010609060101010101" pitchFamily="49" charset="-122"/>
              </a:rPr>
              <a:t>Range/Selection</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733944" y="1291035"/>
            <a:ext cx="11085086" cy="1015663"/>
          </a:xfrm>
          <a:prstGeom prst="rect">
            <a:avLst/>
          </a:prstGeom>
          <a:noFill/>
        </p:spPr>
        <p:txBody>
          <a:bodyPr wrap="none" rtlCol="0">
            <a:spAutoFit/>
          </a:bodyPr>
          <a:lstStyle/>
          <a:p>
            <a:r>
              <a:rPr lang="en-US" altLang="zh-CN" sz="2000" dirty="0">
                <a:solidFill>
                  <a:srgbClr val="3E3E3E"/>
                </a:solidFill>
                <a:latin typeface="黑体" panose="02010609060101010101" pitchFamily="49" charset="-122"/>
                <a:ea typeface="黑体" panose="02010609060101010101" pitchFamily="49" charset="-122"/>
              </a:rPr>
              <a:t>Selection</a:t>
            </a:r>
            <a:r>
              <a:rPr lang="zh-CN" altLang="en-US" sz="2000" dirty="0">
                <a:solidFill>
                  <a:srgbClr val="3E3E3E"/>
                </a:solidFill>
                <a:latin typeface="黑体" panose="02010609060101010101" pitchFamily="49" charset="-122"/>
                <a:ea typeface="黑体" panose="02010609060101010101" pitchFamily="49" charset="-122"/>
              </a:rPr>
              <a:t>对象 代表当前激活选中区，通过</a:t>
            </a:r>
            <a:r>
              <a:rPr lang="en-US" altLang="zh-CN" sz="2000" dirty="0" err="1">
                <a:solidFill>
                  <a:srgbClr val="3E3E3E"/>
                </a:solidFill>
                <a:latin typeface="黑体" panose="02010609060101010101" pitchFamily="49" charset="-122"/>
                <a:ea typeface="黑体" panose="02010609060101010101" pitchFamily="49" charset="-122"/>
              </a:rPr>
              <a:t>window.getSelection</a:t>
            </a:r>
            <a:r>
              <a:rPr lang="en-US" altLang="zh-CN" sz="2000" dirty="0">
                <a:solidFill>
                  <a:srgbClr val="3E3E3E"/>
                </a:solidFill>
                <a:latin typeface="黑体" panose="02010609060101010101" pitchFamily="49" charset="-122"/>
                <a:ea typeface="黑体" panose="02010609060101010101" pitchFamily="49" charset="-122"/>
              </a:rPr>
              <a:t>() </a:t>
            </a:r>
            <a:r>
              <a:rPr lang="zh-CN" altLang="en-US" sz="2000" dirty="0">
                <a:solidFill>
                  <a:srgbClr val="3E3E3E"/>
                </a:solidFill>
                <a:latin typeface="黑体" panose="02010609060101010101" pitchFamily="49" charset="-122"/>
                <a:ea typeface="黑体" panose="02010609060101010101" pitchFamily="49" charset="-122"/>
              </a:rPr>
              <a:t>来获取该对象</a:t>
            </a:r>
            <a:endParaRPr lang="en-US" altLang="zh-CN" sz="2000" dirty="0">
              <a:solidFill>
                <a:srgbClr val="3E3E3E"/>
              </a:solidFill>
              <a:latin typeface="黑体" panose="02010609060101010101" pitchFamily="49" charset="-122"/>
              <a:ea typeface="黑体" panose="02010609060101010101" pitchFamily="49" charset="-122"/>
            </a:endParaRPr>
          </a:p>
          <a:p>
            <a:endParaRPr lang="en-US" altLang="zh-CN" sz="2000" dirty="0">
              <a:solidFill>
                <a:srgbClr val="3E3E3E"/>
              </a:solidFill>
              <a:latin typeface="黑体" panose="02010609060101010101" pitchFamily="49" charset="-122"/>
              <a:ea typeface="黑体" panose="02010609060101010101" pitchFamily="49" charset="-122"/>
            </a:endParaRPr>
          </a:p>
          <a:p>
            <a:r>
              <a:rPr lang="en-US" altLang="zh-CN" sz="2000" dirty="0">
                <a:solidFill>
                  <a:srgbClr val="3E3E3E"/>
                </a:solidFill>
                <a:latin typeface="黑体" panose="02010609060101010101" pitchFamily="49" charset="-122"/>
                <a:ea typeface="黑体" panose="02010609060101010101" pitchFamily="49" charset="-122"/>
              </a:rPr>
              <a:t>Range</a:t>
            </a:r>
            <a:r>
              <a:rPr lang="zh-CN" altLang="en-US" sz="2000" dirty="0">
                <a:solidFill>
                  <a:srgbClr val="3E3E3E"/>
                </a:solidFill>
                <a:latin typeface="黑体" panose="02010609060101010101" pitchFamily="49" charset="-122"/>
                <a:ea typeface="黑体" panose="02010609060101010101" pitchFamily="49" charset="-122"/>
              </a:rPr>
              <a:t>对象 代表一个连续的选中区域，通过</a:t>
            </a:r>
            <a:r>
              <a:rPr lang="en-US" altLang="zh-CN" sz="2000" dirty="0" err="1">
                <a:solidFill>
                  <a:srgbClr val="3E3E3E"/>
                </a:solidFill>
                <a:latin typeface="黑体" panose="02010609060101010101" pitchFamily="49" charset="-122"/>
                <a:ea typeface="黑体" panose="02010609060101010101" pitchFamily="49" charset="-122"/>
              </a:rPr>
              <a:t>window.getSelection</a:t>
            </a:r>
            <a:r>
              <a:rPr lang="en-US" altLang="zh-CN" sz="2000" dirty="0">
                <a:solidFill>
                  <a:srgbClr val="3E3E3E"/>
                </a:solidFill>
                <a:latin typeface="黑体" panose="02010609060101010101" pitchFamily="49" charset="-122"/>
                <a:ea typeface="黑体" panose="02010609060101010101" pitchFamily="49" charset="-122"/>
              </a:rPr>
              <a:t>().</a:t>
            </a:r>
            <a:r>
              <a:rPr lang="en-US" altLang="zh-CN" sz="2000" dirty="0" err="1">
                <a:solidFill>
                  <a:srgbClr val="3E3E3E"/>
                </a:solidFill>
                <a:latin typeface="黑体" panose="02010609060101010101" pitchFamily="49" charset="-122"/>
                <a:ea typeface="黑体" panose="02010609060101010101" pitchFamily="49" charset="-122"/>
              </a:rPr>
              <a:t>getRangeAt</a:t>
            </a:r>
            <a:r>
              <a:rPr lang="en-US" altLang="zh-CN" sz="2000" dirty="0">
                <a:solidFill>
                  <a:srgbClr val="3E3E3E"/>
                </a:solidFill>
                <a:latin typeface="黑体" panose="02010609060101010101" pitchFamily="49" charset="-122"/>
                <a:ea typeface="黑体" panose="02010609060101010101" pitchFamily="49" charset="-122"/>
              </a:rPr>
              <a:t>(0)</a:t>
            </a:r>
            <a:r>
              <a:rPr lang="zh-CN" altLang="en-US" sz="2000" dirty="0">
                <a:solidFill>
                  <a:srgbClr val="3E3E3E"/>
                </a:solidFill>
                <a:latin typeface="黑体" panose="02010609060101010101" pitchFamily="49" charset="-122"/>
                <a:ea typeface="黑体" panose="02010609060101010101" pitchFamily="49" charset="-122"/>
              </a:rPr>
              <a:t>来获取该对象</a:t>
            </a:r>
          </a:p>
        </p:txBody>
      </p:sp>
      <p:sp>
        <p:nvSpPr>
          <p:cNvPr id="2" name="菱形 1"/>
          <p:cNvSpPr/>
          <p:nvPr/>
        </p:nvSpPr>
        <p:spPr>
          <a:xfrm>
            <a:off x="370596" y="1375944"/>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33944" y="3101733"/>
            <a:ext cx="3390672" cy="707886"/>
          </a:xfrm>
          <a:prstGeom prst="rect">
            <a:avLst/>
          </a:prstGeom>
          <a:noFill/>
        </p:spPr>
        <p:txBody>
          <a:bodyPr wrap="none" rtlCol="0">
            <a:spAutoFit/>
          </a:bodyPr>
          <a:lstStyle/>
          <a:p>
            <a:r>
              <a:rPr lang="en-US" altLang="zh-CN" sz="2000" dirty="0">
                <a:solidFill>
                  <a:srgbClr val="3E3E3E"/>
                </a:solidFill>
                <a:latin typeface="黑体" panose="02010609060101010101" pitchFamily="49" charset="-122"/>
                <a:ea typeface="黑体" panose="02010609060101010101" pitchFamily="49" charset="-122"/>
              </a:rPr>
              <a:t>Selection</a:t>
            </a:r>
            <a:r>
              <a:rPr lang="zh-CN" altLang="en-US" sz="2000" dirty="0">
                <a:solidFill>
                  <a:srgbClr val="3E3E3E"/>
                </a:solidFill>
                <a:latin typeface="黑体" panose="02010609060101010101" pitchFamily="49" charset="-122"/>
                <a:ea typeface="黑体" panose="02010609060101010101" pitchFamily="49" charset="-122"/>
              </a:rPr>
              <a:t>对象的属性如下：</a:t>
            </a:r>
          </a:p>
          <a:p>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7" name="菱形 6"/>
          <p:cNvSpPr/>
          <p:nvPr/>
        </p:nvSpPr>
        <p:spPr>
          <a:xfrm>
            <a:off x="370596" y="3186642"/>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0889" y="3559657"/>
            <a:ext cx="9937336" cy="313932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anchorNode</a:t>
            </a:r>
            <a:r>
              <a:rPr lang="zh-CN" altLang="en-US" dirty="0">
                <a:solidFill>
                  <a:srgbClr val="3E3E3E"/>
                </a:solidFill>
                <a:latin typeface="黑体" panose="02010609060101010101" pitchFamily="49" charset="-122"/>
                <a:ea typeface="黑体" panose="02010609060101010101" pitchFamily="49" charset="-122"/>
              </a:rPr>
              <a:t>：选区起点所在节点；</a:t>
            </a:r>
          </a:p>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anchorOffset</a:t>
            </a:r>
            <a:r>
              <a:rPr lang="zh-CN" altLang="en-US" dirty="0">
                <a:solidFill>
                  <a:srgbClr val="3E3E3E"/>
                </a:solidFill>
                <a:latin typeface="黑体" panose="02010609060101010101" pitchFamily="49" charset="-122"/>
                <a:ea typeface="黑体" panose="02010609060101010101" pitchFamily="49" charset="-122"/>
              </a:rPr>
              <a:t>：</a:t>
            </a:r>
            <a:r>
              <a:rPr lang="en-US" altLang="zh-CN" dirty="0" err="1">
                <a:solidFill>
                  <a:srgbClr val="3E3E3E"/>
                </a:solidFill>
                <a:latin typeface="黑体" panose="02010609060101010101" pitchFamily="49" charset="-122"/>
                <a:ea typeface="黑体" panose="02010609060101010101" pitchFamily="49" charset="-122"/>
              </a:rPr>
              <a:t>anchorNode</a:t>
            </a:r>
            <a:r>
              <a:rPr lang="zh-CN" altLang="en-US" dirty="0">
                <a:solidFill>
                  <a:srgbClr val="3E3E3E"/>
                </a:solidFill>
                <a:latin typeface="黑体" panose="02010609060101010101" pitchFamily="49" charset="-122"/>
                <a:ea typeface="黑体" panose="02010609060101010101" pitchFamily="49" charset="-122"/>
              </a:rPr>
              <a:t>中包含在选区内的字符数；</a:t>
            </a:r>
          </a:p>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focusNode</a:t>
            </a:r>
            <a:r>
              <a:rPr lang="zh-CN" altLang="en-US" dirty="0">
                <a:solidFill>
                  <a:srgbClr val="3E3E3E"/>
                </a:solidFill>
                <a:latin typeface="黑体" panose="02010609060101010101" pitchFamily="49" charset="-122"/>
                <a:ea typeface="黑体" panose="02010609060101010101" pitchFamily="49" charset="-122"/>
              </a:rPr>
              <a:t>：选区终点所在节点；</a:t>
            </a:r>
          </a:p>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focusOffset</a:t>
            </a:r>
            <a:r>
              <a:rPr lang="zh-CN" altLang="en-US" dirty="0">
                <a:solidFill>
                  <a:srgbClr val="3E3E3E"/>
                </a:solidFill>
                <a:latin typeface="黑体" panose="02010609060101010101" pitchFamily="49" charset="-122"/>
                <a:ea typeface="黑体" panose="02010609060101010101" pitchFamily="49" charset="-122"/>
              </a:rPr>
              <a:t>：</a:t>
            </a:r>
            <a:r>
              <a:rPr lang="en-US" altLang="zh-CN" dirty="0" err="1">
                <a:solidFill>
                  <a:srgbClr val="3E3E3E"/>
                </a:solidFill>
                <a:latin typeface="黑体" panose="02010609060101010101" pitchFamily="49" charset="-122"/>
                <a:ea typeface="黑体" panose="02010609060101010101" pitchFamily="49" charset="-122"/>
              </a:rPr>
              <a:t>focusNode</a:t>
            </a:r>
            <a:r>
              <a:rPr lang="zh-CN" altLang="en-US" dirty="0">
                <a:solidFill>
                  <a:srgbClr val="3E3E3E"/>
                </a:solidFill>
                <a:latin typeface="黑体" panose="02010609060101010101" pitchFamily="49" charset="-122"/>
                <a:ea typeface="黑体" panose="02010609060101010101" pitchFamily="49" charset="-122"/>
              </a:rPr>
              <a:t>中包含在选区内的字符数；</a:t>
            </a:r>
          </a:p>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rangeCount</a:t>
            </a:r>
            <a:r>
              <a:rPr lang="zh-CN" altLang="en-US" dirty="0">
                <a:solidFill>
                  <a:srgbClr val="3E3E3E"/>
                </a:solidFill>
                <a:latin typeface="黑体" panose="02010609060101010101" pitchFamily="49" charset="-122"/>
                <a:ea typeface="黑体" panose="02010609060101010101" pitchFamily="49" charset="-122"/>
              </a:rPr>
              <a:t>：选区中包含的</a:t>
            </a:r>
            <a:r>
              <a:rPr lang="en-US" altLang="zh-CN" dirty="0">
                <a:solidFill>
                  <a:srgbClr val="3E3E3E"/>
                </a:solidFill>
                <a:latin typeface="黑体" panose="02010609060101010101" pitchFamily="49" charset="-122"/>
                <a:ea typeface="黑体" panose="02010609060101010101" pitchFamily="49" charset="-122"/>
              </a:rPr>
              <a:t>DOM</a:t>
            </a:r>
            <a:r>
              <a:rPr lang="zh-CN" altLang="en-US" dirty="0">
                <a:solidFill>
                  <a:srgbClr val="3E3E3E"/>
                </a:solidFill>
                <a:latin typeface="黑体" panose="02010609060101010101" pitchFamily="49" charset="-122"/>
                <a:ea typeface="黑体" panose="02010609060101010101" pitchFamily="49" charset="-122"/>
              </a:rPr>
              <a:t>范围的数量；</a:t>
            </a:r>
          </a:p>
          <a:p>
            <a:pPr marL="285750" indent="-285750">
              <a:lnSpc>
                <a:spcPct val="150000"/>
              </a:lnSpc>
              <a:buFont typeface="Arial" panose="020B0604020202020204" pitchFamily="34" charset="0"/>
              <a:buChar char="•"/>
            </a:pPr>
            <a:r>
              <a:rPr lang="en-US" altLang="zh-CN" dirty="0">
                <a:solidFill>
                  <a:srgbClr val="3E3E3E"/>
                </a:solidFill>
                <a:latin typeface="黑体" panose="02010609060101010101" pitchFamily="49" charset="-122"/>
                <a:ea typeface="黑体" panose="02010609060101010101" pitchFamily="49" charset="-122"/>
              </a:rPr>
              <a:t>type</a:t>
            </a:r>
            <a:r>
              <a:rPr lang="zh-CN" altLang="en-US" dirty="0">
                <a:solidFill>
                  <a:srgbClr val="3E3E3E"/>
                </a:solidFill>
                <a:latin typeface="黑体" panose="02010609060101010101" pitchFamily="49" charset="-122"/>
                <a:ea typeface="黑体" panose="02010609060101010101" pitchFamily="49" charset="-122"/>
              </a:rPr>
              <a:t>：描述当前选区的类型</a:t>
            </a:r>
          </a:p>
          <a:p>
            <a:pPr marL="285750" indent="-285750">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isCollapsed</a:t>
            </a:r>
            <a:r>
              <a:rPr lang="zh-CN" altLang="en-US" dirty="0">
                <a:solidFill>
                  <a:srgbClr val="3E3E3E"/>
                </a:solidFill>
                <a:latin typeface="黑体" panose="02010609060101010101" pitchFamily="49" charset="-122"/>
                <a:ea typeface="黑体" panose="02010609060101010101" pitchFamily="49" charset="-122"/>
              </a:rPr>
              <a:t>：</a:t>
            </a:r>
            <a:r>
              <a:rPr lang="en-US" altLang="zh-CN" dirty="0" err="1">
                <a:solidFill>
                  <a:srgbClr val="3E3E3E"/>
                </a:solidFill>
                <a:latin typeface="黑体" panose="02010609060101010101" pitchFamily="49" charset="-122"/>
                <a:ea typeface="黑体" panose="02010609060101010101" pitchFamily="49" charset="-122"/>
              </a:rPr>
              <a:t>boolean</a:t>
            </a:r>
            <a:r>
              <a:rPr lang="zh-CN" altLang="en-US" dirty="0">
                <a:solidFill>
                  <a:srgbClr val="3E3E3E"/>
                </a:solidFill>
                <a:latin typeface="黑体" panose="02010609060101010101" pitchFamily="49" charset="-122"/>
                <a:ea typeface="黑体" panose="02010609060101010101" pitchFamily="49" charset="-122"/>
              </a:rPr>
              <a:t>，选区的起点与终点是否重合，如果是，可以认为当前没有内容选中；</a:t>
            </a:r>
          </a:p>
          <a:p>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6393" y="2614474"/>
            <a:ext cx="2546715" cy="3395620"/>
          </a:xfrm>
          <a:prstGeom prst="rect">
            <a:avLst/>
          </a:prstGeom>
        </p:spPr>
      </p:pic>
    </p:spTree>
    <p:extLst>
      <p:ext uri="{BB962C8B-B14F-4D97-AF65-F5344CB8AC3E}">
        <p14:creationId xmlns:p14="http://schemas.microsoft.com/office/powerpoint/2010/main" val="219503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68517" y="379198"/>
            <a:ext cx="2852063"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处理</a:t>
            </a:r>
            <a:r>
              <a:rPr lang="en-US" altLang="zh-CN" sz="3200" dirty="0">
                <a:solidFill>
                  <a:srgbClr val="B5203F"/>
                </a:solidFill>
                <a:latin typeface="黑体" panose="02010609060101010101" pitchFamily="49" charset="-122"/>
                <a:ea typeface="黑体" panose="02010609060101010101" pitchFamily="49" charset="-122"/>
              </a:rPr>
              <a:t>paste</a:t>
            </a:r>
            <a:r>
              <a:rPr lang="zh-CN" altLang="en-US" sz="3200" dirty="0">
                <a:solidFill>
                  <a:srgbClr val="B5203F"/>
                </a:solidFill>
                <a:latin typeface="黑体" panose="02010609060101010101" pitchFamily="49" charset="-122"/>
                <a:ea typeface="黑体" panose="02010609060101010101" pitchFamily="49" charset="-122"/>
              </a:rPr>
              <a:t>内容</a:t>
            </a:r>
          </a:p>
        </p:txBody>
      </p:sp>
      <p:sp>
        <p:nvSpPr>
          <p:cNvPr id="5" name="文本框 4"/>
          <p:cNvSpPr txBox="1"/>
          <p:nvPr/>
        </p:nvSpPr>
        <p:spPr>
          <a:xfrm>
            <a:off x="1421922" y="1515401"/>
            <a:ext cx="10446805" cy="943528"/>
          </a:xfrm>
          <a:prstGeom prst="rect">
            <a:avLst/>
          </a:prstGeom>
          <a:noFill/>
        </p:spPr>
        <p:txBody>
          <a:bodyPr wrap="square" rtlCol="0">
            <a:spAutoFit/>
          </a:bodyPr>
          <a:lstStyle/>
          <a:p>
            <a:pPr>
              <a:lnSpc>
                <a:spcPct val="150000"/>
              </a:lnSpc>
            </a:pPr>
            <a:r>
              <a:rPr lang="zh-CN" altLang="en-US" sz="2000" dirty="0">
                <a:solidFill>
                  <a:srgbClr val="3E3E3E"/>
                </a:solidFill>
                <a:latin typeface="黑体" panose="02010609060101010101" pitchFamily="49" charset="-122"/>
                <a:ea typeface="黑体" panose="02010609060101010101" pitchFamily="49" charset="-122"/>
              </a:rPr>
              <a:t>如果往富文本编辑器里粘贴内容，是会把内容的样式也粘贴进来的，需要保留里面的部分格式，需要针对剪贴板中的内容进行过滤、格式化以及特定内容保留等</a:t>
            </a:r>
          </a:p>
        </p:txBody>
      </p:sp>
      <p:sp>
        <p:nvSpPr>
          <p:cNvPr id="2" name="菱形 1"/>
          <p:cNvSpPr/>
          <p:nvPr/>
        </p:nvSpPr>
        <p:spPr>
          <a:xfrm>
            <a:off x="1058574" y="1697238"/>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1288867" y="3429000"/>
            <a:ext cx="9917316" cy="1643441"/>
          </a:xfrm>
          <a:prstGeom prst="rect">
            <a:avLst/>
          </a:prstGeom>
        </p:spPr>
      </p:pic>
    </p:spTree>
    <p:extLst>
      <p:ext uri="{BB962C8B-B14F-4D97-AF65-F5344CB8AC3E}">
        <p14:creationId xmlns:p14="http://schemas.microsoft.com/office/powerpoint/2010/main" val="17075388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5812</TotalTime>
  <Words>919</Words>
  <Application>Microsoft Macintosh PowerPoint</Application>
  <PresentationFormat>宽屏</PresentationFormat>
  <Paragraphs>112</Paragraphs>
  <Slides>19</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Calibri</vt:lpstr>
      <vt:lpstr>Calibri Light</vt:lpstr>
      <vt:lpstr>等线</vt:lpstr>
      <vt:lpstr>黑体</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林仲杰</dc:creator>
  <cp:lastModifiedBy>Microsoft Office 用户</cp:lastModifiedBy>
  <cp:revision>55</cp:revision>
  <dcterms:created xsi:type="dcterms:W3CDTF">2020-07-29T02:24:00Z</dcterms:created>
  <dcterms:modified xsi:type="dcterms:W3CDTF">2020-09-02T13:34:17Z</dcterms:modified>
</cp:coreProperties>
</file>