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679"/>
  </p:normalViewPr>
  <p:slideViewPr>
    <p:cSldViewPr snapToGrid="0">
      <p:cViewPr varScale="1">
        <p:scale>
          <a:sx n="156" d="100"/>
          <a:sy n="156"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8253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7621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5008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52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50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1911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6991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2753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8098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83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11/29/22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2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11/29/22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15051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6F7EA0E-9196-4767-BBF1-F01DC4315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Stock exchange numbers">
            <a:extLst>
              <a:ext uri="{FF2B5EF4-FFF2-40B4-BE49-F238E27FC236}">
                <a16:creationId xmlns:a16="http://schemas.microsoft.com/office/drawing/2014/main" id="{064EAE7F-F959-7FC6-D692-AD3BC9F39C57}"/>
              </a:ext>
            </a:extLst>
          </p:cNvPr>
          <p:cNvPicPr>
            <a:picLocks noChangeAspect="1"/>
          </p:cNvPicPr>
          <p:nvPr/>
        </p:nvPicPr>
        <p:blipFill rotWithShape="1">
          <a:blip r:embed="rId2"/>
          <a:srcRect t="6972" b="8758"/>
          <a:stretch/>
        </p:blipFill>
        <p:spPr>
          <a:xfrm>
            <a:off x="1" y="171460"/>
            <a:ext cx="12191999" cy="6857989"/>
          </a:xfrm>
          <a:prstGeom prst="rect">
            <a:avLst/>
          </a:prstGeom>
        </p:spPr>
      </p:pic>
      <p:sp>
        <p:nvSpPr>
          <p:cNvPr id="21" name="Freeform: Shape 10">
            <a:extLst>
              <a:ext uri="{FF2B5EF4-FFF2-40B4-BE49-F238E27FC236}">
                <a16:creationId xmlns:a16="http://schemas.microsoft.com/office/drawing/2014/main" id="{A76F333A-62E0-4AF3-80DE-CFDF4B376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53473 w 12192000"/>
              <a:gd name="connsiteY0" fmla="*/ 805938 h 6858000"/>
              <a:gd name="connsiteX1" fmla="*/ 964227 w 12192000"/>
              <a:gd name="connsiteY1" fmla="*/ 2995186 h 6858000"/>
              <a:gd name="connsiteX2" fmla="*/ 964227 w 12192000"/>
              <a:gd name="connsiteY2" fmla="*/ 3263695 h 6858000"/>
              <a:gd name="connsiteX3" fmla="*/ 964227 w 12192000"/>
              <a:gd name="connsiteY3" fmla="*/ 4781551 h 6858000"/>
              <a:gd name="connsiteX4" fmla="*/ 5343237 w 12192000"/>
              <a:gd name="connsiteY4" fmla="*/ 4781551 h 6858000"/>
              <a:gd name="connsiteX5" fmla="*/ 5343237 w 12192000"/>
              <a:gd name="connsiteY5" fmla="*/ 2995186 h 6858000"/>
              <a:gd name="connsiteX6" fmla="*/ 3153992 w 12192000"/>
              <a:gd name="connsiteY6" fmla="*/ 805938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53473" y="805938"/>
                </a:moveTo>
                <a:cubicBezTo>
                  <a:pt x="1944364" y="805938"/>
                  <a:pt x="964227" y="1786104"/>
                  <a:pt x="964227" y="2995186"/>
                </a:cubicBezTo>
                <a:lnTo>
                  <a:pt x="964227" y="3263695"/>
                </a:lnTo>
                <a:lnTo>
                  <a:pt x="964227" y="4781551"/>
                </a:lnTo>
                <a:lnTo>
                  <a:pt x="5343237" y="4781551"/>
                </a:lnTo>
                <a:lnTo>
                  <a:pt x="5343237" y="2995186"/>
                </a:lnTo>
                <a:cubicBezTo>
                  <a:pt x="5343237" y="1786104"/>
                  <a:pt x="4363097" y="805938"/>
                  <a:pt x="3153992" y="805938"/>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8E0F8C-651E-73F3-4F99-92BD0DBCC88E}"/>
              </a:ext>
            </a:extLst>
          </p:cNvPr>
          <p:cNvSpPr>
            <a:spLocks noGrp="1"/>
          </p:cNvSpPr>
          <p:nvPr>
            <p:ph type="ctrTitle"/>
          </p:nvPr>
        </p:nvSpPr>
        <p:spPr>
          <a:xfrm>
            <a:off x="889570" y="5209099"/>
            <a:ext cx="10388030" cy="981633"/>
          </a:xfrm>
        </p:spPr>
        <p:txBody>
          <a:bodyPr anchor="ctr">
            <a:normAutofit/>
          </a:bodyPr>
          <a:lstStyle/>
          <a:p>
            <a:r>
              <a:rPr lang="en-US" dirty="0">
                <a:solidFill>
                  <a:srgbClr val="FFFFFF"/>
                </a:solidFill>
              </a:rPr>
              <a:t>Supply and Demand</a:t>
            </a:r>
          </a:p>
        </p:txBody>
      </p:sp>
      <p:sp>
        <p:nvSpPr>
          <p:cNvPr id="3" name="Subtitle 2">
            <a:extLst>
              <a:ext uri="{FF2B5EF4-FFF2-40B4-BE49-F238E27FC236}">
                <a16:creationId xmlns:a16="http://schemas.microsoft.com/office/drawing/2014/main" id="{48BB423B-0418-7FE2-2F8A-CA971DBD32BE}"/>
              </a:ext>
            </a:extLst>
          </p:cNvPr>
          <p:cNvSpPr>
            <a:spLocks noGrp="1"/>
          </p:cNvSpPr>
          <p:nvPr>
            <p:ph type="subTitle" idx="1"/>
          </p:nvPr>
        </p:nvSpPr>
        <p:spPr>
          <a:xfrm>
            <a:off x="6974112" y="3429000"/>
            <a:ext cx="4419600" cy="1459933"/>
          </a:xfrm>
        </p:spPr>
        <p:txBody>
          <a:bodyPr anchor="b">
            <a:normAutofit/>
          </a:bodyPr>
          <a:lstStyle/>
          <a:p>
            <a:pPr algn="ctr"/>
            <a:r>
              <a:rPr lang="en-US" dirty="0">
                <a:solidFill>
                  <a:srgbClr val="FFFFFF"/>
                </a:solidFill>
              </a:rPr>
              <a:t>Automatically Detecting levels of support and resistance on multiple time frames in real-time.</a:t>
            </a:r>
          </a:p>
        </p:txBody>
      </p:sp>
      <p:cxnSp>
        <p:nvCxnSpPr>
          <p:cNvPr id="22" name="Straight Connector 12">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5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A6F7EA0E-9196-4767-BBF1-F01DC4315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6F333A-62E0-4AF3-80DE-CFDF4B376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53473 w 12192000"/>
              <a:gd name="connsiteY0" fmla="*/ 805938 h 6858000"/>
              <a:gd name="connsiteX1" fmla="*/ 964227 w 12192000"/>
              <a:gd name="connsiteY1" fmla="*/ 2995186 h 6858000"/>
              <a:gd name="connsiteX2" fmla="*/ 964227 w 12192000"/>
              <a:gd name="connsiteY2" fmla="*/ 3263695 h 6858000"/>
              <a:gd name="connsiteX3" fmla="*/ 964227 w 12192000"/>
              <a:gd name="connsiteY3" fmla="*/ 4781551 h 6858000"/>
              <a:gd name="connsiteX4" fmla="*/ 5343237 w 12192000"/>
              <a:gd name="connsiteY4" fmla="*/ 4781551 h 6858000"/>
              <a:gd name="connsiteX5" fmla="*/ 5343237 w 12192000"/>
              <a:gd name="connsiteY5" fmla="*/ 2995186 h 6858000"/>
              <a:gd name="connsiteX6" fmla="*/ 3153992 w 12192000"/>
              <a:gd name="connsiteY6" fmla="*/ 805938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53473" y="805938"/>
                </a:moveTo>
                <a:cubicBezTo>
                  <a:pt x="1944364" y="805938"/>
                  <a:pt x="964227" y="1786104"/>
                  <a:pt x="964227" y="2995186"/>
                </a:cubicBezTo>
                <a:lnTo>
                  <a:pt x="964227" y="3263695"/>
                </a:lnTo>
                <a:lnTo>
                  <a:pt x="964227" y="4781551"/>
                </a:lnTo>
                <a:lnTo>
                  <a:pt x="5343237" y="4781551"/>
                </a:lnTo>
                <a:lnTo>
                  <a:pt x="5343237" y="2995186"/>
                </a:lnTo>
                <a:cubicBezTo>
                  <a:pt x="5343237" y="1786104"/>
                  <a:pt x="4363097" y="805938"/>
                  <a:pt x="3153992" y="805938"/>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12" descr="Chart&#10;&#10;Description automatically generated">
            <a:extLst>
              <a:ext uri="{FF2B5EF4-FFF2-40B4-BE49-F238E27FC236}">
                <a16:creationId xmlns:a16="http://schemas.microsoft.com/office/drawing/2014/main" id="{428BFC0E-43AA-B7C9-A3D4-5120B4A70C9F}"/>
              </a:ext>
            </a:extLst>
          </p:cNvPr>
          <p:cNvPicPr>
            <a:picLocks noGrp="1" noChangeAspect="1"/>
          </p:cNvPicPr>
          <p:nvPr>
            <p:ph idx="1"/>
          </p:nvPr>
        </p:nvPicPr>
        <p:blipFill rotWithShape="1">
          <a:blip r:embed="rId2"/>
          <a:srcRect t="3366" b="3753"/>
          <a:stretch/>
        </p:blipFill>
        <p:spPr>
          <a:xfrm>
            <a:off x="1" y="0"/>
            <a:ext cx="12191999" cy="7037614"/>
          </a:xfrm>
          <a:prstGeom prst="rect">
            <a:avLst/>
          </a:prstGeom>
        </p:spPr>
      </p:pic>
      <p:cxnSp>
        <p:nvCxnSpPr>
          <p:cNvPr id="24" name="Straight Connector 23">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45D15FA-E8CB-5203-30D6-BB3A00B77744}"/>
              </a:ext>
            </a:extLst>
          </p:cNvPr>
          <p:cNvSpPr txBox="1"/>
          <p:nvPr/>
        </p:nvSpPr>
        <p:spPr>
          <a:xfrm>
            <a:off x="9125165" y="692273"/>
            <a:ext cx="2044557" cy="2031325"/>
          </a:xfrm>
          <a:prstGeom prst="rect">
            <a:avLst/>
          </a:prstGeom>
          <a:noFill/>
        </p:spPr>
        <p:txBody>
          <a:bodyPr wrap="square" rtlCol="0">
            <a:spAutoFit/>
          </a:bodyPr>
          <a:lstStyle/>
          <a:p>
            <a:pPr algn="ctr"/>
            <a:r>
              <a:rPr lang="en-US" sz="1400" dirty="0"/>
              <a:t>Flexibly being able to detect and predict levels of support and resistance will allow algorithms to be more successful and alleviates the need to constantly monitor volume, time and sales data.</a:t>
            </a:r>
          </a:p>
        </p:txBody>
      </p:sp>
    </p:spTree>
    <p:extLst>
      <p:ext uri="{BB962C8B-B14F-4D97-AF65-F5344CB8AC3E}">
        <p14:creationId xmlns:p14="http://schemas.microsoft.com/office/powerpoint/2010/main" val="911127951"/>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362441"/>
      </a:dk2>
      <a:lt2>
        <a:srgbClr val="E8E2E8"/>
      </a:lt2>
      <a:accent1>
        <a:srgbClr val="47B54A"/>
      </a:accent1>
      <a:accent2>
        <a:srgbClr val="69B13B"/>
      </a:accent2>
      <a:accent3>
        <a:srgbClr val="95A942"/>
      </a:accent3>
      <a:accent4>
        <a:srgbClr val="B1973B"/>
      </a:accent4>
      <a:accent5>
        <a:srgbClr val="C3784D"/>
      </a:accent5>
      <a:accent6>
        <a:srgbClr val="B13B41"/>
      </a:accent6>
      <a:hlink>
        <a:srgbClr val="AB753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14</TotalTime>
  <Words>50</Words>
  <Application>Microsoft Macintosh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Georgia Pro Light</vt:lpstr>
      <vt:lpstr>VaultVTI</vt:lpstr>
      <vt:lpstr>Supply and Demand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Mugula, Lisero</dc:creator>
  <cp:lastModifiedBy>Mugula, Lisero</cp:lastModifiedBy>
  <cp:revision>2</cp:revision>
  <dcterms:created xsi:type="dcterms:W3CDTF">2022-11-30T03:52:48Z</dcterms:created>
  <dcterms:modified xsi:type="dcterms:W3CDTF">2022-11-30T04:07:34Z</dcterms:modified>
</cp:coreProperties>
</file>