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7"/>
  </p:notesMasterIdLst>
  <p:sldIdLst>
    <p:sldId id="256" r:id="rId2"/>
    <p:sldId id="257" r:id="rId3"/>
    <p:sldId id="320" r:id="rId4"/>
    <p:sldId id="321" r:id="rId5"/>
    <p:sldId id="322" r:id="rId6"/>
    <p:sldId id="323" r:id="rId7"/>
    <p:sldId id="324" r:id="rId8"/>
    <p:sldId id="325" r:id="rId9"/>
    <p:sldId id="326" r:id="rId10"/>
    <p:sldId id="367" r:id="rId11"/>
    <p:sldId id="344" r:id="rId12"/>
    <p:sldId id="345" r:id="rId13"/>
    <p:sldId id="346" r:id="rId14"/>
    <p:sldId id="347" r:id="rId15"/>
    <p:sldId id="348" r:id="rId16"/>
    <p:sldId id="350" r:id="rId17"/>
    <p:sldId id="351" r:id="rId18"/>
    <p:sldId id="352" r:id="rId19"/>
    <p:sldId id="353" r:id="rId20"/>
    <p:sldId id="354" r:id="rId21"/>
    <p:sldId id="355" r:id="rId22"/>
    <p:sldId id="356" r:id="rId23"/>
    <p:sldId id="357" r:id="rId24"/>
    <p:sldId id="358" r:id="rId25"/>
    <p:sldId id="359" r:id="rId26"/>
    <p:sldId id="360" r:id="rId27"/>
    <p:sldId id="361" r:id="rId28"/>
    <p:sldId id="362" r:id="rId29"/>
    <p:sldId id="369" r:id="rId30"/>
    <p:sldId id="261" r:id="rId31"/>
    <p:sldId id="264" r:id="rId32"/>
    <p:sldId id="265" r:id="rId33"/>
    <p:sldId id="262" r:id="rId34"/>
    <p:sldId id="370" r:id="rId35"/>
    <p:sldId id="368"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82830" autoAdjust="0"/>
  </p:normalViewPr>
  <p:slideViewPr>
    <p:cSldViewPr>
      <p:cViewPr varScale="1">
        <p:scale>
          <a:sx n="90" d="100"/>
          <a:sy n="90" d="100"/>
        </p:scale>
        <p:origin x="232" y="48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7CC0CB-C8E7-43F9-8A42-ED0E681F561F}" type="datetimeFigureOut">
              <a:rPr lang="en-US" smtClean="0"/>
              <a:t>11/5/19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75AA781-A666-42D4-A78C-503BB047CCDE}" type="slidenum">
              <a:rPr lang="en-US" smtClean="0"/>
              <a:t>‹#›</a:t>
            </a:fld>
            <a:endParaRPr lang="en-US" dirty="0"/>
          </a:p>
        </p:txBody>
      </p:sp>
    </p:spTree>
    <p:extLst>
      <p:ext uri="{BB962C8B-B14F-4D97-AF65-F5344CB8AC3E}">
        <p14:creationId xmlns:p14="http://schemas.microsoft.com/office/powerpoint/2010/main" val="2354345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5AA781-A666-42D4-A78C-503BB047CCDE}" type="slidenum">
              <a:rPr lang="en-US" smtClean="0"/>
              <a:t>1</a:t>
            </a:fld>
            <a:endParaRPr lang="en-US" dirty="0"/>
          </a:p>
        </p:txBody>
      </p:sp>
    </p:spTree>
    <p:extLst>
      <p:ext uri="{BB962C8B-B14F-4D97-AF65-F5344CB8AC3E}">
        <p14:creationId xmlns:p14="http://schemas.microsoft.com/office/powerpoint/2010/main" val="19632012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564AEA9B-CC06-2B49-B4D4-F6729F5197CD}" type="slidenum">
              <a:rPr lang="en-GB"/>
              <a:pPr/>
              <a:t>24</a:t>
            </a:fld>
            <a:endParaRPr lang="en-GB"/>
          </a:p>
        </p:txBody>
      </p:sp>
      <p:sp>
        <p:nvSpPr>
          <p:cNvPr id="93185" name="Text Box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93186" name="Text Box 2"/>
          <p:cNvSpPr txBox="1">
            <a:spLocks noGrp="1" noChangeArrowheads="1"/>
          </p:cNvSpPr>
          <p:nvPr>
            <p:ph type="body" idx="1"/>
          </p:nvPr>
        </p:nvSpPr>
        <p:spPr bwMode="auto">
          <a:xfrm>
            <a:off x="914400" y="4343400"/>
            <a:ext cx="5029200" cy="4116388"/>
          </a:xfrm>
          <a:prstGeom prst="rect">
            <a:avLst/>
          </a:prstGeom>
          <a:noFill/>
          <a:ln>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38664134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5391107C-F31D-D24E-B006-98E2DE040B79}" type="slidenum">
              <a:rPr lang="en-GB"/>
              <a:pPr/>
              <a:t>25</a:t>
            </a:fld>
            <a:endParaRPr lang="en-GB"/>
          </a:p>
        </p:txBody>
      </p:sp>
      <p:sp>
        <p:nvSpPr>
          <p:cNvPr id="94209" name="Text Box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94210" name="Text Box 2"/>
          <p:cNvSpPr txBox="1">
            <a:spLocks noGrp="1" noChangeArrowheads="1"/>
          </p:cNvSpPr>
          <p:nvPr>
            <p:ph type="body" idx="1"/>
          </p:nvPr>
        </p:nvSpPr>
        <p:spPr bwMode="auto">
          <a:xfrm>
            <a:off x="914400" y="4343400"/>
            <a:ext cx="5029200" cy="4116388"/>
          </a:xfrm>
          <a:prstGeom prst="rect">
            <a:avLst/>
          </a:prstGeom>
          <a:noFill/>
          <a:ln>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23263249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4F1EBBED-8A0A-9F42-AE5C-071095DD5706}" type="slidenum">
              <a:rPr lang="en-GB"/>
              <a:pPr/>
              <a:t>28</a:t>
            </a:fld>
            <a:endParaRPr lang="en-GB"/>
          </a:p>
        </p:txBody>
      </p:sp>
      <p:sp>
        <p:nvSpPr>
          <p:cNvPr id="100353" name="Text Box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100354" name="Text Box 2"/>
          <p:cNvSpPr txBox="1">
            <a:spLocks noGrp="1" noChangeArrowheads="1"/>
          </p:cNvSpPr>
          <p:nvPr>
            <p:ph type="body" idx="1"/>
          </p:nvPr>
        </p:nvSpPr>
        <p:spPr bwMode="auto">
          <a:xfrm>
            <a:off x="914400" y="4343400"/>
            <a:ext cx="5029200" cy="4116388"/>
          </a:xfrm>
          <a:prstGeom prst="rect">
            <a:avLst/>
          </a:prstGeom>
          <a:noFill/>
          <a:ln>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42916735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You might want to use the GSAFD – Guidelines to Subject Headings for Fiction and Drama</a:t>
            </a:r>
          </a:p>
          <a:p>
            <a:endParaRPr lang="en-US" dirty="0"/>
          </a:p>
        </p:txBody>
      </p:sp>
      <p:sp>
        <p:nvSpPr>
          <p:cNvPr id="4" name="Slide Number Placeholder 3"/>
          <p:cNvSpPr>
            <a:spLocks noGrp="1"/>
          </p:cNvSpPr>
          <p:nvPr>
            <p:ph type="sldNum" sz="quarter" idx="10"/>
          </p:nvPr>
        </p:nvSpPr>
        <p:spPr/>
        <p:txBody>
          <a:bodyPr/>
          <a:lstStyle/>
          <a:p>
            <a:fld id="{C77F53F0-4F09-014F-A131-B0B21B3E85B4}" type="slidenum">
              <a:rPr lang="en-US" smtClean="0"/>
              <a:t>30</a:t>
            </a:fld>
            <a:endParaRPr lang="en-US"/>
          </a:p>
        </p:txBody>
      </p:sp>
    </p:spTree>
    <p:extLst>
      <p:ext uri="{BB962C8B-B14F-4D97-AF65-F5344CB8AC3E}">
        <p14:creationId xmlns:p14="http://schemas.microsoft.com/office/powerpoint/2010/main" val="3603981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Cheat sheet </a:t>
            </a:r>
          </a:p>
          <a:p>
            <a:r>
              <a:rPr lang="en-US" dirty="0"/>
              <a:t>Season of Wonder – Romance Fiction, Domestic Fiction, Single mothers Fiction</a:t>
            </a:r>
          </a:p>
          <a:p>
            <a:r>
              <a:rPr lang="en-US" dirty="0"/>
              <a:t>The Dearly Beloved -  Married people fiction, Christians Fiction, Autistic Children fiction, </a:t>
            </a:r>
          </a:p>
          <a:p>
            <a:r>
              <a:rPr lang="en-US" dirty="0"/>
              <a:t>Beneath a Scarlet Sky – World War, Spy Stories, History</a:t>
            </a:r>
          </a:p>
          <a:p>
            <a:r>
              <a:rPr lang="en-US" dirty="0"/>
              <a:t>Nothing more dangerous – Missing persons fiction, racism fiction, historical fiction</a:t>
            </a:r>
          </a:p>
          <a:p>
            <a:r>
              <a:rPr lang="en-US" dirty="0"/>
              <a:t>Call down the hawk – Dreams fiction, Magic Fiction, YA fiction, Fantasy</a:t>
            </a:r>
          </a:p>
          <a:p>
            <a:r>
              <a:rPr lang="en-US" dirty="0"/>
              <a:t>The story of a new name - Female friendship fiction, Marital conflict, self-perception in women fiction</a:t>
            </a:r>
          </a:p>
          <a:p>
            <a:r>
              <a:rPr lang="en-US" dirty="0"/>
              <a:t>Tailspin – Air pilots fiction, Suspense fiction, Romantic suspense fiction</a:t>
            </a:r>
          </a:p>
          <a:p>
            <a:r>
              <a:rPr lang="en-US" dirty="0"/>
              <a:t>A Christmas Gathering – world politics fiction, mystery fiction, traitors fiction</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575AA781-A666-42D4-A78C-503BB047CCDE}" type="slidenum">
              <a:rPr lang="en-US" smtClean="0"/>
              <a:t>31</a:t>
            </a:fld>
            <a:endParaRPr lang="en-US" dirty="0"/>
          </a:p>
        </p:txBody>
      </p:sp>
    </p:spTree>
    <p:extLst>
      <p:ext uri="{BB962C8B-B14F-4D97-AF65-F5344CB8AC3E}">
        <p14:creationId xmlns:p14="http://schemas.microsoft.com/office/powerpoint/2010/main" val="13530369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7F53F0-4F09-014F-A131-B0B21B3E85B4}" type="slidenum">
              <a:rPr lang="en-US" smtClean="0"/>
              <a:t>32</a:t>
            </a:fld>
            <a:endParaRPr lang="en-US"/>
          </a:p>
        </p:txBody>
      </p:sp>
    </p:spTree>
    <p:extLst>
      <p:ext uri="{BB962C8B-B14F-4D97-AF65-F5344CB8AC3E}">
        <p14:creationId xmlns:p14="http://schemas.microsoft.com/office/powerpoint/2010/main" val="1947536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5AA781-A666-42D4-A78C-503BB047CCDE}" type="slidenum">
              <a:rPr lang="en-US" smtClean="0"/>
              <a:t>4</a:t>
            </a:fld>
            <a:endParaRPr lang="en-US" dirty="0"/>
          </a:p>
        </p:txBody>
      </p:sp>
    </p:spTree>
    <p:extLst>
      <p:ext uri="{BB962C8B-B14F-4D97-AF65-F5344CB8AC3E}">
        <p14:creationId xmlns:p14="http://schemas.microsoft.com/office/powerpoint/2010/main" val="36176404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Briefly discuss in-class</a:t>
            </a:r>
            <a:r>
              <a:rPr lang="en-US" baseline="0" dirty="0"/>
              <a:t> exercise – will read the “signs” on covers</a:t>
            </a:r>
          </a:p>
          <a:p>
            <a:endParaRPr lang="en-US" baseline="0" dirty="0"/>
          </a:p>
          <a:p>
            <a:r>
              <a:rPr lang="en-US" baseline="0" dirty="0"/>
              <a:t>Saussure – there are different types but this is the most basic level</a:t>
            </a:r>
          </a:p>
          <a:p>
            <a:r>
              <a:rPr lang="en-US" baseline="0" dirty="0"/>
              <a:t>-remember that this is arbitrary and situated</a:t>
            </a:r>
            <a:endParaRPr lang="en-US" dirty="0"/>
          </a:p>
        </p:txBody>
      </p:sp>
      <p:sp>
        <p:nvSpPr>
          <p:cNvPr id="4" name="Slide Number Placeholder 3"/>
          <p:cNvSpPr>
            <a:spLocks noGrp="1"/>
          </p:cNvSpPr>
          <p:nvPr>
            <p:ph type="sldNum" sz="quarter" idx="10"/>
          </p:nvPr>
        </p:nvSpPr>
        <p:spPr/>
        <p:txBody>
          <a:bodyPr/>
          <a:lstStyle/>
          <a:p>
            <a:fld id="{575AA781-A666-42D4-A78C-503BB047CCDE}" type="slidenum">
              <a:rPr lang="en-US" smtClean="0"/>
              <a:t>6</a:t>
            </a:fld>
            <a:endParaRPr lang="en-US" dirty="0"/>
          </a:p>
        </p:txBody>
      </p:sp>
    </p:spTree>
    <p:extLst>
      <p:ext uri="{BB962C8B-B14F-4D97-AF65-F5344CB8AC3E}">
        <p14:creationId xmlns:p14="http://schemas.microsoft.com/office/powerpoint/2010/main" val="22033557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9E7850B4-B468-3448-83A2-05295A323C26}" type="slidenum">
              <a:rPr lang="en-GB"/>
              <a:pPr/>
              <a:t>12</a:t>
            </a:fld>
            <a:endParaRPr lang="en-GB"/>
          </a:p>
        </p:txBody>
      </p:sp>
      <p:sp>
        <p:nvSpPr>
          <p:cNvPr id="71681"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p:spPr>
        <p:txBody>
          <a:bodyPr wrap="none" anchor="ctr">
            <a:prstTxWarp prst="textNoShape">
              <a:avLst/>
            </a:prstTxWarp>
          </a:bodyPr>
          <a:lstStyle/>
          <a:p>
            <a:endParaRPr lang="en-US"/>
          </a:p>
        </p:txBody>
      </p:sp>
      <p:sp>
        <p:nvSpPr>
          <p:cNvPr id="71682" name="Text Box 2"/>
          <p:cNvSpPr txBox="1">
            <a:spLocks noGrp="1" noChangeArrowheads="1"/>
          </p:cNvSpPr>
          <p:nvPr>
            <p:ph type="body"/>
          </p:nvPr>
        </p:nvSpPr>
        <p:spPr bwMode="auto">
          <a:xfrm>
            <a:off x="914400" y="4343400"/>
            <a:ext cx="5029200" cy="5240338"/>
          </a:xfrm>
          <a:prstGeom prst="rect">
            <a:avLst/>
          </a:prstGeom>
          <a:noFill/>
          <a:ln>
            <a:round/>
            <a:headEnd/>
            <a:tailEnd/>
          </a:ln>
        </p:spPr>
        <p:txBody>
          <a:bodyPr lIns="90000" tIns="46800" rIns="90000" bIns="46800">
            <a:prstTxWarp prst="textNoShape">
              <a:avLst/>
            </a:prstTxWarp>
          </a:bodyPr>
          <a:lstStyle/>
          <a:p>
            <a:pPr>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800" b="1" dirty="0">
                <a:latin typeface="Arial" charset="0"/>
                <a:ea typeface="Arial Unicode MS" charset="0"/>
                <a:cs typeface="Arial Unicode MS" charset="0"/>
              </a:rPr>
              <a:t>Commonalities: Begin with natural language/groupings of terms (varying structure)/importance of context</a:t>
            </a:r>
          </a:p>
          <a:p>
            <a:pPr>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800" b="1" dirty="0">
              <a:latin typeface="Arial" charset="0"/>
              <a:ea typeface="Arial Unicode MS" charset="0"/>
              <a:cs typeface="Arial Unicode MS" charset="0"/>
            </a:endParaRPr>
          </a:p>
          <a:p>
            <a:pPr>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800" b="1" dirty="0">
                <a:latin typeface="Arial" charset="0"/>
                <a:ea typeface="Arial Unicode MS" charset="0"/>
                <a:cs typeface="Arial Unicode MS" charset="0"/>
              </a:rPr>
              <a:t>Ontology: </a:t>
            </a:r>
            <a:r>
              <a:rPr lang="en-GB" sz="800" dirty="0">
                <a:latin typeface="Arial" charset="0"/>
                <a:ea typeface="Arial Unicode MS" charset="0"/>
                <a:cs typeface="Arial Unicode MS" charset="0"/>
              </a:rPr>
              <a:t>A formal, explicit, specification of a shared conceptualization. An abstract model of the world that identifies relevant concepts of a given phenomenon. (Defining Types of concepts and constraints. Captures consensual knowledge. Contains:</a:t>
            </a:r>
          </a:p>
          <a:p>
            <a:pPr>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800" dirty="0">
                <a:latin typeface="Arial" charset="0"/>
                <a:ea typeface="Arial Unicode MS" charset="0"/>
                <a:cs typeface="Arial Unicode MS" charset="0"/>
              </a:rPr>
              <a:t>(Basic or ground level) </a:t>
            </a:r>
            <a:br>
              <a:rPr lang="en-GB" sz="800" dirty="0">
                <a:latin typeface="Arial" charset="0"/>
                <a:ea typeface="Arial Unicode MS" charset="0"/>
                <a:cs typeface="Arial Unicode MS" charset="0"/>
              </a:rPr>
            </a:br>
            <a:r>
              <a:rPr lang="en-GB" sz="800" dirty="0">
                <a:latin typeface="Arial" charset="0"/>
                <a:ea typeface="Arial Unicode MS" charset="0"/>
                <a:cs typeface="Arial Unicode MS" charset="0"/>
              </a:rPr>
              <a:t>(Classes- sets of objects)</a:t>
            </a:r>
            <a:br>
              <a:rPr lang="en-GB" sz="800" dirty="0">
                <a:latin typeface="Arial" charset="0"/>
                <a:ea typeface="Arial Unicode MS" charset="0"/>
                <a:cs typeface="Arial Unicode MS" charset="0"/>
              </a:rPr>
            </a:br>
            <a:r>
              <a:rPr lang="en-GB" sz="800" dirty="0">
                <a:latin typeface="Arial" charset="0"/>
                <a:ea typeface="Arial Unicode MS" charset="0"/>
                <a:cs typeface="Arial Unicode MS" charset="0"/>
              </a:rPr>
              <a:t>(Attributes - characteristics of objects)</a:t>
            </a:r>
            <a:br>
              <a:rPr lang="en-GB" sz="800" dirty="0">
                <a:latin typeface="Arial" charset="0"/>
                <a:ea typeface="Arial Unicode MS" charset="0"/>
                <a:cs typeface="Arial Unicode MS" charset="0"/>
              </a:rPr>
            </a:br>
            <a:r>
              <a:rPr lang="en-GB" sz="800" dirty="0">
                <a:latin typeface="Arial" charset="0"/>
                <a:ea typeface="Arial Unicode MS" charset="0"/>
                <a:cs typeface="Arial Unicode MS" charset="0"/>
              </a:rPr>
              <a:t>(Relations - ways in which objects can be related to each other)</a:t>
            </a:r>
            <a:r>
              <a:rPr lang="en-GB" sz="800" dirty="0">
                <a:latin typeface="Arial" charset="0"/>
                <a:ea typeface="Lucida Grande" charset="0"/>
                <a:cs typeface="Lucida Grande" charset="0"/>
              </a:rPr>
              <a:t>‏</a:t>
            </a:r>
            <a:endParaRPr lang="en-GB" sz="800" dirty="0">
              <a:latin typeface="Arial" charset="0"/>
              <a:ea typeface="Arial Unicode MS" charset="0"/>
              <a:cs typeface="Arial Unicode MS" charset="0"/>
            </a:endParaRPr>
          </a:p>
          <a:p>
            <a:pPr>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800" dirty="0">
                <a:latin typeface="Arial" charset="0"/>
                <a:ea typeface="Arial Unicode MS" charset="0"/>
                <a:cs typeface="Arial Unicode MS" charset="0"/>
              </a:rPr>
              <a:t>Types: organizational (meta-model of information), domain (content of the information source), enterprise (model business processes). </a:t>
            </a:r>
          </a:p>
          <a:p>
            <a:pPr>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800" b="1" dirty="0">
                <a:latin typeface="Arial" charset="0"/>
                <a:ea typeface="Arial Unicode MS" charset="0"/>
                <a:cs typeface="Arial Unicode MS" charset="0"/>
              </a:rPr>
              <a:t>Classification: analysis of the </a:t>
            </a:r>
            <a:r>
              <a:rPr lang="en-GB" sz="800" b="1" dirty="0" err="1">
                <a:latin typeface="Arial" charset="0"/>
                <a:ea typeface="Arial Unicode MS" charset="0"/>
                <a:cs typeface="Arial Unicode MS" charset="0"/>
              </a:rPr>
              <a:t>relations+associations</a:t>
            </a:r>
            <a:r>
              <a:rPr lang="en-GB" sz="800" b="1" dirty="0">
                <a:latin typeface="Arial" charset="0"/>
                <a:ea typeface="Arial Unicode MS" charset="0"/>
                <a:cs typeface="Arial Unicode MS" charset="0"/>
              </a:rPr>
              <a:t> between/among objects</a:t>
            </a:r>
          </a:p>
          <a:p>
            <a:pPr>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800" b="1" dirty="0">
                <a:latin typeface="Arial" charset="0"/>
                <a:ea typeface="Arial Unicode MS" charset="0"/>
                <a:cs typeface="Arial Unicode MS" charset="0"/>
              </a:rPr>
              <a:t>Bibliographic Classifications</a:t>
            </a:r>
          </a:p>
          <a:p>
            <a:pPr>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800" dirty="0">
                <a:latin typeface="Arial" charset="0"/>
                <a:ea typeface="Arial Unicode MS" charset="0"/>
                <a:cs typeface="Arial Unicode MS" charset="0"/>
              </a:rPr>
              <a:t>Twofold application: arrange documents and arrange surrogates of documents</a:t>
            </a:r>
          </a:p>
          <a:p>
            <a:pPr>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800" dirty="0">
                <a:latin typeface="Arial" charset="0"/>
                <a:ea typeface="Arial Unicode MS" charset="0"/>
                <a:cs typeface="Arial Unicode MS" charset="0"/>
              </a:rPr>
              <a:t>Arranging documents—assign single class number to enable collocation for shelf browsing</a:t>
            </a:r>
          </a:p>
          <a:p>
            <a:pPr>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800" dirty="0">
                <a:latin typeface="Arial" charset="0"/>
                <a:ea typeface="Arial Unicode MS" charset="0"/>
                <a:cs typeface="Arial Unicode MS" charset="0"/>
              </a:rPr>
              <a:t>Arranging surrogates of documents—could assign more than one number (e.g., as is done in classified </a:t>
            </a:r>
            <a:r>
              <a:rPr lang="en-GB" sz="800" dirty="0" err="1">
                <a:latin typeface="Arial" charset="0"/>
                <a:ea typeface="Arial Unicode MS" charset="0"/>
                <a:cs typeface="Arial Unicode MS" charset="0"/>
              </a:rPr>
              <a:t>catalogs</a:t>
            </a:r>
            <a:r>
              <a:rPr lang="en-GB" sz="800" dirty="0">
                <a:latin typeface="Arial" charset="0"/>
                <a:ea typeface="Arial Unicode MS" charset="0"/>
                <a:cs typeface="Arial Unicode MS" charset="0"/>
              </a:rPr>
              <a:t>)</a:t>
            </a:r>
            <a:r>
              <a:rPr lang="en-GB" sz="800" dirty="0">
                <a:latin typeface="Arial" charset="0"/>
                <a:ea typeface="Lucida Grande" charset="0"/>
                <a:cs typeface="Lucida Grande" charset="0"/>
              </a:rPr>
              <a:t>‏</a:t>
            </a:r>
            <a:endParaRPr lang="en-GB" sz="800" dirty="0">
              <a:latin typeface="Arial" charset="0"/>
              <a:ea typeface="Arial Unicode MS" charset="0"/>
              <a:cs typeface="Arial Unicode MS" charset="0"/>
            </a:endParaRPr>
          </a:p>
          <a:p>
            <a:pPr>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800" b="1" dirty="0">
                <a:latin typeface="Arial" charset="0"/>
                <a:ea typeface="Arial Unicode MS" charset="0"/>
                <a:cs typeface="Arial Unicode MS" charset="0"/>
              </a:rPr>
              <a:t>Features of Bibliographic Classifications</a:t>
            </a:r>
          </a:p>
          <a:p>
            <a:pPr>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800" dirty="0">
                <a:latin typeface="Arial" charset="0"/>
                <a:ea typeface="Arial Unicode MS" charset="0"/>
                <a:cs typeface="Arial Unicode MS" charset="0"/>
              </a:rPr>
              <a:t>Verbal description of things and concepts that can be represented in or by the scheme</a:t>
            </a:r>
          </a:p>
          <a:p>
            <a:pPr>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800" dirty="0">
                <a:latin typeface="Arial" charset="0"/>
                <a:ea typeface="Arial Unicode MS" charset="0"/>
                <a:cs typeface="Arial Unicode MS" charset="0"/>
              </a:rPr>
              <a:t>Arrangement of verbal descriptions in classed order</a:t>
            </a:r>
          </a:p>
          <a:p>
            <a:pPr>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800" dirty="0">
                <a:latin typeface="Arial" charset="0"/>
                <a:ea typeface="Arial Unicode MS" charset="0"/>
                <a:cs typeface="Arial Unicode MS" charset="0"/>
              </a:rPr>
              <a:t>Notation alongside verbal description used to represent it and show order</a:t>
            </a:r>
          </a:p>
          <a:p>
            <a:pPr>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800" dirty="0">
                <a:latin typeface="Arial" charset="0"/>
                <a:ea typeface="Arial Unicode MS" charset="0"/>
                <a:cs typeface="Arial Unicode MS" charset="0"/>
              </a:rPr>
              <a:t>4) Alphabetic index of terms used in schedules leading to notations, together with references to guide classifier and searcher to different aspects of a topic </a:t>
            </a:r>
          </a:p>
          <a:p>
            <a:pPr>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800" b="1" dirty="0">
                <a:latin typeface="Arial" charset="0"/>
                <a:ea typeface="Arial Unicode MS" charset="0"/>
                <a:cs typeface="Arial Unicode MS" charset="0"/>
              </a:rPr>
              <a:t>Taxonomy:</a:t>
            </a:r>
            <a:r>
              <a:rPr lang="en-GB" sz="800" dirty="0">
                <a:latin typeface="Arial" charset="0"/>
                <a:ea typeface="Arial Unicode MS" charset="0"/>
                <a:cs typeface="Arial Unicode MS" charset="0"/>
              </a:rPr>
              <a:t> Classification, including the general laws and principles. </a:t>
            </a:r>
            <a:r>
              <a:rPr lang="en-GB" sz="800" b="1" dirty="0">
                <a:latin typeface="Arial" charset="0"/>
                <a:ea typeface="Arial Unicode MS" charset="0"/>
                <a:cs typeface="Arial Unicode MS" charset="0"/>
              </a:rPr>
              <a:t>Use classification and </a:t>
            </a:r>
            <a:r>
              <a:rPr lang="en-GB" sz="800" b="1" dirty="0" err="1">
                <a:latin typeface="Arial" charset="0"/>
                <a:ea typeface="Arial Unicode MS" charset="0"/>
                <a:cs typeface="Arial Unicode MS" charset="0"/>
              </a:rPr>
              <a:t>thesaural</a:t>
            </a:r>
            <a:r>
              <a:rPr lang="en-GB" sz="800" b="1" dirty="0">
                <a:latin typeface="Arial" charset="0"/>
                <a:ea typeface="Arial Unicode MS" charset="0"/>
                <a:cs typeface="Arial Unicode MS" charset="0"/>
              </a:rPr>
              <a:t> principles. </a:t>
            </a:r>
          </a:p>
          <a:p>
            <a:pPr>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800" dirty="0">
                <a:latin typeface="Arial" charset="0"/>
                <a:ea typeface="Arial Unicode MS" charset="0"/>
                <a:cs typeface="Arial Unicode MS" charset="0"/>
              </a:rPr>
              <a:t>This term is being used in a variety of different ways: </a:t>
            </a:r>
          </a:p>
          <a:p>
            <a:pPr>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800" dirty="0">
                <a:latin typeface="Arial" charset="0"/>
                <a:ea typeface="Arial Unicode MS" charset="0"/>
                <a:cs typeface="Arial Unicode MS" charset="0"/>
              </a:rPr>
              <a:t>Web directories,                                                                                                                 </a:t>
            </a:r>
          </a:p>
          <a:p>
            <a:pPr>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800" dirty="0">
                <a:latin typeface="Arial" charset="0"/>
                <a:ea typeface="Arial Unicode MS" charset="0"/>
                <a:cs typeface="Arial Unicode MS" charset="0"/>
              </a:rPr>
              <a:t>Taxonomies to support automatic indexing (in which case the taxonomy is like a thesaurus enriched with algorithms of word and phrase sets, synonyms and syntactic variations and various weighing and instructional devices).                                                                                      </a:t>
            </a:r>
          </a:p>
          <a:p>
            <a:pPr>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800" dirty="0">
                <a:latin typeface="Arial" charset="0"/>
                <a:ea typeface="Arial Unicode MS" charset="0"/>
                <a:cs typeface="Arial Unicode MS" charset="0"/>
              </a:rPr>
              <a:t>Filtering- a thesaurus formatted to enable navigation by browsing hierarchies and related terms.</a:t>
            </a:r>
          </a:p>
          <a:p>
            <a:pPr>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800" dirty="0">
                <a:latin typeface="Arial" charset="0"/>
                <a:ea typeface="Arial Unicode MS" charset="0"/>
                <a:cs typeface="Arial Unicode MS" charset="0"/>
              </a:rPr>
              <a:t>Corporate taxonomies: used for inputting information, or in the display of search terms and results. Could also take the form of a high level map to an organization’s businesses, methods, guidelines and standards, people, and knowledge contents. This becomes a master scheme from which a range of tools (including thesauri) can be derived.</a:t>
            </a:r>
          </a:p>
          <a:p>
            <a:pPr>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800" b="1" dirty="0">
                <a:latin typeface="Arial" charset="0"/>
                <a:ea typeface="Arial Unicode MS" charset="0"/>
                <a:cs typeface="Arial Unicode MS" charset="0"/>
              </a:rPr>
              <a:t>Thesaurus:</a:t>
            </a:r>
            <a:r>
              <a:rPr lang="en-GB" sz="800" dirty="0">
                <a:latin typeface="Arial" charset="0"/>
                <a:ea typeface="Arial Unicode MS" charset="0"/>
                <a:cs typeface="Arial Unicode MS" charset="0"/>
              </a:rPr>
              <a:t> A classified list of terms in a particular field for use in indexing or information retrieval. Often contains a controlled vocabulary used for indexing and retrieval. (search thesaurus) (vocabulary mapping or switching) (relationships – hierarchical, associative, equivalence). Similar to semantic networks but not dependent on the traditional use of cross references and scope notes. Semantic networks often go beyond conventional thesauri in defining the types of relations between terms. </a:t>
            </a:r>
            <a:r>
              <a:rPr lang="en-GB" sz="800" b="1" dirty="0">
                <a:latin typeface="Arial" charset="0"/>
                <a:ea typeface="Arial Unicode MS" charset="0"/>
                <a:cs typeface="Arial Unicode MS" charset="0"/>
              </a:rPr>
              <a:t>Labels for content description (classified list)</a:t>
            </a:r>
            <a:r>
              <a:rPr lang="en-GB" sz="800" b="1" dirty="0">
                <a:latin typeface="Arial" charset="0"/>
                <a:ea typeface="Lucida Grande" charset="0"/>
                <a:cs typeface="Lucida Grande" charset="0"/>
              </a:rPr>
              <a:t>‏</a:t>
            </a:r>
            <a:endParaRPr lang="en-GB" sz="800" b="1" dirty="0">
              <a:latin typeface="Arial" charset="0"/>
              <a:ea typeface="Arial Unicode MS" charset="0"/>
              <a:cs typeface="Arial Unicode MS" charset="0"/>
            </a:endParaRPr>
          </a:p>
          <a:p>
            <a:pPr>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800" b="1" dirty="0">
              <a:latin typeface="Arial" charset="0"/>
              <a:ea typeface="Arial Unicode MS" charset="0"/>
              <a:cs typeface="Arial Unicode MS" charset="0"/>
            </a:endParaRPr>
          </a:p>
          <a:p>
            <a:pPr>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800" b="1" dirty="0">
              <a:latin typeface="Arial" charset="0"/>
              <a:ea typeface="Arial Unicode MS" charset="0"/>
              <a:cs typeface="Arial Unicode MS" charset="0"/>
            </a:endParaRPr>
          </a:p>
        </p:txBody>
      </p:sp>
    </p:spTree>
    <p:extLst>
      <p:ext uri="{BB962C8B-B14F-4D97-AF65-F5344CB8AC3E}">
        <p14:creationId xmlns:p14="http://schemas.microsoft.com/office/powerpoint/2010/main" val="2840505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Hyperlink to recent LOC Editorial Meeting to consider changes to LCSH and classification. </a:t>
            </a:r>
          </a:p>
        </p:txBody>
      </p:sp>
      <p:sp>
        <p:nvSpPr>
          <p:cNvPr id="4" name="Slide Number Placeholder 3"/>
          <p:cNvSpPr>
            <a:spLocks noGrp="1"/>
          </p:cNvSpPr>
          <p:nvPr>
            <p:ph type="sldNum" sz="quarter" idx="5"/>
          </p:nvPr>
        </p:nvSpPr>
        <p:spPr/>
        <p:txBody>
          <a:bodyPr/>
          <a:lstStyle/>
          <a:p>
            <a:fld id="{575AA781-A666-42D4-A78C-503BB047CCDE}" type="slidenum">
              <a:rPr lang="en-US" smtClean="0"/>
              <a:t>15</a:t>
            </a:fld>
            <a:endParaRPr lang="en-US" dirty="0"/>
          </a:p>
        </p:txBody>
      </p:sp>
    </p:spTree>
    <p:extLst>
      <p:ext uri="{BB962C8B-B14F-4D97-AF65-F5344CB8AC3E}">
        <p14:creationId xmlns:p14="http://schemas.microsoft.com/office/powerpoint/2010/main" val="30319922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BBD97DC9-C1CF-BE4D-A45F-170835C22D6D}" type="slidenum">
              <a:rPr lang="en-GB"/>
              <a:pPr/>
              <a:t>16</a:t>
            </a:fld>
            <a:endParaRPr lang="en-GB"/>
          </a:p>
        </p:txBody>
      </p:sp>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263322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946328EF-17B3-F245-B4D7-2017EFC1ED72}" type="slidenum">
              <a:rPr lang="en-GB"/>
              <a:pPr/>
              <a:t>21</a:t>
            </a:fld>
            <a:endParaRPr lang="en-GB"/>
          </a:p>
        </p:txBody>
      </p:sp>
      <p:sp>
        <p:nvSpPr>
          <p:cNvPr id="158722" name="Text Box 2"/>
          <p:cNvSpPr txBox="1">
            <a:spLocks noGrp="1" noRot="1" noChangeAspect="1" noChangeArrowheads="1" noTextEdit="1"/>
          </p:cNvSpPr>
          <p:nvPr>
            <p:ph type="sldImg"/>
          </p:nvPr>
        </p:nvSpPr>
        <p:spPr>
          <a:xfrm>
            <a:off x="381000" y="685800"/>
            <a:ext cx="6096000" cy="3429000"/>
          </a:xfrm>
          <a:ln/>
        </p:spPr>
      </p:sp>
      <p:sp>
        <p:nvSpPr>
          <p:cNvPr id="158723" name="Text Box 3"/>
          <p:cNvSpPr txBox="1">
            <a:spLocks noGrp="1" noChangeArrowheads="1"/>
          </p:cNvSpPr>
          <p:nvPr>
            <p:ph type="body" idx="1"/>
          </p:nvPr>
        </p:nvSpPr>
        <p:spPr>
          <a:xfrm>
            <a:off x="914400" y="4343400"/>
            <a:ext cx="5029200" cy="4116388"/>
          </a:xfrm>
          <a:noFill/>
          <a:ln/>
        </p:spPr>
        <p:txBody>
          <a:bodyPr wrap="none" anchor="ctr"/>
          <a:lstStyle/>
          <a:p>
            <a:endParaRPr lang="en-US"/>
          </a:p>
        </p:txBody>
      </p:sp>
    </p:spTree>
    <p:extLst>
      <p:ext uri="{BB962C8B-B14F-4D97-AF65-F5344CB8AC3E}">
        <p14:creationId xmlns:p14="http://schemas.microsoft.com/office/powerpoint/2010/main" val="18662800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FC02FAEF-F06F-3544-B9BC-CD4983C43344}" type="slidenum">
              <a:rPr lang="en-GB"/>
              <a:pPr/>
              <a:t>22</a:t>
            </a:fld>
            <a:endParaRPr lang="en-GB"/>
          </a:p>
        </p:txBody>
      </p:sp>
      <p:sp>
        <p:nvSpPr>
          <p:cNvPr id="160770" name="Text Box 2"/>
          <p:cNvSpPr txBox="1">
            <a:spLocks noGrp="1" noRot="1" noChangeAspect="1" noChangeArrowheads="1" noTextEdit="1"/>
          </p:cNvSpPr>
          <p:nvPr>
            <p:ph type="sldImg"/>
          </p:nvPr>
        </p:nvSpPr>
        <p:spPr>
          <a:xfrm>
            <a:off x="381000" y="685800"/>
            <a:ext cx="6096000" cy="3429000"/>
          </a:xfrm>
          <a:ln/>
        </p:spPr>
      </p:sp>
      <p:sp>
        <p:nvSpPr>
          <p:cNvPr id="160771" name="Text Box 3"/>
          <p:cNvSpPr txBox="1">
            <a:spLocks noGrp="1" noChangeArrowheads="1"/>
          </p:cNvSpPr>
          <p:nvPr>
            <p:ph type="body" idx="1"/>
          </p:nvPr>
        </p:nvSpPr>
        <p:spPr>
          <a:xfrm>
            <a:off x="914400" y="4343400"/>
            <a:ext cx="5029200" cy="4116388"/>
          </a:xfrm>
          <a:noFill/>
          <a:ln/>
        </p:spPr>
        <p:txBody>
          <a:bodyPr wrap="none" anchor="ctr"/>
          <a:lstStyle/>
          <a:p>
            <a:endParaRPr lang="en-US"/>
          </a:p>
        </p:txBody>
      </p:sp>
    </p:spTree>
    <p:extLst>
      <p:ext uri="{BB962C8B-B14F-4D97-AF65-F5344CB8AC3E}">
        <p14:creationId xmlns:p14="http://schemas.microsoft.com/office/powerpoint/2010/main" val="2807580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436E65C2-9060-5F40-A333-3389EBA7F9BE}" type="slidenum">
              <a:rPr lang="en-GB"/>
              <a:pPr/>
              <a:t>23</a:t>
            </a:fld>
            <a:endParaRPr lang="en-GB"/>
          </a:p>
        </p:txBody>
      </p:sp>
      <p:sp>
        <p:nvSpPr>
          <p:cNvPr id="74753"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p:spPr>
        <p:txBody>
          <a:bodyPr wrap="none" anchor="ctr">
            <a:prstTxWarp prst="textNoShape">
              <a:avLst/>
            </a:prstTxWarp>
          </a:bodyPr>
          <a:lstStyle/>
          <a:p>
            <a:endParaRPr lang="en-US"/>
          </a:p>
        </p:txBody>
      </p:sp>
      <p:sp>
        <p:nvSpPr>
          <p:cNvPr id="74754" name="Text Box 2"/>
          <p:cNvSpPr txBox="1">
            <a:spLocks noGrp="1" noChangeArrowheads="1"/>
          </p:cNvSpPr>
          <p:nvPr>
            <p:ph type="body"/>
          </p:nvPr>
        </p:nvSpPr>
        <p:spPr bwMode="auto">
          <a:xfrm>
            <a:off x="914400" y="4343400"/>
            <a:ext cx="5029200" cy="4116388"/>
          </a:xfrm>
          <a:prstGeom prst="rect">
            <a:avLst/>
          </a:prstGeom>
          <a:noFill/>
          <a:ln>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28273243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25DA23-E886-46BB-BD92-86A37307D63C}" type="datetimeFigureOut">
              <a:rPr lang="en-US" smtClean="0"/>
              <a:t>11/5/19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C09A00-228B-46FD-85E7-86AF338FFA56}"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7584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25DA23-E886-46BB-BD92-86A37307D63C}" type="datetimeFigureOut">
              <a:rPr lang="en-US" smtClean="0"/>
              <a:t>11/5/19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C09A00-228B-46FD-85E7-86AF338FFA56}" type="slidenum">
              <a:rPr lang="en-US" smtClean="0"/>
              <a:t>‹#›</a:t>
            </a:fld>
            <a:endParaRPr lang="en-US" dirty="0"/>
          </a:p>
        </p:txBody>
      </p:sp>
    </p:spTree>
    <p:extLst>
      <p:ext uri="{BB962C8B-B14F-4D97-AF65-F5344CB8AC3E}">
        <p14:creationId xmlns:p14="http://schemas.microsoft.com/office/powerpoint/2010/main" val="3763823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25DA23-E886-46BB-BD92-86A37307D63C}" type="datetimeFigureOut">
              <a:rPr lang="en-US" smtClean="0"/>
              <a:t>11/5/19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C09A00-228B-46FD-85E7-86AF338FFA56}" type="slidenum">
              <a:rPr lang="en-US" smtClean="0"/>
              <a:t>‹#›</a:t>
            </a:fld>
            <a:endParaRPr lang="en-US" dirty="0"/>
          </a:p>
        </p:txBody>
      </p:sp>
    </p:spTree>
    <p:extLst>
      <p:ext uri="{BB962C8B-B14F-4D97-AF65-F5344CB8AC3E}">
        <p14:creationId xmlns:p14="http://schemas.microsoft.com/office/powerpoint/2010/main" val="3989194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25DA23-E886-46BB-BD92-86A37307D63C}" type="datetimeFigureOut">
              <a:rPr lang="en-US" smtClean="0"/>
              <a:t>11/5/19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C09A00-228B-46FD-85E7-86AF338FFA56}" type="slidenum">
              <a:rPr lang="en-US" smtClean="0"/>
              <a:t>‹#›</a:t>
            </a:fld>
            <a:endParaRPr lang="en-US" dirty="0"/>
          </a:p>
        </p:txBody>
      </p:sp>
    </p:spTree>
    <p:extLst>
      <p:ext uri="{BB962C8B-B14F-4D97-AF65-F5344CB8AC3E}">
        <p14:creationId xmlns:p14="http://schemas.microsoft.com/office/powerpoint/2010/main" val="791091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A25DA23-E886-46BB-BD92-86A37307D63C}" type="datetimeFigureOut">
              <a:rPr lang="en-US" smtClean="0"/>
              <a:t>11/5/19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C09A00-228B-46FD-85E7-86AF338FFA56}"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6962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25DA23-E886-46BB-BD92-86A37307D63C}" type="datetimeFigureOut">
              <a:rPr lang="en-US" smtClean="0"/>
              <a:t>11/5/19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C09A00-228B-46FD-85E7-86AF338FFA56}" type="slidenum">
              <a:rPr lang="en-US" smtClean="0"/>
              <a:t>‹#›</a:t>
            </a:fld>
            <a:endParaRPr lang="en-US" dirty="0"/>
          </a:p>
        </p:txBody>
      </p:sp>
    </p:spTree>
    <p:extLst>
      <p:ext uri="{BB962C8B-B14F-4D97-AF65-F5344CB8AC3E}">
        <p14:creationId xmlns:p14="http://schemas.microsoft.com/office/powerpoint/2010/main" val="1122101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25DA23-E886-46BB-BD92-86A37307D63C}" type="datetimeFigureOut">
              <a:rPr lang="en-US" smtClean="0"/>
              <a:t>11/5/19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BC09A00-228B-46FD-85E7-86AF338FFA56}" type="slidenum">
              <a:rPr lang="en-US" smtClean="0"/>
              <a:t>‹#›</a:t>
            </a:fld>
            <a:endParaRPr lang="en-US" dirty="0"/>
          </a:p>
        </p:txBody>
      </p:sp>
    </p:spTree>
    <p:extLst>
      <p:ext uri="{BB962C8B-B14F-4D97-AF65-F5344CB8AC3E}">
        <p14:creationId xmlns:p14="http://schemas.microsoft.com/office/powerpoint/2010/main" val="4268309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25DA23-E886-46BB-BD92-86A37307D63C}" type="datetimeFigureOut">
              <a:rPr lang="en-US" smtClean="0"/>
              <a:t>11/5/19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BC09A00-228B-46FD-85E7-86AF338FFA56}" type="slidenum">
              <a:rPr lang="en-US" smtClean="0"/>
              <a:t>‹#›</a:t>
            </a:fld>
            <a:endParaRPr lang="en-US" dirty="0"/>
          </a:p>
        </p:txBody>
      </p:sp>
    </p:spTree>
    <p:extLst>
      <p:ext uri="{BB962C8B-B14F-4D97-AF65-F5344CB8AC3E}">
        <p14:creationId xmlns:p14="http://schemas.microsoft.com/office/powerpoint/2010/main" val="2219258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A25DA23-E886-46BB-BD92-86A37307D63C}" type="datetimeFigureOut">
              <a:rPr lang="en-US" smtClean="0"/>
              <a:t>11/5/19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5BC09A00-228B-46FD-85E7-86AF338FFA56}" type="slidenum">
              <a:rPr lang="en-US" smtClean="0"/>
              <a:t>‹#›</a:t>
            </a:fld>
            <a:endParaRPr lang="en-US" dirty="0"/>
          </a:p>
        </p:txBody>
      </p:sp>
    </p:spTree>
    <p:extLst>
      <p:ext uri="{BB962C8B-B14F-4D97-AF65-F5344CB8AC3E}">
        <p14:creationId xmlns:p14="http://schemas.microsoft.com/office/powerpoint/2010/main" val="1461798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A25DA23-E886-46BB-BD92-86A37307D63C}" type="datetimeFigureOut">
              <a:rPr lang="en-US" smtClean="0"/>
              <a:t>11/5/19</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BC09A00-228B-46FD-85E7-86AF338FFA56}" type="slidenum">
              <a:rPr lang="en-US" smtClean="0"/>
              <a:t>‹#›</a:t>
            </a:fld>
            <a:endParaRPr lang="en-US" dirty="0"/>
          </a:p>
        </p:txBody>
      </p:sp>
    </p:spTree>
    <p:extLst>
      <p:ext uri="{BB962C8B-B14F-4D97-AF65-F5344CB8AC3E}">
        <p14:creationId xmlns:p14="http://schemas.microsoft.com/office/powerpoint/2010/main" val="3297594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A25DA23-E886-46BB-BD92-86A37307D63C}" type="datetimeFigureOut">
              <a:rPr lang="en-US" smtClean="0"/>
              <a:t>11/5/19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C09A00-228B-46FD-85E7-86AF338FFA56}" type="slidenum">
              <a:rPr lang="en-US" smtClean="0"/>
              <a:t>‹#›</a:t>
            </a:fld>
            <a:endParaRPr lang="en-US" dirty="0"/>
          </a:p>
        </p:txBody>
      </p:sp>
    </p:spTree>
    <p:extLst>
      <p:ext uri="{BB962C8B-B14F-4D97-AF65-F5344CB8AC3E}">
        <p14:creationId xmlns:p14="http://schemas.microsoft.com/office/powerpoint/2010/main" val="1651126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A25DA23-E886-46BB-BD92-86A37307D63C}" type="datetimeFigureOut">
              <a:rPr lang="en-US" smtClean="0"/>
              <a:t>11/5/19</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BC09A00-228B-46FD-85E7-86AF338FFA56}"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234478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wwwcf.nlm.nih.gov/class/" TargetMode="External"/><Relationship Id="rId13" Type="http://schemas.openxmlformats.org/officeDocument/2006/relationships/hyperlink" Target="http://www.nlm.nih.gov/mesh/meshhome.html" TargetMode="External"/><Relationship Id="rId3" Type="http://schemas.openxmlformats.org/officeDocument/2006/relationships/hyperlink" Target="http://www.w3.org/TR/owl-features/" TargetMode="External"/><Relationship Id="rId7" Type="http://schemas.openxmlformats.org/officeDocument/2006/relationships/hyperlink" Target="http://www.access.gpo.gov/su_docs/fdlp/pubs/explain.html" TargetMode="External"/><Relationship Id="rId12" Type="http://schemas.openxmlformats.org/officeDocument/2006/relationships/hyperlink" Target="http://www.hwwilson.com/print/searslst_18th.cf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www.loc.gov/catdir/cpso/lcco/lcco.html" TargetMode="External"/><Relationship Id="rId11" Type="http://schemas.openxmlformats.org/officeDocument/2006/relationships/hyperlink" Target="http://www.niso.org/standards/standard_detail.cfm?std_id=814" TargetMode="External"/><Relationship Id="rId5" Type="http://schemas.openxmlformats.org/officeDocument/2006/relationships/hyperlink" Target="http://bubl.ac.uk/" TargetMode="External"/><Relationship Id="rId10" Type="http://schemas.openxmlformats.org/officeDocument/2006/relationships/hyperlink" Target="http://sky.fit.qut.edu.au/~middletm/cont_voc.html" TargetMode="External"/><Relationship Id="rId4" Type="http://schemas.openxmlformats.org/officeDocument/2006/relationships/hyperlink" Target="http://www.oclc.org/dewey/" TargetMode="External"/><Relationship Id="rId9" Type="http://schemas.openxmlformats.org/officeDocument/2006/relationships/hyperlink" Target="http://www.vancouver.wsu.edu/fac/peabody/game-book/Chapter3.html" TargetMode="External"/><Relationship Id="rId14" Type="http://schemas.openxmlformats.org/officeDocument/2006/relationships/hyperlink" Target="http://www.fis.utoronto.ca/index.php?option=com_content&amp;task=view&amp;id=386&amp;Itemid=134"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loc.gov/aba/pcc/saco/cpsoed/psd-190913.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goodreads.com/review/show/329450552?book_show_action=true&amp;page=1"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www.flickr.com/commons"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www.loc.gov/aba/cataloging/classification/lcco/lcco_p.pdf" TargetMode="External"/><Relationship Id="rId2" Type="http://schemas.openxmlformats.org/officeDocument/2006/relationships/hyperlink" Target="https://en.wikipedia.org/wiki/List_of_Dewey_Decimal_classes#Class_800_.E2.80.93_Literature" TargetMode="External"/><Relationship Id="rId1" Type="http://schemas.openxmlformats.org/officeDocument/2006/relationships/slideLayout" Target="../slideLayouts/slideLayout2.xml"/><Relationship Id="rId6" Type="http://schemas.openxmlformats.org/officeDocument/2006/relationships/hyperlink" Target="https://www.google.com/search?sxsrf=ACYBGNRkiGPSCtE65D7YvPSxLLtNy0dXqw%3A1572981695114&amp;source=hp&amp;ei=v8vBXY2UBMvA0PEPw7-XsAk&amp;q=poetry&amp;oq=poetry&amp;gs_l=psy-ab.3..0l10.888.3493..3769...1.0..0.215.759.5j1j1......0....1..gws-wiz.......35i39j0i131j0i10.k-t_GtOwZuA&amp;ved=0ahUKEwjN77C55dPlAhVLIDQIHcPfBZYQ4dUDCAg&amp;uact=5" TargetMode="External"/><Relationship Id="rId5" Type="http://schemas.openxmlformats.org/officeDocument/2006/relationships/hyperlink" Target="http://eric.ed.gov/?qt=poetry&amp;ti=Poetry" TargetMode="External"/><Relationship Id="rId4" Type="http://schemas.openxmlformats.org/officeDocument/2006/relationships/hyperlink" Target="https://web.b.ebscohost.com/ehost/thesaurus?vid=11&amp;sid=d6d885ce-b478-4519-9add-def54f2d47f2%40pdc-v-sessmgr02"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4.jpg"/><Relationship Id="rId7" Type="http://schemas.openxmlformats.org/officeDocument/2006/relationships/image" Target="../media/image8.jp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7.jpg"/><Relationship Id="rId5" Type="http://schemas.openxmlformats.org/officeDocument/2006/relationships/image" Target="../media/image6.jpg"/><Relationship Id="rId10" Type="http://schemas.openxmlformats.org/officeDocument/2006/relationships/image" Target="../media/image11.jpg"/><Relationship Id="rId4" Type="http://schemas.openxmlformats.org/officeDocument/2006/relationships/image" Target="../media/image5.jpg"/><Relationship Id="rId9" Type="http://schemas.openxmlformats.org/officeDocument/2006/relationships/image" Target="../media/image10.jpg"/></Relationships>
</file>

<file path=ppt/slides/_rels/slide32.xml.rels><?xml version="1.0" encoding="UTF-8" standalone="yes"?>
<Relationships xmlns="http://schemas.openxmlformats.org/package/2006/relationships"><Relationship Id="rId3" Type="http://schemas.openxmlformats.org/officeDocument/2006/relationships/hyperlink" Target="http://id.loc.gov/authorities/subjects.html"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hyperlink" Target="http://www.oclc.org/content/dam/research/publications/2015/oclcresearch-archival-advantage-2015.pdf" TargetMode="External"/><Relationship Id="rId2" Type="http://schemas.openxmlformats.org/officeDocument/2006/relationships/hyperlink" Target="https://learn.illinois.edu/mod/assign/view.php?id=3780798"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br>
              <a:rPr lang="en-US" dirty="0"/>
            </a:br>
            <a:r>
              <a:rPr lang="en-US" dirty="0"/>
              <a:t>Subject Languages</a:t>
            </a:r>
          </a:p>
        </p:txBody>
      </p:sp>
      <p:sp>
        <p:nvSpPr>
          <p:cNvPr id="3" name="Subtitle 2"/>
          <p:cNvSpPr>
            <a:spLocks noGrp="1"/>
          </p:cNvSpPr>
          <p:nvPr>
            <p:ph type="subTitle" idx="1"/>
          </p:nvPr>
        </p:nvSpPr>
        <p:spPr/>
        <p:txBody>
          <a:bodyPr>
            <a:normAutofit fontScale="85000" lnSpcReduction="20000"/>
          </a:bodyPr>
          <a:lstStyle/>
          <a:p>
            <a:r>
              <a:rPr lang="en-US" dirty="0"/>
              <a:t>501 Information Organization and Access</a:t>
            </a:r>
          </a:p>
          <a:p>
            <a:r>
              <a:rPr lang="en-US" dirty="0"/>
              <a:t>Lecture</a:t>
            </a:r>
          </a:p>
          <a:p>
            <a:r>
              <a:rPr lang="en-US" dirty="0"/>
              <a:t>(With thanks to </a:t>
            </a:r>
            <a:r>
              <a:rPr lang="en-US"/>
              <a:t>Emily Knox &amp; Maria Bonn)</a:t>
            </a:r>
            <a:endParaRPr lang="en-US" dirty="0"/>
          </a:p>
        </p:txBody>
      </p:sp>
    </p:spTree>
    <p:extLst>
      <p:ext uri="{BB962C8B-B14F-4D97-AF65-F5344CB8AC3E}">
        <p14:creationId xmlns:p14="http://schemas.microsoft.com/office/powerpoint/2010/main" val="1197956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ln>
            <a:noFill/>
          </a:ln>
          <a:effectLst/>
        </p:spPr>
      </p:sp>
      <p:sp>
        <p:nvSpPr>
          <p:cNvPr id="10" name="Rectangle 12">
            <a:extLst>
              <a:ext uri="{FF2B5EF4-FFF2-40B4-BE49-F238E27FC236}">
                <a16:creationId xmlns:a16="http://schemas.microsoft.com/office/drawing/2014/main" id="{52C0B2E1-0268-42EC-ABD3-94F81A05BCB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4">
            <a:extLst>
              <a:ext uri="{FF2B5EF4-FFF2-40B4-BE49-F238E27FC236}">
                <a16:creationId xmlns:a16="http://schemas.microsoft.com/office/drawing/2014/main" id="{7D2256B4-48EA-40FC-BBC0-AA1EE6E0080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6">
            <a:extLst>
              <a:ext uri="{FF2B5EF4-FFF2-40B4-BE49-F238E27FC236}">
                <a16:creationId xmlns:a16="http://schemas.microsoft.com/office/drawing/2014/main" id="{3D44BCCA-102D-4A9D-B1E4-2450CAF0B05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8">
            <a:extLst>
              <a:ext uri="{FF2B5EF4-FFF2-40B4-BE49-F238E27FC236}">
                <a16:creationId xmlns:a16="http://schemas.microsoft.com/office/drawing/2014/main" id="{FBDCECDC-EEE3-4128-AA5E-82A8C08796E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20">
            <a:extLst>
              <a:ext uri="{FF2B5EF4-FFF2-40B4-BE49-F238E27FC236}">
                <a16:creationId xmlns:a16="http://schemas.microsoft.com/office/drawing/2014/main" id="{4260EDE0-989C-4E16-AF94-F652294D828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1F3985C0-E548-44D2-B30E-F3E42DADE13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3">
            <a:extLst>
              <a:ext uri="{FF2B5EF4-FFF2-40B4-BE49-F238E27FC236}">
                <a16:creationId xmlns:a16="http://schemas.microsoft.com/office/drawing/2014/main" id="{79888B31-B8C8-4433-A448-6968356CE494}"/>
              </a:ext>
            </a:extLst>
          </p:cNvPr>
          <p:cNvSpPr>
            <a:spLocks noGrp="1"/>
          </p:cNvSpPr>
          <p:nvPr>
            <p:ph type="title"/>
          </p:nvPr>
        </p:nvSpPr>
        <p:spPr>
          <a:xfrm>
            <a:off x="1097280" y="758952"/>
            <a:ext cx="10058400" cy="3892168"/>
          </a:xfrm>
        </p:spPr>
        <p:txBody>
          <a:bodyPr vert="horz" lIns="91440" tIns="45720" rIns="91440" bIns="45720" rtlCol="0" anchor="b">
            <a:normAutofit/>
          </a:bodyPr>
          <a:lstStyle/>
          <a:p>
            <a:r>
              <a:rPr lang="en-US" dirty="0">
                <a:solidFill>
                  <a:srgbClr val="FFFFFF"/>
                </a:solidFill>
              </a:rPr>
              <a:t>Subject Languages</a:t>
            </a:r>
          </a:p>
        </p:txBody>
      </p:sp>
      <p:sp>
        <p:nvSpPr>
          <p:cNvPr id="6" name="Text Placeholder 5">
            <a:extLst>
              <a:ext uri="{FF2B5EF4-FFF2-40B4-BE49-F238E27FC236}">
                <a16:creationId xmlns:a16="http://schemas.microsoft.com/office/drawing/2014/main" id="{DC495229-DE35-428E-938B-CF29D605C6A3}"/>
              </a:ext>
            </a:extLst>
          </p:cNvPr>
          <p:cNvSpPr>
            <a:spLocks noGrp="1"/>
          </p:cNvSpPr>
          <p:nvPr>
            <p:ph type="body" idx="1"/>
          </p:nvPr>
        </p:nvSpPr>
        <p:spPr>
          <a:xfrm>
            <a:off x="1100051" y="5225240"/>
            <a:ext cx="10058400" cy="1143000"/>
          </a:xfrm>
        </p:spPr>
        <p:txBody>
          <a:bodyPr vert="horz" lIns="91440" tIns="45720" rIns="91440" bIns="45720" rtlCol="0">
            <a:normAutofit/>
          </a:bodyPr>
          <a:lstStyle/>
          <a:p>
            <a:r>
              <a:rPr lang="en-US" dirty="0">
                <a:solidFill>
                  <a:srgbClr val="FFFFFF"/>
                </a:solidFill>
              </a:rPr>
              <a:t>Thank you to M. Bonn for </a:t>
            </a:r>
            <a:r>
              <a:rPr lang="en-US" dirty="0" err="1">
                <a:solidFill>
                  <a:srgbClr val="FFFFFF"/>
                </a:solidFill>
              </a:rPr>
              <a:t>theSE</a:t>
            </a:r>
            <a:r>
              <a:rPr lang="en-US" dirty="0">
                <a:solidFill>
                  <a:srgbClr val="FFFFFF"/>
                </a:solidFill>
              </a:rPr>
              <a:t> Slides!</a:t>
            </a:r>
          </a:p>
        </p:txBody>
      </p:sp>
    </p:spTree>
    <p:extLst>
      <p:ext uri="{BB962C8B-B14F-4D97-AF65-F5344CB8AC3E}">
        <p14:creationId xmlns:p14="http://schemas.microsoft.com/office/powerpoint/2010/main" val="2257472098"/>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Tools and terms to be familiar with:</a:t>
            </a:r>
            <a:br>
              <a:rPr lang="en-US" dirty="0"/>
            </a:br>
            <a:endParaRPr lang="en-US" dirty="0"/>
          </a:p>
        </p:txBody>
      </p:sp>
      <p:sp>
        <p:nvSpPr>
          <p:cNvPr id="3" name="Content Placeholder 2"/>
          <p:cNvSpPr>
            <a:spLocks noGrp="1"/>
          </p:cNvSpPr>
          <p:nvPr>
            <p:ph idx="1"/>
          </p:nvPr>
        </p:nvSpPr>
        <p:spPr/>
        <p:txBody>
          <a:bodyPr/>
          <a:lstStyle/>
          <a:p>
            <a:endParaRPr lang="en-US" dirty="0"/>
          </a:p>
          <a:p>
            <a:endParaRPr lang="en-US" dirty="0"/>
          </a:p>
        </p:txBody>
      </p:sp>
      <p:sp>
        <p:nvSpPr>
          <p:cNvPr id="4" name="Rectangle 3"/>
          <p:cNvSpPr/>
          <p:nvPr/>
        </p:nvSpPr>
        <p:spPr>
          <a:xfrm>
            <a:off x="3352800" y="1872255"/>
            <a:ext cx="4572000" cy="3970318"/>
          </a:xfrm>
          <a:prstGeom prst="rect">
            <a:avLst/>
          </a:prstGeom>
        </p:spPr>
        <p:txBody>
          <a:bodyPr>
            <a:spAutoFit/>
          </a:bodyPr>
          <a:lstStyle/>
          <a:p>
            <a:pPr marL="285750" indent="-285750">
              <a:buFont typeface="Arial"/>
              <a:buChar char="•"/>
            </a:pPr>
            <a:r>
              <a:rPr lang="en-US" sz="2800" dirty="0"/>
              <a:t>Controlled vocabulary</a:t>
            </a:r>
          </a:p>
          <a:p>
            <a:endParaRPr lang="en-US" sz="2800" dirty="0"/>
          </a:p>
          <a:p>
            <a:pPr marL="285750" indent="-285750">
              <a:buFont typeface="Arial"/>
              <a:buChar char="•"/>
            </a:pPr>
            <a:r>
              <a:rPr lang="en-US" sz="2800" dirty="0"/>
              <a:t>Thesaurus</a:t>
            </a:r>
          </a:p>
          <a:p>
            <a:endParaRPr lang="en-US" sz="2800" dirty="0"/>
          </a:p>
          <a:p>
            <a:pPr marL="285750" indent="-285750">
              <a:buFont typeface="Arial"/>
              <a:buChar char="•"/>
            </a:pPr>
            <a:r>
              <a:rPr lang="en-US" sz="2800" dirty="0"/>
              <a:t>Indexing</a:t>
            </a:r>
          </a:p>
          <a:p>
            <a:pPr marL="285750" indent="-285750">
              <a:buFont typeface="Arial"/>
              <a:buChar char="•"/>
            </a:pPr>
            <a:endParaRPr lang="en-US" sz="2800" dirty="0"/>
          </a:p>
          <a:p>
            <a:pPr marL="285750" indent="-285750">
              <a:buFont typeface="Arial"/>
              <a:buChar char="•"/>
            </a:pPr>
            <a:r>
              <a:rPr lang="en-US" sz="2800" dirty="0"/>
              <a:t>Folksonomies</a:t>
            </a:r>
          </a:p>
          <a:p>
            <a:pPr marL="285750" indent="-285750">
              <a:buFont typeface="Arial"/>
              <a:buChar char="•"/>
            </a:pPr>
            <a:endParaRPr lang="en-US" sz="2800" dirty="0"/>
          </a:p>
          <a:p>
            <a:pPr marL="285750" indent="-285750">
              <a:buFont typeface="Arial"/>
              <a:buChar char="•"/>
            </a:pPr>
            <a:r>
              <a:rPr lang="en-US" sz="2800" dirty="0"/>
              <a:t>Tagging</a:t>
            </a:r>
          </a:p>
        </p:txBody>
      </p:sp>
    </p:spTree>
    <p:extLst>
      <p:ext uri="{BB962C8B-B14F-4D97-AF65-F5344CB8AC3E}">
        <p14:creationId xmlns:p14="http://schemas.microsoft.com/office/powerpoint/2010/main" val="642794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ChangeArrowheads="1"/>
          </p:cNvSpPr>
          <p:nvPr>
            <p:ph type="title"/>
          </p:nvPr>
        </p:nvSpPr>
        <p:spPr>
          <a:xfrm>
            <a:off x="1143000" y="364378"/>
            <a:ext cx="7158037" cy="1414462"/>
          </a:xfrm>
          <a:ln/>
        </p:spPr>
        <p:txBody>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Ways of sorting</a:t>
            </a:r>
          </a:p>
        </p:txBody>
      </p:sp>
      <p:sp>
        <p:nvSpPr>
          <p:cNvPr id="16386" name="Rectangle 2"/>
          <p:cNvSpPr>
            <a:spLocks noGrp="1" noChangeArrowheads="1"/>
          </p:cNvSpPr>
          <p:nvPr>
            <p:ph idx="1"/>
          </p:nvPr>
        </p:nvSpPr>
        <p:spPr>
          <a:xfrm>
            <a:off x="1295400" y="1815529"/>
            <a:ext cx="9917083" cy="4230688"/>
          </a:xfrm>
          <a:ln/>
        </p:spPr>
        <p:txBody>
          <a:bodyPr>
            <a:noAutofit/>
          </a:bodyPr>
          <a:lstStyle/>
          <a:p>
            <a:pPr>
              <a:lnSpc>
                <a:spcPct val="80000"/>
              </a:lnSpc>
              <a:spcBef>
                <a:spcPts val="35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a:latin typeface="Times New Roman" charset="0"/>
              </a:rPr>
              <a:t>Ontology -</a:t>
            </a:r>
            <a:r>
              <a:rPr lang="en-GB" sz="1600" dirty="0"/>
              <a:t>Hierarchical and formal structuring of knowledge using a set of agreed upon concepts for a particular domain of interest. These are used to create a vocabulary that formally describes objects and the relations between </a:t>
            </a:r>
            <a:r>
              <a:rPr lang="en-GB" sz="1600" dirty="0" err="1"/>
              <a:t>them.</a:t>
            </a:r>
            <a:r>
              <a:rPr lang="en-GB" sz="1600" dirty="0" err="1">
                <a:solidFill>
                  <a:srgbClr val="999933"/>
                </a:solidFill>
              </a:rPr>
              <a:t>,SEE</a:t>
            </a:r>
            <a:r>
              <a:rPr lang="en-GB" sz="1600" dirty="0">
                <a:solidFill>
                  <a:srgbClr val="999933"/>
                </a:solidFill>
              </a:rPr>
              <a:t>: </a:t>
            </a:r>
            <a:r>
              <a:rPr lang="en-GB" sz="1600" dirty="0"/>
              <a:t> </a:t>
            </a:r>
            <a:r>
              <a:rPr lang="en-GB" sz="1600" dirty="0" err="1">
                <a:solidFill>
                  <a:srgbClr val="999933"/>
                </a:solidFill>
                <a:hlinkClick r:id="rId3"/>
              </a:rPr>
              <a:t>OWL</a:t>
            </a:r>
            <a:r>
              <a:rPr lang="en-GB" sz="1600" dirty="0" err="1">
                <a:solidFill>
                  <a:srgbClr val="999933"/>
                </a:solidFill>
              </a:rPr>
              <a:t>See</a:t>
            </a:r>
            <a:r>
              <a:rPr lang="en-GB" sz="1600" dirty="0">
                <a:solidFill>
                  <a:srgbClr val="999933"/>
                </a:solidFill>
              </a:rPr>
              <a:t> also :</a:t>
            </a:r>
            <a:r>
              <a:rPr lang="en-GB" sz="1600" dirty="0" err="1">
                <a:solidFill>
                  <a:srgbClr val="999933"/>
                </a:solidFill>
              </a:rPr>
              <a:t>dBpedia</a:t>
            </a:r>
            <a:r>
              <a:rPr lang="en-GB" sz="1600" dirty="0">
                <a:solidFill>
                  <a:srgbClr val="999933"/>
                </a:solidFill>
              </a:rPr>
              <a:t>, </a:t>
            </a:r>
            <a:r>
              <a:rPr lang="en-GB" sz="1600" dirty="0" err="1">
                <a:solidFill>
                  <a:srgbClr val="999933"/>
                </a:solidFill>
              </a:rPr>
              <a:t>FreeBase</a:t>
            </a:r>
            <a:endParaRPr lang="en-GB" sz="1600" dirty="0">
              <a:solidFill>
                <a:srgbClr val="999933"/>
              </a:solidFill>
              <a:hlinkClick r:id="rId3"/>
            </a:endParaRPr>
          </a:p>
          <a:p>
            <a:pPr>
              <a:lnSpc>
                <a:spcPct val="80000"/>
              </a:lnSpc>
              <a:spcBef>
                <a:spcPts val="35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a:latin typeface="Times New Roman" charset="0"/>
              </a:rPr>
              <a:t>Classification*- </a:t>
            </a:r>
            <a:r>
              <a:rPr lang="en-GB" sz="1600" dirty="0"/>
              <a:t>Organizational structure of entities or concepts, that explicitly expresses logical relationships between entities or concepts. Such organization is based on characteristics in common and those which  distinguish them. </a:t>
            </a:r>
            <a:r>
              <a:rPr lang="en-GB" sz="1600" dirty="0">
                <a:solidFill>
                  <a:srgbClr val="999933"/>
                </a:solidFill>
                <a:hlinkClick r:id="rId4"/>
              </a:rPr>
              <a:t>DDC</a:t>
            </a:r>
            <a:r>
              <a:rPr lang="en-GB" sz="1600" dirty="0"/>
              <a:t> </a:t>
            </a:r>
            <a:r>
              <a:rPr lang="en-GB" sz="1600" dirty="0">
                <a:solidFill>
                  <a:srgbClr val="999933"/>
                </a:solidFill>
                <a:hlinkClick r:id="rId5"/>
              </a:rPr>
              <a:t>DDC1</a:t>
            </a:r>
            <a:r>
              <a:rPr lang="en-GB" sz="1600" dirty="0"/>
              <a:t> </a:t>
            </a:r>
            <a:r>
              <a:rPr lang="en-GB" sz="1600" dirty="0">
                <a:solidFill>
                  <a:srgbClr val="999933"/>
                </a:solidFill>
                <a:hlinkClick r:id="rId6"/>
              </a:rPr>
              <a:t>LC</a:t>
            </a:r>
            <a:r>
              <a:rPr lang="en-GB" sz="1600" dirty="0"/>
              <a:t> </a:t>
            </a:r>
            <a:r>
              <a:rPr lang="en-GB" sz="1600" dirty="0">
                <a:solidFill>
                  <a:srgbClr val="999933"/>
                </a:solidFill>
                <a:hlinkClick r:id="rId7"/>
              </a:rPr>
              <a:t>SuDocs</a:t>
            </a:r>
            <a:r>
              <a:rPr lang="en-GB" sz="1600" dirty="0"/>
              <a:t> </a:t>
            </a:r>
            <a:r>
              <a:rPr lang="en-GB" sz="1600" dirty="0">
                <a:solidFill>
                  <a:srgbClr val="999933"/>
                </a:solidFill>
                <a:hlinkClick r:id="rId8"/>
              </a:rPr>
              <a:t>NLM</a:t>
            </a:r>
          </a:p>
          <a:p>
            <a:pPr>
              <a:lnSpc>
                <a:spcPct val="80000"/>
              </a:lnSpc>
              <a:spcBef>
                <a:spcPts val="35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a:solidFill>
                  <a:srgbClr val="000000"/>
                </a:solidFill>
                <a:latin typeface="Times New Roman" charset="0"/>
                <a:ea typeface="Times New Roman" charset="0"/>
                <a:cs typeface="Times New Roman" charset="0"/>
              </a:rPr>
              <a:t>Taxonomy - </a:t>
            </a:r>
            <a:r>
              <a:rPr lang="en-GB" sz="1600" dirty="0"/>
              <a:t>The science of classification, including general principles by which objects and phenomena are divided into classes. Taxonomies are classifications created according to a pre-determined system (</a:t>
            </a:r>
            <a:r>
              <a:rPr lang="en-GB" sz="1600" dirty="0" err="1"/>
              <a:t>Linneaus</a:t>
            </a:r>
            <a:r>
              <a:rPr lang="en-GB" sz="1600" dirty="0"/>
              <a:t>) which can be used to provide a conceptual framework for discussion, analysis or information retrieval. Most often used on websites as a navigational structure of topics and sub-topics. </a:t>
            </a:r>
            <a:r>
              <a:rPr lang="en-GB" sz="1600" dirty="0">
                <a:solidFill>
                  <a:srgbClr val="999933"/>
                </a:solidFill>
                <a:hlinkClick r:id="rId9"/>
              </a:rPr>
              <a:t>GAMES</a:t>
            </a:r>
            <a:r>
              <a:rPr lang="en-GB" sz="1600" dirty="0"/>
              <a:t> </a:t>
            </a:r>
          </a:p>
          <a:p>
            <a:pPr>
              <a:lnSpc>
                <a:spcPct val="80000"/>
              </a:lnSpc>
              <a:spcBef>
                <a:spcPts val="35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a:latin typeface="Times New Roman" charset="0"/>
              </a:rPr>
              <a:t>Thesaurus* -</a:t>
            </a:r>
            <a:r>
              <a:rPr lang="en-GB" sz="3200" dirty="0"/>
              <a:t> </a:t>
            </a:r>
            <a:r>
              <a:rPr lang="en-GB" sz="1600" dirty="0"/>
              <a:t>A tool used for vocabulary control – often used to improve search results. Used for indexing and retrieval. Often includes information about the relationships of words and phrases (BT NT RT) </a:t>
            </a:r>
            <a:r>
              <a:rPr lang="en-GB" sz="1600" dirty="0">
                <a:solidFill>
                  <a:srgbClr val="999933"/>
                </a:solidFill>
                <a:hlinkClick r:id="rId10"/>
              </a:rPr>
              <a:t>EXAMPLES</a:t>
            </a:r>
            <a:r>
              <a:rPr lang="en-GB" sz="1600" dirty="0"/>
              <a:t> </a:t>
            </a:r>
            <a:r>
              <a:rPr lang="en-GB" sz="1600" dirty="0">
                <a:solidFill>
                  <a:srgbClr val="999933"/>
                </a:solidFill>
                <a:hlinkClick r:id="rId11"/>
              </a:rPr>
              <a:t>NISO</a:t>
            </a:r>
          </a:p>
          <a:p>
            <a:pPr>
              <a:lnSpc>
                <a:spcPct val="80000"/>
              </a:lnSpc>
              <a:spcBef>
                <a:spcPts val="35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a:latin typeface="Times New Roman" charset="0"/>
              </a:rPr>
              <a:t>Controlled vocabulary (CV)-</a:t>
            </a:r>
            <a:r>
              <a:rPr lang="en-GB" sz="1600" dirty="0">
                <a:solidFill>
                  <a:srgbClr val="000000"/>
                </a:solidFill>
                <a:latin typeface="Times New Roman" charset="0"/>
                <a:ea typeface="Times New Roman" charset="0"/>
                <a:cs typeface="Times New Roman" charset="0"/>
              </a:rPr>
              <a:t> </a:t>
            </a:r>
            <a:r>
              <a:rPr lang="en-GB" sz="1600" dirty="0"/>
              <a:t>Established lists of standardized terminology for use in indexing and retrieval of information for </a:t>
            </a:r>
            <a:r>
              <a:rPr lang="en-GB" sz="1600" b="1" dirty="0"/>
              <a:t>people</a:t>
            </a:r>
            <a:r>
              <a:rPr lang="en-GB" sz="1600" dirty="0"/>
              <a:t> (Authority files), </a:t>
            </a:r>
            <a:r>
              <a:rPr lang="en-GB" sz="1600" b="1" dirty="0"/>
              <a:t>places</a:t>
            </a:r>
            <a:r>
              <a:rPr lang="en-GB" sz="1600" dirty="0"/>
              <a:t> (</a:t>
            </a:r>
            <a:r>
              <a:rPr lang="en-GB" sz="1600" dirty="0" err="1"/>
              <a:t>gazeteers</a:t>
            </a:r>
            <a:r>
              <a:rPr lang="en-GB" sz="1600" dirty="0"/>
              <a:t>) and </a:t>
            </a:r>
            <a:r>
              <a:rPr lang="en-GB" sz="1600" b="1" dirty="0"/>
              <a:t>things</a:t>
            </a:r>
            <a:r>
              <a:rPr lang="en-GB" sz="1600" dirty="0"/>
              <a:t> (LCSH. </a:t>
            </a:r>
          </a:p>
          <a:p>
            <a:pPr>
              <a:lnSpc>
                <a:spcPct val="80000"/>
              </a:lnSpc>
              <a:spcBef>
                <a:spcPts val="35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dirty="0"/>
              <a:t>	(Example: Subject headings lists*. </a:t>
            </a:r>
            <a:r>
              <a:rPr lang="en-GB" sz="1600" dirty="0">
                <a:solidFill>
                  <a:srgbClr val="999933"/>
                </a:solidFill>
                <a:hlinkClick r:id="rId6"/>
              </a:rPr>
              <a:t>LCSH</a:t>
            </a:r>
            <a:r>
              <a:rPr lang="en-GB" sz="1600" dirty="0"/>
              <a:t> </a:t>
            </a:r>
            <a:r>
              <a:rPr lang="en-GB" sz="1600" dirty="0">
                <a:solidFill>
                  <a:srgbClr val="999933"/>
                </a:solidFill>
                <a:hlinkClick r:id="rId12"/>
              </a:rPr>
              <a:t>SEARS</a:t>
            </a:r>
            <a:r>
              <a:rPr lang="en-GB" sz="1600" dirty="0"/>
              <a:t> </a:t>
            </a:r>
            <a:r>
              <a:rPr lang="en-GB" sz="1600" dirty="0">
                <a:solidFill>
                  <a:srgbClr val="999933"/>
                </a:solidFill>
                <a:hlinkClick r:id="rId13"/>
              </a:rPr>
              <a:t>MesH</a:t>
            </a:r>
            <a:r>
              <a:rPr lang="en-GB" sz="1600" dirty="0"/>
              <a:t> see also </a:t>
            </a:r>
            <a:r>
              <a:rPr lang="en-GB" sz="1600" dirty="0">
                <a:solidFill>
                  <a:srgbClr val="999933"/>
                </a:solidFill>
                <a:hlinkClick r:id="rId14"/>
              </a:rPr>
              <a:t>SAS</a:t>
            </a:r>
            <a:r>
              <a:rPr lang="en-GB" sz="1600" dirty="0"/>
              <a:t>)</a:t>
            </a:r>
            <a:r>
              <a:rPr lang="en-GB" sz="1600" dirty="0">
                <a:ea typeface="Lucida Grande" charset="0"/>
                <a:cs typeface="Lucida Grande" charset="0"/>
              </a:rPr>
              <a:t>‏</a:t>
            </a:r>
            <a:endParaRPr lang="en-GB" sz="1600" dirty="0"/>
          </a:p>
          <a:p>
            <a:pPr>
              <a:lnSpc>
                <a:spcPct val="80000"/>
              </a:lnSpc>
              <a:spcBef>
                <a:spcPts val="35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1600" dirty="0"/>
          </a:p>
        </p:txBody>
      </p:sp>
      <p:sp>
        <p:nvSpPr>
          <p:cNvPr id="4" name="Slide Number Placeholder 5"/>
          <p:cNvSpPr>
            <a:spLocks noGrp="1"/>
          </p:cNvSpPr>
          <p:nvPr>
            <p:ph type="sldNum" sz="quarter" idx="12"/>
          </p:nvPr>
        </p:nvSpPr>
        <p:spPr/>
        <p:txBody>
          <a:bodyPr/>
          <a:lstStyle/>
          <a:p>
            <a:fld id="{C523C8FE-9D39-6441-B035-B157453A5BDF}" type="slidenum">
              <a:rPr lang="en-GB"/>
              <a:pPr/>
              <a:t>12</a:t>
            </a:fld>
            <a:endParaRPr lang="en-GB"/>
          </a:p>
        </p:txBody>
      </p:sp>
    </p:spTree>
    <p:extLst>
      <p:ext uri="{BB962C8B-B14F-4D97-AF65-F5344CB8AC3E}">
        <p14:creationId xmlns:p14="http://schemas.microsoft.com/office/powerpoint/2010/main" val="9047134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Subject Languages</a:t>
            </a:r>
          </a:p>
        </p:txBody>
      </p:sp>
      <p:sp>
        <p:nvSpPr>
          <p:cNvPr id="3" name="Content Placeholder 2"/>
          <p:cNvSpPr>
            <a:spLocks noGrp="1"/>
          </p:cNvSpPr>
          <p:nvPr>
            <p:ph idx="1"/>
          </p:nvPr>
        </p:nvSpPr>
        <p:spPr/>
        <p:txBody>
          <a:bodyPr>
            <a:noAutofit/>
          </a:bodyPr>
          <a:lstStyle/>
          <a:p>
            <a:pPr marL="114300" indent="0">
              <a:buNone/>
            </a:pPr>
            <a:r>
              <a:rPr lang="en-US" sz="2400" dirty="0"/>
              <a:t>Artificial languages designed for the purpose of retrieving information </a:t>
            </a:r>
          </a:p>
          <a:p>
            <a:pPr lvl="1"/>
            <a:r>
              <a:rPr lang="en-US" sz="2000" dirty="0"/>
              <a:t>Used to control vocabulary </a:t>
            </a:r>
          </a:p>
          <a:p>
            <a:pPr marL="114300" indent="0">
              <a:buNone/>
            </a:pPr>
            <a:endParaRPr lang="en-US" sz="2400" dirty="0"/>
          </a:p>
          <a:p>
            <a:pPr marL="114300" indent="0">
              <a:buNone/>
            </a:pPr>
            <a:r>
              <a:rPr lang="en-US" sz="2400" dirty="0"/>
              <a:t>Alphabetic [words]</a:t>
            </a:r>
          </a:p>
          <a:p>
            <a:pPr marL="114300" indent="0">
              <a:buNone/>
            </a:pPr>
            <a:r>
              <a:rPr lang="en-US" sz="2400" dirty="0"/>
              <a:t>Examples: Library of Congress Subject Headings, Sears List of Subject Headings, Thesaurus of ERIC Descriptors, Medical Subject Headings</a:t>
            </a:r>
          </a:p>
          <a:p>
            <a:pPr marL="114300" indent="0">
              <a:buNone/>
            </a:pPr>
            <a:endParaRPr lang="en-US" sz="2400" dirty="0"/>
          </a:p>
          <a:p>
            <a:pPr marL="114300" indent="0">
              <a:buNone/>
            </a:pPr>
            <a:r>
              <a:rPr lang="en-US" sz="2400" dirty="0"/>
              <a:t>Classification schemes [notations]</a:t>
            </a:r>
          </a:p>
          <a:p>
            <a:pPr marL="114300" indent="0">
              <a:buNone/>
            </a:pPr>
            <a:r>
              <a:rPr lang="en-US" sz="2400" dirty="0"/>
              <a:t>Examples: Dewey Decision Classification, Library of Congress Classification, National Library of Medicine Classification</a:t>
            </a:r>
          </a:p>
          <a:p>
            <a:pPr marL="114300" indent="0">
              <a:buNone/>
            </a:pPr>
            <a:endParaRPr lang="en-US" sz="2400" dirty="0"/>
          </a:p>
        </p:txBody>
      </p:sp>
    </p:spTree>
    <p:extLst>
      <p:ext uri="{BB962C8B-B14F-4D97-AF65-F5344CB8AC3E}">
        <p14:creationId xmlns:p14="http://schemas.microsoft.com/office/powerpoint/2010/main" val="40360920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z="3200">
                <a:latin typeface="Arial" charset="0"/>
              </a:rPr>
              <a:t>Types of Bibliographic Classification</a:t>
            </a:r>
          </a:p>
        </p:txBody>
      </p:sp>
      <p:sp>
        <p:nvSpPr>
          <p:cNvPr id="7171" name="Rectangle 3"/>
          <p:cNvSpPr>
            <a:spLocks noGrp="1" noChangeArrowheads="1"/>
          </p:cNvSpPr>
          <p:nvPr>
            <p:ph idx="1"/>
          </p:nvPr>
        </p:nvSpPr>
        <p:spPr/>
        <p:txBody>
          <a:bodyPr>
            <a:normAutofit/>
          </a:bodyPr>
          <a:lstStyle/>
          <a:p>
            <a:pPr eaLnBrk="1" hangingPunct="1"/>
            <a:r>
              <a:rPr lang="en-US" sz="2800">
                <a:latin typeface="Arial" charset="0"/>
              </a:rPr>
              <a:t>Universal schemes (but may reflect biases of compiler)</a:t>
            </a:r>
          </a:p>
          <a:p>
            <a:pPr eaLnBrk="1" hangingPunct="1"/>
            <a:r>
              <a:rPr lang="en-US" sz="2800">
                <a:latin typeface="Arial" charset="0"/>
              </a:rPr>
              <a:t>National general schemes (e.g., Sweden and the Netherlands)</a:t>
            </a:r>
          </a:p>
          <a:p>
            <a:pPr eaLnBrk="1" hangingPunct="1"/>
            <a:r>
              <a:rPr lang="en-US" sz="2800">
                <a:latin typeface="Arial" charset="0"/>
              </a:rPr>
              <a:t>Subject specific (e.g., National Library of Medicine; ACM)</a:t>
            </a:r>
          </a:p>
          <a:p>
            <a:pPr eaLnBrk="1" hangingPunct="1"/>
            <a:r>
              <a:rPr lang="en-US" sz="2800">
                <a:latin typeface="Arial" charset="0"/>
              </a:rPr>
              <a:t>Homegrown</a:t>
            </a:r>
          </a:p>
          <a:p>
            <a:pPr eaLnBrk="1" hangingPunct="1"/>
            <a:r>
              <a:rPr lang="en-US" sz="2800">
                <a:latin typeface="Arial" charset="0"/>
              </a:rPr>
              <a:t>BISAC (book industry categories)</a:t>
            </a:r>
          </a:p>
        </p:txBody>
      </p:sp>
    </p:spTree>
    <p:extLst>
      <p:ext uri="{BB962C8B-B14F-4D97-AF65-F5344CB8AC3E}">
        <p14:creationId xmlns:p14="http://schemas.microsoft.com/office/powerpoint/2010/main" val="197388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general question</a:t>
            </a:r>
          </a:p>
        </p:txBody>
      </p:sp>
      <p:sp>
        <p:nvSpPr>
          <p:cNvPr id="3" name="Content Placeholder 2"/>
          <p:cNvSpPr>
            <a:spLocks noGrp="1"/>
          </p:cNvSpPr>
          <p:nvPr>
            <p:ph idx="1"/>
          </p:nvPr>
        </p:nvSpPr>
        <p:spPr/>
        <p:txBody>
          <a:bodyPr>
            <a:normAutofit/>
          </a:bodyPr>
          <a:lstStyle/>
          <a:p>
            <a:pPr marL="0" indent="0">
              <a:buNone/>
            </a:pPr>
            <a:r>
              <a:rPr lang="en-US" sz="2800" dirty="0"/>
              <a:t>Which works better:</a:t>
            </a:r>
          </a:p>
          <a:p>
            <a:pPr marL="514350" indent="-514350">
              <a:buFont typeface="+mj-lt"/>
              <a:buAutoNum type="arabicPeriod"/>
            </a:pPr>
            <a:r>
              <a:rPr lang="en-US" sz="2800" dirty="0"/>
              <a:t>Look at the objects and then design the scheme?</a:t>
            </a:r>
          </a:p>
          <a:p>
            <a:pPr marL="514350" indent="-514350">
              <a:buFont typeface="+mj-lt"/>
              <a:buAutoNum type="arabicPeriod"/>
            </a:pPr>
            <a:r>
              <a:rPr lang="en-US" sz="2800" dirty="0"/>
              <a:t>Design the scheme and then fit the objects into it?</a:t>
            </a:r>
          </a:p>
          <a:p>
            <a:pPr marL="0" indent="0">
              <a:buNone/>
            </a:pPr>
            <a:endParaRPr lang="en-US" sz="2800" dirty="0"/>
          </a:p>
          <a:p>
            <a:pPr marL="0" indent="0">
              <a:buNone/>
            </a:pPr>
            <a:r>
              <a:rPr lang="en-US" sz="2800" dirty="0"/>
              <a:t>If 2. then </a:t>
            </a:r>
            <a:r>
              <a:rPr lang="en-US" sz="2800" dirty="0">
                <a:hlinkClick r:id="rId3"/>
              </a:rPr>
              <a:t>what happens when an object doesn’t fit?</a:t>
            </a:r>
            <a:endParaRPr lang="en-US" sz="2800" dirty="0"/>
          </a:p>
        </p:txBody>
      </p:sp>
    </p:spTree>
    <p:extLst>
      <p:ext uri="{BB962C8B-B14F-4D97-AF65-F5344CB8AC3E}">
        <p14:creationId xmlns:p14="http://schemas.microsoft.com/office/powerpoint/2010/main" val="10498827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US"/>
              <a:t>Alternatives</a:t>
            </a:r>
          </a:p>
        </p:txBody>
      </p:sp>
      <p:sp>
        <p:nvSpPr>
          <p:cNvPr id="130051" name="Rectangle 3"/>
          <p:cNvSpPr>
            <a:spLocks noGrp="1" noChangeArrowheads="1"/>
          </p:cNvSpPr>
          <p:nvPr>
            <p:ph idx="1"/>
          </p:nvPr>
        </p:nvSpPr>
        <p:spPr/>
        <p:txBody>
          <a:bodyPr/>
          <a:lstStyle/>
          <a:p>
            <a:pPr>
              <a:lnSpc>
                <a:spcPct val="90000"/>
              </a:lnSpc>
            </a:pPr>
            <a:r>
              <a:rPr lang="en-US" altLang="en-US" dirty="0">
                <a:ea typeface="ＭＳ Ｐゴシック" pitchFamily="34" charset="-128"/>
              </a:rPr>
              <a:t>Natural language indexing –derived term systems (computers)</a:t>
            </a:r>
          </a:p>
          <a:p>
            <a:r>
              <a:rPr lang="en-US" dirty="0"/>
              <a:t>Folksonomy / tagging (users): </a:t>
            </a:r>
            <a:r>
              <a:rPr lang="en-US" dirty="0">
                <a:hlinkClick r:id="rId3"/>
              </a:rPr>
              <a:t>personal</a:t>
            </a:r>
            <a:r>
              <a:rPr lang="en-US" dirty="0"/>
              <a:t> and </a:t>
            </a:r>
            <a:r>
              <a:rPr lang="en-US" dirty="0">
                <a:hlinkClick r:id="rId4"/>
              </a:rPr>
              <a:t>participatory</a:t>
            </a:r>
            <a:endParaRPr lang="en-US" dirty="0"/>
          </a:p>
          <a:p>
            <a:r>
              <a:rPr lang="en-US" altLang="en-US" dirty="0">
                <a:ea typeface="ＭＳ Ｐゴシック" pitchFamily="34" charset="-128"/>
              </a:rPr>
              <a:t>Authors may also index their works using any of these methods (do authors know best?)</a:t>
            </a:r>
          </a:p>
          <a:p>
            <a:endParaRPr lang="en-US" dirty="0"/>
          </a:p>
        </p:txBody>
      </p:sp>
      <p:sp>
        <p:nvSpPr>
          <p:cNvPr id="4" name="Date Placeholder 3"/>
          <p:cNvSpPr>
            <a:spLocks noGrp="1"/>
          </p:cNvSpPr>
          <p:nvPr>
            <p:ph type="dt" sz="half" idx="10"/>
          </p:nvPr>
        </p:nvSpPr>
        <p:spPr/>
        <p:txBody>
          <a:bodyPr/>
          <a:lstStyle/>
          <a:p>
            <a:r>
              <a:rPr lang="en-GB"/>
              <a:t>07/12/08</a:t>
            </a:r>
          </a:p>
        </p:txBody>
      </p:sp>
    </p:spTree>
    <p:extLst>
      <p:ext uri="{BB962C8B-B14F-4D97-AF65-F5344CB8AC3E}">
        <p14:creationId xmlns:p14="http://schemas.microsoft.com/office/powerpoint/2010/main" val="8885649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Natural language indexing</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2237708" y="1789571"/>
            <a:ext cx="7973092" cy="3677856"/>
          </a:xfrm>
          <a:prstGeom prst="rect">
            <a:avLst/>
          </a:prstGeom>
        </p:spPr>
      </p:pic>
      <p:sp>
        <p:nvSpPr>
          <p:cNvPr id="5" name="TextBox 4"/>
          <p:cNvSpPr txBox="1"/>
          <p:nvPr/>
        </p:nvSpPr>
        <p:spPr>
          <a:xfrm>
            <a:off x="1524000" y="5411264"/>
            <a:ext cx="8686800" cy="918435"/>
          </a:xfrm>
          <a:prstGeom prst="rect">
            <a:avLst/>
          </a:prstGeom>
          <a:noFill/>
        </p:spPr>
        <p:txBody>
          <a:bodyPr wrap="square" rtlCol="0">
            <a:spAutoFit/>
          </a:bodyPr>
          <a:lstStyle/>
          <a:p>
            <a:r>
              <a:rPr lang="en-US" altLang="en-US" dirty="0">
                <a:ea typeface="ＭＳ Ｐゴシック" pitchFamily="34" charset="-128"/>
              </a:rPr>
              <a:t>Tag cloud: display of tags using visual cues, like size, color and proximity to indicate importance or relationships</a:t>
            </a:r>
          </a:p>
          <a:p>
            <a:endParaRPr lang="en-US" dirty="0"/>
          </a:p>
        </p:txBody>
      </p:sp>
    </p:spTree>
    <p:extLst>
      <p:ext uri="{BB962C8B-B14F-4D97-AF65-F5344CB8AC3E}">
        <p14:creationId xmlns:p14="http://schemas.microsoft.com/office/powerpoint/2010/main" val="29546026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ltLang="en-US" sz="3200" dirty="0">
                <a:ea typeface="ＭＳ Ｐゴシック" pitchFamily="34" charset="-128"/>
              </a:rPr>
              <a:t>Folksonomies</a:t>
            </a:r>
          </a:p>
        </p:txBody>
      </p:sp>
      <p:sp>
        <p:nvSpPr>
          <p:cNvPr id="25603" name="Content Placeholder 2"/>
          <p:cNvSpPr>
            <a:spLocks noGrp="1"/>
          </p:cNvSpPr>
          <p:nvPr>
            <p:ph idx="1"/>
          </p:nvPr>
        </p:nvSpPr>
        <p:spPr/>
        <p:txBody>
          <a:bodyPr>
            <a:normAutofit/>
          </a:bodyPr>
          <a:lstStyle/>
          <a:p>
            <a:pPr eaLnBrk="1" hangingPunct="1"/>
            <a:r>
              <a:rPr lang="en-US" altLang="en-US" sz="2800" dirty="0">
                <a:ea typeface="ＭＳ Ｐゴシック" pitchFamily="34" charset="-128"/>
              </a:rPr>
              <a:t>Tag: single word or phrase assigned by users</a:t>
            </a:r>
          </a:p>
          <a:p>
            <a:pPr eaLnBrk="1" hangingPunct="1"/>
            <a:r>
              <a:rPr lang="en-US" altLang="en-US" sz="2800" dirty="0">
                <a:ea typeface="ＭＳ Ｐゴシック" pitchFamily="34" charset="-128"/>
              </a:rPr>
              <a:t>Folksonomy: collective groupings of tags assigned by aggregate of users</a:t>
            </a:r>
          </a:p>
          <a:p>
            <a:pPr eaLnBrk="1" hangingPunct="1"/>
            <a:r>
              <a:rPr lang="en-US" altLang="en-US" sz="2800" dirty="0">
                <a:ea typeface="ＭＳ Ｐゴシック" pitchFamily="34" charset="-128"/>
              </a:rPr>
              <a:t>Objects tagged can include: web pages, digital photos, physical objects represented by digital records (books, museum objects)</a:t>
            </a:r>
          </a:p>
          <a:p>
            <a:pPr eaLnBrk="1" hangingPunct="1">
              <a:buFontTx/>
              <a:buNone/>
            </a:pPr>
            <a:r>
              <a:rPr lang="en-US" altLang="en-US" sz="2800" dirty="0">
                <a:ea typeface="ＭＳ Ｐゴシック" pitchFamily="34" charset="-128"/>
              </a:rPr>
              <a:t> </a:t>
            </a:r>
          </a:p>
          <a:p>
            <a:endParaRPr lang="en-US" altLang="en-US" sz="2800" dirty="0">
              <a:ea typeface="ＭＳ Ｐゴシック" pitchFamily="34" charset="-128"/>
            </a:endParaRPr>
          </a:p>
        </p:txBody>
      </p:sp>
    </p:spTree>
    <p:extLst>
      <p:ext uri="{BB962C8B-B14F-4D97-AF65-F5344CB8AC3E}">
        <p14:creationId xmlns:p14="http://schemas.microsoft.com/office/powerpoint/2010/main" val="28281570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en-US" sz="3200" dirty="0">
                <a:ea typeface="ＭＳ Ｐゴシック" pitchFamily="34" charset="-128"/>
              </a:rPr>
              <a:t>Folksonomies (cont.)</a:t>
            </a:r>
          </a:p>
        </p:txBody>
      </p:sp>
      <p:sp>
        <p:nvSpPr>
          <p:cNvPr id="26627" name="Rectangle 3"/>
          <p:cNvSpPr>
            <a:spLocks noGrp="1" noChangeArrowheads="1"/>
          </p:cNvSpPr>
          <p:nvPr>
            <p:ph type="body" idx="1"/>
          </p:nvPr>
        </p:nvSpPr>
        <p:spPr/>
        <p:txBody>
          <a:bodyPr>
            <a:normAutofit fontScale="92500" lnSpcReduction="10000"/>
          </a:bodyPr>
          <a:lstStyle/>
          <a:p>
            <a:pPr eaLnBrk="1" hangingPunct="1"/>
            <a:r>
              <a:rPr lang="en-US" altLang="en-US" sz="2400" dirty="0">
                <a:ea typeface="ＭＳ Ｐゴシック" pitchFamily="34" charset="-128"/>
              </a:rPr>
              <a:t>What is the nature of this </a:t>
            </a:r>
            <a:r>
              <a:rPr lang="ja-JP" altLang="en-US" sz="2400" dirty="0">
                <a:ea typeface="ＭＳ Ｐゴシック" pitchFamily="34" charset="-128"/>
              </a:rPr>
              <a:t>“</a:t>
            </a:r>
            <a:r>
              <a:rPr lang="en-US" altLang="ja-JP" sz="2400" dirty="0">
                <a:ea typeface="ＭＳ Ｐゴシック" pitchFamily="34" charset="-128"/>
              </a:rPr>
              <a:t>indexing language</a:t>
            </a:r>
            <a:r>
              <a:rPr lang="ja-JP" altLang="en-US" sz="2400" dirty="0">
                <a:ea typeface="ＭＳ Ｐゴシック" pitchFamily="34" charset="-128"/>
              </a:rPr>
              <a:t>”</a:t>
            </a:r>
            <a:r>
              <a:rPr lang="en-US" altLang="ja-JP" sz="2400" dirty="0">
                <a:ea typeface="ＭＳ Ｐゴシック" pitchFamily="34" charset="-128"/>
              </a:rPr>
              <a:t>?</a:t>
            </a:r>
          </a:p>
          <a:p>
            <a:pPr eaLnBrk="1" hangingPunct="1">
              <a:buFontTx/>
              <a:buNone/>
            </a:pPr>
            <a:r>
              <a:rPr lang="en-US" altLang="en-US" sz="2400" dirty="0">
                <a:ea typeface="ＭＳ Ｐゴシック" pitchFamily="34" charset="-128"/>
              </a:rPr>
              <a:t>	Linguistic features (spelling, neologisms)</a:t>
            </a:r>
          </a:p>
          <a:p>
            <a:pPr eaLnBrk="1" hangingPunct="1">
              <a:buFontTx/>
              <a:buNone/>
            </a:pPr>
            <a:r>
              <a:rPr lang="en-US" altLang="en-US" sz="2400" dirty="0">
                <a:ea typeface="ＭＳ Ｐゴシック" pitchFamily="34" charset="-128"/>
              </a:rPr>
              <a:t>	Relation between tag and text of the tagged resources</a:t>
            </a:r>
          </a:p>
          <a:p>
            <a:pPr eaLnBrk="1" hangingPunct="1">
              <a:buFontTx/>
              <a:buNone/>
            </a:pPr>
            <a:r>
              <a:rPr lang="en-US" altLang="en-US" sz="2400" dirty="0">
                <a:ea typeface="ＭＳ Ｐゴシック" pitchFamily="34" charset="-128"/>
              </a:rPr>
              <a:t>	Function—subject-related vs. non-subject related (affective, time and task related)</a:t>
            </a:r>
          </a:p>
          <a:p>
            <a:pPr eaLnBrk="1" hangingPunct="1">
              <a:buFontTx/>
              <a:buNone/>
            </a:pPr>
            <a:endParaRPr lang="en-US" altLang="en-US" sz="2400" dirty="0">
              <a:ea typeface="ＭＳ Ｐゴシック" pitchFamily="34" charset="-128"/>
            </a:endParaRPr>
          </a:p>
          <a:p>
            <a:pPr eaLnBrk="1" hangingPunct="1"/>
            <a:r>
              <a:rPr lang="en-US" altLang="en-US" sz="2400" dirty="0">
                <a:ea typeface="ＭＳ Ｐゴシック" pitchFamily="34" charset="-128"/>
              </a:rPr>
              <a:t>How best to display terms to aid searching?</a:t>
            </a:r>
          </a:p>
          <a:p>
            <a:pPr eaLnBrk="1" hangingPunct="1">
              <a:buFontTx/>
              <a:buNone/>
            </a:pPr>
            <a:r>
              <a:rPr lang="en-US" altLang="en-US" sz="2400" dirty="0">
                <a:ea typeface="ＭＳ Ｐゴシック" pitchFamily="34" charset="-128"/>
              </a:rPr>
              <a:t>	Tag cloud vs. traditional search interface</a:t>
            </a:r>
          </a:p>
          <a:p>
            <a:pPr eaLnBrk="1" hangingPunct="1">
              <a:buFontTx/>
              <a:buNone/>
            </a:pPr>
            <a:r>
              <a:rPr lang="en-US" altLang="en-US" sz="2400" dirty="0">
                <a:ea typeface="ＭＳ Ｐゴシック" pitchFamily="34" charset="-128"/>
              </a:rPr>
              <a:t>	Tag clouds support browsing or serendipitous discovery?</a:t>
            </a:r>
          </a:p>
          <a:p>
            <a:pPr eaLnBrk="1" hangingPunct="1">
              <a:buFontTx/>
              <a:buNone/>
            </a:pPr>
            <a:r>
              <a:rPr lang="en-US" altLang="en-US" sz="2400" dirty="0">
                <a:ea typeface="ＭＳ Ｐゴシック" pitchFamily="34" charset="-128"/>
              </a:rPr>
              <a:t>Harnessing the power of the crowd?</a:t>
            </a:r>
          </a:p>
        </p:txBody>
      </p:sp>
    </p:spTree>
    <p:extLst>
      <p:ext uri="{BB962C8B-B14F-4D97-AF65-F5344CB8AC3E}">
        <p14:creationId xmlns:p14="http://schemas.microsoft.com/office/powerpoint/2010/main" val="4021680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Announcements</a:t>
            </a:r>
          </a:p>
          <a:p>
            <a:r>
              <a:rPr lang="en-US" dirty="0"/>
              <a:t>Subject Languages</a:t>
            </a:r>
          </a:p>
          <a:p>
            <a:r>
              <a:rPr lang="en-US" dirty="0"/>
              <a:t>Judging a Book by its Cover</a:t>
            </a:r>
          </a:p>
          <a:p>
            <a:r>
              <a:rPr lang="en-US" dirty="0"/>
              <a:t>Break</a:t>
            </a:r>
          </a:p>
          <a:p>
            <a:r>
              <a:rPr lang="en-US" dirty="0"/>
              <a:t>Reading Discussion</a:t>
            </a:r>
          </a:p>
          <a:p>
            <a:r>
              <a:rPr lang="en-US" dirty="0" err="1"/>
              <a:t>Pandoc</a:t>
            </a:r>
            <a:r>
              <a:rPr lang="en-US" dirty="0"/>
              <a:t> Work Time</a:t>
            </a:r>
          </a:p>
          <a:p>
            <a:r>
              <a:rPr lang="en-US" dirty="0"/>
              <a:t>Takeaways</a:t>
            </a:r>
          </a:p>
          <a:p>
            <a:r>
              <a:rPr lang="en-US" dirty="0"/>
              <a:t>Next Week</a:t>
            </a:r>
          </a:p>
        </p:txBody>
      </p:sp>
    </p:spTree>
    <p:extLst>
      <p:ext uri="{BB962C8B-B14F-4D97-AF65-F5344CB8AC3E}">
        <p14:creationId xmlns:p14="http://schemas.microsoft.com/office/powerpoint/2010/main" val="33302055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en-US" sz="3200" dirty="0">
                <a:ea typeface="ＭＳ Ｐゴシック" pitchFamily="34" charset="-128"/>
              </a:rPr>
              <a:t>Roles of Controlled Vocabularies</a:t>
            </a:r>
          </a:p>
        </p:txBody>
      </p:sp>
      <p:sp>
        <p:nvSpPr>
          <p:cNvPr id="3" name="Content Placeholder 2"/>
          <p:cNvSpPr>
            <a:spLocks noGrp="1"/>
          </p:cNvSpPr>
          <p:nvPr>
            <p:ph idx="1"/>
          </p:nvPr>
        </p:nvSpPr>
        <p:spPr/>
        <p:txBody>
          <a:bodyPr/>
          <a:lstStyle/>
          <a:p>
            <a:pPr>
              <a:defRPr/>
            </a:pPr>
            <a:r>
              <a:rPr lang="en-US" sz="2400" dirty="0"/>
              <a:t>Allow an indexer to represent the subject matter of documents in a consistent way</a:t>
            </a:r>
          </a:p>
          <a:p>
            <a:pPr>
              <a:defRPr/>
            </a:pPr>
            <a:r>
              <a:rPr lang="en-US" sz="2400" dirty="0"/>
              <a:t>Bring the vocabulary used by the searcher into coincidence with the vocabulary used by the indexer</a:t>
            </a:r>
          </a:p>
          <a:p>
            <a:pPr>
              <a:defRPr/>
            </a:pPr>
            <a:r>
              <a:rPr lang="en-US" sz="2400" dirty="0"/>
              <a:t>Provide means whereby a searcher can vary a search strategy in order to achieve better results (by exploring broader, narrower, and/or related terms)</a:t>
            </a:r>
          </a:p>
          <a:p>
            <a:pPr marL="0" indent="0">
              <a:buNone/>
              <a:defRPr/>
            </a:pPr>
            <a:endParaRPr lang="en-US" dirty="0">
              <a:ea typeface="+mn-ea"/>
            </a:endParaRPr>
          </a:p>
        </p:txBody>
      </p:sp>
    </p:spTree>
    <p:extLst>
      <p:ext uri="{BB962C8B-B14F-4D97-AF65-F5344CB8AC3E}">
        <p14:creationId xmlns:p14="http://schemas.microsoft.com/office/powerpoint/2010/main" val="35784845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2455864" y="96838"/>
            <a:ext cx="7158037" cy="1414462"/>
          </a:xfrm>
          <a:ln/>
        </p:spPr>
        <p:txBody>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Pre-coordination</a:t>
            </a:r>
          </a:p>
        </p:txBody>
      </p:sp>
      <p:sp>
        <p:nvSpPr>
          <p:cNvPr id="157699" name="Rectangle 3"/>
          <p:cNvSpPr>
            <a:spLocks noGrp="1" noChangeArrowheads="1"/>
          </p:cNvSpPr>
          <p:nvPr>
            <p:ph idx="1"/>
          </p:nvPr>
        </p:nvSpPr>
        <p:spPr>
          <a:xfrm>
            <a:off x="1219200" y="1800226"/>
            <a:ext cx="8922327" cy="4556125"/>
          </a:xfrm>
          <a:ln/>
        </p:spPr>
        <p:txBody>
          <a:bodyPr/>
          <a:lstStyle/>
          <a:p>
            <a:pPr marL="341313" indent="-341313">
              <a:lnSpc>
                <a:spcPct val="100000"/>
              </a:lnSpc>
              <a:buNone/>
              <a:tabLst>
                <a:tab pos="806450" algn="l"/>
                <a:tab pos="1720850" algn="l"/>
                <a:tab pos="2635250" algn="l"/>
                <a:tab pos="3549650" algn="l"/>
                <a:tab pos="4464050" algn="l"/>
                <a:tab pos="5378450" algn="l"/>
                <a:tab pos="6292850" algn="l"/>
                <a:tab pos="7207250" algn="l"/>
                <a:tab pos="8121650" algn="l"/>
                <a:tab pos="9036050" algn="l"/>
                <a:tab pos="9950450" algn="l"/>
              </a:tabLst>
            </a:pPr>
            <a:r>
              <a:rPr lang="en-GB" dirty="0"/>
              <a:t>Word string built </a:t>
            </a:r>
            <a:r>
              <a:rPr lang="en-GB" b="1" i="1" dirty="0"/>
              <a:t>at time of indexing </a:t>
            </a:r>
            <a:r>
              <a:rPr lang="en-GB" dirty="0"/>
              <a:t>using rules of controlled vocabulary</a:t>
            </a:r>
          </a:p>
          <a:p>
            <a:pPr marL="341313" indent="-341313">
              <a:lnSpc>
                <a:spcPct val="100000"/>
              </a:lnSpc>
              <a:spcBef>
                <a:spcPts val="275"/>
              </a:spcBef>
              <a:buNone/>
              <a:tabLst>
                <a:tab pos="806450" algn="l"/>
                <a:tab pos="1720850" algn="l"/>
                <a:tab pos="2635250" algn="l"/>
                <a:tab pos="3549650" algn="l"/>
                <a:tab pos="4464050" algn="l"/>
                <a:tab pos="5378450" algn="l"/>
                <a:tab pos="6292850" algn="l"/>
                <a:tab pos="7207250" algn="l"/>
                <a:tab pos="8121650" algn="l"/>
                <a:tab pos="9036050" algn="l"/>
                <a:tab pos="9950450" algn="l"/>
              </a:tabLst>
            </a:pPr>
            <a:r>
              <a:rPr lang="en-GB" sz="1100" b="1" dirty="0"/>
              <a:t> </a:t>
            </a:r>
          </a:p>
          <a:p>
            <a:pPr marL="341313" indent="-341313">
              <a:lnSpc>
                <a:spcPct val="100000"/>
              </a:lnSpc>
              <a:buNone/>
              <a:tabLst>
                <a:tab pos="806450" algn="l"/>
                <a:tab pos="1720850" algn="l"/>
                <a:tab pos="2635250" algn="l"/>
                <a:tab pos="3549650" algn="l"/>
                <a:tab pos="4464050" algn="l"/>
                <a:tab pos="5378450" algn="l"/>
                <a:tab pos="6292850" algn="l"/>
                <a:tab pos="7207250" algn="l"/>
                <a:tab pos="8121650" algn="l"/>
                <a:tab pos="9036050" algn="l"/>
                <a:tab pos="9950450" algn="l"/>
              </a:tabLst>
            </a:pPr>
            <a:r>
              <a:rPr lang="en-GB" b="1" dirty="0"/>
              <a:t>Railroads</a:t>
            </a:r>
            <a:r>
              <a:rPr lang="en-GB" b="1" dirty="0">
                <a:ea typeface="Arial" charset="0"/>
                <a:cs typeface="Arial" charset="0"/>
              </a:rPr>
              <a:t>—Electric equipment —Maintenance and repair</a:t>
            </a:r>
          </a:p>
          <a:p>
            <a:pPr marL="341313" indent="-341313">
              <a:lnSpc>
                <a:spcPct val="100000"/>
              </a:lnSpc>
              <a:buNone/>
              <a:tabLst>
                <a:tab pos="806450" algn="l"/>
                <a:tab pos="1720850" algn="l"/>
                <a:tab pos="2635250" algn="l"/>
                <a:tab pos="3549650" algn="l"/>
                <a:tab pos="4464050" algn="l"/>
                <a:tab pos="5378450" algn="l"/>
                <a:tab pos="6292850" algn="l"/>
                <a:tab pos="7207250" algn="l"/>
                <a:tab pos="8121650" algn="l"/>
                <a:tab pos="9036050" algn="l"/>
                <a:tab pos="9950450" algn="l"/>
              </a:tabLst>
            </a:pPr>
            <a:endParaRPr lang="en-GB" b="1" dirty="0">
              <a:ea typeface="Arial" charset="0"/>
              <a:cs typeface="Arial" charset="0"/>
            </a:endParaRPr>
          </a:p>
          <a:p>
            <a:pPr marL="341313" indent="-341313">
              <a:lnSpc>
                <a:spcPct val="100000"/>
              </a:lnSpc>
              <a:buNone/>
              <a:tabLst>
                <a:tab pos="806450" algn="l"/>
                <a:tab pos="1720850" algn="l"/>
                <a:tab pos="2635250" algn="l"/>
                <a:tab pos="3549650" algn="l"/>
                <a:tab pos="4464050" algn="l"/>
                <a:tab pos="5378450" algn="l"/>
                <a:tab pos="6292850" algn="l"/>
                <a:tab pos="7207250" algn="l"/>
                <a:tab pos="8121650" algn="l"/>
                <a:tab pos="9036050" algn="l"/>
                <a:tab pos="9950450" algn="l"/>
              </a:tabLst>
            </a:pPr>
            <a:r>
              <a:rPr lang="en-GB" b="1" dirty="0">
                <a:ea typeface="Arial" charset="0"/>
                <a:cs typeface="Arial" charset="0"/>
              </a:rPr>
              <a:t>Children as inventors</a:t>
            </a:r>
          </a:p>
        </p:txBody>
      </p:sp>
      <p:sp>
        <p:nvSpPr>
          <p:cNvPr id="4" name="Slide Number Placeholder 5"/>
          <p:cNvSpPr>
            <a:spLocks noGrp="1"/>
          </p:cNvSpPr>
          <p:nvPr>
            <p:ph type="sldNum" sz="quarter" idx="12"/>
          </p:nvPr>
        </p:nvSpPr>
        <p:spPr/>
        <p:txBody>
          <a:bodyPr/>
          <a:lstStyle/>
          <a:p>
            <a:fld id="{02F1C020-6F09-4A47-95AA-D56A6667D2CF}" type="slidenum">
              <a:rPr lang="en-GB"/>
              <a:pPr/>
              <a:t>21</a:t>
            </a:fld>
            <a:endParaRPr lang="en-GB"/>
          </a:p>
        </p:txBody>
      </p:sp>
    </p:spTree>
    <p:extLst>
      <p:ext uri="{BB962C8B-B14F-4D97-AF65-F5344CB8AC3E}">
        <p14:creationId xmlns:p14="http://schemas.microsoft.com/office/powerpoint/2010/main" val="179699630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a:xfrm>
            <a:off x="2455864" y="96838"/>
            <a:ext cx="7158037" cy="1414462"/>
          </a:xfrm>
          <a:ln/>
        </p:spPr>
        <p:txBody>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Post-coordination</a:t>
            </a:r>
          </a:p>
        </p:txBody>
      </p:sp>
      <p:sp>
        <p:nvSpPr>
          <p:cNvPr id="159747" name="Rectangle 3"/>
          <p:cNvSpPr>
            <a:spLocks noGrp="1" noChangeArrowheads="1"/>
          </p:cNvSpPr>
          <p:nvPr>
            <p:ph idx="1"/>
          </p:nvPr>
        </p:nvSpPr>
        <p:spPr>
          <a:xfrm>
            <a:off x="2455864" y="1850395"/>
            <a:ext cx="7661275" cy="4205288"/>
          </a:xfrm>
          <a:ln/>
        </p:spPr>
        <p:txBody>
          <a:bodyPr/>
          <a:lstStyle/>
          <a:p>
            <a:pPr marL="341313" indent="-341313">
              <a:lnSpc>
                <a:spcPct val="100000"/>
              </a:lnSpc>
              <a:buNone/>
              <a:tabLst>
                <a:tab pos="806450" algn="l"/>
                <a:tab pos="1720850" algn="l"/>
                <a:tab pos="2635250" algn="l"/>
                <a:tab pos="3549650" algn="l"/>
                <a:tab pos="4464050" algn="l"/>
                <a:tab pos="5378450" algn="l"/>
                <a:tab pos="6292850" algn="l"/>
                <a:tab pos="7207250" algn="l"/>
                <a:tab pos="8121650" algn="l"/>
                <a:tab pos="9036050" algn="l"/>
                <a:tab pos="9950450" algn="l"/>
              </a:tabLst>
            </a:pPr>
            <a:r>
              <a:rPr lang="en-GB" dirty="0"/>
              <a:t>Terms put together by </a:t>
            </a:r>
            <a:r>
              <a:rPr lang="en-GB" b="1" i="1" dirty="0"/>
              <a:t>user</a:t>
            </a:r>
            <a:r>
              <a:rPr lang="en-GB" dirty="0"/>
              <a:t> at time of </a:t>
            </a:r>
            <a:r>
              <a:rPr lang="en-GB" b="1" i="1" dirty="0"/>
              <a:t>searching </a:t>
            </a:r>
          </a:p>
          <a:p>
            <a:pPr marL="341313" indent="-341313">
              <a:lnSpc>
                <a:spcPct val="100000"/>
              </a:lnSpc>
              <a:spcBef>
                <a:spcPts val="700"/>
              </a:spcBef>
              <a:buNone/>
              <a:tabLst>
                <a:tab pos="806450" algn="l"/>
                <a:tab pos="1720850" algn="l"/>
                <a:tab pos="2635250" algn="l"/>
                <a:tab pos="3549650" algn="l"/>
                <a:tab pos="4464050" algn="l"/>
                <a:tab pos="5378450" algn="l"/>
                <a:tab pos="6292850" algn="l"/>
                <a:tab pos="7207250" algn="l"/>
                <a:tab pos="8121650" algn="l"/>
                <a:tab pos="9036050" algn="l"/>
                <a:tab pos="9950450" algn="l"/>
              </a:tabLst>
            </a:pPr>
            <a:r>
              <a:rPr lang="en-GB" sz="2800" b="1" dirty="0"/>
              <a:t>Railroads </a:t>
            </a:r>
            <a:r>
              <a:rPr lang="en-GB" sz="2800" b="1" dirty="0">
                <a:ea typeface="Arial" charset="0"/>
                <a:cs typeface="Arial" charset="0"/>
              </a:rPr>
              <a:t>AND Electric equipment</a:t>
            </a:r>
          </a:p>
          <a:p>
            <a:pPr marL="341313" indent="-341313">
              <a:lnSpc>
                <a:spcPct val="100000"/>
              </a:lnSpc>
              <a:spcBef>
                <a:spcPct val="0"/>
              </a:spcBef>
              <a:buNone/>
              <a:tabLst>
                <a:tab pos="806450" algn="l"/>
                <a:tab pos="1720850" algn="l"/>
                <a:tab pos="2635250" algn="l"/>
                <a:tab pos="3549650" algn="l"/>
                <a:tab pos="4464050" algn="l"/>
                <a:tab pos="5378450" algn="l"/>
                <a:tab pos="6292850" algn="l"/>
                <a:tab pos="7207250" algn="l"/>
                <a:tab pos="8121650" algn="l"/>
                <a:tab pos="9036050" algn="l"/>
                <a:tab pos="9950450" algn="l"/>
              </a:tabLst>
            </a:pPr>
            <a:r>
              <a:rPr lang="en-GB" sz="2800" b="1" dirty="0">
                <a:ea typeface="Arial" charset="0"/>
                <a:cs typeface="Arial" charset="0"/>
              </a:rPr>
              <a:t>AND Maintenance and repair</a:t>
            </a:r>
          </a:p>
          <a:p>
            <a:pPr marL="341313" indent="-341313">
              <a:lnSpc>
                <a:spcPct val="100000"/>
              </a:lnSpc>
              <a:spcBef>
                <a:spcPct val="0"/>
              </a:spcBef>
              <a:buNone/>
              <a:tabLst>
                <a:tab pos="806450" algn="l"/>
                <a:tab pos="1720850" algn="l"/>
                <a:tab pos="2635250" algn="l"/>
                <a:tab pos="3549650" algn="l"/>
                <a:tab pos="4464050" algn="l"/>
                <a:tab pos="5378450" algn="l"/>
                <a:tab pos="6292850" algn="l"/>
                <a:tab pos="7207250" algn="l"/>
                <a:tab pos="8121650" algn="l"/>
                <a:tab pos="9036050" algn="l"/>
                <a:tab pos="9950450" algn="l"/>
              </a:tabLst>
            </a:pPr>
            <a:endParaRPr lang="en-GB" sz="2800" b="1" dirty="0">
              <a:ea typeface="Arial" charset="0"/>
              <a:cs typeface="Arial" charset="0"/>
            </a:endParaRPr>
          </a:p>
          <a:p>
            <a:pPr marL="341313" indent="-341313">
              <a:lnSpc>
                <a:spcPct val="100000"/>
              </a:lnSpc>
              <a:spcBef>
                <a:spcPct val="0"/>
              </a:spcBef>
              <a:buNone/>
              <a:tabLst>
                <a:tab pos="806450" algn="l"/>
                <a:tab pos="1720850" algn="l"/>
                <a:tab pos="2635250" algn="l"/>
                <a:tab pos="3549650" algn="l"/>
                <a:tab pos="4464050" algn="l"/>
                <a:tab pos="5378450" algn="l"/>
                <a:tab pos="6292850" algn="l"/>
                <a:tab pos="7207250" algn="l"/>
                <a:tab pos="8121650" algn="l"/>
                <a:tab pos="9036050" algn="l"/>
                <a:tab pos="9950450" algn="l"/>
              </a:tabLst>
            </a:pPr>
            <a:r>
              <a:rPr lang="en-GB" b="1" dirty="0">
                <a:ea typeface="Arial" charset="0"/>
                <a:cs typeface="Arial" charset="0"/>
              </a:rPr>
              <a:t>Children AND Inventors</a:t>
            </a:r>
          </a:p>
        </p:txBody>
      </p:sp>
      <p:sp>
        <p:nvSpPr>
          <p:cNvPr id="4" name="Slide Number Placeholder 5"/>
          <p:cNvSpPr>
            <a:spLocks noGrp="1"/>
          </p:cNvSpPr>
          <p:nvPr>
            <p:ph type="sldNum" sz="quarter" idx="12"/>
          </p:nvPr>
        </p:nvSpPr>
        <p:spPr/>
        <p:txBody>
          <a:bodyPr/>
          <a:lstStyle/>
          <a:p>
            <a:fld id="{C4172337-DFF6-794D-A214-5F5853996BFE}" type="slidenum">
              <a:rPr lang="en-GB"/>
              <a:pPr/>
              <a:t>22</a:t>
            </a:fld>
            <a:endParaRPr lang="en-GB"/>
          </a:p>
        </p:txBody>
      </p:sp>
    </p:spTree>
    <p:extLst>
      <p:ext uri="{BB962C8B-B14F-4D97-AF65-F5344CB8AC3E}">
        <p14:creationId xmlns:p14="http://schemas.microsoft.com/office/powerpoint/2010/main" val="59824553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ChangeArrowheads="1"/>
          </p:cNvSpPr>
          <p:nvPr>
            <p:ph type="title"/>
          </p:nvPr>
        </p:nvSpPr>
        <p:spPr>
          <a:xfrm>
            <a:off x="2455864" y="96838"/>
            <a:ext cx="7158037" cy="1414462"/>
          </a:xfrm>
          <a:ln/>
        </p:spPr>
        <p:txBody>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Classification</a:t>
            </a:r>
          </a:p>
        </p:txBody>
      </p:sp>
      <p:sp>
        <p:nvSpPr>
          <p:cNvPr id="19458" name="Rectangle 2"/>
          <p:cNvSpPr>
            <a:spLocks noGrp="1" noChangeArrowheads="1"/>
          </p:cNvSpPr>
          <p:nvPr>
            <p:ph idx="1"/>
          </p:nvPr>
        </p:nvSpPr>
        <p:spPr>
          <a:xfrm>
            <a:off x="2473326" y="1981200"/>
            <a:ext cx="7661275" cy="4114800"/>
          </a:xfrm>
          <a:ln/>
        </p:spPr>
        <p:txBody>
          <a:bodyPr>
            <a:normAutofit lnSpcReduction="10000"/>
          </a:bodyPr>
          <a:lstStyle/>
          <a:p>
            <a:pPr algn="ctr">
              <a:lnSpc>
                <a:spcPct val="80000"/>
              </a:lnSpc>
              <a:spcBef>
                <a:spcPts val="45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dirty="0">
                <a:solidFill>
                  <a:srgbClr val="009999"/>
                </a:solidFill>
              </a:rPr>
              <a:t>DDC Relative Index entries: </a:t>
            </a:r>
            <a:r>
              <a:rPr lang="en-GB" sz="1800" dirty="0"/>
              <a:t>Distance education</a:t>
            </a:r>
          </a:p>
          <a:p>
            <a:pPr>
              <a:lnSpc>
                <a:spcPct val="80000"/>
              </a:lnSpc>
              <a:spcBef>
                <a:spcPts val="45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dirty="0">
                <a:solidFill>
                  <a:srgbClr val="CC9900"/>
                </a:solidFill>
              </a:rPr>
              <a:t>300		Social Sciences</a:t>
            </a:r>
          </a:p>
          <a:p>
            <a:pPr>
              <a:lnSpc>
                <a:spcPct val="80000"/>
              </a:lnSpc>
              <a:spcBef>
                <a:spcPts val="45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dirty="0">
                <a:solidFill>
                  <a:srgbClr val="CC9900"/>
                </a:solidFill>
              </a:rPr>
              <a:t>370 		Education</a:t>
            </a:r>
          </a:p>
          <a:p>
            <a:pPr>
              <a:lnSpc>
                <a:spcPct val="80000"/>
              </a:lnSpc>
              <a:spcBef>
                <a:spcPts val="45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dirty="0">
                <a:solidFill>
                  <a:srgbClr val="CC9900"/>
                </a:solidFill>
              </a:rPr>
              <a:t>371 		Schools and their activities  </a:t>
            </a:r>
          </a:p>
          <a:p>
            <a:pPr>
              <a:lnSpc>
                <a:spcPct val="80000"/>
              </a:lnSpc>
              <a:spcBef>
                <a:spcPts val="45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dirty="0"/>
              <a:t>        371.334 	Computers </a:t>
            </a:r>
          </a:p>
          <a:p>
            <a:pPr>
              <a:lnSpc>
                <a:spcPct val="80000"/>
              </a:lnSpc>
              <a:spcBef>
                <a:spcPts val="45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dirty="0"/>
              <a:t>			[teaching aids, equipment, materials]</a:t>
            </a:r>
          </a:p>
          <a:p>
            <a:pPr>
              <a:lnSpc>
                <a:spcPct val="80000"/>
              </a:lnSpc>
              <a:spcBef>
                <a:spcPts val="45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dirty="0"/>
              <a:t>        371.3331 	Radio [teaching aids, etc.]</a:t>
            </a:r>
          </a:p>
          <a:p>
            <a:pPr>
              <a:lnSpc>
                <a:spcPct val="80000"/>
              </a:lnSpc>
              <a:spcBef>
                <a:spcPts val="45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dirty="0"/>
              <a:t>        371.3358 	Television [teaching aids, etc.]</a:t>
            </a:r>
          </a:p>
          <a:p>
            <a:pPr>
              <a:lnSpc>
                <a:spcPct val="80000"/>
              </a:lnSpc>
              <a:spcBef>
                <a:spcPts val="45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dirty="0"/>
              <a:t>        371.35 	</a:t>
            </a:r>
            <a:r>
              <a:rPr lang="en-GB" sz="1800" b="1" i="1" dirty="0">
                <a:solidFill>
                  <a:srgbClr val="FF0000"/>
                </a:solidFill>
              </a:rPr>
              <a:t>Distance education </a:t>
            </a:r>
          </a:p>
          <a:p>
            <a:pPr>
              <a:lnSpc>
                <a:spcPct val="80000"/>
              </a:lnSpc>
              <a:spcBef>
                <a:spcPts val="45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dirty="0"/>
              <a:t>	          	[methods of instruction and study]</a:t>
            </a:r>
          </a:p>
          <a:p>
            <a:pPr>
              <a:lnSpc>
                <a:spcPct val="80000"/>
              </a:lnSpc>
              <a:spcBef>
                <a:spcPts val="45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dirty="0">
                <a:solidFill>
                  <a:srgbClr val="CC9900"/>
                </a:solidFill>
              </a:rPr>
              <a:t>374 		Further Education</a:t>
            </a:r>
          </a:p>
          <a:p>
            <a:pPr>
              <a:lnSpc>
                <a:spcPct val="80000"/>
              </a:lnSpc>
              <a:spcBef>
                <a:spcPts val="45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dirty="0"/>
              <a:t>        374.4 	Distance Education/Adult level [adult education]</a:t>
            </a:r>
          </a:p>
          <a:p>
            <a:pPr>
              <a:lnSpc>
                <a:spcPct val="80000"/>
              </a:lnSpc>
              <a:spcBef>
                <a:spcPts val="45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dirty="0">
                <a:solidFill>
                  <a:srgbClr val="CC9900"/>
                </a:solidFill>
              </a:rPr>
              <a:t>378		Higher Education</a:t>
            </a:r>
          </a:p>
          <a:p>
            <a:pPr>
              <a:lnSpc>
                <a:spcPct val="80000"/>
              </a:lnSpc>
              <a:spcBef>
                <a:spcPts val="45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dirty="0"/>
              <a:t>        378.175 	Higher education [methods of instruction and study]</a:t>
            </a:r>
          </a:p>
        </p:txBody>
      </p:sp>
      <p:sp>
        <p:nvSpPr>
          <p:cNvPr id="4" name="Slide Number Placeholder 5"/>
          <p:cNvSpPr>
            <a:spLocks noGrp="1"/>
          </p:cNvSpPr>
          <p:nvPr>
            <p:ph type="sldNum" sz="quarter" idx="12"/>
          </p:nvPr>
        </p:nvSpPr>
        <p:spPr/>
        <p:txBody>
          <a:bodyPr/>
          <a:lstStyle/>
          <a:p>
            <a:fld id="{AC9F372A-2923-1841-B9F0-CA250D9D2EEA}" type="slidenum">
              <a:rPr lang="en-GB"/>
              <a:pPr/>
              <a:t>23</a:t>
            </a:fld>
            <a:endParaRPr lang="en-GB"/>
          </a:p>
        </p:txBody>
      </p:sp>
    </p:spTree>
    <p:extLst>
      <p:ext uri="{BB962C8B-B14F-4D97-AF65-F5344CB8AC3E}">
        <p14:creationId xmlns:p14="http://schemas.microsoft.com/office/powerpoint/2010/main" val="160047649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Grp="1" noChangeArrowheads="1"/>
          </p:cNvSpPr>
          <p:nvPr>
            <p:ph type="title"/>
          </p:nvPr>
        </p:nvSpPr>
        <p:spPr>
          <a:xfrm>
            <a:off x="2455864" y="96838"/>
            <a:ext cx="7158037" cy="1414462"/>
          </a:xfrm>
          <a:ln/>
        </p:spPr>
        <p:txBody>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Subject Headings (LCSH)</a:t>
            </a:r>
            <a:r>
              <a:rPr lang="en-GB">
                <a:ea typeface="Lucida Grande" charset="0"/>
                <a:cs typeface="Lucida Grande" charset="0"/>
              </a:rPr>
              <a:t>‏</a:t>
            </a:r>
            <a:endParaRPr lang="en-GB"/>
          </a:p>
        </p:txBody>
      </p:sp>
      <p:sp>
        <p:nvSpPr>
          <p:cNvPr id="37890" name="Rectangle 2"/>
          <p:cNvSpPr>
            <a:spLocks noGrp="1" noChangeArrowheads="1"/>
          </p:cNvSpPr>
          <p:nvPr>
            <p:ph idx="1"/>
          </p:nvPr>
        </p:nvSpPr>
        <p:spPr>
          <a:xfrm>
            <a:off x="2473326" y="1981200"/>
            <a:ext cx="7661275" cy="4114800"/>
          </a:xfrm>
          <a:ln/>
        </p:spPr>
        <p:txBody>
          <a:bodyPr/>
          <a:lstStyle/>
          <a:p>
            <a:pPr>
              <a:lnSpc>
                <a:spcPct val="80000"/>
              </a:lnSpc>
              <a:spcBef>
                <a:spcPts val="6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b="1"/>
              <a:t>Distance education (May Subd Geog)</a:t>
            </a:r>
            <a:r>
              <a:rPr lang="en-GB" sz="2400" b="1">
                <a:ea typeface="Lucida Grande" charset="0"/>
                <a:cs typeface="Lucida Grande" charset="0"/>
              </a:rPr>
              <a:t>‏</a:t>
            </a:r>
            <a:endParaRPr lang="en-GB" sz="2400" b="1"/>
          </a:p>
          <a:p>
            <a:pPr>
              <a:lnSpc>
                <a:spcPct val="80000"/>
              </a:lnSpc>
              <a:spcBef>
                <a:spcPts val="6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[LC 5800-LC5808]</a:t>
            </a:r>
          </a:p>
          <a:p>
            <a:pPr>
              <a:lnSpc>
                <a:spcPct val="80000"/>
              </a:lnSpc>
              <a:spcBef>
                <a:spcPts val="6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b="1"/>
              <a:t>Used for/See from:</a:t>
            </a:r>
            <a:r>
              <a:rPr lang="en-GB" sz="2400"/>
              <a:t> Distance learning</a:t>
            </a:r>
          </a:p>
          <a:p>
            <a:pPr>
              <a:lnSpc>
                <a:spcPct val="80000"/>
              </a:lnSpc>
              <a:spcBef>
                <a:spcPts val="6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	Here are entered general works on the various forms of supervised study usually in the field of adult education, supported by tutors and an organization at a distance from the student communicating via written, audiovisual, or electronic media</a:t>
            </a:r>
          </a:p>
          <a:p>
            <a:pPr>
              <a:lnSpc>
                <a:spcPct val="80000"/>
              </a:lnSpc>
              <a:spcBef>
                <a:spcPts val="6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b="1"/>
              <a:t>BT</a:t>
            </a:r>
            <a:r>
              <a:rPr lang="en-GB" sz="2400"/>
              <a:t> Education</a:t>
            </a:r>
          </a:p>
          <a:p>
            <a:pPr>
              <a:lnSpc>
                <a:spcPct val="80000"/>
              </a:lnSpc>
              <a:spcBef>
                <a:spcPts val="6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b="1"/>
              <a:t>RT</a:t>
            </a:r>
            <a:r>
              <a:rPr lang="en-GB" sz="2400"/>
              <a:t> Open learning</a:t>
            </a:r>
          </a:p>
          <a:p>
            <a:pPr>
              <a:lnSpc>
                <a:spcPct val="80000"/>
              </a:lnSpc>
              <a:spcBef>
                <a:spcPts val="6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	Telecommunication in education</a:t>
            </a:r>
          </a:p>
        </p:txBody>
      </p:sp>
      <p:sp>
        <p:nvSpPr>
          <p:cNvPr id="4" name="Slide Number Placeholder 5"/>
          <p:cNvSpPr>
            <a:spLocks noGrp="1"/>
          </p:cNvSpPr>
          <p:nvPr>
            <p:ph type="sldNum" sz="quarter" idx="12"/>
          </p:nvPr>
        </p:nvSpPr>
        <p:spPr/>
        <p:txBody>
          <a:bodyPr/>
          <a:lstStyle/>
          <a:p>
            <a:fld id="{232FF40B-7B86-A247-B17C-2647F5320130}" type="slidenum">
              <a:rPr lang="en-GB"/>
              <a:pPr/>
              <a:t>24</a:t>
            </a:fld>
            <a:endParaRPr lang="en-GB"/>
          </a:p>
        </p:txBody>
      </p:sp>
    </p:spTree>
    <p:extLst>
      <p:ext uri="{BB962C8B-B14F-4D97-AF65-F5344CB8AC3E}">
        <p14:creationId xmlns:p14="http://schemas.microsoft.com/office/powerpoint/2010/main" val="57950847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p:cNvSpPr>
            <a:spLocks noGrp="1" noChangeArrowheads="1"/>
          </p:cNvSpPr>
          <p:nvPr>
            <p:ph type="title"/>
          </p:nvPr>
        </p:nvSpPr>
        <p:spPr>
          <a:xfrm>
            <a:off x="2455864" y="96838"/>
            <a:ext cx="7158037" cy="1414462"/>
          </a:xfrm>
          <a:ln/>
        </p:spPr>
        <p:txBody>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LCSH (DE) continued</a:t>
            </a:r>
          </a:p>
        </p:txBody>
      </p:sp>
      <p:sp>
        <p:nvSpPr>
          <p:cNvPr id="38914" name="Rectangle 2"/>
          <p:cNvSpPr>
            <a:spLocks noGrp="1" noChangeArrowheads="1"/>
          </p:cNvSpPr>
          <p:nvPr>
            <p:ph idx="1"/>
          </p:nvPr>
        </p:nvSpPr>
        <p:spPr>
          <a:xfrm>
            <a:off x="2473326" y="1981200"/>
            <a:ext cx="7661275" cy="4114800"/>
          </a:xfrm>
          <a:ln/>
        </p:spPr>
        <p:txBody>
          <a:bodyPr>
            <a:normAutofit lnSpcReduction="10000"/>
          </a:bodyPr>
          <a:lstStyle/>
          <a:p>
            <a:pPr>
              <a:spcBef>
                <a:spcPts val="6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b="1"/>
              <a:t>NT</a:t>
            </a:r>
            <a:r>
              <a:rPr lang="en-GB" sz="2400"/>
              <a:t> Copyright and distance education</a:t>
            </a:r>
          </a:p>
          <a:p>
            <a:pPr>
              <a:spcBef>
                <a:spcPts val="6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	Correspondence schools and courses</a:t>
            </a:r>
          </a:p>
          <a:p>
            <a:pPr>
              <a:spcBef>
                <a:spcPts val="6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	Libraries and distance education</a:t>
            </a:r>
          </a:p>
          <a:p>
            <a:pPr>
              <a:spcBef>
                <a:spcPts val="6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	Telephone in education</a:t>
            </a:r>
          </a:p>
          <a:p>
            <a:pPr>
              <a:spcBef>
                <a:spcPts val="6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	Television in education</a:t>
            </a:r>
          </a:p>
          <a:p>
            <a:pPr>
              <a:spcBef>
                <a:spcPts val="6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	University extension</a:t>
            </a:r>
          </a:p>
          <a:p>
            <a:pPr>
              <a:spcBef>
                <a:spcPts val="6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	    --Law and legislation</a:t>
            </a:r>
          </a:p>
          <a:p>
            <a:pPr>
              <a:spcBef>
                <a:spcPts val="6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b="1"/>
              <a:t>BT</a:t>
            </a:r>
            <a:r>
              <a:rPr lang="en-GB" sz="2400"/>
              <a:t> Educational law and legislation</a:t>
            </a:r>
          </a:p>
          <a:p>
            <a:pPr>
              <a:spcBef>
                <a:spcPts val="6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	Distance education and copyright</a:t>
            </a:r>
          </a:p>
          <a:p>
            <a:pPr>
              <a:spcBef>
                <a:spcPts val="6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b="1"/>
              <a:t>USE</a:t>
            </a:r>
            <a:r>
              <a:rPr lang="en-GB" sz="2400"/>
              <a:t> Copyright and distance education </a:t>
            </a:r>
          </a:p>
        </p:txBody>
      </p:sp>
      <p:sp>
        <p:nvSpPr>
          <p:cNvPr id="4" name="Slide Number Placeholder 5"/>
          <p:cNvSpPr>
            <a:spLocks noGrp="1"/>
          </p:cNvSpPr>
          <p:nvPr>
            <p:ph type="sldNum" sz="quarter" idx="12"/>
          </p:nvPr>
        </p:nvSpPr>
        <p:spPr/>
        <p:txBody>
          <a:bodyPr/>
          <a:lstStyle/>
          <a:p>
            <a:fld id="{8F26D73F-D219-6448-AEC6-EC40AC568846}" type="slidenum">
              <a:rPr lang="en-GB"/>
              <a:pPr/>
              <a:t>25</a:t>
            </a:fld>
            <a:endParaRPr lang="en-GB"/>
          </a:p>
        </p:txBody>
      </p:sp>
    </p:spTree>
    <p:extLst>
      <p:ext uri="{BB962C8B-B14F-4D97-AF65-F5344CB8AC3E}">
        <p14:creationId xmlns:p14="http://schemas.microsoft.com/office/powerpoint/2010/main" val="208692519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talk about poetry</a:t>
            </a:r>
          </a:p>
        </p:txBody>
      </p:sp>
      <p:sp>
        <p:nvSpPr>
          <p:cNvPr id="3" name="Content Placeholder 2"/>
          <p:cNvSpPr>
            <a:spLocks noGrp="1"/>
          </p:cNvSpPr>
          <p:nvPr>
            <p:ph idx="1"/>
          </p:nvPr>
        </p:nvSpPr>
        <p:spPr/>
        <p:txBody>
          <a:bodyPr/>
          <a:lstStyle/>
          <a:p>
            <a:r>
              <a:rPr lang="en-US" dirty="0">
                <a:hlinkClick r:id="rId2"/>
              </a:rPr>
              <a:t>Dewey on poetry</a:t>
            </a:r>
            <a:endParaRPr lang="en-US" dirty="0"/>
          </a:p>
          <a:p>
            <a:r>
              <a:rPr lang="en-US" dirty="0">
                <a:hlinkClick r:id="rId3"/>
              </a:rPr>
              <a:t>LOC on poetry</a:t>
            </a:r>
            <a:endParaRPr lang="en-US" dirty="0"/>
          </a:p>
          <a:p>
            <a:r>
              <a:rPr lang="en-US" dirty="0">
                <a:hlinkClick r:id="rId4"/>
              </a:rPr>
              <a:t>The MLA Bibliography on poetry</a:t>
            </a:r>
            <a:endParaRPr lang="en-US" dirty="0"/>
          </a:p>
          <a:p>
            <a:r>
              <a:rPr lang="en-US" dirty="0">
                <a:hlinkClick r:id="rId5"/>
              </a:rPr>
              <a:t>ERIC on poetry</a:t>
            </a:r>
            <a:endParaRPr lang="en-US" dirty="0"/>
          </a:p>
          <a:p>
            <a:r>
              <a:rPr lang="en-US" dirty="0">
                <a:hlinkClick r:id="rId6"/>
              </a:rPr>
              <a:t>The Web on poetry?</a:t>
            </a:r>
            <a:endParaRPr lang="en-US" dirty="0"/>
          </a:p>
        </p:txBody>
      </p:sp>
    </p:spTree>
    <p:extLst>
      <p:ext uri="{BB962C8B-B14F-4D97-AF65-F5344CB8AC3E}">
        <p14:creationId xmlns:p14="http://schemas.microsoft.com/office/powerpoint/2010/main" val="4859971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sz="3200">
                <a:latin typeface="Arial" charset="0"/>
              </a:rPr>
              <a:t>Classification Theory</a:t>
            </a:r>
          </a:p>
        </p:txBody>
      </p:sp>
      <p:sp>
        <p:nvSpPr>
          <p:cNvPr id="8195" name="Content Placeholder 2"/>
          <p:cNvSpPr>
            <a:spLocks noGrp="1"/>
          </p:cNvSpPr>
          <p:nvPr>
            <p:ph idx="1"/>
          </p:nvPr>
        </p:nvSpPr>
        <p:spPr/>
        <p:txBody>
          <a:bodyPr>
            <a:normAutofit lnSpcReduction="10000"/>
          </a:bodyPr>
          <a:lstStyle/>
          <a:p>
            <a:pPr marL="0" indent="0">
              <a:buNone/>
            </a:pPr>
            <a:r>
              <a:rPr lang="en-US" sz="2800">
                <a:latin typeface="Arial" charset="0"/>
              </a:rPr>
              <a:t>Beghtol: </a:t>
            </a:r>
            <a:r>
              <a:rPr lang="ja-JP" altLang="en-US" sz="2800">
                <a:latin typeface="Arial" charset="0"/>
              </a:rPr>
              <a:t>“</a:t>
            </a:r>
            <a:r>
              <a:rPr lang="en-US" sz="2800">
                <a:latin typeface="Arial" charset="0"/>
              </a:rPr>
              <a:t>Classification theories and the systems they give rise to are cultural artifacts that directly reflect the cultural concerns and contexts in which they are developed.</a:t>
            </a:r>
            <a:r>
              <a:rPr lang="ja-JP" altLang="en-US" sz="2800">
                <a:latin typeface="Arial" charset="0"/>
              </a:rPr>
              <a:t>”</a:t>
            </a:r>
            <a:endParaRPr lang="en-US" sz="2800">
              <a:latin typeface="Arial" charset="0"/>
            </a:endParaRPr>
          </a:p>
          <a:p>
            <a:pPr marL="0" indent="0">
              <a:buNone/>
            </a:pPr>
            <a:r>
              <a:rPr lang="en-US" sz="2800">
                <a:latin typeface="Arial" charset="0"/>
              </a:rPr>
              <a:t>Criticisms of classification:</a:t>
            </a:r>
          </a:p>
          <a:p>
            <a:pPr marL="0" indent="0">
              <a:buNone/>
            </a:pPr>
            <a:r>
              <a:rPr lang="en-US" sz="2800">
                <a:latin typeface="Arial" charset="0"/>
              </a:rPr>
              <a:t>	National bias</a:t>
            </a:r>
          </a:p>
          <a:p>
            <a:pPr marL="0" indent="0">
              <a:buNone/>
            </a:pPr>
            <a:r>
              <a:rPr lang="en-US" sz="2800">
                <a:latin typeface="Arial" charset="0"/>
              </a:rPr>
              <a:t>	Cannot characterize multitopical works</a:t>
            </a:r>
          </a:p>
          <a:p>
            <a:pPr marL="0" indent="0">
              <a:buNone/>
            </a:pPr>
            <a:r>
              <a:rPr lang="en-US" sz="2800">
                <a:latin typeface="Arial" charset="0"/>
              </a:rPr>
              <a:t>	Obsolescence</a:t>
            </a:r>
          </a:p>
          <a:p>
            <a:pPr marL="0" indent="0">
              <a:buNone/>
            </a:pPr>
            <a:r>
              <a:rPr lang="en-US" sz="2800">
                <a:latin typeface="Arial" charset="0"/>
              </a:rPr>
              <a:t>	Not  understandable to library users</a:t>
            </a:r>
          </a:p>
        </p:txBody>
      </p:sp>
    </p:spTree>
    <p:extLst>
      <p:ext uri="{BB962C8B-B14F-4D97-AF65-F5344CB8AC3E}">
        <p14:creationId xmlns:p14="http://schemas.microsoft.com/office/powerpoint/2010/main" val="17901470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
          <p:cNvSpPr>
            <a:spLocks noGrp="1" noChangeArrowheads="1"/>
          </p:cNvSpPr>
          <p:nvPr>
            <p:ph type="title"/>
          </p:nvPr>
        </p:nvSpPr>
        <p:spPr>
          <a:xfrm>
            <a:off x="2455864" y="96838"/>
            <a:ext cx="7158037" cy="1414462"/>
          </a:xfrm>
          <a:ln/>
        </p:spPr>
        <p:txBody>
          <a:bodyPr>
            <a:normAutofit fontScale="90000"/>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Library of Congress standards</a:t>
            </a:r>
          </a:p>
        </p:txBody>
      </p:sp>
      <p:sp>
        <p:nvSpPr>
          <p:cNvPr id="45058" name="Rectangle 2"/>
          <p:cNvSpPr>
            <a:spLocks noGrp="1" noChangeArrowheads="1"/>
          </p:cNvSpPr>
          <p:nvPr>
            <p:ph idx="1"/>
          </p:nvPr>
        </p:nvSpPr>
        <p:spPr>
          <a:xfrm>
            <a:off x="2473326" y="1981200"/>
            <a:ext cx="7661275" cy="4114800"/>
          </a:xfrm>
          <a:ln/>
        </p:spPr>
        <p:txBody>
          <a:bodyPr/>
          <a:lstStyle/>
          <a:p>
            <a:pPr lvl="1">
              <a:lnSpc>
                <a:spcPct val="80000"/>
              </a:lnSpc>
              <a:spcBef>
                <a:spcPts val="4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b="1"/>
              <a:t>Negroes as businessmen</a:t>
            </a:r>
          </a:p>
          <a:p>
            <a:pPr lvl="1">
              <a:lnSpc>
                <a:spcPct val="80000"/>
              </a:lnSpc>
              <a:spcBef>
                <a:spcPts val="4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b="1"/>
              <a:t>Yellow peril</a:t>
            </a:r>
          </a:p>
          <a:p>
            <a:pPr lvl="1">
              <a:lnSpc>
                <a:spcPct val="80000"/>
              </a:lnSpc>
              <a:spcBef>
                <a:spcPts val="4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b="1"/>
              <a:t>Homosexuality with see references to sexual perversion</a:t>
            </a:r>
          </a:p>
          <a:p>
            <a:pPr lvl="1">
              <a:lnSpc>
                <a:spcPct val="80000"/>
              </a:lnSpc>
              <a:spcBef>
                <a:spcPts val="4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b="1"/>
              <a:t>Vietnam war - still just a conflict</a:t>
            </a:r>
          </a:p>
          <a:p>
            <a:pPr lvl="1">
              <a:lnSpc>
                <a:spcPct val="80000"/>
              </a:lnSpc>
              <a:spcBef>
                <a:spcPts val="4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b="1"/>
              <a:t>Change comes from pressure (Berman and other activists).</a:t>
            </a:r>
          </a:p>
          <a:p>
            <a:pPr>
              <a:lnSpc>
                <a:spcPct val="80000"/>
              </a:lnSpc>
              <a:spcBef>
                <a:spcPts val="45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1800" b="1"/>
          </a:p>
          <a:p>
            <a:pPr>
              <a:lnSpc>
                <a:spcPct val="80000"/>
              </a:lnSpc>
              <a:spcBef>
                <a:spcPts val="45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t>“But in the realm of headings that deal with people and cultures--in short, with humanity--the LC list can only "satisfy" parochial, jingoistic Europeans and North Americans, white-hued, at least nominally Christian (and preferably Protestant) in faith, comfortably situated in the middle and higher income brackets, largely domiciled in suburbia, fundamentally loyal to the Established Order, and heavily imbued with the transcendent, incomparable glory of Western civilization.”</a:t>
            </a:r>
          </a:p>
          <a:p>
            <a:pPr>
              <a:lnSpc>
                <a:spcPct val="80000"/>
              </a:lnSpc>
              <a:spcBef>
                <a:spcPts val="45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t>Sanford Berman. Prejudices and Antipathies, 1971</a:t>
            </a:r>
          </a:p>
        </p:txBody>
      </p:sp>
      <p:sp>
        <p:nvSpPr>
          <p:cNvPr id="4" name="Slide Number Placeholder 5"/>
          <p:cNvSpPr>
            <a:spLocks noGrp="1"/>
          </p:cNvSpPr>
          <p:nvPr>
            <p:ph type="sldNum" sz="quarter" idx="12"/>
          </p:nvPr>
        </p:nvSpPr>
        <p:spPr/>
        <p:txBody>
          <a:bodyPr/>
          <a:lstStyle/>
          <a:p>
            <a:fld id="{28C4FBD8-766E-AE48-B929-FA509C43AEEA}" type="slidenum">
              <a:rPr lang="en-GB"/>
              <a:pPr/>
              <a:t>28</a:t>
            </a:fld>
            <a:endParaRPr lang="en-GB"/>
          </a:p>
        </p:txBody>
      </p:sp>
    </p:spTree>
    <p:extLst>
      <p:ext uri="{BB962C8B-B14F-4D97-AF65-F5344CB8AC3E}">
        <p14:creationId xmlns:p14="http://schemas.microsoft.com/office/powerpoint/2010/main" val="223796899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4BC90-A77E-714E-A728-BA179F2557AC}"/>
              </a:ext>
            </a:extLst>
          </p:cNvPr>
          <p:cNvSpPr>
            <a:spLocks noGrp="1"/>
          </p:cNvSpPr>
          <p:nvPr>
            <p:ph type="title"/>
          </p:nvPr>
        </p:nvSpPr>
        <p:spPr/>
        <p:txBody>
          <a:bodyPr/>
          <a:lstStyle/>
          <a:p>
            <a:r>
              <a:rPr lang="en-US" dirty="0"/>
              <a:t>Judging a Book By Its Cover</a:t>
            </a:r>
          </a:p>
        </p:txBody>
      </p:sp>
      <p:sp>
        <p:nvSpPr>
          <p:cNvPr id="3" name="Text Placeholder 2">
            <a:extLst>
              <a:ext uri="{FF2B5EF4-FFF2-40B4-BE49-F238E27FC236}">
                <a16:creationId xmlns:a16="http://schemas.microsoft.com/office/drawing/2014/main" id="{4E9A5D79-1591-0249-A869-CA826097320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691362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the difference?</a:t>
            </a:r>
          </a:p>
        </p:txBody>
      </p:sp>
      <p:sp>
        <p:nvSpPr>
          <p:cNvPr id="5" name="Content Placeholder 4"/>
          <p:cNvSpPr>
            <a:spLocks noGrp="1"/>
          </p:cNvSpPr>
          <p:nvPr>
            <p:ph idx="1"/>
          </p:nvPr>
        </p:nvSpPr>
        <p:spPr/>
        <p:txBody>
          <a:bodyPr>
            <a:normAutofit/>
          </a:bodyPr>
          <a:lstStyle/>
          <a:p>
            <a:r>
              <a:rPr lang="en-US" sz="4800" dirty="0"/>
              <a:t>Genre analysis – what something is</a:t>
            </a:r>
          </a:p>
          <a:p>
            <a:r>
              <a:rPr lang="en-US" sz="4800" dirty="0"/>
              <a:t>Subject analysis – what is the material about?</a:t>
            </a:r>
          </a:p>
        </p:txBody>
      </p:sp>
    </p:spTree>
    <p:extLst>
      <p:ext uri="{BB962C8B-B14F-4D97-AF65-F5344CB8AC3E}">
        <p14:creationId xmlns:p14="http://schemas.microsoft.com/office/powerpoint/2010/main" val="2214823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Judging a book by its cover: Part 1</a:t>
            </a:r>
          </a:p>
        </p:txBody>
      </p:sp>
      <p:sp>
        <p:nvSpPr>
          <p:cNvPr id="3" name="Content Placeholder 2"/>
          <p:cNvSpPr>
            <a:spLocks noGrp="1"/>
          </p:cNvSpPr>
          <p:nvPr>
            <p:ph idx="1"/>
          </p:nvPr>
        </p:nvSpPr>
        <p:spPr/>
        <p:txBody>
          <a:bodyPr/>
          <a:lstStyle/>
          <a:p>
            <a:pPr marL="114300" indent="0">
              <a:lnSpc>
                <a:spcPct val="100000"/>
              </a:lnSpc>
              <a:spcBef>
                <a:spcPts val="0"/>
              </a:spcBef>
              <a:spcAft>
                <a:spcPts val="0"/>
              </a:spcAft>
              <a:buNone/>
            </a:pPr>
            <a:r>
              <a:rPr lang="en-US" sz="3200" dirty="0"/>
              <a:t>You will be shown a slide with 8 covers. </a:t>
            </a:r>
          </a:p>
          <a:p>
            <a:pPr marL="457200" indent="-457200">
              <a:buFont typeface="+mj-lt"/>
              <a:buAutoNum type="arabicPeriod"/>
            </a:pPr>
            <a:r>
              <a:rPr lang="en-US" sz="3600" dirty="0"/>
              <a:t>Get into small groups (2 to 3)</a:t>
            </a:r>
          </a:p>
          <a:p>
            <a:pPr marL="457200" indent="-457200">
              <a:buFont typeface="+mj-lt"/>
              <a:buAutoNum type="arabicPeriod"/>
            </a:pPr>
            <a:r>
              <a:rPr lang="en-US" sz="3600" dirty="0"/>
              <a:t>Pick two covers to discuss with your group </a:t>
            </a:r>
          </a:p>
          <a:p>
            <a:pPr marL="457200" indent="-457200">
              <a:buFont typeface="+mj-lt"/>
              <a:buAutoNum type="arabicPeriod"/>
            </a:pPr>
            <a:r>
              <a:rPr lang="en-US" sz="3600" dirty="0"/>
              <a:t>Answer the following questions:</a:t>
            </a:r>
          </a:p>
          <a:p>
            <a:pPr marL="630936" lvl="1" indent="-457200">
              <a:buFont typeface="+mj-lt"/>
              <a:buAutoNum type="alphaLcParenR"/>
            </a:pPr>
            <a:r>
              <a:rPr lang="en-US" sz="3200" dirty="0"/>
              <a:t>What is the genre of the work?</a:t>
            </a:r>
          </a:p>
          <a:p>
            <a:pPr marL="630936" lvl="1" indent="-457200">
              <a:buFont typeface="+mj-lt"/>
              <a:buAutoNum type="alphaLcParenR"/>
            </a:pPr>
            <a:r>
              <a:rPr lang="en-US" sz="3200" dirty="0"/>
              <a:t>What clues does the cover give for deciding on the genre?</a:t>
            </a:r>
          </a:p>
        </p:txBody>
      </p:sp>
    </p:spTree>
    <p:extLst>
      <p:ext uri="{BB962C8B-B14F-4D97-AF65-F5344CB8AC3E}">
        <p14:creationId xmlns:p14="http://schemas.microsoft.com/office/powerpoint/2010/main" val="4218990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888D339-1278-144F-B890-37A6C1E32B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0533" y="180976"/>
            <a:ext cx="2108200" cy="3162300"/>
          </a:xfrm>
          <a:prstGeom prst="rect">
            <a:avLst/>
          </a:prstGeom>
        </p:spPr>
      </p:pic>
      <p:pic>
        <p:nvPicPr>
          <p:cNvPr id="7" name="Picture 6">
            <a:extLst>
              <a:ext uri="{FF2B5EF4-FFF2-40B4-BE49-F238E27FC236}">
                <a16:creationId xmlns:a16="http://schemas.microsoft.com/office/drawing/2014/main" id="{28954F2C-2CB3-6243-A408-0826761D70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00" y="196851"/>
            <a:ext cx="2133600" cy="3175000"/>
          </a:xfrm>
          <a:prstGeom prst="rect">
            <a:avLst/>
          </a:prstGeom>
        </p:spPr>
      </p:pic>
      <p:pic>
        <p:nvPicPr>
          <p:cNvPr id="11" name="Picture 10">
            <a:extLst>
              <a:ext uri="{FF2B5EF4-FFF2-40B4-BE49-F238E27FC236}">
                <a16:creationId xmlns:a16="http://schemas.microsoft.com/office/drawing/2014/main" id="{BCA89728-FBC8-5046-A3E5-343C6314E2E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48800" y="152400"/>
            <a:ext cx="2044700" cy="3162300"/>
          </a:xfrm>
          <a:prstGeom prst="rect">
            <a:avLst/>
          </a:prstGeom>
        </p:spPr>
      </p:pic>
      <p:pic>
        <p:nvPicPr>
          <p:cNvPr id="13" name="Picture 12">
            <a:extLst>
              <a:ext uri="{FF2B5EF4-FFF2-40B4-BE49-F238E27FC236}">
                <a16:creationId xmlns:a16="http://schemas.microsoft.com/office/drawing/2014/main" id="{DC3C08D1-48E5-C749-8B37-1FFA81F9B5B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5762" y="3581400"/>
            <a:ext cx="2159000" cy="3162300"/>
          </a:xfrm>
          <a:prstGeom prst="rect">
            <a:avLst/>
          </a:prstGeom>
        </p:spPr>
      </p:pic>
      <p:pic>
        <p:nvPicPr>
          <p:cNvPr id="15" name="Picture 14">
            <a:extLst>
              <a:ext uri="{FF2B5EF4-FFF2-40B4-BE49-F238E27FC236}">
                <a16:creationId xmlns:a16="http://schemas.microsoft.com/office/drawing/2014/main" id="{A3951936-F935-BB4B-827D-D8FB599FEB1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20533" y="3487954"/>
            <a:ext cx="2108200" cy="3260508"/>
          </a:xfrm>
          <a:prstGeom prst="rect">
            <a:avLst/>
          </a:prstGeom>
        </p:spPr>
      </p:pic>
      <p:pic>
        <p:nvPicPr>
          <p:cNvPr id="18" name="Picture 17">
            <a:extLst>
              <a:ext uri="{FF2B5EF4-FFF2-40B4-BE49-F238E27FC236}">
                <a16:creationId xmlns:a16="http://schemas.microsoft.com/office/drawing/2014/main" id="{6F771274-C8A0-D946-A9CC-0245F3FFD87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47366" y="3530708"/>
            <a:ext cx="2095500" cy="3175000"/>
          </a:xfrm>
          <a:prstGeom prst="rect">
            <a:avLst/>
          </a:prstGeom>
        </p:spPr>
      </p:pic>
      <p:pic>
        <p:nvPicPr>
          <p:cNvPr id="20" name="Picture 19">
            <a:extLst>
              <a:ext uri="{FF2B5EF4-FFF2-40B4-BE49-F238E27FC236}">
                <a16:creationId xmlns:a16="http://schemas.microsoft.com/office/drawing/2014/main" id="{0FF756C8-CA6A-B242-A65B-85902F7B569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466261" y="3510070"/>
            <a:ext cx="2108200" cy="3162300"/>
          </a:xfrm>
          <a:prstGeom prst="rect">
            <a:avLst/>
          </a:prstGeom>
        </p:spPr>
      </p:pic>
      <p:pic>
        <p:nvPicPr>
          <p:cNvPr id="22" name="Picture 21">
            <a:extLst>
              <a:ext uri="{FF2B5EF4-FFF2-40B4-BE49-F238E27FC236}">
                <a16:creationId xmlns:a16="http://schemas.microsoft.com/office/drawing/2014/main" id="{2ED12B7B-517C-D04B-AE75-BB287DE3E74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447366" y="-4763"/>
            <a:ext cx="2171700" cy="3175000"/>
          </a:xfrm>
          <a:prstGeom prst="rect">
            <a:avLst/>
          </a:prstGeom>
        </p:spPr>
      </p:pic>
    </p:spTree>
    <p:extLst>
      <p:ext uri="{BB962C8B-B14F-4D97-AF65-F5344CB8AC3E}">
        <p14:creationId xmlns:p14="http://schemas.microsoft.com/office/powerpoint/2010/main" val="31841981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Judging a book by its cover: Part 2</a:t>
            </a:r>
          </a:p>
        </p:txBody>
      </p:sp>
      <p:sp>
        <p:nvSpPr>
          <p:cNvPr id="3" name="Content Placeholder 2"/>
          <p:cNvSpPr>
            <a:spLocks noGrp="1"/>
          </p:cNvSpPr>
          <p:nvPr>
            <p:ph idx="1"/>
          </p:nvPr>
        </p:nvSpPr>
        <p:spPr/>
        <p:txBody>
          <a:bodyPr>
            <a:noAutofit/>
          </a:bodyPr>
          <a:lstStyle/>
          <a:p>
            <a:pPr marL="114300" indent="0">
              <a:lnSpc>
                <a:spcPct val="100000"/>
              </a:lnSpc>
              <a:spcBef>
                <a:spcPts val="0"/>
              </a:spcBef>
              <a:spcAft>
                <a:spcPts val="0"/>
              </a:spcAft>
              <a:buNone/>
            </a:pPr>
            <a:r>
              <a:rPr lang="en-US" sz="2400" dirty="0"/>
              <a:t>Be sure to keep a site and users in mind as you complete this part of the exercise.</a:t>
            </a:r>
          </a:p>
          <a:p>
            <a:pPr marL="457200" indent="-342900">
              <a:lnSpc>
                <a:spcPct val="100000"/>
              </a:lnSpc>
              <a:spcBef>
                <a:spcPts val="0"/>
              </a:spcBef>
              <a:spcAft>
                <a:spcPts val="0"/>
              </a:spcAft>
              <a:buFont typeface="+mj-lt"/>
              <a:buAutoNum type="arabicPeriod"/>
            </a:pPr>
            <a:r>
              <a:rPr lang="en-US" sz="2400" dirty="0"/>
              <a:t>Pick two books from the list. </a:t>
            </a:r>
          </a:p>
          <a:p>
            <a:pPr marL="457200" indent="-342900">
              <a:lnSpc>
                <a:spcPct val="100000"/>
              </a:lnSpc>
              <a:spcBef>
                <a:spcPts val="0"/>
              </a:spcBef>
              <a:spcAft>
                <a:spcPts val="0"/>
              </a:spcAft>
              <a:buFont typeface="+mj-lt"/>
              <a:buAutoNum type="arabicPeriod"/>
            </a:pPr>
            <a:r>
              <a:rPr lang="en-US" sz="2400" dirty="0"/>
              <a:t>Using the steps in </a:t>
            </a:r>
            <a:r>
              <a:rPr lang="en-US" sz="2400" i="1" dirty="0"/>
              <a:t>Organization of Information</a:t>
            </a:r>
            <a:r>
              <a:rPr lang="en-US" sz="2400" dirty="0"/>
              <a:t> Appendix A (reading), analyze the subject of the item.</a:t>
            </a:r>
          </a:p>
          <a:p>
            <a:pPr marL="457200" indent="-342900">
              <a:lnSpc>
                <a:spcPct val="100000"/>
              </a:lnSpc>
              <a:spcBef>
                <a:spcPts val="0"/>
              </a:spcBef>
              <a:spcAft>
                <a:spcPts val="0"/>
              </a:spcAft>
              <a:buFont typeface="+mj-lt"/>
              <a:buAutoNum type="arabicPeriod"/>
            </a:pPr>
            <a:r>
              <a:rPr lang="en-US" sz="2400" dirty="0"/>
              <a:t>Apply 2 -3 LCSH (</a:t>
            </a:r>
            <a:r>
              <a:rPr lang="en-US" sz="2400" dirty="0">
                <a:hlinkClick r:id="rId3"/>
              </a:rPr>
              <a:t>http://id.loc.gov/authorities/subjects.html</a:t>
            </a:r>
            <a:r>
              <a:rPr lang="en-US" sz="2400" dirty="0"/>
              <a:t>) to the item</a:t>
            </a:r>
          </a:p>
          <a:p>
            <a:pPr marL="457200" indent="-342900">
              <a:lnSpc>
                <a:spcPct val="100000"/>
              </a:lnSpc>
              <a:spcBef>
                <a:spcPts val="0"/>
              </a:spcBef>
              <a:spcAft>
                <a:spcPts val="0"/>
              </a:spcAft>
              <a:buFont typeface="+mj-lt"/>
              <a:buAutoNum type="arabicPeriod"/>
            </a:pPr>
            <a:r>
              <a:rPr lang="en-US" sz="2400" dirty="0"/>
              <a:t>Look up the book on </a:t>
            </a:r>
            <a:r>
              <a:rPr lang="en-US" sz="2400" dirty="0" err="1"/>
              <a:t>WorldCat</a:t>
            </a:r>
            <a:r>
              <a:rPr lang="en-US" sz="2400" dirty="0"/>
              <a:t>.  Did your group use the same subject headings?  Do you think the subject headings on the record are adequate for your site and users?  Would you add more?  Take some away?</a:t>
            </a:r>
          </a:p>
          <a:p>
            <a:pPr>
              <a:lnSpc>
                <a:spcPct val="100000"/>
              </a:lnSpc>
              <a:spcBef>
                <a:spcPts val="0"/>
              </a:spcBef>
              <a:spcAft>
                <a:spcPts val="0"/>
              </a:spcAft>
            </a:pPr>
            <a:r>
              <a:rPr lang="en-US" sz="2400" dirty="0"/>
              <a:t>Report your genre and subject analyses to the class.</a:t>
            </a:r>
          </a:p>
        </p:txBody>
      </p:sp>
    </p:spTree>
    <p:extLst>
      <p:ext uri="{BB962C8B-B14F-4D97-AF65-F5344CB8AC3E}">
        <p14:creationId xmlns:p14="http://schemas.microsoft.com/office/powerpoint/2010/main" val="2852673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Discussion </a:t>
            </a:r>
          </a:p>
        </p:txBody>
      </p:sp>
      <p:sp>
        <p:nvSpPr>
          <p:cNvPr id="16" name="Content Placeholder 15">
            <a:extLst>
              <a:ext uri="{FF2B5EF4-FFF2-40B4-BE49-F238E27FC236}">
                <a16:creationId xmlns:a16="http://schemas.microsoft.com/office/drawing/2014/main" id="{38818246-D2C9-3C4D-BCB7-DCFC6EFB3D7B}"/>
              </a:ext>
            </a:extLst>
          </p:cNvPr>
          <p:cNvSpPr>
            <a:spLocks noGrp="1"/>
          </p:cNvSpPr>
          <p:nvPr>
            <p:ph idx="1"/>
          </p:nvPr>
        </p:nvSpPr>
        <p:spPr/>
        <p:txBody>
          <a:bodyPr/>
          <a:lstStyle/>
          <a:p>
            <a:r>
              <a:rPr lang="en-US" dirty="0"/>
              <a:t>How should information professionals define genre?</a:t>
            </a:r>
          </a:p>
          <a:p>
            <a:r>
              <a:rPr lang="en-US" dirty="0"/>
              <a:t>What should be the role of folksonomy is professional cataloging?</a:t>
            </a:r>
          </a:p>
          <a:p>
            <a:r>
              <a:rPr lang="en-US" dirty="0"/>
              <a:t>How should we organize fiction?</a:t>
            </a:r>
          </a:p>
          <a:p>
            <a:r>
              <a:rPr lang="en-US" dirty="0"/>
              <a:t>How often should we reorganize fiction?</a:t>
            </a:r>
          </a:p>
          <a:p>
            <a:r>
              <a:rPr lang="en-US" dirty="0"/>
              <a:t>Who has a harder job catalogers in libraries or archives?</a:t>
            </a:r>
          </a:p>
          <a:p>
            <a:r>
              <a:rPr lang="en-US" dirty="0"/>
              <a:t>Why do we love acronyms so much?</a:t>
            </a:r>
          </a:p>
          <a:p>
            <a:endParaRPr lang="en-US" dirty="0"/>
          </a:p>
          <a:p>
            <a:endParaRPr lang="en-US" dirty="0"/>
          </a:p>
        </p:txBody>
      </p:sp>
    </p:spTree>
    <p:extLst>
      <p:ext uri="{BB962C8B-B14F-4D97-AF65-F5344CB8AC3E}">
        <p14:creationId xmlns:p14="http://schemas.microsoft.com/office/powerpoint/2010/main" val="1745871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208E4-D0CF-6445-B330-93F019DCC199}"/>
              </a:ext>
            </a:extLst>
          </p:cNvPr>
          <p:cNvSpPr>
            <a:spLocks noGrp="1"/>
          </p:cNvSpPr>
          <p:nvPr>
            <p:ph type="title"/>
          </p:nvPr>
        </p:nvSpPr>
        <p:spPr/>
        <p:txBody>
          <a:bodyPr/>
          <a:lstStyle/>
          <a:p>
            <a:r>
              <a:rPr lang="en-US" dirty="0"/>
              <a:t>Takeaways</a:t>
            </a:r>
          </a:p>
        </p:txBody>
      </p:sp>
      <p:sp>
        <p:nvSpPr>
          <p:cNvPr id="3" name="Text Placeholder 2">
            <a:extLst>
              <a:ext uri="{FF2B5EF4-FFF2-40B4-BE49-F238E27FC236}">
                <a16:creationId xmlns:a16="http://schemas.microsoft.com/office/drawing/2014/main" id="{EEBFDD88-850D-884C-9E6B-0E69BC2AA50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9787223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C80EA21-DDC0-4A08-B235-9F06E769073F}"/>
              </a:ext>
            </a:extLst>
          </p:cNvPr>
          <p:cNvSpPr>
            <a:spLocks noGrp="1"/>
          </p:cNvSpPr>
          <p:nvPr>
            <p:ph type="title"/>
          </p:nvPr>
        </p:nvSpPr>
        <p:spPr/>
        <p:txBody>
          <a:bodyPr/>
          <a:lstStyle/>
          <a:p>
            <a:r>
              <a:rPr lang="en-US" dirty="0"/>
              <a:t>Next Week: Issues in Description (Naming and Power)</a:t>
            </a:r>
          </a:p>
        </p:txBody>
      </p:sp>
      <p:sp>
        <p:nvSpPr>
          <p:cNvPr id="2" name="Content Placeholder 1">
            <a:extLst>
              <a:ext uri="{FF2B5EF4-FFF2-40B4-BE49-F238E27FC236}">
                <a16:creationId xmlns:a16="http://schemas.microsoft.com/office/drawing/2014/main" id="{3E89BB6E-365D-6A4A-8919-DD32E2F97CFE}"/>
              </a:ext>
            </a:extLst>
          </p:cNvPr>
          <p:cNvSpPr>
            <a:spLocks noGrp="1"/>
          </p:cNvSpPr>
          <p:nvPr>
            <p:ph idx="1"/>
          </p:nvPr>
        </p:nvSpPr>
        <p:spPr>
          <a:xfrm>
            <a:off x="1097280" y="1845734"/>
            <a:ext cx="10058400" cy="4478866"/>
          </a:xfrm>
        </p:spPr>
        <p:txBody>
          <a:bodyPr>
            <a:normAutofit fontScale="85000" lnSpcReduction="20000"/>
          </a:bodyPr>
          <a:lstStyle/>
          <a:p>
            <a:r>
              <a:rPr lang="en-US" dirty="0">
                <a:hlinkClick r:id="rId2" tooltip="Final Assignment Sample Annotation"/>
              </a:rPr>
              <a:t>Final Assignment Sample Annotation</a:t>
            </a:r>
            <a:r>
              <a:rPr lang="en-US" dirty="0"/>
              <a:t> Due</a:t>
            </a:r>
          </a:p>
          <a:p>
            <a:r>
              <a:rPr lang="en-US" dirty="0"/>
              <a:t>Adler, M., Huber, J. T., &amp; Nix, A. T. (2017). Stigmatizing disability: Library classifications and the marking and marginalization of books about people with disabilities. </a:t>
            </a:r>
            <a:r>
              <a:rPr lang="en-US" i="1" dirty="0"/>
              <a:t>Library Quarterly,</a:t>
            </a:r>
            <a:r>
              <a:rPr lang="en-US" dirty="0"/>
              <a:t> 87(2): 117-135.</a:t>
            </a:r>
          </a:p>
          <a:p>
            <a:r>
              <a:rPr lang="en-US" dirty="0"/>
              <a:t>Bullard, J. (2017). Warrant as a means to study classification system design.</a:t>
            </a:r>
            <a:r>
              <a:rPr lang="en-US" i="1" dirty="0"/>
              <a:t> Journal of Documentation, 73</a:t>
            </a:r>
            <a:r>
              <a:rPr lang="en-US" dirty="0"/>
              <a:t>(1), 75-90.</a:t>
            </a:r>
          </a:p>
          <a:p>
            <a:r>
              <a:rPr lang="en-US" dirty="0"/>
              <a:t>Howard, S. A.; Knowlton, S. A. (2018). Browsing through bias: The Library of Congress Classification and Subject Headings for African American studies and LGBTQIA studies. </a:t>
            </a:r>
            <a:r>
              <a:rPr lang="en-US" i="1" dirty="0"/>
              <a:t>Library Trends, </a:t>
            </a:r>
            <a:r>
              <a:rPr lang="en-US" dirty="0"/>
              <a:t>67(1): 74-88.</a:t>
            </a:r>
          </a:p>
          <a:p>
            <a:r>
              <a:rPr lang="en-US" dirty="0"/>
              <a:t>McElroy, K.; Bridges, L. M. (2018). Multilingual access: Language hegemony and the need for discoverability in multiple languages.  </a:t>
            </a:r>
            <a:r>
              <a:rPr lang="en-US" i="1" dirty="0"/>
              <a:t>College &amp; Research Libraries News,</a:t>
            </a:r>
            <a:r>
              <a:rPr lang="en-US" dirty="0"/>
              <a:t> </a:t>
            </a:r>
            <a:r>
              <a:rPr lang="en-US" i="1" dirty="0"/>
              <a:t>79</a:t>
            </a:r>
            <a:r>
              <a:rPr lang="en-US" dirty="0"/>
              <a:t>(11).</a:t>
            </a:r>
          </a:p>
          <a:p>
            <a:r>
              <a:rPr lang="en-US" b="1" dirty="0"/>
              <a:t>Suggested Readings:</a:t>
            </a:r>
            <a:endParaRPr lang="en-US" dirty="0"/>
          </a:p>
          <a:p>
            <a:r>
              <a:rPr lang="en-US" dirty="0" err="1"/>
              <a:t>Albarillo</a:t>
            </a:r>
            <a:r>
              <a:rPr lang="en-US" dirty="0"/>
              <a:t>, F. (2016). Evaluating language functionality in library databases. </a:t>
            </a:r>
            <a:r>
              <a:rPr lang="en-US" i="1" dirty="0"/>
              <a:t>International Information &amp; Library Review,</a:t>
            </a:r>
            <a:r>
              <a:rPr lang="en-US" dirty="0"/>
              <a:t> </a:t>
            </a:r>
            <a:r>
              <a:rPr lang="en-US" i="1" dirty="0"/>
              <a:t>48</a:t>
            </a:r>
            <a:r>
              <a:rPr lang="en-US" dirty="0"/>
              <a:t>(1): 1-10.</a:t>
            </a:r>
          </a:p>
          <a:p>
            <a:r>
              <a:rPr lang="en-US" dirty="0" err="1"/>
              <a:t>Cerbo</a:t>
            </a:r>
            <a:r>
              <a:rPr lang="en-US" dirty="0"/>
              <a:t>, M. A. (2011). Is there a future for catalogers?  </a:t>
            </a:r>
            <a:r>
              <a:rPr lang="en-US" i="1" dirty="0"/>
              <a:t>Cataloging &amp; Classification Quarterly,</a:t>
            </a:r>
            <a:r>
              <a:rPr lang="en-US" dirty="0"/>
              <a:t> 49(4): 323-327.</a:t>
            </a:r>
          </a:p>
          <a:p>
            <a:r>
              <a:rPr lang="en-US" dirty="0"/>
              <a:t>Dooley, J. (2015). </a:t>
            </a:r>
            <a:r>
              <a:rPr lang="en-US" i="1" dirty="0"/>
              <a:t>The Archival Advantage: Integrating Archival Expertise into Management of Born-digital Library Materials</a:t>
            </a:r>
            <a:r>
              <a:rPr lang="en-US" dirty="0"/>
              <a:t>. Dublin, OH: OCLC Research. Retrieved from </a:t>
            </a:r>
            <a:r>
              <a:rPr lang="en-US" dirty="0">
                <a:hlinkClick r:id="rId3"/>
              </a:rPr>
              <a:t>http://www.oclc.org/content/dam/research/publications/2015/oclcresearch-archival-advantage-2015.pdf</a:t>
            </a:r>
            <a:endParaRPr lang="en-US" dirty="0"/>
          </a:p>
          <a:p>
            <a:endParaRPr lang="en-US" dirty="0"/>
          </a:p>
        </p:txBody>
      </p:sp>
    </p:spTree>
    <p:extLst>
      <p:ext uri="{BB962C8B-B14F-4D97-AF65-F5344CB8AC3E}">
        <p14:creationId xmlns:p14="http://schemas.microsoft.com/office/powerpoint/2010/main" val="2730330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ln>
            <a:noFill/>
          </a:ln>
          <a:effectLst/>
        </p:spPr>
      </p:sp>
      <p:sp>
        <p:nvSpPr>
          <p:cNvPr id="30" name="Rectangle 29">
            <a:extLst>
              <a:ext uri="{FF2B5EF4-FFF2-40B4-BE49-F238E27FC236}">
                <a16:creationId xmlns:a16="http://schemas.microsoft.com/office/drawing/2014/main" id="{52C0B2E1-0268-42EC-ABD3-94F81A05BCB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a:extLst>
              <a:ext uri="{FF2B5EF4-FFF2-40B4-BE49-F238E27FC236}">
                <a16:creationId xmlns:a16="http://schemas.microsoft.com/office/drawing/2014/main" id="{7D2256B4-48EA-40FC-BBC0-AA1EE6E0080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4" name="Straight Connector 33">
            <a:extLst>
              <a:ext uri="{FF2B5EF4-FFF2-40B4-BE49-F238E27FC236}">
                <a16:creationId xmlns:a16="http://schemas.microsoft.com/office/drawing/2014/main" id="{3D44BCCA-102D-4A9D-B1E4-2450CAF0B05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6" name="Rectangle 35">
            <a:extLst>
              <a:ext uri="{FF2B5EF4-FFF2-40B4-BE49-F238E27FC236}">
                <a16:creationId xmlns:a16="http://schemas.microsoft.com/office/drawing/2014/main" id="{FBDCECDC-EEE3-4128-AA5E-82A8C08796E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4260EDE0-989C-4E16-AF94-F652294D828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Rectangle 39">
            <a:extLst>
              <a:ext uri="{FF2B5EF4-FFF2-40B4-BE49-F238E27FC236}">
                <a16:creationId xmlns:a16="http://schemas.microsoft.com/office/drawing/2014/main" id="{1F3985C0-E548-44D2-B30E-F3E42DADE13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3"/>
          <p:cNvSpPr>
            <a:spLocks noGrp="1"/>
          </p:cNvSpPr>
          <p:nvPr>
            <p:ph type="title"/>
          </p:nvPr>
        </p:nvSpPr>
        <p:spPr>
          <a:xfrm>
            <a:off x="1097280" y="758952"/>
            <a:ext cx="10058400" cy="3892168"/>
          </a:xfrm>
        </p:spPr>
        <p:txBody>
          <a:bodyPr vert="horz" lIns="91440" tIns="45720" rIns="91440" bIns="45720" rtlCol="0" anchor="b">
            <a:normAutofit/>
          </a:bodyPr>
          <a:lstStyle/>
          <a:p>
            <a:r>
              <a:rPr lang="en-US">
                <a:solidFill>
                  <a:srgbClr val="FFFFFF"/>
                </a:solidFill>
              </a:rPr>
              <a:t>Genre Analysis</a:t>
            </a:r>
          </a:p>
        </p:txBody>
      </p:sp>
      <p:sp>
        <p:nvSpPr>
          <p:cNvPr id="3" name="Text Placeholder 2"/>
          <p:cNvSpPr>
            <a:spLocks noGrp="1"/>
          </p:cNvSpPr>
          <p:nvPr>
            <p:ph type="body" idx="1"/>
          </p:nvPr>
        </p:nvSpPr>
        <p:spPr>
          <a:xfrm>
            <a:off x="1100051" y="5225240"/>
            <a:ext cx="10058400" cy="1143000"/>
          </a:xfrm>
        </p:spPr>
        <p:txBody>
          <a:bodyPr vert="horz" lIns="91440" tIns="45720" rIns="91440" bIns="45720" rtlCol="0">
            <a:normAutofit/>
          </a:bodyPr>
          <a:lstStyle/>
          <a:p>
            <a:r>
              <a:rPr lang="en-US">
                <a:solidFill>
                  <a:srgbClr val="FFFFFF"/>
                </a:solidFill>
              </a:rPr>
              <a:t>Is vs. About</a:t>
            </a:r>
          </a:p>
        </p:txBody>
      </p:sp>
    </p:spTree>
    <p:extLst>
      <p:ext uri="{BB962C8B-B14F-4D97-AF65-F5344CB8AC3E}">
        <p14:creationId xmlns:p14="http://schemas.microsoft.com/office/powerpoint/2010/main" val="3020432869"/>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Genre analysis</a:t>
            </a:r>
          </a:p>
        </p:txBody>
      </p:sp>
      <p:sp>
        <p:nvSpPr>
          <p:cNvPr id="3" name="Content Placeholder 2"/>
          <p:cNvSpPr>
            <a:spLocks noGrp="1"/>
          </p:cNvSpPr>
          <p:nvPr>
            <p:ph idx="1"/>
          </p:nvPr>
        </p:nvSpPr>
        <p:spPr/>
        <p:txBody>
          <a:bodyPr>
            <a:normAutofit fontScale="85000" lnSpcReduction="20000"/>
          </a:bodyPr>
          <a:lstStyle/>
          <a:p>
            <a:r>
              <a:rPr lang="en-US" dirty="0"/>
              <a:t>Focuses on form and structure</a:t>
            </a:r>
          </a:p>
          <a:p>
            <a:pPr marL="114300" indent="0">
              <a:buNone/>
            </a:pPr>
            <a:endParaRPr lang="en-US" dirty="0"/>
          </a:p>
          <a:p>
            <a:pPr marL="114300" indent="0">
              <a:buNone/>
            </a:pPr>
            <a:r>
              <a:rPr lang="en-US" dirty="0"/>
              <a:t>From the reading:</a:t>
            </a:r>
          </a:p>
          <a:p>
            <a:pPr marL="114300" indent="0">
              <a:buNone/>
            </a:pPr>
            <a:r>
              <a:rPr lang="en-US" dirty="0"/>
              <a:t>Types:</a:t>
            </a:r>
          </a:p>
          <a:p>
            <a:pPr marL="571500" indent="-457200">
              <a:buAutoNum type="arabicPeriod"/>
            </a:pPr>
            <a:r>
              <a:rPr lang="en-US" dirty="0"/>
              <a:t>Contests</a:t>
            </a:r>
          </a:p>
          <a:p>
            <a:pPr marL="571500" indent="-457200">
              <a:buAutoNum type="arabicPeriod"/>
            </a:pPr>
            <a:r>
              <a:rPr lang="en-US" dirty="0"/>
              <a:t>Dramas</a:t>
            </a:r>
          </a:p>
          <a:p>
            <a:pPr marL="571500" indent="-457200">
              <a:buAutoNum type="arabicPeriod"/>
            </a:pPr>
            <a:r>
              <a:rPr lang="en-US" dirty="0"/>
              <a:t>Actualities </a:t>
            </a:r>
          </a:p>
          <a:p>
            <a:pPr marL="571500" indent="-457200">
              <a:buAutoNum type="arabicPeriod"/>
            </a:pPr>
            <a:r>
              <a:rPr lang="en-US" dirty="0"/>
              <a:t>Persuasions</a:t>
            </a:r>
          </a:p>
          <a:p>
            <a:pPr marL="114300" indent="0">
              <a:buNone/>
            </a:pPr>
            <a:r>
              <a:rPr lang="en-US" dirty="0"/>
              <a:t>Polarity</a:t>
            </a:r>
          </a:p>
          <a:p>
            <a:pPr marL="571500" indent="-457200">
              <a:buAutoNum type="arabicPeriod"/>
            </a:pPr>
            <a:r>
              <a:rPr lang="en-US" dirty="0"/>
              <a:t>Emotive</a:t>
            </a:r>
          </a:p>
          <a:p>
            <a:pPr marL="571500" indent="-457200">
              <a:buAutoNum type="arabicPeriod"/>
            </a:pPr>
            <a:r>
              <a:rPr lang="en-US" dirty="0"/>
              <a:t>Objective</a:t>
            </a:r>
          </a:p>
        </p:txBody>
      </p:sp>
    </p:spTree>
    <p:extLst>
      <p:ext uri="{BB962C8B-B14F-4D97-AF65-F5344CB8AC3E}">
        <p14:creationId xmlns:p14="http://schemas.microsoft.com/office/powerpoint/2010/main" val="565741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Signs, Signifier, Signified</a:t>
            </a:r>
          </a:p>
        </p:txBody>
      </p:sp>
      <p:sp>
        <p:nvSpPr>
          <p:cNvPr id="3" name="Content Placeholder 2"/>
          <p:cNvSpPr>
            <a:spLocks noGrp="1"/>
          </p:cNvSpPr>
          <p:nvPr>
            <p:ph idx="1"/>
          </p:nvPr>
        </p:nvSpPr>
        <p:spPr/>
        <p:txBody>
          <a:bodyPr>
            <a:normAutofit/>
          </a:bodyPr>
          <a:lstStyle/>
          <a:p>
            <a:r>
              <a:rPr lang="en-US" dirty="0"/>
              <a:t>Signifier – images, sounds</a:t>
            </a:r>
          </a:p>
          <a:p>
            <a:r>
              <a:rPr lang="en-US" dirty="0"/>
              <a:t>Signified – the concept</a:t>
            </a:r>
          </a:p>
          <a:p>
            <a:pPr marL="114300" indent="0">
              <a:buNone/>
            </a:pP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1" y="3048001"/>
            <a:ext cx="4276725" cy="19716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4" name="TextBox 3"/>
          <p:cNvSpPr txBox="1"/>
          <p:nvPr/>
        </p:nvSpPr>
        <p:spPr>
          <a:xfrm>
            <a:off x="3048000" y="5105400"/>
            <a:ext cx="4572000" cy="369332"/>
          </a:xfrm>
          <a:prstGeom prst="rect">
            <a:avLst/>
          </a:prstGeom>
          <a:noFill/>
        </p:spPr>
        <p:txBody>
          <a:bodyPr wrap="square" rtlCol="0">
            <a:spAutoFit/>
          </a:bodyPr>
          <a:lstStyle/>
          <a:p>
            <a:r>
              <a:rPr lang="en-US" dirty="0"/>
              <a:t>http://www.nocleansinging.com/tag/signified/</a:t>
            </a:r>
          </a:p>
        </p:txBody>
      </p:sp>
    </p:spTree>
    <p:extLst>
      <p:ext uri="{BB962C8B-B14F-4D97-AF65-F5344CB8AC3E}">
        <p14:creationId xmlns:p14="http://schemas.microsoft.com/office/powerpoint/2010/main" val="2065227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Elements of Genre</a:t>
            </a:r>
          </a:p>
        </p:txBody>
      </p:sp>
      <p:sp>
        <p:nvSpPr>
          <p:cNvPr id="3" name="Content Placeholder 2"/>
          <p:cNvSpPr>
            <a:spLocks noGrp="1"/>
          </p:cNvSpPr>
          <p:nvPr>
            <p:ph idx="1"/>
          </p:nvPr>
        </p:nvSpPr>
        <p:spPr/>
        <p:txBody>
          <a:bodyPr>
            <a:normAutofit fontScale="85000" lnSpcReduction="20000"/>
          </a:bodyPr>
          <a:lstStyle/>
          <a:p>
            <a:r>
              <a:rPr lang="en-US" dirty="0"/>
              <a:t>Time</a:t>
            </a:r>
          </a:p>
          <a:p>
            <a:r>
              <a:rPr lang="en-US" dirty="0"/>
              <a:t>Location</a:t>
            </a:r>
          </a:p>
          <a:p>
            <a:r>
              <a:rPr lang="en-US" dirty="0"/>
              <a:t>Hero</a:t>
            </a:r>
          </a:p>
          <a:p>
            <a:r>
              <a:rPr lang="en-US" dirty="0"/>
              <a:t>Heroine</a:t>
            </a:r>
          </a:p>
          <a:p>
            <a:r>
              <a:rPr lang="en-US" dirty="0"/>
              <a:t>Secondary Characters</a:t>
            </a:r>
          </a:p>
          <a:p>
            <a:r>
              <a:rPr lang="en-US" dirty="0"/>
              <a:t>Villains</a:t>
            </a:r>
          </a:p>
          <a:p>
            <a:r>
              <a:rPr lang="en-US" dirty="0"/>
              <a:t>Plot</a:t>
            </a:r>
          </a:p>
          <a:p>
            <a:r>
              <a:rPr lang="en-US" dirty="0"/>
              <a:t>Theme</a:t>
            </a:r>
          </a:p>
          <a:p>
            <a:r>
              <a:rPr lang="en-US" dirty="0"/>
              <a:t>Costume</a:t>
            </a:r>
          </a:p>
          <a:p>
            <a:r>
              <a:rPr lang="en-US" dirty="0"/>
              <a:t>Locomotion</a:t>
            </a:r>
          </a:p>
          <a:p>
            <a:r>
              <a:rPr lang="en-US" dirty="0"/>
              <a:t>Weaponry</a:t>
            </a:r>
          </a:p>
        </p:txBody>
      </p:sp>
    </p:spTree>
    <p:extLst>
      <p:ext uri="{BB962C8B-B14F-4D97-AF65-F5344CB8AC3E}">
        <p14:creationId xmlns:p14="http://schemas.microsoft.com/office/powerpoint/2010/main" val="1586470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13145"/>
            <a:ext cx="7620000" cy="1143000"/>
          </a:xfrm>
        </p:spPr>
        <p:txBody>
          <a:bodyPr/>
          <a:lstStyle/>
          <a:p>
            <a:r>
              <a:rPr lang="en-US" sz="3200" dirty="0"/>
              <a:t>Formulaic Elements in Popular Genres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16089862"/>
              </p:ext>
            </p:extLst>
          </p:nvPr>
        </p:nvGraphicFramePr>
        <p:xfrm>
          <a:off x="1219200" y="1285240"/>
          <a:ext cx="9982200" cy="4892040"/>
        </p:xfrm>
        <a:graphic>
          <a:graphicData uri="http://schemas.openxmlformats.org/drawingml/2006/table">
            <a:tbl>
              <a:tblPr firstRow="1" bandRow="1">
                <a:tableStyleId>{5C22544A-7EE6-4342-B048-85BDC9FD1C3A}</a:tableStyleId>
              </a:tblPr>
              <a:tblGrid>
                <a:gridCol w="2495550">
                  <a:extLst>
                    <a:ext uri="{9D8B030D-6E8A-4147-A177-3AD203B41FA5}">
                      <a16:colId xmlns:a16="http://schemas.microsoft.com/office/drawing/2014/main" val="20000"/>
                    </a:ext>
                  </a:extLst>
                </a:gridCol>
                <a:gridCol w="2495550">
                  <a:extLst>
                    <a:ext uri="{9D8B030D-6E8A-4147-A177-3AD203B41FA5}">
                      <a16:colId xmlns:a16="http://schemas.microsoft.com/office/drawing/2014/main" val="20001"/>
                    </a:ext>
                  </a:extLst>
                </a:gridCol>
                <a:gridCol w="2495550">
                  <a:extLst>
                    <a:ext uri="{9D8B030D-6E8A-4147-A177-3AD203B41FA5}">
                      <a16:colId xmlns:a16="http://schemas.microsoft.com/office/drawing/2014/main" val="20002"/>
                    </a:ext>
                  </a:extLst>
                </a:gridCol>
                <a:gridCol w="2495550">
                  <a:extLst>
                    <a:ext uri="{9D8B030D-6E8A-4147-A177-3AD203B41FA5}">
                      <a16:colId xmlns:a16="http://schemas.microsoft.com/office/drawing/2014/main" val="20003"/>
                    </a:ext>
                  </a:extLst>
                </a:gridCol>
              </a:tblGrid>
              <a:tr h="0">
                <a:tc>
                  <a:txBody>
                    <a:bodyPr/>
                    <a:lstStyle/>
                    <a:p>
                      <a:r>
                        <a:rPr lang="en-US" dirty="0"/>
                        <a:t>Genre</a:t>
                      </a:r>
                    </a:p>
                  </a:txBody>
                  <a:tcPr/>
                </a:tc>
                <a:tc>
                  <a:txBody>
                    <a:bodyPr/>
                    <a:lstStyle/>
                    <a:p>
                      <a:r>
                        <a:rPr lang="en-US" dirty="0"/>
                        <a:t>Western</a:t>
                      </a:r>
                    </a:p>
                  </a:txBody>
                  <a:tcPr/>
                </a:tc>
                <a:tc>
                  <a:txBody>
                    <a:bodyPr/>
                    <a:lstStyle/>
                    <a:p>
                      <a:r>
                        <a:rPr lang="en-US" dirty="0"/>
                        <a:t>SF</a:t>
                      </a:r>
                    </a:p>
                  </a:txBody>
                  <a:tcPr/>
                </a:tc>
                <a:tc>
                  <a:txBody>
                    <a:bodyPr/>
                    <a:lstStyle/>
                    <a:p>
                      <a:r>
                        <a:rPr lang="en-US" dirty="0"/>
                        <a:t>Spy</a:t>
                      </a:r>
                    </a:p>
                  </a:txBody>
                  <a:tcPr/>
                </a:tc>
                <a:extLst>
                  <a:ext uri="{0D108BD9-81ED-4DB2-BD59-A6C34878D82A}">
                    <a16:rowId xmlns:a16="http://schemas.microsoft.com/office/drawing/2014/main" val="10000"/>
                  </a:ext>
                </a:extLst>
              </a:tr>
              <a:tr h="304800">
                <a:tc>
                  <a:txBody>
                    <a:bodyPr/>
                    <a:lstStyle/>
                    <a:p>
                      <a:r>
                        <a:rPr lang="en-US" b="1" dirty="0"/>
                        <a:t>Time</a:t>
                      </a:r>
                    </a:p>
                  </a:txBody>
                  <a:tcPr/>
                </a:tc>
                <a:tc>
                  <a:txBody>
                    <a:bodyPr/>
                    <a:lstStyle/>
                    <a:p>
                      <a:r>
                        <a:rPr lang="en-US" dirty="0"/>
                        <a:t>1800s</a:t>
                      </a:r>
                    </a:p>
                  </a:txBody>
                  <a:tcPr/>
                </a:tc>
                <a:tc>
                  <a:txBody>
                    <a:bodyPr/>
                    <a:lstStyle/>
                    <a:p>
                      <a:r>
                        <a:rPr lang="en-US" dirty="0"/>
                        <a:t>Future</a:t>
                      </a:r>
                    </a:p>
                  </a:txBody>
                  <a:tcPr/>
                </a:tc>
                <a:tc>
                  <a:txBody>
                    <a:bodyPr/>
                    <a:lstStyle/>
                    <a:p>
                      <a:r>
                        <a:rPr lang="en-US" dirty="0"/>
                        <a:t>Present</a:t>
                      </a:r>
                    </a:p>
                  </a:txBody>
                  <a:tcPr/>
                </a:tc>
                <a:extLst>
                  <a:ext uri="{0D108BD9-81ED-4DB2-BD59-A6C34878D82A}">
                    <a16:rowId xmlns:a16="http://schemas.microsoft.com/office/drawing/2014/main" val="10001"/>
                  </a:ext>
                </a:extLst>
              </a:tr>
              <a:tr h="533400">
                <a:tc>
                  <a:txBody>
                    <a:bodyPr/>
                    <a:lstStyle/>
                    <a:p>
                      <a:r>
                        <a:rPr lang="en-US" b="1" dirty="0"/>
                        <a:t>Location</a:t>
                      </a:r>
                    </a:p>
                  </a:txBody>
                  <a:tcPr/>
                </a:tc>
                <a:tc>
                  <a:txBody>
                    <a:bodyPr/>
                    <a:lstStyle/>
                    <a:p>
                      <a:r>
                        <a:rPr lang="en-US" dirty="0"/>
                        <a:t>Edge of Civilization</a:t>
                      </a:r>
                    </a:p>
                  </a:txBody>
                  <a:tcPr/>
                </a:tc>
                <a:tc>
                  <a:txBody>
                    <a:bodyPr/>
                    <a:lstStyle/>
                    <a:p>
                      <a:r>
                        <a:rPr lang="en-US" dirty="0"/>
                        <a:t>Space</a:t>
                      </a:r>
                    </a:p>
                  </a:txBody>
                  <a:tcPr/>
                </a:tc>
                <a:tc>
                  <a:txBody>
                    <a:bodyPr/>
                    <a:lstStyle/>
                    <a:p>
                      <a:r>
                        <a:rPr lang="en-US" dirty="0"/>
                        <a:t>World</a:t>
                      </a:r>
                    </a:p>
                  </a:txBody>
                  <a:tcPr/>
                </a:tc>
                <a:extLst>
                  <a:ext uri="{0D108BD9-81ED-4DB2-BD59-A6C34878D82A}">
                    <a16:rowId xmlns:a16="http://schemas.microsoft.com/office/drawing/2014/main" val="10002"/>
                  </a:ext>
                </a:extLst>
              </a:tr>
              <a:tr h="304800">
                <a:tc>
                  <a:txBody>
                    <a:bodyPr/>
                    <a:lstStyle/>
                    <a:p>
                      <a:r>
                        <a:rPr lang="en-US" b="1" dirty="0"/>
                        <a:t>Hero</a:t>
                      </a:r>
                    </a:p>
                  </a:txBody>
                  <a:tcPr/>
                </a:tc>
                <a:tc>
                  <a:txBody>
                    <a:bodyPr/>
                    <a:lstStyle/>
                    <a:p>
                      <a:r>
                        <a:rPr lang="en-US" dirty="0"/>
                        <a:t>Cowboy</a:t>
                      </a:r>
                    </a:p>
                  </a:txBody>
                  <a:tcPr/>
                </a:tc>
                <a:tc>
                  <a:txBody>
                    <a:bodyPr/>
                    <a:lstStyle/>
                    <a:p>
                      <a:r>
                        <a:rPr lang="en-US" dirty="0"/>
                        <a:t>Spaceman</a:t>
                      </a:r>
                    </a:p>
                  </a:txBody>
                  <a:tcPr/>
                </a:tc>
                <a:tc>
                  <a:txBody>
                    <a:bodyPr/>
                    <a:lstStyle/>
                    <a:p>
                      <a:r>
                        <a:rPr lang="en-US" dirty="0"/>
                        <a:t>Agent</a:t>
                      </a:r>
                    </a:p>
                  </a:txBody>
                  <a:tcPr/>
                </a:tc>
                <a:extLst>
                  <a:ext uri="{0D108BD9-81ED-4DB2-BD59-A6C34878D82A}">
                    <a16:rowId xmlns:a16="http://schemas.microsoft.com/office/drawing/2014/main" val="10003"/>
                  </a:ext>
                </a:extLst>
              </a:tr>
              <a:tr h="304800">
                <a:tc>
                  <a:txBody>
                    <a:bodyPr/>
                    <a:lstStyle/>
                    <a:p>
                      <a:r>
                        <a:rPr lang="en-US" b="1" dirty="0"/>
                        <a:t>Heroine</a:t>
                      </a:r>
                    </a:p>
                  </a:txBody>
                  <a:tcPr/>
                </a:tc>
                <a:tc>
                  <a:txBody>
                    <a:bodyPr/>
                    <a:lstStyle/>
                    <a:p>
                      <a:r>
                        <a:rPr lang="en-US" dirty="0"/>
                        <a:t>Schoolmarm</a:t>
                      </a:r>
                    </a:p>
                  </a:txBody>
                  <a:tcPr/>
                </a:tc>
                <a:tc>
                  <a:txBody>
                    <a:bodyPr/>
                    <a:lstStyle/>
                    <a:p>
                      <a:r>
                        <a:rPr lang="en-US" dirty="0"/>
                        <a:t>Spacegal</a:t>
                      </a:r>
                    </a:p>
                  </a:txBody>
                  <a:tcPr/>
                </a:tc>
                <a:tc>
                  <a:txBody>
                    <a:bodyPr/>
                    <a:lstStyle/>
                    <a:p>
                      <a:r>
                        <a:rPr lang="en-US" dirty="0"/>
                        <a:t>Woman spy</a:t>
                      </a:r>
                    </a:p>
                  </a:txBody>
                  <a:tcPr/>
                </a:tc>
                <a:extLst>
                  <a:ext uri="{0D108BD9-81ED-4DB2-BD59-A6C34878D82A}">
                    <a16:rowId xmlns:a16="http://schemas.microsoft.com/office/drawing/2014/main" val="10004"/>
                  </a:ext>
                </a:extLst>
              </a:tr>
              <a:tr h="533400">
                <a:tc>
                  <a:txBody>
                    <a:bodyPr/>
                    <a:lstStyle/>
                    <a:p>
                      <a:r>
                        <a:rPr lang="en-US" b="1" dirty="0"/>
                        <a:t>Secondary characters</a:t>
                      </a:r>
                    </a:p>
                  </a:txBody>
                  <a:tcPr/>
                </a:tc>
                <a:tc>
                  <a:txBody>
                    <a:bodyPr/>
                    <a:lstStyle/>
                    <a:p>
                      <a:r>
                        <a:rPr lang="en-US" dirty="0"/>
                        <a:t>Townsfolk, Indians</a:t>
                      </a:r>
                    </a:p>
                  </a:txBody>
                  <a:tcPr/>
                </a:tc>
                <a:tc>
                  <a:txBody>
                    <a:bodyPr/>
                    <a:lstStyle/>
                    <a:p>
                      <a:r>
                        <a:rPr lang="en-US" dirty="0"/>
                        <a:t>Technicians</a:t>
                      </a:r>
                    </a:p>
                  </a:txBody>
                  <a:tcPr/>
                </a:tc>
                <a:tc>
                  <a:txBody>
                    <a:bodyPr/>
                    <a:lstStyle/>
                    <a:p>
                      <a:r>
                        <a:rPr lang="en-US" dirty="0"/>
                        <a:t>Other spies</a:t>
                      </a:r>
                    </a:p>
                  </a:txBody>
                  <a:tcPr/>
                </a:tc>
                <a:extLst>
                  <a:ext uri="{0D108BD9-81ED-4DB2-BD59-A6C34878D82A}">
                    <a16:rowId xmlns:a16="http://schemas.microsoft.com/office/drawing/2014/main" val="10005"/>
                  </a:ext>
                </a:extLst>
              </a:tr>
              <a:tr h="304800">
                <a:tc>
                  <a:txBody>
                    <a:bodyPr/>
                    <a:lstStyle/>
                    <a:p>
                      <a:r>
                        <a:rPr lang="en-US" b="1" dirty="0"/>
                        <a:t>Villains</a:t>
                      </a:r>
                    </a:p>
                  </a:txBody>
                  <a:tcPr/>
                </a:tc>
                <a:tc>
                  <a:txBody>
                    <a:bodyPr/>
                    <a:lstStyle/>
                    <a:p>
                      <a:r>
                        <a:rPr lang="en-US" dirty="0"/>
                        <a:t>Outlaws</a:t>
                      </a:r>
                    </a:p>
                  </a:txBody>
                  <a:tcPr/>
                </a:tc>
                <a:tc>
                  <a:txBody>
                    <a:bodyPr/>
                    <a:lstStyle/>
                    <a:p>
                      <a:r>
                        <a:rPr lang="en-US" dirty="0"/>
                        <a:t>Aliens</a:t>
                      </a:r>
                    </a:p>
                  </a:txBody>
                  <a:tcPr/>
                </a:tc>
                <a:tc>
                  <a:txBody>
                    <a:bodyPr/>
                    <a:lstStyle/>
                    <a:p>
                      <a:r>
                        <a:rPr lang="en-US" dirty="0"/>
                        <a:t>Moles</a:t>
                      </a:r>
                    </a:p>
                  </a:txBody>
                  <a:tcPr/>
                </a:tc>
                <a:extLst>
                  <a:ext uri="{0D108BD9-81ED-4DB2-BD59-A6C34878D82A}">
                    <a16:rowId xmlns:a16="http://schemas.microsoft.com/office/drawing/2014/main" val="10006"/>
                  </a:ext>
                </a:extLst>
              </a:tr>
              <a:tr h="304800">
                <a:tc>
                  <a:txBody>
                    <a:bodyPr/>
                    <a:lstStyle/>
                    <a:p>
                      <a:r>
                        <a:rPr lang="en-US" b="1" dirty="0"/>
                        <a:t>Plot</a:t>
                      </a:r>
                    </a:p>
                  </a:txBody>
                  <a:tcPr/>
                </a:tc>
                <a:tc>
                  <a:txBody>
                    <a:bodyPr/>
                    <a:lstStyle/>
                    <a:p>
                      <a:r>
                        <a:rPr lang="en-US" dirty="0"/>
                        <a:t>Restore</a:t>
                      </a:r>
                      <a:r>
                        <a:rPr lang="en-US" baseline="0" dirty="0"/>
                        <a:t> Law</a:t>
                      </a:r>
                      <a:endParaRPr lang="en-US" dirty="0"/>
                    </a:p>
                  </a:txBody>
                  <a:tcPr/>
                </a:tc>
                <a:tc>
                  <a:txBody>
                    <a:bodyPr/>
                    <a:lstStyle/>
                    <a:p>
                      <a:r>
                        <a:rPr lang="en-US" dirty="0"/>
                        <a:t>Repel</a:t>
                      </a:r>
                      <a:r>
                        <a:rPr lang="en-US" baseline="0" dirty="0"/>
                        <a:t> aliens</a:t>
                      </a:r>
                      <a:endParaRPr lang="en-US" dirty="0"/>
                    </a:p>
                  </a:txBody>
                  <a:tcPr/>
                </a:tc>
                <a:tc>
                  <a:txBody>
                    <a:bodyPr/>
                    <a:lstStyle/>
                    <a:p>
                      <a:r>
                        <a:rPr lang="en-US" dirty="0"/>
                        <a:t>Find</a:t>
                      </a:r>
                      <a:r>
                        <a:rPr lang="en-US" baseline="0" dirty="0"/>
                        <a:t> mole</a:t>
                      </a:r>
                    </a:p>
                  </a:txBody>
                  <a:tcPr/>
                </a:tc>
                <a:extLst>
                  <a:ext uri="{0D108BD9-81ED-4DB2-BD59-A6C34878D82A}">
                    <a16:rowId xmlns:a16="http://schemas.microsoft.com/office/drawing/2014/main" val="10007"/>
                  </a:ext>
                </a:extLst>
              </a:tr>
              <a:tr h="533400">
                <a:tc>
                  <a:txBody>
                    <a:bodyPr/>
                    <a:lstStyle/>
                    <a:p>
                      <a:r>
                        <a:rPr lang="en-US" b="1" dirty="0"/>
                        <a:t>Theme</a:t>
                      </a:r>
                    </a:p>
                  </a:txBody>
                  <a:tcPr/>
                </a:tc>
                <a:tc>
                  <a:txBody>
                    <a:bodyPr/>
                    <a:lstStyle/>
                    <a:p>
                      <a:r>
                        <a:rPr lang="en-US" dirty="0"/>
                        <a:t>Justice progress</a:t>
                      </a:r>
                    </a:p>
                  </a:txBody>
                  <a:tcPr/>
                </a:tc>
                <a:tc>
                  <a:txBody>
                    <a:bodyPr/>
                    <a:lstStyle/>
                    <a:p>
                      <a:r>
                        <a:rPr lang="en-US" dirty="0"/>
                        <a:t>Triumph of humanity</a:t>
                      </a:r>
                    </a:p>
                  </a:txBody>
                  <a:tcPr/>
                </a:tc>
                <a:tc>
                  <a:txBody>
                    <a:bodyPr/>
                    <a:lstStyle/>
                    <a:p>
                      <a:r>
                        <a:rPr lang="en-US" baseline="0" dirty="0"/>
                        <a:t>Save free world</a:t>
                      </a:r>
                    </a:p>
                  </a:txBody>
                  <a:tcPr/>
                </a:tc>
                <a:extLst>
                  <a:ext uri="{0D108BD9-81ED-4DB2-BD59-A6C34878D82A}">
                    <a16:rowId xmlns:a16="http://schemas.microsoft.com/office/drawing/2014/main" val="10008"/>
                  </a:ext>
                </a:extLst>
              </a:tr>
              <a:tr h="304800">
                <a:tc>
                  <a:txBody>
                    <a:bodyPr/>
                    <a:lstStyle/>
                    <a:p>
                      <a:r>
                        <a:rPr lang="en-US" b="1" dirty="0"/>
                        <a:t>Costume</a:t>
                      </a:r>
                    </a:p>
                  </a:txBody>
                  <a:tcPr/>
                </a:tc>
                <a:tc>
                  <a:txBody>
                    <a:bodyPr/>
                    <a:lstStyle/>
                    <a:p>
                      <a:r>
                        <a:rPr lang="en-US" dirty="0"/>
                        <a:t>Cowboy</a:t>
                      </a:r>
                      <a:r>
                        <a:rPr lang="en-US" baseline="0" dirty="0"/>
                        <a:t> hat</a:t>
                      </a:r>
                      <a:endParaRPr lang="en-US" dirty="0"/>
                    </a:p>
                  </a:txBody>
                  <a:tcPr/>
                </a:tc>
                <a:tc>
                  <a:txBody>
                    <a:bodyPr/>
                    <a:lstStyle/>
                    <a:p>
                      <a:r>
                        <a:rPr lang="en-US" dirty="0"/>
                        <a:t>High-tech</a:t>
                      </a:r>
                    </a:p>
                  </a:txBody>
                  <a:tcPr/>
                </a:tc>
                <a:tc>
                  <a:txBody>
                    <a:bodyPr/>
                    <a:lstStyle/>
                    <a:p>
                      <a:r>
                        <a:rPr lang="en-US" baseline="0" dirty="0"/>
                        <a:t>Suit</a:t>
                      </a:r>
                    </a:p>
                  </a:txBody>
                  <a:tcPr/>
                </a:tc>
                <a:extLst>
                  <a:ext uri="{0D108BD9-81ED-4DB2-BD59-A6C34878D82A}">
                    <a16:rowId xmlns:a16="http://schemas.microsoft.com/office/drawing/2014/main" val="10009"/>
                  </a:ext>
                </a:extLst>
              </a:tr>
              <a:tr h="304800">
                <a:tc>
                  <a:txBody>
                    <a:bodyPr/>
                    <a:lstStyle/>
                    <a:p>
                      <a:r>
                        <a:rPr lang="en-US" b="1" dirty="0"/>
                        <a:t>Locomotion</a:t>
                      </a:r>
                    </a:p>
                  </a:txBody>
                  <a:tcPr/>
                </a:tc>
                <a:tc>
                  <a:txBody>
                    <a:bodyPr/>
                    <a:lstStyle/>
                    <a:p>
                      <a:r>
                        <a:rPr lang="en-US" dirty="0"/>
                        <a:t>Horse</a:t>
                      </a:r>
                    </a:p>
                  </a:txBody>
                  <a:tcPr/>
                </a:tc>
                <a:tc>
                  <a:txBody>
                    <a:bodyPr/>
                    <a:lstStyle/>
                    <a:p>
                      <a:r>
                        <a:rPr lang="en-US" dirty="0"/>
                        <a:t>Spaceship</a:t>
                      </a:r>
                    </a:p>
                  </a:txBody>
                  <a:tcPr/>
                </a:tc>
                <a:tc>
                  <a:txBody>
                    <a:bodyPr/>
                    <a:lstStyle/>
                    <a:p>
                      <a:r>
                        <a:rPr lang="en-US" baseline="0" dirty="0"/>
                        <a:t>Planes</a:t>
                      </a:r>
                    </a:p>
                  </a:txBody>
                  <a:tcPr/>
                </a:tc>
                <a:extLst>
                  <a:ext uri="{0D108BD9-81ED-4DB2-BD59-A6C34878D82A}">
                    <a16:rowId xmlns:a16="http://schemas.microsoft.com/office/drawing/2014/main" val="10010"/>
                  </a:ext>
                </a:extLst>
              </a:tr>
              <a:tr h="304800">
                <a:tc>
                  <a:txBody>
                    <a:bodyPr/>
                    <a:lstStyle/>
                    <a:p>
                      <a:r>
                        <a:rPr lang="en-US" b="1" dirty="0"/>
                        <a:t>Weaponry</a:t>
                      </a:r>
                    </a:p>
                  </a:txBody>
                  <a:tcPr/>
                </a:tc>
                <a:tc>
                  <a:txBody>
                    <a:bodyPr/>
                    <a:lstStyle/>
                    <a:p>
                      <a:r>
                        <a:rPr lang="en-US" dirty="0"/>
                        <a:t>Six-gun</a:t>
                      </a:r>
                    </a:p>
                  </a:txBody>
                  <a:tcPr/>
                </a:tc>
                <a:tc>
                  <a:txBody>
                    <a:bodyPr/>
                    <a:lstStyle/>
                    <a:p>
                      <a:r>
                        <a:rPr lang="en-US" dirty="0"/>
                        <a:t>Ray gun</a:t>
                      </a:r>
                    </a:p>
                  </a:txBody>
                  <a:tcPr/>
                </a:tc>
                <a:tc>
                  <a:txBody>
                    <a:bodyPr/>
                    <a:lstStyle/>
                    <a:p>
                      <a:r>
                        <a:rPr lang="en-US" baseline="0" dirty="0"/>
                        <a:t>Pistol &amp; silencer</a:t>
                      </a:r>
                    </a:p>
                  </a:txBody>
                  <a:tcPr/>
                </a:tc>
                <a:extLst>
                  <a:ext uri="{0D108BD9-81ED-4DB2-BD59-A6C34878D82A}">
                    <a16:rowId xmlns:a16="http://schemas.microsoft.com/office/drawing/2014/main" val="10011"/>
                  </a:ext>
                </a:extLst>
              </a:tr>
            </a:tbl>
          </a:graphicData>
        </a:graphic>
      </p:graphicFrame>
      <p:sp>
        <p:nvSpPr>
          <p:cNvPr id="5" name="TextBox 4"/>
          <p:cNvSpPr txBox="1"/>
          <p:nvPr/>
        </p:nvSpPr>
        <p:spPr>
          <a:xfrm>
            <a:off x="1960728" y="6368534"/>
            <a:ext cx="4114800" cy="369332"/>
          </a:xfrm>
          <a:prstGeom prst="rect">
            <a:avLst/>
          </a:prstGeom>
          <a:noFill/>
        </p:spPr>
        <p:txBody>
          <a:bodyPr wrap="square" rtlCol="0">
            <a:spAutoFit/>
          </a:bodyPr>
          <a:lstStyle/>
          <a:p>
            <a:r>
              <a:rPr lang="en-US" dirty="0"/>
              <a:t>Berger, A. ,Popular culture genres, p. 33</a:t>
            </a:r>
          </a:p>
        </p:txBody>
      </p:sp>
    </p:spTree>
    <p:extLst>
      <p:ext uri="{BB962C8B-B14F-4D97-AF65-F5344CB8AC3E}">
        <p14:creationId xmlns:p14="http://schemas.microsoft.com/office/powerpoint/2010/main" val="48573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Genre and Formula</a:t>
            </a:r>
          </a:p>
        </p:txBody>
      </p:sp>
      <p:sp>
        <p:nvSpPr>
          <p:cNvPr id="3" name="Content Placeholder 2"/>
          <p:cNvSpPr>
            <a:spLocks noGrp="1"/>
          </p:cNvSpPr>
          <p:nvPr>
            <p:ph idx="1"/>
          </p:nvPr>
        </p:nvSpPr>
        <p:spPr/>
        <p:txBody>
          <a:bodyPr>
            <a:normAutofit/>
          </a:bodyPr>
          <a:lstStyle/>
          <a:p>
            <a:r>
              <a:rPr lang="en-US" sz="3200" dirty="0"/>
              <a:t>Authors play with the formula of a genre</a:t>
            </a:r>
          </a:p>
          <a:p>
            <a:r>
              <a:rPr lang="en-US" sz="3200" dirty="0"/>
              <a:t>Subgenres have slightly different formulas</a:t>
            </a:r>
          </a:p>
          <a:p>
            <a:r>
              <a:rPr lang="en-US" sz="3200" dirty="0"/>
              <a:t>Used to classify works but recall that people will have different typologies</a:t>
            </a:r>
          </a:p>
        </p:txBody>
      </p:sp>
    </p:spTree>
    <p:extLst>
      <p:ext uri="{BB962C8B-B14F-4D97-AF65-F5344CB8AC3E}">
        <p14:creationId xmlns:p14="http://schemas.microsoft.com/office/powerpoint/2010/main" val="497119244"/>
      </p:ext>
    </p:extLst>
  </p:cSld>
  <p:clrMapOvr>
    <a:masterClrMapping/>
  </p:clrMapOvr>
</p:sld>
</file>

<file path=ppt/theme/theme1.xml><?xml version="1.0" encoding="utf-8"?>
<a:theme xmlns:a="http://schemas.openxmlformats.org/drawingml/2006/main" name="Retrospect">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739</TotalTime>
  <Words>1494</Words>
  <Application>Microsoft Macintosh PowerPoint</Application>
  <PresentationFormat>Widescreen</PresentationFormat>
  <Paragraphs>329</Paragraphs>
  <Slides>35</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Arial Unicode MS</vt:lpstr>
      <vt:lpstr>ＭＳ Ｐゴシック</vt:lpstr>
      <vt:lpstr>Arial</vt:lpstr>
      <vt:lpstr>Calibri</vt:lpstr>
      <vt:lpstr>Calibri Light</vt:lpstr>
      <vt:lpstr>Lucida Grande</vt:lpstr>
      <vt:lpstr>Times New Roman</vt:lpstr>
      <vt:lpstr>Retrospect</vt:lpstr>
      <vt:lpstr> Subject Languages</vt:lpstr>
      <vt:lpstr>Agenda</vt:lpstr>
      <vt:lpstr>What is the difference?</vt:lpstr>
      <vt:lpstr>Genre Analysis</vt:lpstr>
      <vt:lpstr>What? Genre analysis</vt:lpstr>
      <vt:lpstr>How? Signs, Signifier, Signified</vt:lpstr>
      <vt:lpstr>Elements of Genre</vt:lpstr>
      <vt:lpstr>Formulaic Elements in Popular Genres</vt:lpstr>
      <vt:lpstr>Genre and Formula</vt:lpstr>
      <vt:lpstr>Subject Languages</vt:lpstr>
      <vt:lpstr>Tools and terms to be familiar with: </vt:lpstr>
      <vt:lpstr>Ways of sorting</vt:lpstr>
      <vt:lpstr>How? Subject Languages</vt:lpstr>
      <vt:lpstr>Types of Bibliographic Classification</vt:lpstr>
      <vt:lpstr>A general question</vt:lpstr>
      <vt:lpstr>Alternatives</vt:lpstr>
      <vt:lpstr>Natural language indexing</vt:lpstr>
      <vt:lpstr>Folksonomies</vt:lpstr>
      <vt:lpstr>Folksonomies (cont.)</vt:lpstr>
      <vt:lpstr>Roles of Controlled Vocabularies</vt:lpstr>
      <vt:lpstr>Pre-coordination</vt:lpstr>
      <vt:lpstr>Post-coordination</vt:lpstr>
      <vt:lpstr>Classification</vt:lpstr>
      <vt:lpstr>Subject Headings (LCSH)‏</vt:lpstr>
      <vt:lpstr>LCSH (DE) continued</vt:lpstr>
      <vt:lpstr>Lets talk about poetry</vt:lpstr>
      <vt:lpstr>Classification Theory</vt:lpstr>
      <vt:lpstr>Library of Congress standards</vt:lpstr>
      <vt:lpstr>Judging a Book By Its Cover</vt:lpstr>
      <vt:lpstr>Judging a book by its cover: Part 1</vt:lpstr>
      <vt:lpstr>PowerPoint Presentation</vt:lpstr>
      <vt:lpstr>Judging a book by its cover: Part 2</vt:lpstr>
      <vt:lpstr>Reading Discussion </vt:lpstr>
      <vt:lpstr>Takeaways</vt:lpstr>
      <vt:lpstr>Next Week: Issues in Description (Naming and Power)</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501  Information Org. and Access</dc:title>
  <dc:creator>Emily Knox</dc:creator>
  <cp:lastModifiedBy>Microsoft Office User</cp:lastModifiedBy>
  <cp:revision>90</cp:revision>
  <dcterms:created xsi:type="dcterms:W3CDTF">2013-08-26T15:58:51Z</dcterms:created>
  <dcterms:modified xsi:type="dcterms:W3CDTF">2019-11-05T21:01:09Z</dcterms:modified>
</cp:coreProperties>
</file>