
<file path=[Content_Types].xml><?xml version="1.0" encoding="utf-8"?>
<Types xmlns="http://schemas.openxmlformats.org/package/2006/content-types">
  <Default Extension="eps" ContentType="application/eps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ps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ps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ps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ps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ps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ps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ps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Existential quantification and closed vs. open worlds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Dave Dubin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March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Language and the world</a:t>
            </a:r>
          </a:p>
        </p:txBody>
      </p:sp>
      <p:pic>
        <p:nvPicPr>
          <p:cNvPr id="3" name="Picture 1" descr="lovers.ep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2755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page 12 figure from Bach (1989)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Syntax of Bach’s logic subset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𝑡𝑒𝑟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⟩|⟨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⟨1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𝑅𝑢𝑛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𝑊𝑎𝑙𝑘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𝐻𝑎𝑝𝑝𝑦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𝐶𝑎𝑙𝑚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⟨2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𝐿𝑜𝑣𝑒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𝐾𝑖𝑠𝑠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𝐿𝑖𝑘𝑒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𝑆𝑒𝑒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⟩⩴⟨1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⟩(⟨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𝑡𝑒𝑟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⟩⩴⟨2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⟩(⟨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𝑡𝑒𝑟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⟩,⟨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𝑡𝑒𝑟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⟩⩴−⟨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⟩⩴(⟨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⟩∨⟨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⟩⩴(⟨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⟩ &amp; ⟨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⟩⩴∀⟨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⟩ ⟨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⟩⩴∃⟨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⟩ ⟨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𝑤𝑓𝑓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Notational differences between readings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t> symbols both mean conjunction (“and”).</a:t>
                </a:r>
              </a:p>
              <a:p>
                <a:pPr lvl="1"/>
                <a:r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t> all mean negation (“not”).</a:t>
                </a:r>
              </a:p>
              <a:p>
                <a:pPr lvl="1"/>
                <a:r>
                  <a:t>Sometimes predicates are written with parentheses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), sometimes not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𝑃𝑥𝑦</m:t>
                    </m:r>
                  </m:oMath>
                </a14:m>
                <a:r>
                  <a:t>).</a:t>
                </a:r>
              </a:p>
              <a:p>
                <a:pPr lvl="1"/>
                <a:r>
                  <a:t>In other words,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𝑃𝑎𝑏</m:t>
                    </m:r>
                    <m:r>
                      <a:rPr>
                        <a:latin typeface="Cambria Math" panose="02040503050406030204" pitchFamily="18" charset="0"/>
                      </a:rPr>
                      <m:t>∧¬</m:t>
                    </m:r>
                    <m:r>
                      <a:rPr>
                        <a:latin typeface="Cambria Math" panose="02040503050406030204" pitchFamily="18" charset="0"/>
                      </a:rPr>
                      <m:t>𝑄𝑏𝑐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the same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) &amp; −</m:t>
                    </m:r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  <m:r>
                      <a:rPr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t>.</a:t>
                </a:r>
              </a:p>
              <a:p>
                <a:pPr lvl="1"/>
                <a:r>
                  <a:t>Some authors use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t> for the domain set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t> for the interpretation function.</a:t>
                </a:r>
              </a:p>
              <a:p>
                <a:pPr lvl="1"/>
                <a:r>
                  <a:t>But Bach calls the domain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t> (entities) and the interpretation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t> (denotes).</a:t>
                </a:r>
              </a:p>
              <a:p>
                <a:pPr lvl="1"/>
                <a:r>
                  <a:t>I will bring in some details from other readings, but use Bach’s notation in this presentation.</a:t>
                </a:r>
              </a:p>
              <a:p>
                <a:pPr lvl="1"/>
                <a:r>
                  <a:t>Bach calls his structure an interpretation, so I’ll use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t> for that.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9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Language and the world</a:t>
            </a:r>
          </a:p>
        </p:txBody>
      </p:sp>
      <p:pic>
        <p:nvPicPr>
          <p:cNvPr id="3" name="Picture 1" descr="semantics3a.ep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Animal 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Language and the world</a:t>
            </a:r>
          </a:p>
        </p:txBody>
      </p:sp>
      <p:pic>
        <p:nvPicPr>
          <p:cNvPr id="3" name="Picture 1" descr="semantics3b.ep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600200"/>
            <a:ext cx="781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Animal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Language and the world</a:t>
            </a:r>
          </a:p>
        </p:txBody>
      </p:sp>
      <p:pic>
        <p:nvPicPr>
          <p:cNvPr id="3" name="Picture 1" descr="semantics3c.ep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6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Animal 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Language and the world</a:t>
            </a:r>
          </a:p>
        </p:txBody>
      </p:sp>
      <p:pic>
        <p:nvPicPr>
          <p:cNvPr id="3" name="Picture 1" descr="semantics3d.ep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Animal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Inference rule from last week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270000" lvl="0" indent="0">
                  <a:buNone/>
                </a:pPr>
                <a:r>
                  <a:rPr sz="1800">
                    <a:latin typeface="Courier"/>
                  </a:rPr>
                  <a:t>needstool(Recipe,Tool,Property) :-
   stepin(Step,Recipe),
   utool(Step,Tool),
   realizes(Tool, Property).</a:t>
                </a:r>
              </a:p>
              <a:p>
                <a:pPr lvl="1"/>
                <a:r>
                  <a:t>If a step in a recipe uses a tool that realizes a property, then the recipe needs that tool for the property.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(((</m:t>
                    </m:r>
                    <m:r>
                      <a:rPr>
                        <a:latin typeface="Cambria Math" panose="02040503050406030204" pitchFamily="18" charset="0"/>
                      </a:rPr>
                      <m:t>𝑆𝑤𝑥</m:t>
                    </m:r>
                    <m:r>
                      <a:rPr>
                        <a:latin typeface="Cambria Math" panose="02040503050406030204" pitchFamily="18" charset="0"/>
                      </a:rPr>
                      <m:t>∧</m:t>
                    </m:r>
                    <m:r>
                      <a:rPr>
                        <a:latin typeface="Cambria Math" panose="02040503050406030204" pitchFamily="18" charset="0"/>
                      </a:rPr>
                      <m:t>𝑈𝑤𝑦</m:t>
                    </m:r>
                    <m:r>
                      <a:rPr>
                        <a:latin typeface="Cambria Math" panose="02040503050406030204" pitchFamily="18" charset="0"/>
                      </a:rPr>
                      <m:t>)∧</m:t>
                    </m:r>
                    <m:r>
                      <a:rPr>
                        <a:latin typeface="Cambria Math" panose="02040503050406030204" pitchFamily="18" charset="0"/>
                      </a:rPr>
                      <m:t>𝑅𝑦𝑧</m:t>
                    </m:r>
                    <m:r>
                      <a:rPr>
                        <a:latin typeface="Cambria Math" panose="02040503050406030204" pitchFamily="18" charset="0"/>
                      </a:rPr>
                      <m:t>)→</m:t>
                    </m:r>
                    <m:r>
                      <a:rPr>
                        <a:latin typeface="Cambria Math" panose="02040503050406030204" pitchFamily="18" charset="0"/>
                      </a:rPr>
                      <m:t>𝑁𝑥𝑦𝑧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lvl="1"/>
                <a:r>
                  <a:t>However, our data usually doesn’t specify both the tool and the property. One or the other is mentioned alone.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Language and the world</a:t>
            </a:r>
          </a:p>
        </p:txBody>
      </p:sp>
      <p:pic>
        <p:nvPicPr>
          <p:cNvPr id="3" name="Picture 1" descr="semantics3e.ep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Animal 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and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Bach writes:</a:t>
                </a:r>
              </a:p>
              <a:p>
                <a:pPr marL="1270000" lvl="0" indent="0">
                  <a:buNone/>
                </a:pPr>
                <a:r>
                  <a:rPr sz="2000"/>
                  <a:t>An </a:t>
                </a:r>
                <a:r>
                  <a:rPr sz="2000" i="1"/>
                  <a:t>interpretation</a:t>
                </a:r>
                <a:r>
                  <a:rPr sz="2000"/>
                  <a:t> is a way of assigning denotations in a certain model structure to expressions in a language.</a:t>
                </a:r>
              </a:p>
              <a:p>
                <a:pPr lvl="1"/>
                <a:r>
                  <a:t>Bach’s formalization gives us: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=⟨</m:t>
                    </m:r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  <m:r>
                      <a:rPr>
                        <a:latin typeface="Cambria Math" panose="02040503050406030204" pitchFamily="18" charset="0"/>
                      </a:rPr>
                      <m:t>1,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𝐺</m:t>
                    </m:r>
                    <m:r>
                      <a:rPr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t>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is the first model structure he proposes;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t> is a set of assignments of values to variables;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t> is the denoting evaluation function.</a:t>
                </a:r>
              </a:p>
              <a:p>
                <a:pPr lvl="1"/>
                <a:r>
                  <a:t>Bach’s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is itself a two-place tuple consisting of:</a:t>
                </a:r>
              </a:p>
              <a:p>
                <a:pPr lvl="2"/>
                <a:r>
                  <a:t>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t> of individuals;</a:t>
                </a:r>
              </a:p>
              <a:p>
                <a:pPr lvl="2"/>
                <a:r>
                  <a:t>The set of truth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{1,0}</m:t>
                    </m:r>
                  </m:oMath>
                </a14:m>
                <a:r>
                  <a:t>.</a:t>
                </a:r>
              </a:p>
              <a:p>
                <a:pPr lvl="1"/>
                <a:r>
                  <a:t>Toward the end of the reading he suggests adding a set of times and a set of possible worlds for more expressive languages.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504" r="-1037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Simple denotations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Individual constants (like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t>) will denote individuals in the domain, so they’ll be elements of Bach’s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t>. The one-place predicates (classes) will denote their extensions (i.e., subsets of the domain). The two-place predicates (binary relations) will denote sets of ordered pairs.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>
                          <a:latin typeface="Cambria Math" panose="02040503050406030204" pitchFamily="18" charset="0"/>
                        </a:rPr>
                        <m:t>(⟨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⟩)∈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>
                          <a:latin typeface="Cambria Math" panose="02040503050406030204" pitchFamily="18" charset="0"/>
                        </a:rPr>
                        <m:t>(⟨1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⟩)⊆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>
                          <a:latin typeface="Cambria Math" panose="02040503050406030204" pitchFamily="18" charset="0"/>
                        </a:rPr>
                        <m:t>(⟨2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⟩)⊆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Following a common convention, we adopt the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t>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. So,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t> would be some individual in the Domain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𝐿𝑜𝑣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t> would be a set of ordered pairs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⟨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t>, in each of which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loves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61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 assignments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t>Let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t> be the set of variables in the language. Bach’s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t> is a set of variable assignments, and each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∈</m:t>
                    </m:r>
                    <m:r>
                      <a:rPr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t> is a function from variables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  <m:r>
                      <a:rPr>
                        <a:latin typeface="Cambria Math" panose="02040503050406030204" pitchFamily="18" charset="0"/>
                      </a:rPr>
                      <m:t>∈</m:t>
                    </m:r>
                    <m:r>
                      <a:rPr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t>) to individuals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t>, i.e.: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⊆</m:t>
                    </m:r>
                    <m:r>
                      <a:rPr>
                        <a:latin typeface="Cambria Math" panose="02040503050406030204" pitchFamily="18" charset="0"/>
                      </a:rPr>
                      <m:t>𝑉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t>.</a:t>
                </a:r>
              </a:p>
              <a:p>
                <a:pPr lvl="1"/>
                <a:r>
                  <a:t>For example,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={⟨</m:t>
                    </m:r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={⟨</m:t>
                    </m:r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t>.</a:t>
                </a:r>
              </a:p>
              <a:p>
                <a:pPr lvl="1"/>
                <a:r>
                  <a:t>Because our functions are cartesian product subsets, two or more different variables can be mapped to the same individual. For example, maybe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={⟨</m:t>
                    </m:r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={⟨</m:t>
                    </m:r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t>. But they’re functions, so every variable in the domain will be included.</a:t>
                </a:r>
              </a:p>
              <a:p>
                <a:pPr lvl="1"/>
                <a:r>
                  <a:t>The expression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  <m:r>
                      <a:rPr>
                        <a:latin typeface="Cambria Math" panose="02040503050406030204" pitchFamily="18" charset="0"/>
                      </a:rPr>
                      <m:t>≔</m:t>
                    </m:r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  <m:r>
                      <a:rPr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t> is understood to mean “the variable assignment that is completely like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t> except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t> now gets the value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t> (where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t> might have assigned a different value).”</a:t>
                </a:r>
              </a:p>
              <a:p>
                <a:pPr lvl="1"/>
                <a:r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]={⟨</m:t>
                    </m:r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⟩,⟨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9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Denotation, support, and truth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An expression in our language will be true or false in an interpretation, relative to a particular assignment of individuals to variables. So we write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t> to mean that assignment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t> </a:t>
                </a:r>
                <a:r>
                  <a:rPr i="1"/>
                  <a:t>satisfies</a:t>
                </a:r>
                <a:r>
                  <a:t> expression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t> in interpretation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t> (or, in other words,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t> is true in interpretation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t> under assignment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t>).</a:t>
                </a:r>
              </a:p>
              <a:p>
                <a:pPr lvl="1"/>
                <a:r>
                  <a:t>${\ldbrack}v{\rdbrack}^g_D = g(v)$</a:t>
                </a:r>
              </a:p>
              <a:p>
                <a:pPr lvl="1"/>
                <a:r>
                  <a:t>${\ldbrack}c{\rdbrack}^g_D = c_D$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iff ${\ldbrack}t{\rdbrack}^g_D \in P_D$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iff ${\langle}{\ldbrack}s{\rdbrack}^g_D,{\ldbrack}t{\rdbrack}^g_D{\rangle} \in R_D$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 −</m:t>
                    </m:r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t> iff it is not the case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 &amp; 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iff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iff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 ∀</m:t>
                    </m:r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t> iff for 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  <m:r>
                      <a:rPr>
                        <a:latin typeface="Cambria Math" panose="02040503050406030204" pitchFamily="18" charset="0"/>
                      </a:rPr>
                      <m:t>∈</m:t>
                    </m:r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t> it holds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 ∃</m:t>
                    </m:r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t> iff for at least one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  <m:r>
                      <a:rPr>
                        <a:latin typeface="Cambria Math" panose="02040503050406030204" pitchFamily="18" charset="0"/>
                      </a:rPr>
                      <m:t>∈</m:t>
                    </m:r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t> it holds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With predicate logic we could deduce the existence of a needed tool from a property that it should realize.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∀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∀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  <m:r>
                  <a:rPr>
                    <a:latin typeface="Cambria Math" panose="02040503050406030204" pitchFamily="18" charset="0"/>
                  </a:rPr>
                  <m:t>∀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((</m:t>
                </m:r>
                <m:r>
                  <a:rPr>
                    <a:latin typeface="Cambria Math" panose="02040503050406030204" pitchFamily="18" charset="0"/>
                  </a:rPr>
                  <m:t>𝑅𝑥𝑦</m:t>
                </m:r>
                <m:r>
                  <a:rPr>
                    <a:latin typeface="Cambria Math" panose="02040503050406030204" pitchFamily="18" charset="0"/>
                  </a:rPr>
                  <m:t>∧</m:t>
                </m:r>
                <m:r>
                  <a:rPr>
                    <a:latin typeface="Cambria Math" panose="02040503050406030204" pitchFamily="18" charset="0"/>
                  </a:rPr>
                  <m:t>𝑆𝑦𝑧</m:t>
                </m:r>
                <m:r>
                  <a:rPr>
                    <a:latin typeface="Cambria Math" panose="02040503050406030204" pitchFamily="18" charset="0"/>
                  </a:rPr>
                  <m:t>)→∃</m:t>
                </m:r>
                <m:r>
                  <a:rPr>
                    <a:latin typeface="Cambria Math" panose="02040503050406030204" pitchFamily="18" charset="0"/>
                  </a:rPr>
                  <m:t>𝑤𝑁𝑥𝑤𝑧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endParaRPr/>
          </a:p>
          <a:p>
            <a:pPr lvl="1"/>
            <a:r>
              <a:t>This is a powerful inference, since it lets us reason about one or more individuals that aren’t specified.</a:t>
            </a:r>
          </a:p>
          <a:p>
            <a:pPr lvl="1"/>
            <a:r>
              <a:t>But Datalog doesn’t give us full existential quantification for reasoning.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Our approximation using constants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t>Datalog doesn’t support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((</m:t>
                    </m:r>
                    <m:r>
                      <a:rPr>
                        <a:latin typeface="Cambria Math" panose="02040503050406030204" pitchFamily="18" charset="0"/>
                      </a:rPr>
                      <m:t>𝑅𝑥𝑦</m:t>
                    </m:r>
                    <m:r>
                      <a:rPr>
                        <a:latin typeface="Cambria Math" panose="02040503050406030204" pitchFamily="18" charset="0"/>
                      </a:rPr>
                      <m:t>∧</m:t>
                    </m:r>
                    <m:r>
                      <a:rPr>
                        <a:latin typeface="Cambria Math" panose="02040503050406030204" pitchFamily="18" charset="0"/>
                      </a:rPr>
                      <m:t>𝑆𝑦𝑧</m:t>
                    </m:r>
                    <m:r>
                      <a:rPr>
                        <a:latin typeface="Cambria Math" panose="02040503050406030204" pitchFamily="18" charset="0"/>
                      </a:rPr>
                      <m:t>)→∃</m:t>
                    </m:r>
                    <m:r>
                      <a:rPr>
                        <a:latin typeface="Cambria Math" panose="02040503050406030204" pitchFamily="18" charset="0"/>
                      </a:rPr>
                      <m:t>𝑤𝑁𝑥𝑤𝑧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lvl="1"/>
                <a:r>
                  <a:t>Our work around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((</m:t>
                    </m:r>
                    <m:r>
                      <a:rPr>
                        <a:latin typeface="Cambria Math" panose="02040503050406030204" pitchFamily="18" charset="0"/>
                      </a:rPr>
                      <m:t>𝑅𝑥𝑦</m:t>
                    </m:r>
                    <m:r>
                      <a:rPr>
                        <a:latin typeface="Cambria Math" panose="02040503050406030204" pitchFamily="18" charset="0"/>
                      </a:rPr>
                      <m:t>∧</m:t>
                    </m:r>
                    <m:r>
                      <a:rPr>
                        <a:latin typeface="Cambria Math" panose="02040503050406030204" pitchFamily="18" charset="0"/>
                      </a:rPr>
                      <m:t>𝑆𝑦𝑧</m:t>
                    </m:r>
                    <m:r>
                      <a:rPr>
                        <a:latin typeface="Cambria Math" panose="02040503050406030204" pitchFamily="18" charset="0"/>
                      </a:rPr>
                      <m:t>)→</m:t>
                    </m:r>
                    <m:r>
                      <a:rPr>
                        <a:latin typeface="Cambria Math" panose="02040503050406030204" pitchFamily="18" charset="0"/>
                      </a:rPr>
                      <m:t>𝑁𝑥𝑎𝑧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lvl="1"/>
                <a:r>
                  <a:t>That is to say, if a recipe requires an ingredient and that ingredient satisfies a property, then the recipe needs a tool we call ‘something.’</a:t>
                </a:r>
              </a:p>
              <a:p>
                <a:pPr lvl="1"/>
                <a:r>
                  <a:t>But on this account, ‘something’ is some particular tool that we’re calling ‘something.’</a:t>
                </a:r>
              </a:p>
              <a:p>
                <a:pPr lvl="1"/>
                <a:r>
                  <a:t>And ‘something’ is always the same something, no matter how many different qualifying properties it’s matched with.</a:t>
                </a:r>
              </a:p>
              <a:p>
                <a:pPr lvl="1"/>
                <a:r>
                  <a:t>That’s not consistent with the semantics of predicate logic.</a:t>
                </a:r>
              </a:p>
              <a:p>
                <a:pPr marL="0" lvl="0" indent="0">
                  <a:buNone/>
                </a:pPr>
                <a:r>
                  <a:t>. . .</a:t>
                </a:r>
              </a:p>
              <a:p>
                <a:pPr marL="1270000" lvl="0" indent="0">
                  <a:buNone/>
                </a:pPr>
                <a:r>
                  <a:rPr sz="1800">
                    <a:latin typeface="Courier"/>
                  </a:rPr>
                  <a:t>needstool(Recipe,something,Property) :-
   requires(Recipe,Ingredient),
   satisfies(Ingredient, Property).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closed world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t>Many deductive applications are based on a ‘closed world assumption.’</a:t>
            </a:r>
          </a:p>
          <a:p>
            <a:pPr lvl="1"/>
            <a:r>
              <a:t>This means that if a statement is not deduced to be true, then that statement should be treated as false.</a:t>
            </a:r>
          </a:p>
          <a:p>
            <a:pPr lvl="1"/>
            <a:r>
              <a:t>For example, our assertions do not directly state that the chicken soup recipe needs a slow cooker.</a:t>
            </a:r>
          </a:p>
          <a:p>
            <a:pPr lvl="1"/>
            <a:r>
              <a:t>But a substep of a step included in the recipe uses a slow cooker, so the need for the tool can be deduced.</a:t>
            </a:r>
          </a:p>
          <a:p>
            <a:pPr lvl="1"/>
            <a:r>
              <a:t>We deduce that some tool is needed for dicing, skinning, and trimming.</a:t>
            </a:r>
          </a:p>
          <a:p>
            <a:pPr lvl="1"/>
            <a:r>
              <a:t>But we can’t deduce that we need a knife for those actions.</a:t>
            </a:r>
          </a:p>
          <a:p>
            <a:pPr lvl="1"/>
            <a:r>
              <a:t>Under a closed world assumption we would take it as false that a knife is needed for this recipe.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closed world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t>The closed world assumption is reasonable in applications where all relevant facts and rules of inference are available.</a:t>
            </a:r>
          </a:p>
          <a:p>
            <a:pPr lvl="1"/>
            <a:r>
              <a:t>Systems under the stewardship of one organization with limited use cases and all information stored together are good candidates for the closed world assumption.</a:t>
            </a:r>
          </a:p>
          <a:p>
            <a:pPr lvl="1"/>
            <a:r>
              <a:t>But these days many information systems rely on loosely coupled, widely distributed data.</a:t>
            </a:r>
          </a:p>
          <a:p>
            <a:pPr lvl="1"/>
            <a:r>
              <a:t>Systems are designed for uses across institutional boundaries.</a:t>
            </a:r>
          </a:p>
          <a:p>
            <a:pPr lvl="1"/>
            <a:r>
              <a:t>Stakeholders cooperate on maintaining and integrating machine readable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open world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With an open world assumption, we can’t conclude that failure to deduce a proposition means that the proposition is false.</a:t>
            </a:r>
          </a:p>
          <a:p>
            <a:pPr lvl="1"/>
            <a:r>
              <a:t>Reasoning must be based on what might be true, consistent with what we know.</a:t>
            </a:r>
          </a:p>
          <a:p>
            <a:pPr lvl="1"/>
            <a:r>
              <a:t>Understanding how this works requires the concept of an </a:t>
            </a:r>
            <a:r>
              <a:rPr i="1"/>
              <a:t>interpretation.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Bach on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The structure of language can each be described using formal systems.</a:t>
            </a:r>
          </a:p>
          <a:p>
            <a:pPr lvl="1">
              <a:buAutoNum type="arabicPeriod"/>
            </a:pPr>
            <a:r>
              <a:t>Language has meaning.</a:t>
            </a:r>
          </a:p>
          <a:p>
            <a:pPr lvl="1">
              <a:buAutoNum type="arabicPeriod"/>
            </a:pPr>
            <a:r>
              <a:t>Meanings are things that aren’t language.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Language and the world</a:t>
            </a:r>
          </a:p>
        </p:txBody>
      </p:sp>
      <p:pic>
        <p:nvPicPr>
          <p:cNvPr id="3" name="Picture 1" descr="denotes.ep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600200"/>
            <a:ext cx="304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page 10 figure from Bach (1989)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1257</Words>
  <Application>Microsoft Office PowerPoint</Application>
  <PresentationFormat>On-screen Show (4:3)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Courier</vt:lpstr>
      <vt:lpstr>Office Theme</vt:lpstr>
      <vt:lpstr>Existential quantification and closed vs. open worlds</vt:lpstr>
      <vt:lpstr>Inference rule from last week</vt:lpstr>
      <vt:lpstr>Using existential quantification</vt:lpstr>
      <vt:lpstr>Our approximation using constants</vt:lpstr>
      <vt:lpstr>The closed world assumption</vt:lpstr>
      <vt:lpstr>The closed world assumption</vt:lpstr>
      <vt:lpstr>The open world assumption</vt:lpstr>
      <vt:lpstr>Bach on Semantics</vt:lpstr>
      <vt:lpstr>Language and the world</vt:lpstr>
      <vt:lpstr>Language and the world</vt:lpstr>
      <vt:lpstr>Syntax of Bach’s logic subset</vt:lpstr>
      <vt:lpstr>Notational differences between readings</vt:lpstr>
      <vt:lpstr>Language and the world</vt:lpstr>
      <vt:lpstr>PowerPoint Presentation</vt:lpstr>
      <vt:lpstr>Language and the world</vt:lpstr>
      <vt:lpstr>PowerPoint Presentation</vt:lpstr>
      <vt:lpstr>Language and the world</vt:lpstr>
      <vt:lpstr>PowerPoint Presentation</vt:lpstr>
      <vt:lpstr>Language and the world</vt:lpstr>
      <vt:lpstr>PowerPoint Presentation</vt:lpstr>
      <vt:lpstr>Language and the world</vt:lpstr>
      <vt:lpstr>PowerPoint Presentation</vt:lpstr>
      <vt:lpstr>Models and interpretations</vt:lpstr>
      <vt:lpstr>Simple denotations</vt:lpstr>
      <vt:lpstr>Variable assignments</vt:lpstr>
      <vt:lpstr>Denotation, support, and truth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Existential quantification and closed vs. open worlds</dc:title>
  <dc:creator>Dave Dubin</dc:creator>
  <cp:keywords/>
  <cp:lastModifiedBy>ddubin@illinois.edu</cp:lastModifiedBy>
  <cp:revision>2</cp:revision>
  <dcterms:created xsi:type="dcterms:W3CDTF">2019-03-06T14:12:10Z</dcterms:created>
  <dcterms:modified xsi:type="dcterms:W3CDTF">2019-03-06T20:58:47Z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2019</vt:lpwstr>
  </property>
  <property fmtid="{D5CDD505-2E9C-101B-9397-08002B2CF9AE}" pid="3" name="header-includes">
    <vt:lpwstr/>
  </property>
</Properties>
</file>