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ps" ContentType="application/eps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eps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eps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eps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eps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eps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eps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eps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Existential</a:t>
            </a:r>
            <a:r>
              <a:rPr/>
              <a:t> </a:t>
            </a:r>
            <a:r>
              <a:rPr/>
              <a:t>quantification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vs. open</a:t>
            </a:r>
            <a:r>
              <a:rPr/>
              <a:t> </a:t>
            </a:r>
            <a:r>
              <a:rPr/>
              <a:t>worlds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Dave</a:t>
            </a:r>
            <a:r>
              <a:rPr/>
              <a:t> </a:t>
            </a:r>
            <a:r>
              <a:rPr/>
              <a:t>Dubin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lovers.ep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2755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page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Bach</a:t>
            </a:r>
            <a:r>
              <a:rPr/>
              <a:t> </a:t>
            </a:r>
            <a:r>
              <a:rPr/>
              <a:t>(1989)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Bach’s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subset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⟩</m:t>
                    </m:r>
                    <m:r>
                      <m:t>⩴</m:t>
                    </m:r>
                    <m:r>
                      <m:t>w</m:t>
                    </m:r>
                    <m:r>
                      <m:t>|</m:t>
                    </m:r>
                    <m:r>
                      <m:t>x</m:t>
                    </m:r>
                    <m:r>
                      <m:t>|</m:t>
                    </m:r>
                    <m:r>
                      <m:t>y</m:t>
                    </m:r>
                    <m:r>
                      <m:t>|</m:t>
                    </m:r>
                    <m:r>
                      <m:t>z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⟩</m:t>
                    </m:r>
                    <m:r>
                      <m:t>⩴</m:t>
                    </m:r>
                    <m:r>
                      <m:t>a</m:t>
                    </m:r>
                    <m:r>
                      <m:t>|</m:t>
                    </m:r>
                    <m:r>
                      <m:t>b</m:t>
                    </m:r>
                    <m:r>
                      <m:t>|</m:t>
                    </m:r>
                    <m:r>
                      <m:t>c</m:t>
                    </m:r>
                    <m:r>
                      <m:t>|</m:t>
                    </m:r>
                    <m:r>
                      <m:t>d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t</m:t>
                    </m:r>
                    <m:r>
                      <m:t>e</m:t>
                    </m:r>
                    <m:r>
                      <m:t>r</m:t>
                    </m:r>
                    <m:r>
                      <m:t>⟩</m:t>
                    </m:r>
                    <m:r>
                      <m:t>⩴</m:t>
                    </m:r>
                    <m:r>
                      <m:t>⟨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⟩</m:t>
                    </m:r>
                    <m:r>
                      <m:t>|</m:t>
                    </m:r>
                    <m:r>
                      <m:t>⟨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⟩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1</m:t>
                    </m:r>
                    <m:r>
                      <m:t>p</m:t>
                    </m:r>
                    <m:r>
                      <m:t>p</m:t>
                    </m:r>
                    <m:r>
                      <m:t>⟩</m:t>
                    </m:r>
                    <m:r>
                      <m:t>⩴</m:t>
                    </m:r>
                    <m:r>
                      <m:t>R</m:t>
                    </m:r>
                    <m:r>
                      <m:t>u</m:t>
                    </m:r>
                    <m:r>
                      <m:t>n</m:t>
                    </m:r>
                    <m:r>
                      <m:t>|</m:t>
                    </m:r>
                    <m:r>
                      <m:t>W</m:t>
                    </m:r>
                    <m:r>
                      <m:t>a</m:t>
                    </m:r>
                    <m:r>
                      <m:t>l</m:t>
                    </m:r>
                    <m:r>
                      <m:t>k</m:t>
                    </m:r>
                    <m:r>
                      <m:t>|</m:t>
                    </m:r>
                    <m:r>
                      <m:t>H</m:t>
                    </m:r>
                    <m:r>
                      <m:t>a</m:t>
                    </m:r>
                    <m:r>
                      <m:t>p</m:t>
                    </m:r>
                    <m:r>
                      <m:t>p</m:t>
                    </m:r>
                    <m:r>
                      <m:t>y</m:t>
                    </m:r>
                    <m:r>
                      <m:t>|</m:t>
                    </m:r>
                    <m:r>
                      <m:t>C</m:t>
                    </m:r>
                    <m:r>
                      <m:t>a</m:t>
                    </m:r>
                    <m:r>
                      <m:t>l</m:t>
                    </m:r>
                    <m:r>
                      <m:t>m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2</m:t>
                    </m:r>
                    <m:r>
                      <m:t>p</m:t>
                    </m:r>
                    <m:r>
                      <m:t>p</m:t>
                    </m:r>
                    <m:r>
                      <m:t>⟩</m:t>
                    </m:r>
                    <m:r>
                      <m:t>⩴</m:t>
                    </m:r>
                    <m:r>
                      <m:t>L</m:t>
                    </m:r>
                    <m:r>
                      <m:t>o</m:t>
                    </m:r>
                    <m:r>
                      <m:t>v</m:t>
                    </m:r>
                    <m:r>
                      <m:t>e</m:t>
                    </m:r>
                    <m:r>
                      <m:t>|</m:t>
                    </m:r>
                    <m:r>
                      <m:t>K</m:t>
                    </m:r>
                    <m:r>
                      <m:t>i</m:t>
                    </m:r>
                    <m:r>
                      <m:t>s</m:t>
                    </m:r>
                    <m:r>
                      <m:t>s</m:t>
                    </m:r>
                    <m:r>
                      <m:t>|</m:t>
                    </m:r>
                    <m:r>
                      <m:t>L</m:t>
                    </m:r>
                    <m:r>
                      <m:t>i</m:t>
                    </m:r>
                    <m:r>
                      <m:t>k</m:t>
                    </m:r>
                    <m:r>
                      <m:t>e</m:t>
                    </m:r>
                    <m:r>
                      <m:t>|</m:t>
                    </m:r>
                    <m:r>
                      <m:t>S</m:t>
                    </m:r>
                    <m:r>
                      <m:t>e</m:t>
                    </m:r>
                    <m:r>
                      <m:t>e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⩴</m:t>
                    </m:r>
                    <m:r>
                      <m:t>⟨</m:t>
                    </m:r>
                    <m:r>
                      <m:t>1</m:t>
                    </m:r>
                    <m:r>
                      <m:t>p</m:t>
                    </m:r>
                    <m:r>
                      <m:t>p</m:t>
                    </m:r>
                    <m:r>
                      <m:t>⟩</m:t>
                    </m:r>
                    <m:r>
                      <m:t>(</m:t>
                    </m:r>
                    <m:r>
                      <m:t>⟨</m:t>
                    </m:r>
                    <m:r>
                      <m:t>t</m:t>
                    </m:r>
                    <m:r>
                      <m:t>e</m:t>
                    </m:r>
                    <m:r>
                      <m:t>r</m:t>
                    </m:r>
                    <m:r>
                      <m:t>⟩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⩴</m:t>
                    </m:r>
                    <m:r>
                      <m:t>⟨</m:t>
                    </m:r>
                    <m:r>
                      <m:t>2</m:t>
                    </m:r>
                    <m:r>
                      <m:t>p</m:t>
                    </m:r>
                    <m:r>
                      <m:t>p</m:t>
                    </m:r>
                    <m:r>
                      <m:t>⟩</m:t>
                    </m:r>
                    <m:r>
                      <m:t>(</m:t>
                    </m:r>
                    <m:r>
                      <m:t>⟨</m:t>
                    </m:r>
                    <m:r>
                      <m:t>t</m:t>
                    </m:r>
                    <m:r>
                      <m:t>e</m:t>
                    </m:r>
                    <m:r>
                      <m:t>r</m:t>
                    </m:r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t</m:t>
                    </m:r>
                    <m:r>
                      <m:t>e</m:t>
                    </m:r>
                    <m:r>
                      <m:t>r</m:t>
                    </m:r>
                    <m:r>
                      <m:t>⟩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⩴</m:t>
                    </m:r>
                    <m:r>
                      <m:t>−</m:t>
                    </m:r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⩴</m:t>
                    </m:r>
                    <m:r>
                      <m:t>(</m:t>
                    </m:r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∨</m:t>
                    </m:r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⩴</m:t>
                    </m:r>
                    <m:r>
                      <m:t>(</m:t>
                    </m:r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 </m:t>
                    </m:r>
                    <m:r>
                      <m:t>&amp;</m:t>
                    </m:r>
                    <m:r>
                      <m:t> </m:t>
                    </m:r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⩴</m:t>
                    </m:r>
                    <m:r>
                      <m:t>∀</m:t>
                    </m:r>
                    <m:r>
                      <m:t>⟨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⟩</m:t>
                    </m:r>
                    <m:r>
                      <m:t> </m:t>
                    </m:r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  <m:r>
                      <m:t>⩴</m:t>
                    </m:r>
                    <m:r>
                      <m:t>∃</m:t>
                    </m:r>
                    <m:r>
                      <m:t>⟨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⟩</m:t>
                    </m:r>
                    <m:r>
                      <m:t> </m:t>
                    </m:r>
                    <m:r>
                      <m:t>⟨</m:t>
                    </m:r>
                    <m:r>
                      <m:t>w</m:t>
                    </m:r>
                    <m:r>
                      <m:t>f</m:t>
                    </m:r>
                    <m:r>
                      <m:t>f</m:t>
                    </m:r>
                    <m:r>
                      <m:t>⟩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readings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&amp;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∧</m:t>
                    </m:r>
                  </m:oMath>
                </a14:m>
                <a:r>
                  <a:rPr/>
                  <a:t> symbols both mean conjunction (“and”).</a:t>
                </a:r>
              </a:p>
              <a:p>
                <a:pPr lvl="1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¬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∼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−</m:t>
                    </m:r>
                  </m:oMath>
                </a14:m>
                <a:r>
                  <a:rPr/>
                  <a:t> all mean negation (“not”).</a:t>
                </a:r>
              </a:p>
              <a:p>
                <a:pPr lvl="1"/>
                <a:r>
                  <a:rPr/>
                  <a:t>Sometimes predicates are written with parentheses (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), sometimes not (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x</m:t>
                    </m:r>
                    <m:r>
                      <m:t>y</m:t>
                    </m:r>
                  </m:oMath>
                </a14:m>
                <a:r>
                  <a:rPr/>
                  <a:t>).</a:t>
                </a:r>
              </a:p>
              <a:p>
                <a:pPr lvl="1"/>
                <a:r>
                  <a:rPr/>
                  <a:t>In other words,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P</m:t>
                    </m:r>
                    <m:r>
                      <m:t>a</m:t>
                    </m:r>
                    <m:r>
                      <m:t>b</m:t>
                    </m:r>
                    <m:r>
                      <m:t>∧</m:t>
                    </m:r>
                    <m:r>
                      <m:t>¬</m:t>
                    </m:r>
                    <m:r>
                      <m:t>Q</m:t>
                    </m:r>
                    <m:r>
                      <m:t>b</m:t>
                    </m:r>
                    <m:r>
                      <m:t>c</m:t>
                    </m:r>
                    <m:r>
                      <m:t>)</m:t>
                    </m:r>
                  </m:oMath>
                </a14:m>
                <a:r>
                  <a:rPr/>
                  <a:t> is the same as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  <m:r>
                      <m:t> </m:t>
                    </m:r>
                    <m:r>
                      <m:t>&amp;</m:t>
                    </m:r>
                    <m:r>
                      <m:t> </m:t>
                    </m:r>
                    <m:r>
                      <m:t>−</m:t>
                    </m:r>
                    <m:r>
                      <m:t>Q</m:t>
                    </m:r>
                    <m:r>
                      <m:t>(</m:t>
                    </m:r>
                    <m:r>
                      <m:t>b</m:t>
                    </m:r>
                    <m:r>
                      <m:t>,</m:t>
                    </m:r>
                    <m:r>
                      <m:t>c</m:t>
                    </m:r>
                    <m:r>
                      <m:t>)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Some authors use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for the domain set and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for the interpretation function.</a:t>
                </a:r>
              </a:p>
              <a:p>
                <a:pPr lvl="1"/>
                <a:r>
                  <a:rPr/>
                  <a:t>But Bach calls the domain set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(entities) and the interpretation function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(denotes).</a:t>
                </a:r>
              </a:p>
              <a:p>
                <a:pPr lvl="1"/>
                <a:r>
                  <a:rPr/>
                  <a:t>I will bring in some details from other readings, but use Bach’s notation in this presentation.</a:t>
                </a:r>
              </a:p>
              <a:p>
                <a:pPr lvl="1"/>
                <a:r>
                  <a:rPr/>
                  <a:t>Bach calls his structure an interpretation, so I’ll use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for that.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semantics3a.ep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example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 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semantics3b.ep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600200"/>
            <a:ext cx="781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example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 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semantics3c.ep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6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 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semantics3d.ep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Inference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needstool(Recipe,Tool,Property) :-
   stepin(Step,Recipe),
   utool(Step,Tool),
   realizes(Tool, Property).</a:t>
                </a:r>
              </a:p>
              <a:p>
                <a:pPr lvl="1"/>
                <a:r>
                  <a:rPr/>
                  <a:t>If a step in a recipe uses a tool that realizes a property, then the recipe needs that tool for the property.</a:t>
                </a:r>
              </a:p>
              <a:p>
                <a:pPr lvl="1"/>
                <a14:m>
                  <m:oMath xmlns:m="http://schemas.openxmlformats.org/officeDocument/2006/math">
                    <m:r>
                      <m:t>∀</m:t>
                    </m:r>
                    <m:r>
                      <m:t>w</m:t>
                    </m:r>
                    <m:r>
                      <m:t>∀</m:t>
                    </m:r>
                    <m:r>
                      <m:t>x</m:t>
                    </m:r>
                    <m:r>
                      <m:t>∀</m:t>
                    </m:r>
                    <m:r>
                      <m:t>y</m:t>
                    </m:r>
                    <m:r>
                      <m:t>∀</m:t>
                    </m:r>
                    <m:r>
                      <m:t>z</m:t>
                    </m:r>
                    <m:r>
                      <m:t>(</m:t>
                    </m:r>
                    <m:r>
                      <m:t>(</m:t>
                    </m:r>
                    <m:r>
                      <m:t>(</m:t>
                    </m:r>
                    <m:r>
                      <m:t>S</m:t>
                    </m:r>
                    <m:r>
                      <m:t>w</m:t>
                    </m:r>
                    <m:r>
                      <m:t>x</m:t>
                    </m:r>
                    <m:r>
                      <m:t>∧</m:t>
                    </m:r>
                    <m:r>
                      <m:t>U</m:t>
                    </m:r>
                    <m:r>
                      <m:t>w</m:t>
                    </m:r>
                    <m:r>
                      <m:t>y</m:t>
                    </m:r>
                    <m:r>
                      <m:t>)</m:t>
                    </m:r>
                    <m:r>
                      <m:t>∧</m:t>
                    </m:r>
                    <m:r>
                      <m:t>R</m:t>
                    </m:r>
                    <m:r>
                      <m:t>y</m:t>
                    </m:r>
                    <m:r>
                      <m:t>z</m:t>
                    </m:r>
                    <m:r>
                      <m:t>)</m:t>
                    </m:r>
                    <m:r>
                      <m:t>→</m:t>
                    </m:r>
                    <m:r>
                      <m:t>N</m:t>
                    </m:r>
                    <m:r>
                      <m:t>x</m:t>
                    </m:r>
                    <m:r>
                      <m:t>y</m:t>
                    </m:r>
                    <m:r>
                      <m:t>z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However, our data usually doesn’t specify both the tool and the property. One or the other is mentioned alone.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 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semantics3e.ep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example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 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Bach writes:</a:t>
                </a:r>
              </a:p>
              <a:p>
                <a:pPr lvl="0" marL="1270000" indent="0">
                  <a:buNone/>
                </a:pPr>
                <a:r>
                  <a:rPr sz="2000"/>
                  <a:t>An </a:t>
                </a:r>
                <a:r>
                  <a:rPr sz="2000" i="1"/>
                  <a:t>interpretation</a:t>
                </a:r>
                <a:r>
                  <a:rPr sz="2000"/>
                  <a:t> is a way of assigning denotations in a certain model structure to expressions in a language.</a:t>
                </a:r>
              </a:p>
              <a:p>
                <a:pPr lvl="1"/>
                <a:r>
                  <a:rPr/>
                  <a:t>Bach’s formalization gives us: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=</m:t>
                    </m:r>
                    <m:r>
                      <m:t>⟨</m:t>
                    </m:r>
                    <m:r>
                      <m:t>M</m:t>
                    </m:r>
                    <m:r>
                      <m:t>1</m:t>
                    </m:r>
                    <m:r>
                      <m:t>,</m:t>
                    </m:r>
                    <m:r>
                      <m:t>D</m:t>
                    </m:r>
                    <m:r>
                      <m:t>,</m:t>
                    </m:r>
                    <m:r>
                      <m:t>G</m:t>
                    </m:r>
                    <m:r>
                      <m:t>⟩</m:t>
                    </m:r>
                  </m:oMath>
                </a14:m>
                <a:r>
                  <a:rPr/>
                  <a:t>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m:t>M</m:t>
                    </m:r>
                    <m:r>
                      <m:t>1</m:t>
                    </m:r>
                  </m:oMath>
                </a14:m>
                <a:r>
                  <a:rPr/>
                  <a:t> is the first model structure he proposes;</a:t>
                </a:r>
              </a:p>
              <a:p>
                <a:pPr lvl="2"/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 is a set of assignments of values to variables;</a:t>
                </a:r>
              </a:p>
              <a:p>
                <a:pPr lvl="2"/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is the denoting evaluation function.</a:t>
                </a:r>
              </a:p>
              <a:p>
                <a:pPr lvl="1"/>
                <a:r>
                  <a:rPr/>
                  <a:t>Bach’s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1</m:t>
                    </m:r>
                  </m:oMath>
                </a14:m>
                <a:r>
                  <a:rPr/>
                  <a:t> is itself a two-place tuple consisting of:</a:t>
                </a:r>
              </a:p>
              <a:p>
                <a:pPr lvl="2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of individuals;</a:t>
                </a:r>
              </a:p>
              <a:p>
                <a:pPr lvl="2"/>
                <a:r>
                  <a:rPr/>
                  <a:t>The set of truth values </a:t>
                </a:r>
                <a14:m>
                  <m:oMath xmlns:m="http://schemas.openxmlformats.org/officeDocument/2006/math">
                    <m:r>
                      <m:t>{</m:t>
                    </m:r>
                    <m:r>
                      <m:t>1</m:t>
                    </m:r>
                    <m:r>
                      <m:t>,</m:t>
                    </m:r>
                    <m:r>
                      <m:t>0</m:t>
                    </m:r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Toward the end of the reading he suggests adding a set of times and a set of possible worlds for more expressive languages.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denotations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Individual constants (like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) will denote individuals in the domain, so they’ll be elements of Bach’s set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. The one-place predicates (classes) will denote their extensions (i.e., subsets of the domain). The two-place predicates (binary relations) will denote sets of ordered pairs.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r>
                      <m:t>(</m:t>
                    </m:r>
                    <m:r>
                      <m:t>⟨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⟩</m:t>
                    </m:r>
                    <m:r>
                      <m:t>)</m:t>
                    </m:r>
                    <m:r>
                      <m:t>∈</m:t>
                    </m:r>
                    <m:r>
                      <m:t>E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r>
                      <m:t>(</m:t>
                    </m:r>
                    <m:r>
                      <m:t>⟨</m:t>
                    </m:r>
                    <m:r>
                      <m:t>1</m:t>
                    </m:r>
                    <m:r>
                      <m:t>p</m:t>
                    </m:r>
                    <m:r>
                      <m:t>p</m:t>
                    </m:r>
                    <m:r>
                      <m:t>⟩</m:t>
                    </m:r>
                    <m:r>
                      <m:t>)</m:t>
                    </m:r>
                    <m:r>
                      <m:t>⊆</m:t>
                    </m:r>
                    <m:r>
                      <m:t>E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r>
                      <m:t>(</m:t>
                    </m:r>
                    <m:r>
                      <m:t>⟨</m:t>
                    </m:r>
                    <m:r>
                      <m:t>2</m:t>
                    </m:r>
                    <m:r>
                      <m:t>p</m:t>
                    </m:r>
                    <m:r>
                      <m:t>p</m:t>
                    </m:r>
                    <m:r>
                      <m:t>⟩</m:t>
                    </m:r>
                    <m:r>
                      <m:t>)</m:t>
                    </m:r>
                    <m:r>
                      <m:t>⊆</m:t>
                    </m:r>
                    <m:r>
                      <m:t>E</m:t>
                    </m:r>
                    <m:r>
                      <m:t>×</m:t>
                    </m:r>
                    <m:r>
                      <m:t>E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Following a common convention, we adopt the notation </a:t>
                </a:r>
                <a14:m>
                  <m:oMath xmlns:m="http://schemas.openxmlformats.org/officeDocument/2006/math"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(</m:t>
                    </m:r>
                    <m:r>
                      <m:t>φ</m:t>
                    </m:r>
                    <m:r>
                      <m:t>)</m:t>
                    </m:r>
                  </m:oMath>
                </a14:m>
                <a:r>
                  <a:rPr/>
                  <a:t>. So, for example,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 would be some individual in the Domain set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v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 would be a set of ordered pairs </a:t>
                </a:r>
                <a14:m>
                  <m:oMath xmlns:m="http://schemas.openxmlformats.org/officeDocument/2006/math">
                    <m:r>
                      <m:t>⟨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⟩</m:t>
                    </m:r>
                  </m:oMath>
                </a14:m>
                <a:r>
                  <a:rPr/>
                  <a:t>, in each of which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loves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assignments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 be the set of variables in the language. Bach’s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 is a set of variable assignments, and each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∈</m:t>
                    </m:r>
                    <m:r>
                      <m:t>G</m:t>
                    </m:r>
                  </m:oMath>
                </a14:m>
                <a:r>
                  <a:rPr/>
                  <a:t> is a function from variables (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∈</m:t>
                    </m:r>
                    <m:r>
                      <m:t>V</m:t>
                    </m:r>
                  </m:oMath>
                </a14:m>
                <a:r>
                  <a:rPr/>
                  <a:t>) to individuals in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, i.e.: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⊆</m:t>
                    </m:r>
                    <m:r>
                      <m:t>V</m:t>
                    </m:r>
                    <m:r>
                      <m:t>×</m:t>
                    </m:r>
                    <m:r>
                      <m:t>E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For example, suppose </a:t>
                </a:r>
                <a14:m>
                  <m:oMath xmlns:m="http://schemas.openxmlformats.org/officeDocument/2006/math">
                    <m:sSub>
                      <m:e>
                        <m:r>
                          <m:t>g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{</m:t>
                    </m:r>
                    <m:r>
                      <m:t>⟨</m:t>
                    </m:r>
                    <m:r>
                      <m:t>w</m:t>
                    </m:r>
                    <m: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x</m:t>
                    </m:r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y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z</m:t>
                    </m:r>
                    <m:r>
                      <m:t>,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}</m:t>
                    </m:r>
                  </m:oMath>
                </a14:m>
                <a:r>
                  <a:rPr/>
                  <a:t>, but </a:t>
                </a:r>
                <a14:m>
                  <m:oMath xmlns:m="http://schemas.openxmlformats.org/officeDocument/2006/math">
                    <m:sSub>
                      <m:e>
                        <m:r>
                          <m:t>g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{</m:t>
                    </m:r>
                    <m:r>
                      <m:t>⟨</m:t>
                    </m:r>
                    <m:r>
                      <m:t>w</m:t>
                    </m:r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x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y</m:t>
                    </m:r>
                    <m:r>
                      <m:t>,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z</m:t>
                    </m:r>
                    <m: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Because our functions are cartesian product subsets, two or more different variables can be mapped to the same individual. For example, maybe </a:t>
                </a:r>
                <a14:m>
                  <m:oMath xmlns:m="http://schemas.openxmlformats.org/officeDocument/2006/math">
                    <m:sSub>
                      <m:e>
                        <m:r>
                          <m:t>g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t>=</m:t>
                    </m:r>
                    <m:r>
                      <m:t>{</m:t>
                    </m:r>
                    <m:r>
                      <m:t>⟨</m:t>
                    </m:r>
                    <m:r>
                      <m:t>w</m:t>
                    </m:r>
                    <m: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x</m:t>
                    </m:r>
                    <m: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y</m:t>
                    </m:r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z</m:t>
                    </m:r>
                    <m: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}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g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t>=</m:t>
                    </m:r>
                    <m:r>
                      <m:t>{</m:t>
                    </m:r>
                    <m:r>
                      <m:t>⟨</m:t>
                    </m:r>
                    <m:r>
                      <m:t>w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x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y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z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}</m:t>
                    </m:r>
                  </m:oMath>
                </a14:m>
                <a:r>
                  <a:rPr/>
                  <a:t>. But they’re functions, so every variable in the domain will be included.</a:t>
                </a:r>
              </a:p>
              <a:p>
                <a:pPr lvl="1"/>
                <a:r>
                  <a:rPr/>
                  <a:t>The expression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t>[</m:t>
                    </m:r>
                    <m:r>
                      <m:t>v</m:t>
                    </m:r>
                    <m:r>
                      <m:t>≔</m:t>
                    </m:r>
                    <m:r>
                      <m:t>e</m:t>
                    </m:r>
                    <m:r>
                      <m:t>]</m:t>
                    </m:r>
                  </m:oMath>
                </a14:m>
                <a:r>
                  <a:rPr/>
                  <a:t> is understood to mean “the variable assignment that is completely like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 except that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 now gets the value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(where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 might have assigned a different value).”</a:t>
                </a:r>
              </a:p>
              <a:p>
                <a:pPr lvl="1"/>
                <a:r>
                  <a:rPr/>
                  <a:t>For example, </a:t>
                </a:r>
                <a14:m>
                  <m:oMath xmlns:m="http://schemas.openxmlformats.org/officeDocument/2006/math">
                    <m:sSub>
                      <m:e>
                        <m:r>
                          <m:t>g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[</m:t>
                    </m:r>
                    <m:r>
                      <m:t>x</m:t>
                    </m:r>
                    <m:r>
                      <m:t>≔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]</m:t>
                    </m:r>
                    <m:r>
                      <m:t>=</m:t>
                    </m:r>
                    <m:r>
                      <m:t>{</m:t>
                    </m:r>
                    <m:r>
                      <m:t>⟨</m:t>
                    </m:r>
                    <m:r>
                      <m:t>w</m:t>
                    </m:r>
                    <m: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x</m:t>
                    </m:r>
                    <m:r>
                      <m:t>,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y</m:t>
                    </m:r>
                    <m: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,</m:t>
                    </m:r>
                    <m:r>
                      <m:t>⟨</m:t>
                    </m:r>
                    <m:r>
                      <m:t>z</m:t>
                    </m:r>
                    <m:r>
                      <m:t>,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⟩</m:t>
                    </m:r>
                    <m:r>
                      <m:t>}</m:t>
                    </m:r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Denotation,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truth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expression in our language will be true or false in an interpretation, relative to a particular assignment of individuals to variables. So we write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φ</m:t>
                    </m:r>
                  </m:oMath>
                </a14:m>
                <a:r>
                  <a:rPr/>
                  <a:t> to mean that assignment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 </a:t>
                </a:r>
                <a:r>
                  <a:rPr i="1"/>
                  <a:t>satisfies</a:t>
                </a:r>
                <a:r>
                  <a:rPr/>
                  <a:t> expression </a:t>
                </a:r>
                <a14:m>
                  <m:oMath xmlns:m="http://schemas.openxmlformats.org/officeDocument/2006/math">
                    <m:r>
                      <m:t>φ</m:t>
                    </m:r>
                  </m:oMath>
                </a14:m>
                <a:r>
                  <a:rPr/>
                  <a:t> in interpretation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(or, in other words, </a:t>
                </a:r>
                <a14:m>
                  <m:oMath xmlns:m="http://schemas.openxmlformats.org/officeDocument/2006/math">
                    <m:r>
                      <m:t>φ</m:t>
                    </m:r>
                  </m:oMath>
                </a14:m>
                <a:r>
                  <a:rPr/>
                  <a:t> is true in interpretation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under assignment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).</a:t>
                </a:r>
              </a:p>
              <a:p>
                <a:pPr lvl="1"/>
                <a:r>
                  <a:rPr/>
                  <a:t>${\ldbrack}v{\rdbrack}^g_D = g(v)$</a:t>
                </a:r>
              </a:p>
              <a:p>
                <a:pPr lvl="1"/>
                <a:r>
                  <a:rPr/>
                  <a:t>${\ldbrack}c{\rdbrack}^g_D = c_D$</a:t>
                </a:r>
              </a:p>
              <a:p>
                <a:pPr lvl="1"/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P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iff </a:t>
                </a:r>
                <a:r>
                  <a:rPr/>
                  <a:t>${\ldbrack}t{\rdbrack}^g_D \in P_D$</a:t>
                </a:r>
              </a:p>
              <a:p>
                <a:pPr lvl="1"/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R</m:t>
                    </m:r>
                    <m:r>
                      <m:t>(</m:t>
                    </m:r>
                    <m:r>
                      <m:t>s</m:t>
                    </m:r>
                    <m:r>
                      <m:t>,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iff </a:t>
                </a:r>
                <a:r>
                  <a:rPr/>
                  <a:t>${\langle}{\ldbrack}s{\rdbrack}^g_D,{\ldbrack}t{\rdbrack}^g_D{\rangle} \in R_D$</a:t>
                </a:r>
              </a:p>
              <a:p>
                <a:pPr lvl="1"/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−</m:t>
                    </m:r>
                    <m:r>
                      <m:t>φ</m:t>
                    </m:r>
                  </m:oMath>
                </a14:m>
                <a:r>
                  <a:rPr/>
                  <a:t> iff it is not the case that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φ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(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 </m:t>
                    </m:r>
                    <m:r>
                      <m:t>&amp;</m:t>
                    </m:r>
                    <m:r>
                      <m:t> 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iff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(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∨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iff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φ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∀</m:t>
                    </m:r>
                    <m:r>
                      <m:t>v</m:t>
                    </m:r>
                    <m:r>
                      <m:t>φ</m:t>
                    </m:r>
                  </m:oMath>
                </a14:m>
                <a:r>
                  <a:rPr/>
                  <a:t> iff for all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∈</m:t>
                    </m:r>
                    <m:r>
                      <m:t>E</m:t>
                    </m:r>
                  </m:oMath>
                </a14:m>
                <a:r>
                  <a:rPr/>
                  <a:t> it holds that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  <m:r>
                          <m:t>[</m:t>
                        </m:r>
                        <m:r>
                          <m:t>v</m:t>
                        </m:r>
                        <m:r>
                          <m:t>≔</m:t>
                        </m:r>
                        <m:r>
                          <m:t>e</m:t>
                        </m:r>
                        <m:r>
                          <m:t>]</m:t>
                        </m:r>
                      </m:sub>
                    </m:sSub>
                    <m:r>
                      <m:t> </m:t>
                    </m:r>
                    <m:r>
                      <m:t>φ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</m:sub>
                    </m:sSub>
                    <m:r>
                      <m:t> </m:t>
                    </m:r>
                    <m:r>
                      <m:t>∃</m:t>
                    </m:r>
                    <m:r>
                      <m:t>v</m:t>
                    </m:r>
                    <m:r>
                      <m:t>φ</m:t>
                    </m:r>
                  </m:oMath>
                </a14:m>
                <a:r>
                  <a:rPr/>
                  <a:t> iff for at least one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∈</m:t>
                    </m:r>
                    <m:r>
                      <m:t>E</m:t>
                    </m:r>
                  </m:oMath>
                </a14:m>
                <a:r>
                  <a:rPr/>
                  <a:t> it holds that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 </m:t>
                    </m:r>
                    <m:sSub>
                      <m:e>
                        <m:r>
                          <m:t>⊨</m:t>
                        </m:r>
                      </m:e>
                      <m:sub>
                        <m:r>
                          <m:t>g</m:t>
                        </m:r>
                        <m:r>
                          <m:t>[</m:t>
                        </m:r>
                        <m:r>
                          <m:t>v</m:t>
                        </m:r>
                        <m:r>
                          <m:t>≔</m:t>
                        </m:r>
                        <m:r>
                          <m:t>e</m:t>
                        </m:r>
                        <m:r>
                          <m:t>]</m:t>
                        </m:r>
                      </m:sub>
                    </m:sSub>
                    <m:r>
                      <m:t> </m:t>
                    </m:r>
                    <m:r>
                      <m:t>φ</m:t>
                    </m:r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existential</a:t>
            </a:r>
            <a:r>
              <a:rPr/>
              <a:t> </a:t>
            </a:r>
            <a:r>
              <a:rPr/>
              <a:t>quantification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With predicate logic we could deduce the existence of a needed tool from a property that it should realize.</a:t>
                </a:r>
              </a:p>
              <a:p>
                <a:pPr lvl="1"/>
                <a14:m>
                  <m:oMath xmlns:m="http://schemas.openxmlformats.org/officeDocument/2006/math">
                    <m:r>
                      <m:t>∀</m:t>
                    </m:r>
                    <m:r>
                      <m:t>x</m:t>
                    </m:r>
                    <m:r>
                      <m:t>∀</m:t>
                    </m:r>
                    <m:r>
                      <m:t>y</m:t>
                    </m:r>
                    <m:r>
                      <m:t>∀</m:t>
                    </m:r>
                    <m:r>
                      <m:t>z</m:t>
                    </m:r>
                    <m:r>
                      <m:t>(</m:t>
                    </m:r>
                    <m:r>
                      <m:t>(</m:t>
                    </m:r>
                    <m:r>
                      <m:t>R</m:t>
                    </m:r>
                    <m:r>
                      <m:t>x</m:t>
                    </m:r>
                    <m:r>
                      <m:t>y</m:t>
                    </m:r>
                    <m:r>
                      <m:t>∧</m:t>
                    </m:r>
                    <m:r>
                      <m:t>S</m:t>
                    </m:r>
                    <m:r>
                      <m:t>y</m:t>
                    </m:r>
                    <m:r>
                      <m:t>z</m:t>
                    </m:r>
                    <m:r>
                      <m:t>)</m:t>
                    </m:r>
                    <m:r>
                      <m:t>→</m:t>
                    </m:r>
                    <m:r>
                      <m:t>∃</m:t>
                    </m:r>
                    <m:r>
                      <m:t>w</m:t>
                    </m:r>
                    <m:r>
                      <m:t>N</m:t>
                    </m:r>
                    <m:r>
                      <m:t>x</m:t>
                    </m:r>
                    <m:r>
                      <m:t>w</m:t>
                    </m:r>
                    <m:r>
                      <m:t>z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This is a powerful inference, since it lets us reason about one or more individuals that aren’t specified.</a:t>
                </a:r>
              </a:p>
              <a:p>
                <a:pPr lvl="1"/>
                <a:r>
                  <a:rPr/>
                  <a:t>But Datalog doesn’t give us full existential quantification for reasoning.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constants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Datalog doesn’t support </a:t>
                </a:r>
                <a14:m>
                  <m:oMath xmlns:m="http://schemas.openxmlformats.org/officeDocument/2006/math">
                    <m:r>
                      <m:t>∀</m:t>
                    </m:r>
                    <m:r>
                      <m:t>x</m:t>
                    </m:r>
                    <m:r>
                      <m:t>∀</m:t>
                    </m:r>
                    <m:r>
                      <m:t>y</m:t>
                    </m:r>
                    <m:r>
                      <m:t>∀</m:t>
                    </m:r>
                    <m:r>
                      <m:t>z</m:t>
                    </m:r>
                    <m:r>
                      <m:t>(</m:t>
                    </m:r>
                    <m:r>
                      <m:t>(</m:t>
                    </m:r>
                    <m:r>
                      <m:t>R</m:t>
                    </m:r>
                    <m:r>
                      <m:t>x</m:t>
                    </m:r>
                    <m:r>
                      <m:t>y</m:t>
                    </m:r>
                    <m:r>
                      <m:t>∧</m:t>
                    </m:r>
                    <m:r>
                      <m:t>S</m:t>
                    </m:r>
                    <m:r>
                      <m:t>y</m:t>
                    </m:r>
                    <m:r>
                      <m:t>z</m:t>
                    </m:r>
                    <m:r>
                      <m:t>)</m:t>
                    </m:r>
                    <m:r>
                      <m:t>→</m:t>
                    </m:r>
                    <m:r>
                      <m:t>∃</m:t>
                    </m:r>
                    <m:r>
                      <m:t>w</m:t>
                    </m:r>
                    <m:r>
                      <m:t>N</m:t>
                    </m:r>
                    <m:r>
                      <m:t>x</m:t>
                    </m:r>
                    <m:r>
                      <m:t>w</m:t>
                    </m:r>
                    <m:r>
                      <m:t>z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Our work around is </a:t>
                </a:r>
                <a14:m>
                  <m:oMath xmlns:m="http://schemas.openxmlformats.org/officeDocument/2006/math">
                    <m:r>
                      <m:t>∀</m:t>
                    </m:r>
                    <m:r>
                      <m:t>x</m:t>
                    </m:r>
                    <m:r>
                      <m:t>∀</m:t>
                    </m:r>
                    <m:r>
                      <m:t>y</m:t>
                    </m:r>
                    <m:r>
                      <m:t>∀</m:t>
                    </m:r>
                    <m:r>
                      <m:t>z</m:t>
                    </m:r>
                    <m:r>
                      <m:t>(</m:t>
                    </m:r>
                    <m:r>
                      <m:t>(</m:t>
                    </m:r>
                    <m:r>
                      <m:t>R</m:t>
                    </m:r>
                    <m:r>
                      <m:t>x</m:t>
                    </m:r>
                    <m:r>
                      <m:t>y</m:t>
                    </m:r>
                    <m:r>
                      <m:t>∧</m:t>
                    </m:r>
                    <m:r>
                      <m:t>S</m:t>
                    </m:r>
                    <m:r>
                      <m:t>y</m:t>
                    </m:r>
                    <m:r>
                      <m:t>z</m:t>
                    </m:r>
                    <m:r>
                      <m:t>)</m:t>
                    </m:r>
                    <m:r>
                      <m:t>→</m:t>
                    </m:r>
                    <m:r>
                      <m:t>N</m:t>
                    </m:r>
                    <m:r>
                      <m:t>x</m:t>
                    </m:r>
                    <m:r>
                      <m:t>a</m:t>
                    </m:r>
                    <m:r>
                      <m:t>z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That is to say, if a recipe requires an ingredient and that ingredient satisfies a property, then the recipe needs a tool we call ‘something.’</a:t>
                </a:r>
              </a:p>
              <a:p>
                <a:pPr lvl="1"/>
                <a:r>
                  <a:rPr/>
                  <a:t>But on this account, ‘something’ is some particular tool that we’re calling ‘something.’</a:t>
                </a:r>
              </a:p>
              <a:p>
                <a:pPr lvl="1"/>
                <a:r>
                  <a:rPr/>
                  <a:t>And ‘something’ is always the same something, no matter how many different qualifying properties it’s matched with.</a:t>
                </a:r>
              </a:p>
              <a:p>
                <a:pPr lvl="1"/>
                <a:r>
                  <a:rPr/>
                  <a:t>That’s not consistent with the semantics of predicate logic.</a:t>
                </a:r>
              </a:p>
              <a:p>
                <a:pPr lvl="0" marL="0" indent="0">
                  <a:buNone/>
                </a:pPr>
                <a:r>
                  <a:rPr/>
                  <a:t>. . 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needstool(Recipe,something,Property) :-
   requires(Recipe,Ingredient),
   satisfies(Ingredient, Property).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deductive applications are based on a ‘closed world assumption.’</a:t>
            </a:r>
          </a:p>
          <a:p>
            <a:pPr lvl="1"/>
            <a:r>
              <a:rPr/>
              <a:t>This means that if a statement is not deduced to be true, then that statement should be treated as false.</a:t>
            </a:r>
          </a:p>
          <a:p>
            <a:pPr lvl="1"/>
            <a:r>
              <a:rPr/>
              <a:t>For example, our assertions do not directly state that the chicken soup recipe needs a slow cooker.</a:t>
            </a:r>
          </a:p>
          <a:p>
            <a:pPr lvl="1"/>
            <a:r>
              <a:rPr/>
              <a:t>But a substep of a step included in the recipe uses a slow cooker, so the need for the tool can be deduced.</a:t>
            </a:r>
          </a:p>
          <a:p>
            <a:pPr lvl="1"/>
            <a:r>
              <a:rPr/>
              <a:t>We deduce that some tool is needed for dicing, skinning, and trimming.</a:t>
            </a:r>
          </a:p>
          <a:p>
            <a:pPr lvl="1"/>
            <a:r>
              <a:rPr/>
              <a:t>But we can’t deduce that we need a knife for those actions.</a:t>
            </a:r>
          </a:p>
          <a:p>
            <a:pPr lvl="1"/>
            <a:r>
              <a:rPr/>
              <a:t>Under a closed world assumption we would take it as false that a knife is needed for this recipe.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closed world assumption is reasonable in applications where all relevant facts and rules of inference are available.</a:t>
            </a:r>
          </a:p>
          <a:p>
            <a:pPr lvl="1"/>
            <a:r>
              <a:rPr/>
              <a:t>Systems under the stewardship of one organization with limited use cases and all information stored together are good candidates for the closed world assumption.</a:t>
            </a:r>
          </a:p>
          <a:p>
            <a:pPr lvl="1"/>
            <a:r>
              <a:rPr/>
              <a:t>But these days many information systems rely on loosely coupled, widely distributed data.</a:t>
            </a:r>
          </a:p>
          <a:p>
            <a:pPr lvl="1"/>
            <a:r>
              <a:rPr/>
              <a:t>Systems are designed for uses across institutional boundaries.</a:t>
            </a:r>
          </a:p>
          <a:p>
            <a:pPr lvl="1"/>
            <a:r>
              <a:rPr/>
              <a:t>Stakeholders cooperate on maintaining and integrating machine readable data.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With an open world assumption, we can’t conclude that failure to deduce a proposition means that the proposition is false.</a:t>
            </a:r>
          </a:p>
          <a:p>
            <a:pPr lvl="1"/>
            <a:r>
              <a:rPr/>
              <a:t>Reasoning must be based on what might be true, consistent with what we know.</a:t>
            </a:r>
          </a:p>
          <a:p>
            <a:pPr lvl="1"/>
            <a:r>
              <a:rPr/>
              <a:t>Understanding how this works requires the concept of an </a:t>
            </a:r>
            <a:r>
              <a:rPr i="1"/>
              <a:t>interpretation.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 structure of language can each be described using formal systems.</a:t>
            </a:r>
          </a:p>
          <a:p>
            <a:pPr lvl="1">
              <a:buAutoNum type="arabicPeriod"/>
            </a:pPr>
            <a:r>
              <a:rPr/>
              <a:t>Language has meaning.</a:t>
            </a:r>
          </a:p>
          <a:p>
            <a:pPr lvl="1">
              <a:buAutoNum type="arabicPeriod"/>
            </a:pPr>
            <a:r>
              <a:rPr/>
              <a:t>Meanings are things that aren’t language.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denotes.eps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600200"/>
            <a:ext cx="304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page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Bach</a:t>
            </a:r>
            <a:r>
              <a:rPr/>
              <a:t> </a:t>
            </a:r>
            <a:r>
              <a:rPr/>
              <a:t>(1989)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Existential quantification and closed vs. open worlds</dc:title>
  <dc:creator>Dave Dubin</dc:creator>
  <cp:keywords/>
  <dcterms:created xsi:type="dcterms:W3CDTF">2019-03-06T14:12:10Z</dcterms:created>
  <dcterms:modified xsi:type="dcterms:W3CDTF">2019-03-06T14:12:10Z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2019</vt:lpwstr>
  </property>
  <property fmtid="{D5CDD505-2E9C-101B-9397-08002B2CF9AE}" pid="3" name="header-includes">
    <vt:lpwstr/>
  </property>
</Properties>
</file>