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Roboto Thin"/>
      <p:regular r:id="rId37"/>
      <p:bold r:id="rId38"/>
      <p:italic r:id="rId39"/>
      <p:boldItalic r:id="rId40"/>
    </p:embeddedFont>
    <p:embeddedFont>
      <p:font typeface="Roboto"/>
      <p:regular r:id="rId41"/>
      <p:bold r:id="rId42"/>
      <p:italic r:id="rId43"/>
      <p:boldItalic r:id="rId44"/>
    </p:embeddedFont>
    <p:embeddedFont>
      <p:font typeface="Roboto Medium"/>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Thin-boldItalic.fntdata"/><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RobotoMedium-bold.fntdata"/><Relationship Id="rId45"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edium-boldItalic.fntdata"/><Relationship Id="rId47" Type="http://schemas.openxmlformats.org/officeDocument/2006/relationships/font" Target="fonts/RobotoMedium-italic.fntdata"/><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aleway-regular.fntdata"/><Relationship Id="rId32" Type="http://schemas.openxmlformats.org/officeDocument/2006/relationships/slide" Target="slides/slide27.xml"/><Relationship Id="rId35" Type="http://schemas.openxmlformats.org/officeDocument/2006/relationships/font" Target="fonts/Raleway-italic.fntdata"/><Relationship Id="rId34" Type="http://schemas.openxmlformats.org/officeDocument/2006/relationships/font" Target="fonts/Raleway-bold.fntdata"/><Relationship Id="rId37" Type="http://schemas.openxmlformats.org/officeDocument/2006/relationships/font" Target="fonts/RobotoThin-regular.fntdata"/><Relationship Id="rId36" Type="http://schemas.openxmlformats.org/officeDocument/2006/relationships/font" Target="fonts/Raleway-boldItalic.fntdata"/><Relationship Id="rId39" Type="http://schemas.openxmlformats.org/officeDocument/2006/relationships/font" Target="fonts/RobotoThin-italic.fntdata"/><Relationship Id="rId38" Type="http://schemas.openxmlformats.org/officeDocument/2006/relationships/font" Target="fonts/RobotoThin-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Seghen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4108f25a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4108f25a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4108f25a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4108f25a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4108f25a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4108f25a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4117dfa3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4117dfa3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743550a75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743550a75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4117dfa3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4117dfa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522c7e2d3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522c7e2d3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4108f25a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4108f25a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Seghen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41394375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41394375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Seghen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4108f25a2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4108f25a2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Seghen</a:t>
            </a:r>
            <a:endParaRPr sz="13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t/>
            </a:r>
            <a:endParaRPr sz="1300">
              <a:solidFill>
                <a:schemeClr val="accent1"/>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4108f25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4108f25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Seghen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413943750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41394375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Seghen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522c7e2d3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522c7e2d3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Seghen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522c7e2d3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522c7e2d3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Seghen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522c7e2d3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522c7e2d3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Seghen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413943750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413943750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Seghen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522c7e2d3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522c7e2d3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Seghen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522c7e2d3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522c7e2d3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Seghen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841394375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41394375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4108f25a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4108f25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Seghen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31621b4c5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31621b4c5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Seghen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31621b4c5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31621b4c5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Seghen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31621b4c5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31621b4c5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Ebrahim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31621b4c5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31621b4c5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Ebrahim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31621b4c5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31621b4c5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Ebrahim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4108f25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4108f25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Knar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yelpdbbackup.s3.us-east-2.amazonaws.com/Yelp_db.sq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hyperlink" Target="https://public.tableau.com/profile/seghen7339#!/vizhome/Workbook_FinalProject_test2/Story1?publish=y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hyperlink" Target="https://public.tableau.com/profile/seghen7339#!/vizhome/Workbook_FinalProject_test2/Story1?publish=y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hyperlink" Target="https://public.tableau.com/profile/seghen7339#!/vizhome/Workbook_FinalProject_test2/Story1?publish=y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ublic.tableau.com/profile/seghen7339#!/vizhome/Workbook_FinalProject_test2/Story1?publish=yes" TargetMode="Externa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5.jpg"/><Relationship Id="rId5" Type="http://schemas.openxmlformats.org/officeDocument/2006/relationships/image" Target="../media/image8.png"/><Relationship Id="rId6" Type="http://schemas.openxmlformats.org/officeDocument/2006/relationships/image" Target="../media/image2.jpg"/><Relationship Id="rId7"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yelp-dataset/yelp-dataset/version/2"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1340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Restaurant Types and Reviews </a:t>
            </a:r>
            <a:endParaRPr/>
          </a:p>
        </p:txBody>
      </p:sp>
      <p:sp>
        <p:nvSpPr>
          <p:cNvPr id="87" name="Google Shape;87;p13"/>
          <p:cNvSpPr txBox="1"/>
          <p:nvPr>
            <p:ph idx="1" type="subTitle"/>
          </p:nvPr>
        </p:nvSpPr>
        <p:spPr>
          <a:xfrm>
            <a:off x="611000" y="2634575"/>
            <a:ext cx="8680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Knar Genosyan</a:t>
            </a:r>
            <a:endParaRPr sz="1800">
              <a:solidFill>
                <a:srgbClr val="000000"/>
              </a:solidFill>
            </a:endParaRPr>
          </a:p>
          <a:p>
            <a:pPr indent="0" lvl="0" marL="0" rtl="0" algn="l">
              <a:spcBef>
                <a:spcPts val="0"/>
              </a:spcBef>
              <a:spcAft>
                <a:spcPts val="0"/>
              </a:spcAft>
              <a:buNone/>
            </a:pPr>
            <a:r>
              <a:rPr lang="en" sz="1800">
                <a:solidFill>
                  <a:srgbClr val="000000"/>
                </a:solidFill>
              </a:rPr>
              <a:t>Seghen Haile</a:t>
            </a:r>
            <a:endParaRPr sz="1800">
              <a:solidFill>
                <a:srgbClr val="000000"/>
              </a:solidFill>
            </a:endParaRPr>
          </a:p>
          <a:p>
            <a:pPr indent="0" lvl="0" marL="0" rtl="0" algn="l">
              <a:spcBef>
                <a:spcPts val="0"/>
              </a:spcBef>
              <a:spcAft>
                <a:spcPts val="0"/>
              </a:spcAft>
              <a:buNone/>
            </a:pPr>
            <a:r>
              <a:rPr lang="en" sz="1800">
                <a:solidFill>
                  <a:srgbClr val="000000"/>
                </a:solidFill>
              </a:rPr>
              <a:t>Justin Nguyen</a:t>
            </a:r>
            <a:endParaRPr sz="1800">
              <a:solidFill>
                <a:srgbClr val="000000"/>
              </a:solidFill>
            </a:endParaRPr>
          </a:p>
          <a:p>
            <a:pPr indent="0" lvl="0" marL="0" rtl="0" algn="l">
              <a:spcBef>
                <a:spcPts val="0"/>
              </a:spcBef>
              <a:spcAft>
                <a:spcPts val="0"/>
              </a:spcAft>
              <a:buNone/>
            </a:pPr>
            <a:r>
              <a:rPr lang="en" sz="1800">
                <a:solidFill>
                  <a:srgbClr val="000000"/>
                </a:solidFill>
              </a:rPr>
              <a:t>Ebrahim Rampurawala</a:t>
            </a:r>
            <a:endParaRPr sz="1800">
              <a:solidFill>
                <a:srgbClr val="000000"/>
              </a:solidFill>
            </a:endParaRPr>
          </a:p>
          <a:p>
            <a:pPr indent="0" lvl="0" marL="0" rtl="0" algn="l">
              <a:spcBef>
                <a:spcPts val="0"/>
              </a:spcBef>
              <a:spcAft>
                <a:spcPts val="0"/>
              </a:spcAft>
              <a:buNone/>
            </a:pPr>
            <a:r>
              <a:rPr lang="en" sz="1800">
                <a:solidFill>
                  <a:srgbClr val="000000"/>
                </a:solidFill>
              </a:rPr>
              <a:t>Lisa Shah</a:t>
            </a:r>
            <a:endParaRPr sz="1800">
              <a:solidFill>
                <a:srgbClr val="00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pic>
        <p:nvPicPr>
          <p:cNvPr id="88" name="Google Shape;88;p13"/>
          <p:cNvPicPr preferRelativeResize="0"/>
          <p:nvPr/>
        </p:nvPicPr>
        <p:blipFill>
          <a:blip r:embed="rId3">
            <a:alphaModFix/>
          </a:blip>
          <a:stretch>
            <a:fillRect/>
          </a:stretch>
        </p:blipFill>
        <p:spPr>
          <a:xfrm>
            <a:off x="5816300" y="2571750"/>
            <a:ext cx="2203150" cy="2203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729450" y="606850"/>
            <a:ext cx="7688700" cy="5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Exploration Phase of the Project</a:t>
            </a:r>
            <a:endParaRPr sz="1900"/>
          </a:p>
          <a:p>
            <a:pPr indent="0" lvl="0" marL="0" rtl="0" algn="l">
              <a:spcBef>
                <a:spcPts val="0"/>
              </a:spcBef>
              <a:spcAft>
                <a:spcPts val="0"/>
              </a:spcAft>
              <a:buNone/>
            </a:pPr>
            <a:r>
              <a:t/>
            </a:r>
            <a:endParaRPr/>
          </a:p>
        </p:txBody>
      </p:sp>
      <p:sp>
        <p:nvSpPr>
          <p:cNvPr id="186" name="Google Shape;186;p22"/>
          <p:cNvSpPr txBox="1"/>
          <p:nvPr>
            <p:ph idx="1" type="body"/>
          </p:nvPr>
        </p:nvSpPr>
        <p:spPr>
          <a:xfrm>
            <a:off x="729450" y="1332125"/>
            <a:ext cx="7688700" cy="3611400"/>
          </a:xfrm>
          <a:prstGeom prst="rect">
            <a:avLst/>
          </a:prstGeom>
        </p:spPr>
        <p:txBody>
          <a:bodyPr anchorCtr="0" anchor="t" bIns="91425" lIns="91425" spcFirstLastPara="1" rIns="91425" wrap="square" tIns="91425">
            <a:noAutofit/>
          </a:bodyPr>
          <a:lstStyle/>
          <a:p>
            <a:pPr indent="-298450" lvl="0" marL="457200" rtl="0" algn="l">
              <a:spcBef>
                <a:spcPts val="300"/>
              </a:spcBef>
              <a:spcAft>
                <a:spcPts val="0"/>
              </a:spcAft>
              <a:buClr>
                <a:srgbClr val="24292E"/>
              </a:buClr>
              <a:buSzPts val="1100"/>
              <a:buChar char="●"/>
            </a:pPr>
            <a:r>
              <a:rPr lang="en" sz="1100">
                <a:solidFill>
                  <a:srgbClr val="24292E"/>
                </a:solidFill>
                <a:highlight>
                  <a:srgbClr val="FFFFFF"/>
                </a:highlight>
              </a:rPr>
              <a:t>Import and analyze yelp reviews dataset.</a:t>
            </a:r>
            <a:endParaRPr sz="1100">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a:solidFill>
                  <a:srgbClr val="24292E"/>
                </a:solidFill>
                <a:highlight>
                  <a:srgbClr val="FFFFFF"/>
                </a:highlight>
              </a:rPr>
              <a:t>Opened review.json file and put the data into reviews_df dataframe.</a:t>
            </a:r>
            <a:endParaRPr>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a:solidFill>
                  <a:srgbClr val="24292E"/>
                </a:solidFill>
                <a:highlight>
                  <a:srgbClr val="FFFFFF"/>
                </a:highlight>
              </a:rPr>
              <a:t>Merged reviews_df and business_info dataframes by business_id to select all the reviews that are matched with are selected businesses.</a:t>
            </a:r>
            <a:endParaRPr>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a:solidFill>
                  <a:srgbClr val="24292E"/>
                </a:solidFill>
                <a:highlight>
                  <a:srgbClr val="FFFFFF"/>
                </a:highlight>
              </a:rPr>
              <a:t>Dropped rows with null values.</a:t>
            </a:r>
            <a:endParaRPr>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a:solidFill>
                  <a:srgbClr val="24292E"/>
                </a:solidFill>
                <a:highlight>
                  <a:srgbClr val="FFFFFF"/>
                </a:highlight>
              </a:rPr>
              <a:t>Rename star_x column to restaurant_star and star_y to review_star as star_x is the restaurant rating from business table and star_y is the reviewers rating for the corresponding restaurant.</a:t>
            </a:r>
            <a:endParaRPr>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a:solidFill>
                  <a:srgbClr val="24292E"/>
                </a:solidFill>
                <a:highlight>
                  <a:srgbClr val="FFFFFF"/>
                </a:highlight>
              </a:rPr>
              <a:t>Created business_reviews_df dataframe to import to posgres.</a:t>
            </a:r>
            <a:endParaRPr>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a:solidFill>
                  <a:srgbClr val="24292E"/>
                </a:solidFill>
                <a:highlight>
                  <a:srgbClr val="FFFFFF"/>
                </a:highlight>
              </a:rPr>
              <a:t>Created a connection to SQL and imported the tables of the cleaned data into posgres.</a:t>
            </a:r>
            <a:endParaRPr>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a:solidFill>
                  <a:srgbClr val="24292E"/>
                </a:solidFill>
                <a:highlight>
                  <a:srgbClr val="FFFFFF"/>
                </a:highlight>
              </a:rPr>
              <a:t>In addition, created csv files of the cleaned data.</a:t>
            </a:r>
            <a:endParaRPr>
              <a:solidFill>
                <a:srgbClr val="24292E"/>
              </a:solidFill>
              <a:highlight>
                <a:srgbClr val="FFFFFF"/>
              </a:highlight>
            </a:endParaRPr>
          </a:p>
          <a:p>
            <a:pPr indent="-298450" lvl="0" marL="457200" rtl="0" algn="l">
              <a:spcBef>
                <a:spcPts val="0"/>
              </a:spcBef>
              <a:spcAft>
                <a:spcPts val="0"/>
              </a:spcAft>
              <a:buClr>
                <a:srgbClr val="24292E"/>
              </a:buClr>
              <a:buSzPts val="1100"/>
              <a:buChar char="●"/>
            </a:pPr>
            <a:r>
              <a:rPr lang="en" sz="1100">
                <a:solidFill>
                  <a:srgbClr val="24292E"/>
                </a:solidFill>
                <a:highlight>
                  <a:srgbClr val="FFFFFF"/>
                </a:highlight>
              </a:rPr>
              <a:t>Database</a:t>
            </a:r>
            <a:endParaRPr sz="1100">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a:solidFill>
                  <a:srgbClr val="24292E"/>
                </a:solidFill>
                <a:highlight>
                  <a:srgbClr val="FFFFFF"/>
                </a:highlight>
              </a:rPr>
              <a:t>Database stores business_info, business_reviews and review_prediction (machine_learning) tables.</a:t>
            </a:r>
            <a:endParaRPr>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a:solidFill>
                  <a:srgbClr val="24292E"/>
                </a:solidFill>
                <a:highlight>
                  <a:srgbClr val="FFFFFF"/>
                </a:highlight>
              </a:rPr>
              <a:t>Yelp_db is used to pull from the database the business_reviews and business_info tables for machine learning.</a:t>
            </a:r>
            <a:endParaRPr>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a:solidFill>
                  <a:srgbClr val="24292E"/>
                </a:solidFill>
                <a:highlight>
                  <a:srgbClr val="FFFFFF"/>
                </a:highlight>
              </a:rPr>
              <a:t>The business_info and business_reviews are joined to create join within posgres. </a:t>
            </a:r>
            <a:endParaRPr>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a:solidFill>
                  <a:srgbClr val="24292E"/>
                </a:solidFill>
                <a:highlight>
                  <a:srgbClr val="FFFFFF"/>
                </a:highlight>
              </a:rPr>
              <a:t>Due to restrictions on the cost of AWS, we do not have shared database, instead use local posgres database with same table schema (schema.sql) to access the data.</a:t>
            </a:r>
            <a:endParaRPr>
              <a:solidFill>
                <a:srgbClr val="24292E"/>
              </a:solidFill>
              <a:highlight>
                <a:srgbClr val="FFFFFF"/>
              </a:highlight>
            </a:endParaRPr>
          </a:p>
          <a:p>
            <a:pPr indent="-298450" lvl="2" marL="1371600" rtl="0" algn="l">
              <a:spcBef>
                <a:spcPts val="0"/>
              </a:spcBef>
              <a:spcAft>
                <a:spcPts val="0"/>
              </a:spcAft>
              <a:buClr>
                <a:srgbClr val="24292E"/>
              </a:buClr>
              <a:buSzPts val="1100"/>
              <a:buChar char="■"/>
            </a:pPr>
            <a:r>
              <a:rPr lang="en">
                <a:solidFill>
                  <a:srgbClr val="24292E"/>
                </a:solidFill>
                <a:highlight>
                  <a:srgbClr val="FFFFFF"/>
                </a:highlight>
              </a:rPr>
              <a:t>The sample database can be accessed at </a:t>
            </a:r>
            <a:r>
              <a:rPr lang="en">
                <a:solidFill>
                  <a:srgbClr val="0366D6"/>
                </a:solidFill>
                <a:highlight>
                  <a:srgbClr val="FFFFFF"/>
                </a:highlight>
                <a:uFill>
                  <a:noFill/>
                </a:uFill>
                <a:hlinkClick r:id="rId3"/>
              </a:rPr>
              <a:t>https://yelpdbbackup.s3.us-east-2.amazonaws.com/Yelp_db.sql</a:t>
            </a:r>
            <a:r>
              <a:rPr lang="en">
                <a:solidFill>
                  <a:srgbClr val="24292E"/>
                </a:solidFill>
                <a:highlight>
                  <a:srgbClr val="FFFFFF"/>
                </a:highlight>
              </a:rPr>
              <a:t>.</a:t>
            </a:r>
            <a:endParaRPr>
              <a:solidFill>
                <a:srgbClr val="24292E"/>
              </a:solidFill>
              <a:highlight>
                <a:srgbClr val="FFFFFF"/>
              </a:highlight>
            </a:endParaRPr>
          </a:p>
          <a:p>
            <a:pPr indent="0" lvl="0" marL="0" rtl="0" algn="l">
              <a:spcBef>
                <a:spcPts val="12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729450" y="620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D3B45"/>
                </a:solidFill>
                <a:latin typeface="Roboto"/>
                <a:ea typeface="Roboto"/>
                <a:cs typeface="Roboto"/>
                <a:sym typeface="Roboto"/>
              </a:rPr>
              <a:t>Technologies, languages, tools, and algorithms used throughout the project</a:t>
            </a:r>
            <a:endParaRPr/>
          </a:p>
        </p:txBody>
      </p:sp>
      <p:sp>
        <p:nvSpPr>
          <p:cNvPr id="192" name="Google Shape;192;p23"/>
          <p:cNvSpPr txBox="1"/>
          <p:nvPr>
            <p:ph idx="1" type="body"/>
          </p:nvPr>
        </p:nvSpPr>
        <p:spPr>
          <a:xfrm>
            <a:off x="651875" y="1295125"/>
            <a:ext cx="7688700" cy="3774300"/>
          </a:xfrm>
          <a:prstGeom prst="rect">
            <a:avLst/>
          </a:prstGeom>
        </p:spPr>
        <p:txBody>
          <a:bodyPr anchorCtr="0" anchor="t" bIns="91425" lIns="91425" spcFirstLastPara="1" rIns="91425" wrap="square" tIns="91425">
            <a:noAutofit/>
          </a:bodyPr>
          <a:lstStyle/>
          <a:p>
            <a:pPr indent="-298450" lvl="0" marL="457200" marR="38100" rtl="0" algn="l">
              <a:lnSpc>
                <a:spcPct val="100000"/>
              </a:lnSpc>
              <a:spcBef>
                <a:spcPts val="0"/>
              </a:spcBef>
              <a:spcAft>
                <a:spcPts val="0"/>
              </a:spcAft>
              <a:buClr>
                <a:srgbClr val="24292E"/>
              </a:buClr>
              <a:buSzPts val="1100"/>
              <a:buFont typeface="Arial"/>
              <a:buChar char="●"/>
            </a:pPr>
            <a:r>
              <a:rPr b="1" lang="en" sz="1100">
                <a:solidFill>
                  <a:srgbClr val="24292E"/>
                </a:solidFill>
                <a:highlight>
                  <a:schemeClr val="lt1"/>
                </a:highlight>
                <a:latin typeface="Arial"/>
                <a:ea typeface="Arial"/>
                <a:cs typeface="Arial"/>
                <a:sym typeface="Arial"/>
              </a:rPr>
              <a:t>Softwares Used</a:t>
            </a:r>
            <a:endParaRPr sz="800">
              <a:solidFill>
                <a:srgbClr val="24292E"/>
              </a:solidFill>
              <a:highlight>
                <a:schemeClr val="lt1"/>
              </a:highlight>
              <a:latin typeface="Arial"/>
              <a:ea typeface="Arial"/>
              <a:cs typeface="Arial"/>
              <a:sym typeface="Arial"/>
            </a:endParaRPr>
          </a:p>
          <a:p>
            <a:pPr indent="-279400" lvl="1" marL="914400" marR="38100" rtl="0" algn="l">
              <a:lnSpc>
                <a:spcPct val="100000"/>
              </a:lnSpc>
              <a:spcBef>
                <a:spcPts val="0"/>
              </a:spcBef>
              <a:spcAft>
                <a:spcPts val="0"/>
              </a:spcAft>
              <a:buClr>
                <a:srgbClr val="24292E"/>
              </a:buClr>
              <a:buSzPts val="800"/>
              <a:buFont typeface="Arial"/>
              <a:buChar char="○"/>
            </a:pPr>
            <a:r>
              <a:rPr lang="en" sz="800">
                <a:solidFill>
                  <a:srgbClr val="24292E"/>
                </a:solidFill>
                <a:highlight>
                  <a:schemeClr val="lt1"/>
                </a:highlight>
                <a:latin typeface="Arial"/>
                <a:ea typeface="Arial"/>
                <a:cs typeface="Arial"/>
                <a:sym typeface="Arial"/>
              </a:rPr>
              <a:t>Python 3.6.9:: Anaconda, Inc., Jupyter Notebook, 6.0.2, Visual Studio Code, 1.40.2., PgAdmin 4, Tableau Desktop</a:t>
            </a:r>
            <a:endParaRPr sz="800">
              <a:solidFill>
                <a:srgbClr val="24292E"/>
              </a:solidFill>
              <a:highlight>
                <a:schemeClr val="lt1"/>
              </a:highlight>
              <a:latin typeface="Arial"/>
              <a:ea typeface="Arial"/>
              <a:cs typeface="Arial"/>
              <a:sym typeface="Arial"/>
            </a:endParaRPr>
          </a:p>
          <a:p>
            <a:pPr indent="0" lvl="0" marL="914400" marR="38100" rtl="0" algn="l">
              <a:lnSpc>
                <a:spcPct val="100000"/>
              </a:lnSpc>
              <a:spcBef>
                <a:spcPts val="0"/>
              </a:spcBef>
              <a:spcAft>
                <a:spcPts val="0"/>
              </a:spcAft>
              <a:buNone/>
            </a:pPr>
            <a:r>
              <a:t/>
            </a:r>
            <a:endParaRPr sz="800">
              <a:solidFill>
                <a:srgbClr val="24292E"/>
              </a:solidFill>
              <a:highlight>
                <a:schemeClr val="lt1"/>
              </a:highlight>
              <a:latin typeface="Arial"/>
              <a:ea typeface="Arial"/>
              <a:cs typeface="Arial"/>
              <a:sym typeface="Arial"/>
            </a:endParaRPr>
          </a:p>
          <a:p>
            <a:pPr indent="-298450" lvl="0" marL="457200" marR="38100" rtl="0" algn="l">
              <a:lnSpc>
                <a:spcPct val="100000"/>
              </a:lnSpc>
              <a:spcBef>
                <a:spcPts val="0"/>
              </a:spcBef>
              <a:spcAft>
                <a:spcPts val="0"/>
              </a:spcAft>
              <a:buClr>
                <a:srgbClr val="24292E"/>
              </a:buClr>
              <a:buSzPts val="1100"/>
              <a:buFont typeface="Arial"/>
              <a:buChar char="●"/>
            </a:pPr>
            <a:r>
              <a:rPr b="1" lang="en" sz="1100">
                <a:solidFill>
                  <a:srgbClr val="24292E"/>
                </a:solidFill>
                <a:highlight>
                  <a:schemeClr val="lt1"/>
                </a:highlight>
                <a:latin typeface="Arial"/>
                <a:ea typeface="Arial"/>
                <a:cs typeface="Arial"/>
                <a:sym typeface="Arial"/>
              </a:rPr>
              <a:t>GitHub</a:t>
            </a:r>
            <a:endParaRPr b="1" sz="1100">
              <a:solidFill>
                <a:srgbClr val="24292E"/>
              </a:solidFill>
              <a:highlight>
                <a:schemeClr val="lt1"/>
              </a:highlight>
              <a:latin typeface="Arial"/>
              <a:ea typeface="Arial"/>
              <a:cs typeface="Arial"/>
              <a:sym typeface="Arial"/>
            </a:endParaRPr>
          </a:p>
          <a:p>
            <a:pPr indent="-279400" lvl="1" marL="914400" rtl="0" algn="l">
              <a:spcBef>
                <a:spcPts val="0"/>
              </a:spcBef>
              <a:spcAft>
                <a:spcPts val="0"/>
              </a:spcAft>
              <a:buClr>
                <a:srgbClr val="24292E"/>
              </a:buClr>
              <a:buSzPts val="800"/>
              <a:buFont typeface="Arial"/>
              <a:buChar char="○"/>
            </a:pPr>
            <a:r>
              <a:rPr lang="en" sz="800">
                <a:solidFill>
                  <a:srgbClr val="24292E"/>
                </a:solidFill>
                <a:highlight>
                  <a:schemeClr val="lt1"/>
                </a:highlight>
                <a:latin typeface="Arial"/>
                <a:ea typeface="Arial"/>
                <a:cs typeface="Arial"/>
                <a:sym typeface="Arial"/>
              </a:rPr>
              <a:t>Used for collaboration</a:t>
            </a:r>
            <a:endParaRPr sz="800">
              <a:solidFill>
                <a:srgbClr val="24292E"/>
              </a:solidFill>
              <a:highlight>
                <a:schemeClr val="lt1"/>
              </a:highlight>
              <a:latin typeface="Arial"/>
              <a:ea typeface="Arial"/>
              <a:cs typeface="Arial"/>
              <a:sym typeface="Arial"/>
            </a:endParaRPr>
          </a:p>
          <a:p>
            <a:pPr indent="0" lvl="0" marL="0" rtl="0" algn="l">
              <a:spcBef>
                <a:spcPts val="0"/>
              </a:spcBef>
              <a:spcAft>
                <a:spcPts val="0"/>
              </a:spcAft>
              <a:buNone/>
            </a:pPr>
            <a:r>
              <a:t/>
            </a:r>
            <a:endParaRPr sz="800">
              <a:solidFill>
                <a:srgbClr val="24292E"/>
              </a:solidFill>
              <a:highlight>
                <a:schemeClr val="lt1"/>
              </a:highlight>
              <a:latin typeface="Arial"/>
              <a:ea typeface="Arial"/>
              <a:cs typeface="Arial"/>
              <a:sym typeface="Arial"/>
            </a:endParaRPr>
          </a:p>
          <a:p>
            <a:pPr indent="-298450" lvl="0" marL="457200" rtl="0" algn="l">
              <a:lnSpc>
                <a:spcPct val="100000"/>
              </a:lnSpc>
              <a:spcBef>
                <a:spcPts val="0"/>
              </a:spcBef>
              <a:spcAft>
                <a:spcPts val="0"/>
              </a:spcAft>
              <a:buClr>
                <a:srgbClr val="24292E"/>
              </a:buClr>
              <a:buSzPts val="1100"/>
              <a:buFont typeface="Arial"/>
              <a:buChar char="●"/>
            </a:pPr>
            <a:r>
              <a:rPr b="1" lang="en" sz="1100">
                <a:solidFill>
                  <a:srgbClr val="24292E"/>
                </a:solidFill>
                <a:highlight>
                  <a:schemeClr val="lt1"/>
                </a:highlight>
                <a:latin typeface="Arial"/>
                <a:ea typeface="Arial"/>
                <a:cs typeface="Arial"/>
                <a:sym typeface="Arial"/>
              </a:rPr>
              <a:t>Data Cleaning and Analysis</a:t>
            </a:r>
            <a:endParaRPr b="1" sz="1100">
              <a:solidFill>
                <a:srgbClr val="24292E"/>
              </a:solidFill>
              <a:highlight>
                <a:schemeClr val="lt1"/>
              </a:highlight>
              <a:latin typeface="Arial"/>
              <a:ea typeface="Arial"/>
              <a:cs typeface="Arial"/>
              <a:sym typeface="Arial"/>
            </a:endParaRPr>
          </a:p>
          <a:p>
            <a:pPr indent="-279400" lvl="1" marL="914400" rtl="0" algn="l">
              <a:lnSpc>
                <a:spcPct val="100000"/>
              </a:lnSpc>
              <a:spcBef>
                <a:spcPts val="0"/>
              </a:spcBef>
              <a:spcAft>
                <a:spcPts val="0"/>
              </a:spcAft>
              <a:buClr>
                <a:srgbClr val="24292E"/>
              </a:buClr>
              <a:buSzPts val="800"/>
              <a:buFont typeface="Arial"/>
              <a:buChar char="○"/>
            </a:pPr>
            <a:r>
              <a:rPr lang="en" sz="800">
                <a:solidFill>
                  <a:srgbClr val="24292E"/>
                </a:solidFill>
                <a:highlight>
                  <a:schemeClr val="lt1"/>
                </a:highlight>
                <a:latin typeface="Arial"/>
                <a:ea typeface="Arial"/>
                <a:cs typeface="Arial"/>
                <a:sym typeface="Arial"/>
              </a:rPr>
              <a:t>Used Pandas to clean the data and perform exploratory analysis. Further analysis conducted using Python. </a:t>
            </a:r>
            <a:endParaRPr sz="800">
              <a:solidFill>
                <a:srgbClr val="24292E"/>
              </a:solidFill>
              <a:highlight>
                <a:schemeClr val="lt1"/>
              </a:highlight>
              <a:latin typeface="Arial"/>
              <a:ea typeface="Arial"/>
              <a:cs typeface="Arial"/>
              <a:sym typeface="Arial"/>
            </a:endParaRPr>
          </a:p>
          <a:p>
            <a:pPr indent="-279400" lvl="1" marL="914400" rtl="0" algn="l">
              <a:lnSpc>
                <a:spcPct val="100000"/>
              </a:lnSpc>
              <a:spcBef>
                <a:spcPts val="0"/>
              </a:spcBef>
              <a:spcAft>
                <a:spcPts val="0"/>
              </a:spcAft>
              <a:buClr>
                <a:srgbClr val="24292E"/>
              </a:buClr>
              <a:buSzPts val="800"/>
              <a:buFont typeface="Arial"/>
              <a:buChar char="○"/>
            </a:pPr>
            <a:r>
              <a:rPr lang="en" sz="800">
                <a:solidFill>
                  <a:srgbClr val="24292E"/>
                </a:solidFill>
                <a:highlight>
                  <a:schemeClr val="lt1"/>
                </a:highlight>
                <a:latin typeface="Arial"/>
                <a:ea typeface="Arial"/>
                <a:cs typeface="Arial"/>
                <a:sym typeface="Arial"/>
              </a:rPr>
              <a:t>We imported the yelp data downloaded from kaggle.com, and converted that dataset, which is in JSON format, into a dataframe. </a:t>
            </a:r>
            <a:endParaRPr sz="800">
              <a:solidFill>
                <a:srgbClr val="24292E"/>
              </a:solidFill>
              <a:highlight>
                <a:schemeClr val="lt1"/>
              </a:highlight>
              <a:latin typeface="Arial"/>
              <a:ea typeface="Arial"/>
              <a:cs typeface="Arial"/>
              <a:sym typeface="Arial"/>
            </a:endParaRPr>
          </a:p>
          <a:p>
            <a:pPr indent="-279400" lvl="1" marL="914400" rtl="0" algn="l">
              <a:lnSpc>
                <a:spcPct val="100000"/>
              </a:lnSpc>
              <a:spcBef>
                <a:spcPts val="0"/>
              </a:spcBef>
              <a:spcAft>
                <a:spcPts val="0"/>
              </a:spcAft>
              <a:buClr>
                <a:srgbClr val="24292E"/>
              </a:buClr>
              <a:buSzPts val="800"/>
              <a:buFont typeface="Arial"/>
              <a:buChar char="○"/>
            </a:pPr>
            <a:r>
              <a:rPr lang="en" sz="800">
                <a:solidFill>
                  <a:srgbClr val="24292E"/>
                </a:solidFill>
                <a:highlight>
                  <a:schemeClr val="lt1"/>
                </a:highlight>
                <a:latin typeface="Arial"/>
                <a:ea typeface="Arial"/>
                <a:cs typeface="Arial"/>
                <a:sym typeface="Arial"/>
              </a:rPr>
              <a:t>Imported JSON to read json file and used Pandas pd.DataFrame to turn the data into a dataframe</a:t>
            </a:r>
            <a:endParaRPr sz="1050">
              <a:solidFill>
                <a:srgbClr val="D4D4D4"/>
              </a:solidFill>
              <a:highlight>
                <a:srgbClr val="1E1E1E"/>
              </a:highlight>
              <a:latin typeface="Courier New"/>
              <a:ea typeface="Courier New"/>
              <a:cs typeface="Courier New"/>
              <a:sym typeface="Courier New"/>
            </a:endParaRPr>
          </a:p>
          <a:p>
            <a:pPr indent="-279400" lvl="1" marL="914400" rtl="0" algn="l">
              <a:lnSpc>
                <a:spcPct val="100000"/>
              </a:lnSpc>
              <a:spcBef>
                <a:spcPts val="0"/>
              </a:spcBef>
              <a:spcAft>
                <a:spcPts val="0"/>
              </a:spcAft>
              <a:buClr>
                <a:srgbClr val="24292E"/>
              </a:buClr>
              <a:buSzPts val="800"/>
              <a:buFont typeface="Arial"/>
              <a:buChar char="○"/>
            </a:pPr>
            <a:r>
              <a:rPr lang="en" sz="800">
                <a:solidFill>
                  <a:srgbClr val="24292E"/>
                </a:solidFill>
                <a:highlight>
                  <a:schemeClr val="lt1"/>
                </a:highlight>
                <a:latin typeface="Arial"/>
                <a:ea typeface="Arial"/>
                <a:cs typeface="Arial"/>
                <a:sym typeface="Arial"/>
              </a:rPr>
              <a:t>Used sqlalchemy create_engine to make a connection to posgres sql database</a:t>
            </a:r>
            <a:endParaRPr sz="800">
              <a:solidFill>
                <a:srgbClr val="24292E"/>
              </a:solidFill>
              <a:highlight>
                <a:schemeClr val="lt1"/>
              </a:highlight>
              <a:latin typeface="Arial"/>
              <a:ea typeface="Arial"/>
              <a:cs typeface="Arial"/>
              <a:sym typeface="Arial"/>
            </a:endParaRPr>
          </a:p>
          <a:p>
            <a:pPr indent="0" lvl="0" marL="914400" rtl="0" algn="l">
              <a:spcBef>
                <a:spcPts val="0"/>
              </a:spcBef>
              <a:spcAft>
                <a:spcPts val="0"/>
              </a:spcAft>
              <a:buNone/>
            </a:pPr>
            <a:r>
              <a:t/>
            </a:r>
            <a:endParaRPr sz="900">
              <a:solidFill>
                <a:srgbClr val="24292E"/>
              </a:solidFill>
              <a:highlight>
                <a:schemeClr val="lt1"/>
              </a:highlight>
              <a:latin typeface="Arial"/>
              <a:ea typeface="Arial"/>
              <a:cs typeface="Arial"/>
              <a:sym typeface="Arial"/>
            </a:endParaRPr>
          </a:p>
          <a:p>
            <a:pPr indent="-298450" lvl="0" marL="457200" marR="38100" rtl="0" algn="l">
              <a:lnSpc>
                <a:spcPct val="100000"/>
              </a:lnSpc>
              <a:spcBef>
                <a:spcPts val="0"/>
              </a:spcBef>
              <a:spcAft>
                <a:spcPts val="0"/>
              </a:spcAft>
              <a:buClr>
                <a:srgbClr val="24292E"/>
              </a:buClr>
              <a:buSzPts val="1100"/>
              <a:buFont typeface="Arial"/>
              <a:buChar char="●"/>
            </a:pPr>
            <a:r>
              <a:rPr b="1" lang="en" sz="1100">
                <a:solidFill>
                  <a:srgbClr val="24292E"/>
                </a:solidFill>
                <a:highlight>
                  <a:schemeClr val="lt1"/>
                </a:highlight>
                <a:latin typeface="Arial"/>
                <a:ea typeface="Arial"/>
                <a:cs typeface="Arial"/>
                <a:sym typeface="Arial"/>
              </a:rPr>
              <a:t>Database Storage</a:t>
            </a:r>
            <a:endParaRPr b="1" sz="1100">
              <a:solidFill>
                <a:srgbClr val="24292E"/>
              </a:solidFill>
              <a:highlight>
                <a:schemeClr val="lt1"/>
              </a:highlight>
              <a:latin typeface="Arial"/>
              <a:ea typeface="Arial"/>
              <a:cs typeface="Arial"/>
              <a:sym typeface="Arial"/>
            </a:endParaRPr>
          </a:p>
          <a:p>
            <a:pPr indent="-279400" lvl="1" marL="914400" rtl="0" algn="l">
              <a:spcBef>
                <a:spcPts val="0"/>
              </a:spcBef>
              <a:spcAft>
                <a:spcPts val="0"/>
              </a:spcAft>
              <a:buClr>
                <a:srgbClr val="24292E"/>
              </a:buClr>
              <a:buSzPts val="800"/>
              <a:buFont typeface="Arial"/>
              <a:buChar char="○"/>
            </a:pPr>
            <a:r>
              <a:rPr lang="en" sz="800">
                <a:solidFill>
                  <a:srgbClr val="24292E"/>
                </a:solidFill>
                <a:highlight>
                  <a:schemeClr val="lt1"/>
                </a:highlight>
                <a:latin typeface="Arial"/>
                <a:ea typeface="Arial"/>
                <a:cs typeface="Arial"/>
                <a:sym typeface="Arial"/>
              </a:rPr>
              <a:t>Postgres is the database used to store clean data for analysis, machine learning model and prediction table for visualization.</a:t>
            </a:r>
            <a:endParaRPr sz="800">
              <a:solidFill>
                <a:srgbClr val="24292E"/>
              </a:solidFill>
              <a:highlight>
                <a:schemeClr val="lt1"/>
              </a:highlight>
              <a:latin typeface="Arial"/>
              <a:ea typeface="Arial"/>
              <a:cs typeface="Arial"/>
              <a:sym typeface="Arial"/>
            </a:endParaRPr>
          </a:p>
          <a:p>
            <a:pPr indent="0" lvl="0" marL="914400" rtl="0" algn="l">
              <a:spcBef>
                <a:spcPts val="0"/>
              </a:spcBef>
              <a:spcAft>
                <a:spcPts val="0"/>
              </a:spcAft>
              <a:buNone/>
            </a:pPr>
            <a:r>
              <a:t/>
            </a:r>
            <a:endParaRPr sz="800">
              <a:solidFill>
                <a:srgbClr val="24292E"/>
              </a:solidFill>
              <a:highlight>
                <a:schemeClr val="lt1"/>
              </a:highlight>
              <a:latin typeface="Arial"/>
              <a:ea typeface="Arial"/>
              <a:cs typeface="Arial"/>
              <a:sym typeface="Arial"/>
            </a:endParaRPr>
          </a:p>
          <a:p>
            <a:pPr indent="-298450" lvl="0" marL="457200" marR="38100" rtl="0" algn="l">
              <a:lnSpc>
                <a:spcPct val="100000"/>
              </a:lnSpc>
              <a:spcBef>
                <a:spcPts val="0"/>
              </a:spcBef>
              <a:spcAft>
                <a:spcPts val="0"/>
              </a:spcAft>
              <a:buClr>
                <a:srgbClr val="24292E"/>
              </a:buClr>
              <a:buSzPts val="1100"/>
              <a:buFont typeface="Arial"/>
              <a:buChar char="●"/>
            </a:pPr>
            <a:r>
              <a:rPr b="1" lang="en" sz="1100">
                <a:solidFill>
                  <a:srgbClr val="24292E"/>
                </a:solidFill>
                <a:highlight>
                  <a:schemeClr val="lt1"/>
                </a:highlight>
                <a:latin typeface="Arial"/>
                <a:ea typeface="Arial"/>
                <a:cs typeface="Arial"/>
                <a:sym typeface="Arial"/>
              </a:rPr>
              <a:t>Machine Learning</a:t>
            </a:r>
            <a:endParaRPr b="1" sz="1100">
              <a:solidFill>
                <a:srgbClr val="24292E"/>
              </a:solidFill>
              <a:highlight>
                <a:schemeClr val="lt1"/>
              </a:highlight>
              <a:latin typeface="Arial"/>
              <a:ea typeface="Arial"/>
              <a:cs typeface="Arial"/>
              <a:sym typeface="Arial"/>
            </a:endParaRPr>
          </a:p>
          <a:p>
            <a:pPr indent="-279400" lvl="1" marL="914400" marR="38100" rtl="0" algn="l">
              <a:lnSpc>
                <a:spcPct val="100000"/>
              </a:lnSpc>
              <a:spcBef>
                <a:spcPts val="0"/>
              </a:spcBef>
              <a:spcAft>
                <a:spcPts val="0"/>
              </a:spcAft>
              <a:buClr>
                <a:srgbClr val="24292E"/>
              </a:buClr>
              <a:buSzPts val="800"/>
              <a:buFont typeface="Arial"/>
              <a:buChar char="○"/>
            </a:pPr>
            <a:r>
              <a:rPr lang="en" sz="800">
                <a:solidFill>
                  <a:srgbClr val="24292E"/>
                </a:solidFill>
                <a:highlight>
                  <a:schemeClr val="lt1"/>
                </a:highlight>
                <a:latin typeface="Arial"/>
                <a:ea typeface="Arial"/>
                <a:cs typeface="Arial"/>
                <a:sym typeface="Arial"/>
              </a:rPr>
              <a:t>Logistic &amp; Linear Regression, Deep Learning, and Random Forest are the machine learning models used to train and test our data. </a:t>
            </a:r>
            <a:endParaRPr sz="800">
              <a:solidFill>
                <a:srgbClr val="24292E"/>
              </a:solidFill>
              <a:highlight>
                <a:schemeClr val="lt1"/>
              </a:highlight>
              <a:latin typeface="Arial"/>
              <a:ea typeface="Arial"/>
              <a:cs typeface="Arial"/>
              <a:sym typeface="Arial"/>
            </a:endParaRPr>
          </a:p>
          <a:p>
            <a:pPr indent="-279400" lvl="1" marL="914400" marR="38100" rtl="0" algn="l">
              <a:lnSpc>
                <a:spcPct val="100000"/>
              </a:lnSpc>
              <a:spcBef>
                <a:spcPts val="0"/>
              </a:spcBef>
              <a:spcAft>
                <a:spcPts val="0"/>
              </a:spcAft>
              <a:buClr>
                <a:srgbClr val="24292E"/>
              </a:buClr>
              <a:buSzPts val="800"/>
              <a:buFont typeface="Arial"/>
              <a:buChar char="○"/>
            </a:pPr>
            <a:r>
              <a:rPr lang="en" sz="800">
                <a:solidFill>
                  <a:srgbClr val="24292E"/>
                </a:solidFill>
                <a:highlight>
                  <a:schemeClr val="lt1"/>
                </a:highlight>
                <a:latin typeface="Arial"/>
                <a:ea typeface="Arial"/>
                <a:cs typeface="Arial"/>
                <a:sym typeface="Arial"/>
              </a:rPr>
              <a:t>From sklearn library used different machine learning models to train and test our data. </a:t>
            </a:r>
            <a:endParaRPr sz="800">
              <a:solidFill>
                <a:srgbClr val="24292E"/>
              </a:solidFill>
              <a:highlight>
                <a:schemeClr val="lt1"/>
              </a:highlight>
              <a:latin typeface="Arial"/>
              <a:ea typeface="Arial"/>
              <a:cs typeface="Arial"/>
              <a:sym typeface="Arial"/>
            </a:endParaRPr>
          </a:p>
          <a:p>
            <a:pPr indent="0" lvl="0" marL="914400" marR="38100" rtl="0" algn="l">
              <a:lnSpc>
                <a:spcPct val="100000"/>
              </a:lnSpc>
              <a:spcBef>
                <a:spcPts val="0"/>
              </a:spcBef>
              <a:spcAft>
                <a:spcPts val="0"/>
              </a:spcAft>
              <a:buNone/>
            </a:pPr>
            <a:r>
              <a:t/>
            </a:r>
            <a:endParaRPr sz="900">
              <a:solidFill>
                <a:srgbClr val="24292E"/>
              </a:solidFill>
              <a:highlight>
                <a:schemeClr val="lt1"/>
              </a:highlight>
              <a:latin typeface="Arial"/>
              <a:ea typeface="Arial"/>
              <a:cs typeface="Arial"/>
              <a:sym typeface="Arial"/>
            </a:endParaRPr>
          </a:p>
          <a:p>
            <a:pPr indent="-298450" lvl="0" marL="457200" marR="38100" rtl="0" algn="l">
              <a:lnSpc>
                <a:spcPct val="100000"/>
              </a:lnSpc>
              <a:spcBef>
                <a:spcPts val="0"/>
              </a:spcBef>
              <a:spcAft>
                <a:spcPts val="0"/>
              </a:spcAft>
              <a:buClr>
                <a:srgbClr val="24292E"/>
              </a:buClr>
              <a:buSzPts val="1100"/>
              <a:buFont typeface="Arial"/>
              <a:buChar char="●"/>
            </a:pPr>
            <a:r>
              <a:rPr b="1" lang="en" sz="1100">
                <a:solidFill>
                  <a:srgbClr val="24292E"/>
                </a:solidFill>
                <a:highlight>
                  <a:schemeClr val="lt1"/>
                </a:highlight>
                <a:latin typeface="Arial"/>
                <a:ea typeface="Arial"/>
                <a:cs typeface="Arial"/>
                <a:sym typeface="Arial"/>
              </a:rPr>
              <a:t>Dashboard</a:t>
            </a:r>
            <a:endParaRPr b="1" sz="1100">
              <a:solidFill>
                <a:srgbClr val="24292E"/>
              </a:solidFill>
              <a:highlight>
                <a:schemeClr val="lt1"/>
              </a:highlight>
              <a:latin typeface="Arial"/>
              <a:ea typeface="Arial"/>
              <a:cs typeface="Arial"/>
              <a:sym typeface="Arial"/>
            </a:endParaRPr>
          </a:p>
          <a:p>
            <a:pPr indent="-279400" lvl="1" marL="914400" rtl="0" algn="l">
              <a:spcBef>
                <a:spcPts val="0"/>
              </a:spcBef>
              <a:spcAft>
                <a:spcPts val="0"/>
              </a:spcAft>
              <a:buClr>
                <a:srgbClr val="24292E"/>
              </a:buClr>
              <a:buSzPts val="800"/>
              <a:buFont typeface="Arial"/>
              <a:buChar char="○"/>
            </a:pPr>
            <a:r>
              <a:rPr lang="en" sz="800">
                <a:solidFill>
                  <a:srgbClr val="24292E"/>
                </a:solidFill>
                <a:highlight>
                  <a:schemeClr val="lt1"/>
                </a:highlight>
                <a:latin typeface="Arial"/>
                <a:ea typeface="Arial"/>
                <a:cs typeface="Arial"/>
                <a:sym typeface="Arial"/>
              </a:rPr>
              <a:t>Tableau is the application used to display our data. We feel that tableau will give the user the most simplest way of looking at which location geographically is best when considering location and type of restaurant to open. It will include comparable data, such as what type of restaurant it is, whether it got a good or a bad rating, and exactly where it is located.</a:t>
            </a:r>
            <a:endParaRPr sz="800">
              <a:solidFill>
                <a:srgbClr val="24292E"/>
              </a:solidFill>
              <a:highlight>
                <a:schemeClr val="lt1"/>
              </a:highlight>
              <a:latin typeface="Arial"/>
              <a:ea typeface="Arial"/>
              <a:cs typeface="Arial"/>
              <a:sym typeface="Arial"/>
            </a:endParaRPr>
          </a:p>
          <a:p>
            <a:pPr indent="0" lvl="0" marL="0" marR="38100" rtl="0" algn="l">
              <a:lnSpc>
                <a:spcPct val="100000"/>
              </a:lnSpc>
              <a:spcBef>
                <a:spcPts val="0"/>
              </a:spcBef>
              <a:spcAft>
                <a:spcPts val="0"/>
              </a:spcAft>
              <a:buNone/>
            </a:pPr>
            <a:r>
              <a:t/>
            </a:r>
            <a:endParaRPr sz="800">
              <a:solidFill>
                <a:srgbClr val="24292E"/>
              </a:solidFill>
              <a:highlight>
                <a:schemeClr val="lt1"/>
              </a:highlight>
              <a:latin typeface="Arial"/>
              <a:ea typeface="Arial"/>
              <a:cs typeface="Arial"/>
              <a:sym typeface="Arial"/>
            </a:endParaRPr>
          </a:p>
          <a:p>
            <a:pPr indent="0" lvl="0" marL="914400" rtl="0" algn="l">
              <a:spcBef>
                <a:spcPts val="0"/>
              </a:spcBef>
              <a:spcAft>
                <a:spcPts val="0"/>
              </a:spcAft>
              <a:buNone/>
            </a:pPr>
            <a:r>
              <a:t/>
            </a:r>
            <a:endParaRPr sz="900">
              <a:solidFill>
                <a:srgbClr val="24292E"/>
              </a:solidFill>
              <a:highlight>
                <a:schemeClr val="lt1"/>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729450" y="606850"/>
            <a:ext cx="7688700" cy="5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Analysis Phase of the Project - Machine Learning </a:t>
            </a:r>
            <a:endParaRPr sz="18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98" name="Google Shape;198;p24"/>
          <p:cNvSpPr txBox="1"/>
          <p:nvPr>
            <p:ph idx="1" type="body"/>
          </p:nvPr>
        </p:nvSpPr>
        <p:spPr>
          <a:xfrm>
            <a:off x="729450" y="1117475"/>
            <a:ext cx="7688700" cy="35895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700">
                <a:solidFill>
                  <a:srgbClr val="24292E"/>
                </a:solidFill>
                <a:highlight>
                  <a:srgbClr val="FFFFFF"/>
                </a:highlight>
                <a:latin typeface="Arial"/>
                <a:ea typeface="Arial"/>
                <a:cs typeface="Arial"/>
                <a:sym typeface="Arial"/>
              </a:rPr>
              <a:t>The Machine Learning Models used</a:t>
            </a:r>
            <a:endParaRPr sz="1200">
              <a:solidFill>
                <a:srgbClr val="24292E"/>
              </a:solidFill>
              <a:highlight>
                <a:srgbClr val="FFFFFF"/>
              </a:highlight>
              <a:latin typeface="Arial"/>
              <a:ea typeface="Arial"/>
              <a:cs typeface="Arial"/>
              <a:sym typeface="Arial"/>
            </a:endParaRPr>
          </a:p>
          <a:p>
            <a:pPr indent="0" lvl="0" marL="457200" rtl="0" algn="l">
              <a:spcBef>
                <a:spcPts val="1200"/>
              </a:spcBef>
              <a:spcAft>
                <a:spcPts val="0"/>
              </a:spcAft>
              <a:buNone/>
            </a:pPr>
            <a:r>
              <a:rPr b="1" lang="en" sz="1200">
                <a:solidFill>
                  <a:srgbClr val="24292E"/>
                </a:solidFill>
                <a:highlight>
                  <a:srgbClr val="FFFFFF"/>
                </a:highlight>
                <a:latin typeface="Arial"/>
                <a:ea typeface="Arial"/>
                <a:cs typeface="Arial"/>
                <a:sym typeface="Arial"/>
              </a:rPr>
              <a:t>Random Forest Classifier/Regressor</a:t>
            </a:r>
            <a:r>
              <a:rPr lang="en" sz="1200">
                <a:solidFill>
                  <a:srgbClr val="24292E"/>
                </a:solidFill>
                <a:highlight>
                  <a:srgbClr val="FFFFFF"/>
                </a:highlight>
                <a:latin typeface="Arial"/>
                <a:ea typeface="Arial"/>
                <a:cs typeface="Arial"/>
                <a:sym typeface="Arial"/>
              </a:rPr>
              <a:t> - Little pre-processing needs to be done. The data usually does not need to be rescaled or transformed. Predictions and training speeds are much quicker. The main difference between the two is that the output variable in regression is numerical (or continuous) while that for classification is categorical (or discrete).</a:t>
            </a:r>
            <a:endParaRPr sz="1200">
              <a:solidFill>
                <a:srgbClr val="24292E"/>
              </a:solidFill>
              <a:highlight>
                <a:srgbClr val="FFFFFF"/>
              </a:highlight>
              <a:latin typeface="Arial"/>
              <a:ea typeface="Arial"/>
              <a:cs typeface="Arial"/>
              <a:sym typeface="Arial"/>
            </a:endParaRPr>
          </a:p>
          <a:p>
            <a:pPr indent="0" lvl="0" marL="457200" rtl="0" algn="l">
              <a:spcBef>
                <a:spcPts val="1200"/>
              </a:spcBef>
              <a:spcAft>
                <a:spcPts val="0"/>
              </a:spcAft>
              <a:buNone/>
            </a:pPr>
            <a:r>
              <a:rPr b="1" lang="en" sz="1200">
                <a:solidFill>
                  <a:srgbClr val="24292E"/>
                </a:solidFill>
                <a:highlight>
                  <a:srgbClr val="FFFFFF"/>
                </a:highlight>
                <a:latin typeface="Arial"/>
                <a:ea typeface="Arial"/>
                <a:cs typeface="Arial"/>
                <a:sym typeface="Arial"/>
              </a:rPr>
              <a:t>Deep Learning Model</a:t>
            </a:r>
            <a:r>
              <a:rPr lang="en" sz="1200">
                <a:solidFill>
                  <a:srgbClr val="24292E"/>
                </a:solidFill>
                <a:highlight>
                  <a:srgbClr val="FFFFFF"/>
                </a:highlight>
                <a:latin typeface="Arial"/>
                <a:ea typeface="Arial"/>
                <a:cs typeface="Arial"/>
                <a:sym typeface="Arial"/>
              </a:rPr>
              <a:t> - For accuracy when trained with huge amounts of data and to get more neural network predictions. Produces the best results with unstructured data. Most company’s data is unstructured because of the different formats they all come in from.</a:t>
            </a:r>
            <a:endParaRPr sz="1200">
              <a:solidFill>
                <a:srgbClr val="24292E"/>
              </a:solidFill>
              <a:highlight>
                <a:srgbClr val="FFFFFF"/>
              </a:highlight>
              <a:latin typeface="Arial"/>
              <a:ea typeface="Arial"/>
              <a:cs typeface="Arial"/>
              <a:sym typeface="Arial"/>
            </a:endParaRPr>
          </a:p>
          <a:p>
            <a:pPr indent="0" lvl="0" marL="457200" rtl="0" algn="l">
              <a:spcBef>
                <a:spcPts val="1200"/>
              </a:spcBef>
              <a:spcAft>
                <a:spcPts val="0"/>
              </a:spcAft>
              <a:buNone/>
            </a:pPr>
            <a:r>
              <a:rPr b="1" lang="en" sz="1200">
                <a:solidFill>
                  <a:srgbClr val="24292E"/>
                </a:solidFill>
                <a:highlight>
                  <a:srgbClr val="FFFFFF"/>
                </a:highlight>
                <a:latin typeface="Arial"/>
                <a:ea typeface="Arial"/>
                <a:cs typeface="Arial"/>
                <a:sym typeface="Arial"/>
              </a:rPr>
              <a:t>Logistic Regression</a:t>
            </a:r>
            <a:r>
              <a:rPr lang="en" sz="1200">
                <a:solidFill>
                  <a:srgbClr val="24292E"/>
                </a:solidFill>
                <a:highlight>
                  <a:srgbClr val="FFFFFF"/>
                </a:highlight>
                <a:latin typeface="Arial"/>
                <a:ea typeface="Arial"/>
                <a:cs typeface="Arial"/>
                <a:sym typeface="Arial"/>
              </a:rPr>
              <a:t> - Most useful when we want to predict the probability for a categorical response variable with two outcomes. It is easier to implement, interpret and very efficient to train.</a:t>
            </a:r>
            <a:endParaRPr sz="1200">
              <a:solidFill>
                <a:srgbClr val="24292E"/>
              </a:solidFill>
              <a:highlight>
                <a:srgbClr val="FFFFFF"/>
              </a:highlight>
              <a:latin typeface="Arial"/>
              <a:ea typeface="Arial"/>
              <a:cs typeface="Arial"/>
              <a:sym typeface="Arial"/>
            </a:endParaRPr>
          </a:p>
          <a:p>
            <a:pPr indent="0" lvl="0" marL="457200" rtl="0" algn="l">
              <a:spcBef>
                <a:spcPts val="1200"/>
              </a:spcBef>
              <a:spcAft>
                <a:spcPts val="0"/>
              </a:spcAft>
              <a:buNone/>
            </a:pPr>
            <a:r>
              <a:rPr b="1" lang="en" sz="1200">
                <a:solidFill>
                  <a:srgbClr val="24292E"/>
                </a:solidFill>
                <a:highlight>
                  <a:srgbClr val="FFFFFF"/>
                </a:highlight>
                <a:latin typeface="Arial"/>
                <a:ea typeface="Arial"/>
                <a:cs typeface="Arial"/>
                <a:sym typeface="Arial"/>
              </a:rPr>
              <a:t>Linear Regression</a:t>
            </a:r>
            <a:r>
              <a:rPr lang="en" sz="1200">
                <a:solidFill>
                  <a:srgbClr val="24292E"/>
                </a:solidFill>
                <a:highlight>
                  <a:srgbClr val="FFFFFF"/>
                </a:highlight>
                <a:latin typeface="Arial"/>
                <a:ea typeface="Arial"/>
                <a:cs typeface="Arial"/>
                <a:sym typeface="Arial"/>
              </a:rPr>
              <a:t> - The most basic predictive and least complex compared to every other machine learning models as it is very simple to implement. .</a:t>
            </a:r>
            <a:endParaRPr sz="12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729450" y="606850"/>
            <a:ext cx="7688700" cy="5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Machine Learning </a:t>
            </a:r>
            <a:endParaRPr sz="18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04" name="Google Shape;204;p25"/>
          <p:cNvSpPr txBox="1"/>
          <p:nvPr>
            <p:ph idx="1" type="body"/>
          </p:nvPr>
        </p:nvSpPr>
        <p:spPr>
          <a:xfrm>
            <a:off x="729450" y="1074525"/>
            <a:ext cx="7688700" cy="3553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700">
                <a:solidFill>
                  <a:srgbClr val="24292E"/>
                </a:solidFill>
                <a:highlight>
                  <a:srgbClr val="FFFFFF"/>
                </a:highlight>
                <a:latin typeface="Arial"/>
                <a:ea typeface="Arial"/>
                <a:cs typeface="Arial"/>
                <a:sym typeface="Arial"/>
              </a:rPr>
              <a:t>Our Approach</a:t>
            </a:r>
            <a:endParaRPr b="1" sz="1700">
              <a:solidFill>
                <a:srgbClr val="24292E"/>
              </a:solidFill>
              <a:highlight>
                <a:srgbClr val="FFFFFF"/>
              </a:highlight>
              <a:latin typeface="Arial"/>
              <a:ea typeface="Arial"/>
              <a:cs typeface="Arial"/>
              <a:sym typeface="Arial"/>
            </a:endParaRPr>
          </a:p>
          <a:p>
            <a:pPr indent="0" lvl="0" marL="0" rtl="0" algn="l">
              <a:spcBef>
                <a:spcPts val="1800"/>
              </a:spcBef>
              <a:spcAft>
                <a:spcPts val="0"/>
              </a:spcAft>
              <a:buNone/>
            </a:pPr>
            <a:r>
              <a:rPr lang="en" sz="1200">
                <a:solidFill>
                  <a:srgbClr val="24292E"/>
                </a:solidFill>
                <a:highlight>
                  <a:srgbClr val="FFFFFF"/>
                </a:highlight>
                <a:latin typeface="Arial"/>
                <a:ea typeface="Arial"/>
                <a:cs typeface="Arial"/>
                <a:sym typeface="Arial"/>
              </a:rPr>
              <a:t>We started with clean data, new field ethnic type</a:t>
            </a:r>
            <a:endParaRPr sz="1200">
              <a:solidFill>
                <a:srgbClr val="24292E"/>
              </a:solidFill>
              <a:highlight>
                <a:srgbClr val="FFFFFF"/>
              </a:highlight>
              <a:latin typeface="Arial"/>
              <a:ea typeface="Arial"/>
              <a:cs typeface="Arial"/>
              <a:sym typeface="Arial"/>
            </a:endParaRPr>
          </a:p>
          <a:p>
            <a:pPr indent="-304800" lvl="0" marL="457200" rtl="0" algn="l">
              <a:spcBef>
                <a:spcPts val="120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Analyzed data to find features that should be used with star rating (y)</a:t>
            </a:r>
            <a:endParaRPr sz="1200">
              <a:solidFill>
                <a:srgbClr val="24292E"/>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24292E"/>
                </a:solidFill>
                <a:highlight>
                  <a:srgbClr val="FFFFFF"/>
                </a:highlight>
                <a:latin typeface="Arial"/>
                <a:ea typeface="Arial"/>
                <a:cs typeface="Arial"/>
                <a:sym typeface="Arial"/>
              </a:rPr>
              <a:t>Used OLS – a statistical technique for modeling relationship between continuous variable and explanatory variable</a:t>
            </a:r>
            <a:endParaRPr sz="1200">
              <a:solidFill>
                <a:srgbClr val="24292E"/>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24292E"/>
                </a:solidFill>
                <a:highlight>
                  <a:srgbClr val="FFFFFF"/>
                </a:highlight>
                <a:latin typeface="Arial"/>
                <a:ea typeface="Arial"/>
                <a:cs typeface="Arial"/>
                <a:sym typeface="Arial"/>
              </a:rPr>
              <a:t>Use CHI-Squared test to identify the association with two categorical data</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Results show ethnic type was statistically significant over city and postal code</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Classification Models: </a:t>
            </a:r>
            <a:r>
              <a:rPr b="1" lang="en" sz="1200">
                <a:solidFill>
                  <a:srgbClr val="24292E"/>
                </a:solidFill>
                <a:latin typeface="Arial"/>
                <a:ea typeface="Arial"/>
                <a:cs typeface="Arial"/>
                <a:sym typeface="Arial"/>
              </a:rPr>
              <a:t>Random Forest Classifier, Deep Learning </a:t>
            </a:r>
            <a:endParaRPr b="1"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We drop “city” but continued using postal code and ethnic type together as features</a:t>
            </a:r>
            <a:endParaRPr b="1" sz="1200">
              <a:solidFill>
                <a:srgbClr val="24292E"/>
              </a:solidFill>
              <a:latin typeface="Arial"/>
              <a:ea typeface="Arial"/>
              <a:cs typeface="Arial"/>
              <a:sym typeface="Arial"/>
            </a:endParaRPr>
          </a:p>
          <a:p>
            <a:pPr indent="0" lvl="0" marL="914400" rtl="0" algn="l">
              <a:spcBef>
                <a:spcPts val="1200"/>
              </a:spcBef>
              <a:spcAft>
                <a:spcPts val="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729450" y="606850"/>
            <a:ext cx="7688700" cy="5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Machine Learning </a:t>
            </a:r>
            <a:endParaRPr sz="18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10" name="Google Shape;210;p26"/>
          <p:cNvSpPr txBox="1"/>
          <p:nvPr>
            <p:ph idx="1" type="body"/>
          </p:nvPr>
        </p:nvSpPr>
        <p:spPr>
          <a:xfrm>
            <a:off x="729450" y="1074525"/>
            <a:ext cx="7688700" cy="3553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700">
                <a:solidFill>
                  <a:srgbClr val="24292E"/>
                </a:solidFill>
                <a:highlight>
                  <a:srgbClr val="FFFFFF"/>
                </a:highlight>
                <a:latin typeface="Arial"/>
                <a:ea typeface="Arial"/>
                <a:cs typeface="Arial"/>
                <a:sym typeface="Arial"/>
              </a:rPr>
              <a:t>Data Manipulation</a:t>
            </a:r>
            <a:endParaRPr b="1" sz="1700">
              <a:solidFill>
                <a:srgbClr val="24292E"/>
              </a:solidFill>
              <a:highlight>
                <a:srgbClr val="FFFFFF"/>
              </a:highlight>
              <a:latin typeface="Arial"/>
              <a:ea typeface="Arial"/>
              <a:cs typeface="Arial"/>
              <a:sym typeface="Arial"/>
            </a:endParaRPr>
          </a:p>
          <a:p>
            <a:pPr indent="-304800" lvl="0" marL="457200" rtl="0" algn="l">
              <a:spcBef>
                <a:spcPts val="1200"/>
              </a:spcBef>
              <a:spcAft>
                <a:spcPts val="0"/>
              </a:spcAft>
              <a:buClr>
                <a:srgbClr val="24292E"/>
              </a:buClr>
              <a:buSzPts val="1200"/>
              <a:buFont typeface="Arial"/>
              <a:buChar char="●"/>
            </a:pPr>
            <a:r>
              <a:rPr lang="en" sz="1200">
                <a:solidFill>
                  <a:srgbClr val="24292E"/>
                </a:solidFill>
                <a:latin typeface="Arial"/>
                <a:ea typeface="Arial"/>
                <a:cs typeface="Arial"/>
                <a:sym typeface="Arial"/>
              </a:rPr>
              <a:t>To improve accuracy, we tweaked data in various ways</a:t>
            </a:r>
            <a:endParaRPr sz="1200">
              <a:solidFill>
                <a:srgbClr val="24292E"/>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24292E"/>
                </a:solidFill>
                <a:highlight>
                  <a:srgbClr val="FFFFFF"/>
                </a:highlight>
                <a:latin typeface="Arial"/>
                <a:ea typeface="Arial"/>
                <a:cs typeface="Arial"/>
                <a:sym typeface="Arial"/>
              </a:rPr>
              <a:t>Divide data into Good Rating &amp; Bad Rating</a:t>
            </a:r>
            <a:r>
              <a:rPr lang="en" sz="1000">
                <a:solidFill>
                  <a:srgbClr val="24292E"/>
                </a:solidFill>
                <a:highlight>
                  <a:srgbClr val="FFFFFF"/>
                </a:highlight>
                <a:latin typeface="Arial"/>
                <a:ea typeface="Arial"/>
                <a:cs typeface="Arial"/>
                <a:sym typeface="Arial"/>
              </a:rPr>
              <a:t> (This did not suffice our analysis of returning Star Rating.  with Logistic Regression)</a:t>
            </a:r>
            <a:endParaRPr sz="1000">
              <a:solidFill>
                <a:srgbClr val="24292E"/>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24292E"/>
                </a:solidFill>
                <a:latin typeface="Arial"/>
                <a:ea typeface="Arial"/>
                <a:cs typeface="Arial"/>
                <a:sym typeface="Arial"/>
              </a:rPr>
              <a:t>Review counts per rating per postal code and ethnic type </a:t>
            </a:r>
            <a:r>
              <a:rPr lang="en" sz="1000">
                <a:solidFill>
                  <a:srgbClr val="24292E"/>
                </a:solidFill>
                <a:latin typeface="Arial"/>
                <a:ea typeface="Arial"/>
                <a:cs typeface="Arial"/>
                <a:sym typeface="Arial"/>
              </a:rPr>
              <a:t>(</a:t>
            </a:r>
            <a:r>
              <a:rPr lang="en" sz="1000">
                <a:solidFill>
                  <a:srgbClr val="24292E"/>
                </a:solidFill>
                <a:highlight>
                  <a:srgbClr val="FFFFFF"/>
                </a:highlight>
                <a:latin typeface="Arial"/>
                <a:ea typeface="Arial"/>
                <a:cs typeface="Arial"/>
                <a:sym typeface="Arial"/>
              </a:rPr>
              <a:t>Condensed the data leaving a very small dataset. Accuracy was 20%)</a:t>
            </a:r>
            <a:endParaRPr sz="1000">
              <a:solidFill>
                <a:srgbClr val="24292E"/>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24292E"/>
                </a:solidFill>
                <a:latin typeface="Arial"/>
                <a:ea typeface="Arial"/>
                <a:cs typeface="Arial"/>
                <a:sym typeface="Arial"/>
              </a:rPr>
              <a:t>Average rating by postal code and ethnic type.</a:t>
            </a:r>
            <a:r>
              <a:rPr lang="en" sz="1000">
                <a:solidFill>
                  <a:srgbClr val="24292E"/>
                </a:solidFill>
                <a:latin typeface="Arial"/>
                <a:ea typeface="Arial"/>
                <a:cs typeface="Arial"/>
                <a:sym typeface="Arial"/>
              </a:rPr>
              <a:t>(</a:t>
            </a:r>
            <a:r>
              <a:rPr lang="en" sz="1000">
                <a:solidFill>
                  <a:srgbClr val="24292E"/>
                </a:solidFill>
                <a:highlight>
                  <a:srgbClr val="FFFFFF"/>
                </a:highlight>
                <a:latin typeface="Arial"/>
                <a:ea typeface="Arial"/>
                <a:cs typeface="Arial"/>
                <a:sym typeface="Arial"/>
              </a:rPr>
              <a:t>Accuracy showed as 75%. But prediction rating was either 2 or 3)</a:t>
            </a:r>
            <a:endParaRPr sz="1000">
              <a:solidFill>
                <a:srgbClr val="24292E"/>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24292E"/>
                </a:solidFill>
                <a:latin typeface="Arial"/>
                <a:ea typeface="Arial"/>
                <a:cs typeface="Arial"/>
                <a:sym typeface="Arial"/>
              </a:rPr>
              <a:t>To increase the data for deep learning, duplicate the same dataset </a:t>
            </a:r>
            <a:r>
              <a:rPr lang="en" sz="1000">
                <a:solidFill>
                  <a:srgbClr val="24292E"/>
                </a:solidFill>
                <a:latin typeface="Arial"/>
                <a:ea typeface="Arial"/>
                <a:cs typeface="Arial"/>
                <a:sym typeface="Arial"/>
              </a:rPr>
              <a:t>(</a:t>
            </a:r>
            <a:r>
              <a:rPr lang="en" sz="1000">
                <a:solidFill>
                  <a:srgbClr val="24292E"/>
                </a:solidFill>
                <a:highlight>
                  <a:srgbClr val="FFFFFF"/>
                </a:highlight>
                <a:latin typeface="Arial"/>
                <a:ea typeface="Arial"/>
                <a:cs typeface="Arial"/>
                <a:sym typeface="Arial"/>
              </a:rPr>
              <a:t>Accuracy went up to 42%. But we were trying for better accuracy)</a:t>
            </a:r>
            <a:endParaRPr sz="1000">
              <a:solidFill>
                <a:srgbClr val="24292E"/>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24292E"/>
                </a:solidFill>
                <a:latin typeface="Arial"/>
                <a:ea typeface="Arial"/>
                <a:cs typeface="Arial"/>
                <a:sym typeface="Arial"/>
              </a:rPr>
              <a:t>Use dataset without any grouping for Random Forest Classifier and used GridSearchCV to find the best parameters to pass.</a:t>
            </a:r>
            <a:endParaRPr sz="1200">
              <a:solidFill>
                <a:srgbClr val="24292E"/>
              </a:solidFill>
              <a:latin typeface="Arial"/>
              <a:ea typeface="Arial"/>
              <a:cs typeface="Arial"/>
              <a:sym typeface="Arial"/>
            </a:endParaRPr>
          </a:p>
          <a:p>
            <a:pPr indent="0" lvl="0" marL="914400" rtl="0" algn="l">
              <a:spcBef>
                <a:spcPts val="0"/>
              </a:spcBef>
              <a:spcAft>
                <a:spcPts val="0"/>
              </a:spcAft>
              <a:buNone/>
            </a:pPr>
            <a:r>
              <a:rPr lang="en" sz="1200">
                <a:solidFill>
                  <a:srgbClr val="24292E"/>
                </a:solidFill>
                <a:latin typeface="Arial"/>
                <a:ea typeface="Arial"/>
                <a:cs typeface="Arial"/>
                <a:sym typeface="Arial"/>
              </a:rPr>
              <a:t>Accuracy with this technique was also around 41%</a:t>
            </a:r>
            <a:endParaRPr sz="1200">
              <a:solidFill>
                <a:srgbClr val="24292E"/>
              </a:solidFill>
              <a:highlight>
                <a:schemeClr val="lt1"/>
              </a:highlight>
              <a:latin typeface="Arial"/>
              <a:ea typeface="Arial"/>
              <a:cs typeface="Arial"/>
              <a:sym typeface="Arial"/>
            </a:endParaRPr>
          </a:p>
          <a:p>
            <a:pPr indent="0" lvl="0" marL="0" rtl="0" algn="l">
              <a:spcBef>
                <a:spcPts val="300"/>
              </a:spcBef>
              <a:spcAft>
                <a:spcPts val="0"/>
              </a:spcAft>
              <a:buNone/>
            </a:pPr>
            <a:r>
              <a:t/>
            </a:r>
            <a:endParaRPr sz="1200">
              <a:solidFill>
                <a:srgbClr val="24292E"/>
              </a:solidFill>
              <a:highlight>
                <a:srgbClr val="FFFFFF"/>
              </a:highlight>
              <a:latin typeface="Arial"/>
              <a:ea typeface="Arial"/>
              <a:cs typeface="Arial"/>
              <a:sym typeface="Arial"/>
            </a:endParaRPr>
          </a:p>
          <a:p>
            <a:pPr indent="0" lvl="0" marL="914400" rtl="0" algn="l">
              <a:spcBef>
                <a:spcPts val="1200"/>
              </a:spcBef>
              <a:spcAft>
                <a:spcPts val="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729450" y="606850"/>
            <a:ext cx="7688700" cy="5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Machine Learning </a:t>
            </a:r>
            <a:endParaRPr sz="18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16" name="Google Shape;216;p27"/>
          <p:cNvSpPr txBox="1"/>
          <p:nvPr>
            <p:ph idx="1" type="body"/>
          </p:nvPr>
        </p:nvSpPr>
        <p:spPr>
          <a:xfrm>
            <a:off x="729450" y="959925"/>
            <a:ext cx="8196600" cy="4183500"/>
          </a:xfrm>
          <a:prstGeom prst="rect">
            <a:avLst/>
          </a:prstGeom>
        </p:spPr>
        <p:txBody>
          <a:bodyPr anchorCtr="0" anchor="t" bIns="0" lIns="91425" spcFirstLastPara="1" rIns="0" wrap="square" tIns="91425">
            <a:noAutofit/>
          </a:bodyPr>
          <a:lstStyle/>
          <a:p>
            <a:pPr indent="0" lvl="0" marL="0" rtl="0" algn="l">
              <a:spcBef>
                <a:spcPts val="1200"/>
              </a:spcBef>
              <a:spcAft>
                <a:spcPts val="0"/>
              </a:spcAft>
              <a:buNone/>
            </a:pPr>
            <a:r>
              <a:rPr b="1" lang="en" sz="1700">
                <a:solidFill>
                  <a:srgbClr val="24292E"/>
                </a:solidFill>
                <a:latin typeface="Arial"/>
                <a:ea typeface="Arial"/>
                <a:cs typeface="Arial"/>
                <a:sym typeface="Arial"/>
              </a:rPr>
              <a:t>Regression Models</a:t>
            </a:r>
            <a:endParaRPr b="1" sz="1700">
              <a:solidFill>
                <a:srgbClr val="24292E"/>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With classification model and the dataset available, we realized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Need more/variety of classifiers (like: text filter, population data)</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Need much larger data for Deep Learning</a:t>
            </a:r>
            <a:endParaRPr sz="12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24292E"/>
                </a:solidFill>
                <a:highlight>
                  <a:srgbClr val="FFFFFF"/>
                </a:highlight>
                <a:latin typeface="Arial"/>
                <a:ea typeface="Arial"/>
                <a:cs typeface="Arial"/>
                <a:sym typeface="Arial"/>
              </a:rPr>
              <a:t>Considering the fallbacks, we started exploring Regression Models</a:t>
            </a:r>
            <a:endParaRPr sz="12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b="1" lang="en" sz="1200">
                <a:solidFill>
                  <a:srgbClr val="24292E"/>
                </a:solidFill>
                <a:highlight>
                  <a:srgbClr val="FFFFFF"/>
                </a:highlight>
                <a:latin typeface="Arial"/>
                <a:ea typeface="Arial"/>
                <a:cs typeface="Arial"/>
                <a:sym typeface="Arial"/>
              </a:rPr>
              <a:t>Linear regression</a:t>
            </a:r>
            <a:r>
              <a:rPr lang="en" sz="1200">
                <a:solidFill>
                  <a:srgbClr val="24292E"/>
                </a:solidFill>
                <a:highlight>
                  <a:srgbClr val="FFFFFF"/>
                </a:highlight>
                <a:latin typeface="Arial"/>
                <a:ea typeface="Arial"/>
                <a:cs typeface="Arial"/>
                <a:sym typeface="Arial"/>
              </a:rPr>
              <a:t>: Single feature on X against label on y.</a:t>
            </a:r>
            <a:endParaRPr sz="1200">
              <a:solidFill>
                <a:srgbClr val="24292E"/>
              </a:solidFill>
              <a:highlight>
                <a:srgbClr val="FFFFFF"/>
              </a:highlight>
              <a:latin typeface="Arial"/>
              <a:ea typeface="Arial"/>
              <a:cs typeface="Arial"/>
              <a:sym typeface="Arial"/>
            </a:endParaRPr>
          </a:p>
          <a:p>
            <a:pPr indent="-323850" lvl="0" marL="457200" rtl="0" algn="l">
              <a:spcBef>
                <a:spcPts val="0"/>
              </a:spcBef>
              <a:spcAft>
                <a:spcPts val="0"/>
              </a:spcAft>
              <a:buClr>
                <a:srgbClr val="24292E"/>
              </a:buClr>
              <a:buSzPts val="1500"/>
              <a:buFont typeface="Arial"/>
              <a:buChar char="●"/>
            </a:pPr>
            <a:r>
              <a:rPr b="1" lang="en" sz="1200">
                <a:solidFill>
                  <a:srgbClr val="24292E"/>
                </a:solidFill>
                <a:highlight>
                  <a:srgbClr val="FFFFFF"/>
                </a:highlight>
                <a:latin typeface="Arial"/>
                <a:ea typeface="Arial"/>
                <a:cs typeface="Arial"/>
                <a:sym typeface="Arial"/>
              </a:rPr>
              <a:t>Challenge</a:t>
            </a:r>
            <a:r>
              <a:rPr lang="en" sz="1200">
                <a:solidFill>
                  <a:srgbClr val="24292E"/>
                </a:solidFill>
                <a:highlight>
                  <a:srgbClr val="FFFFFF"/>
                </a:highlight>
                <a:latin typeface="Arial"/>
                <a:ea typeface="Arial"/>
                <a:cs typeface="Arial"/>
                <a:sym typeface="Arial"/>
              </a:rPr>
              <a:t> was to create multiple linear regressions for each ethnic type by sorting the total reviews by postal code and plotting for the prediction. This was getting quite complex.</a:t>
            </a:r>
            <a:endParaRPr sz="12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b="1" lang="en" sz="1200">
                <a:solidFill>
                  <a:srgbClr val="24292E"/>
                </a:solidFill>
                <a:highlight>
                  <a:srgbClr val="FFFFFF"/>
                </a:highlight>
                <a:latin typeface="Arial"/>
                <a:ea typeface="Arial"/>
                <a:cs typeface="Arial"/>
                <a:sym typeface="Arial"/>
              </a:rPr>
              <a:t>Random Forest Regressor</a:t>
            </a:r>
            <a:r>
              <a:rPr lang="en" sz="1200">
                <a:solidFill>
                  <a:srgbClr val="24292E"/>
                </a:solidFill>
                <a:highlight>
                  <a:srgbClr val="FFFFFF"/>
                </a:highlight>
                <a:latin typeface="Arial"/>
                <a:ea typeface="Arial"/>
                <a:cs typeface="Arial"/>
                <a:sym typeface="Arial"/>
              </a:rPr>
              <a:t>. Use average of all the branches to predict value. Used 1 to 5 as continuous values.</a:t>
            </a:r>
            <a:endParaRPr sz="1200">
              <a:solidFill>
                <a:srgbClr val="24292E"/>
              </a:solidFill>
              <a:highlight>
                <a:srgbClr val="FFFFFF"/>
              </a:highlight>
              <a:latin typeface="Arial"/>
              <a:ea typeface="Arial"/>
              <a:cs typeface="Arial"/>
              <a:sym typeface="Arial"/>
            </a:endParaRPr>
          </a:p>
          <a:p>
            <a:pPr indent="-323850" lvl="0" marL="457200" rtl="0" algn="l">
              <a:spcBef>
                <a:spcPts val="0"/>
              </a:spcBef>
              <a:spcAft>
                <a:spcPts val="0"/>
              </a:spcAft>
              <a:buClr>
                <a:srgbClr val="24292E"/>
              </a:buClr>
              <a:buSzPts val="1500"/>
              <a:buFont typeface="Arial"/>
              <a:buChar char="●"/>
            </a:pPr>
            <a:r>
              <a:rPr lang="en" sz="1200">
                <a:solidFill>
                  <a:srgbClr val="24292E"/>
                </a:solidFill>
                <a:highlight>
                  <a:srgbClr val="FFFFFF"/>
                </a:highlight>
                <a:latin typeface="Arial"/>
                <a:ea typeface="Arial"/>
                <a:cs typeface="Arial"/>
                <a:sym typeface="Arial"/>
              </a:rPr>
              <a:t>The accuracy here came out to be around </a:t>
            </a:r>
            <a:r>
              <a:rPr b="1" lang="en" sz="1200">
                <a:solidFill>
                  <a:srgbClr val="24292E"/>
                </a:solidFill>
                <a:highlight>
                  <a:srgbClr val="FFFFFF"/>
                </a:highlight>
                <a:latin typeface="Arial"/>
                <a:ea typeface="Arial"/>
                <a:cs typeface="Arial"/>
                <a:sym typeface="Arial"/>
              </a:rPr>
              <a:t>90%</a:t>
            </a:r>
            <a:r>
              <a:rPr lang="en" sz="1200">
                <a:solidFill>
                  <a:srgbClr val="24292E"/>
                </a:solidFill>
                <a:highlight>
                  <a:srgbClr val="FFFFFF"/>
                </a:highlight>
                <a:latin typeface="Arial"/>
                <a:ea typeface="Arial"/>
                <a:cs typeface="Arial"/>
                <a:sym typeface="Arial"/>
              </a:rPr>
              <a:t>. These were identified by gridSearchCV.</a:t>
            </a:r>
            <a:endParaRPr sz="1200">
              <a:solidFill>
                <a:srgbClr val="24292E"/>
              </a:solidFill>
              <a:highlight>
                <a:srgbClr val="FFFFFF"/>
              </a:highlight>
              <a:latin typeface="Arial"/>
              <a:ea typeface="Arial"/>
              <a:cs typeface="Arial"/>
              <a:sym typeface="Arial"/>
            </a:endParaRPr>
          </a:p>
          <a:p>
            <a:pPr indent="-323850" lvl="0" marL="457200" rtl="0" algn="l">
              <a:spcBef>
                <a:spcPts val="0"/>
              </a:spcBef>
              <a:spcAft>
                <a:spcPts val="0"/>
              </a:spcAft>
              <a:buClr>
                <a:srgbClr val="24292E"/>
              </a:buClr>
              <a:buSzPts val="1500"/>
              <a:buFont typeface="Arial"/>
              <a:buChar char="●"/>
            </a:pPr>
            <a:r>
              <a:rPr lang="en" sz="1200">
                <a:solidFill>
                  <a:srgbClr val="24292E"/>
                </a:solidFill>
                <a:highlight>
                  <a:srgbClr val="FFFFFF"/>
                </a:highlight>
                <a:latin typeface="Arial"/>
                <a:ea typeface="Arial"/>
                <a:cs typeface="Arial"/>
                <a:sym typeface="Arial"/>
              </a:rPr>
              <a:t>Parameters used n_estimators=50, max_depth=32, random_state=2.</a:t>
            </a:r>
            <a:endParaRPr sz="12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t/>
            </a:r>
            <a:endParaRPr sz="9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24292E"/>
                </a:solidFill>
                <a:highlight>
                  <a:srgbClr val="FFFFFF"/>
                </a:highlight>
                <a:latin typeface="Arial"/>
                <a:ea typeface="Arial"/>
                <a:cs typeface="Arial"/>
                <a:sym typeface="Arial"/>
              </a:rPr>
              <a:t>Considering the best accuracy rate </a:t>
            </a:r>
            <a:r>
              <a:rPr lang="en" sz="1200">
                <a:solidFill>
                  <a:srgbClr val="24292E"/>
                </a:solidFill>
                <a:highlight>
                  <a:srgbClr val="FFFFFF"/>
                </a:highlight>
                <a:latin typeface="Arial"/>
                <a:ea typeface="Arial"/>
                <a:cs typeface="Arial"/>
                <a:sym typeface="Arial"/>
              </a:rPr>
              <a:t>achieved</a:t>
            </a:r>
            <a:r>
              <a:rPr lang="en" sz="1200">
                <a:solidFill>
                  <a:srgbClr val="24292E"/>
                </a:solidFill>
                <a:highlight>
                  <a:srgbClr val="FFFFFF"/>
                </a:highlight>
                <a:latin typeface="Arial"/>
                <a:ea typeface="Arial"/>
                <a:cs typeface="Arial"/>
                <a:sym typeface="Arial"/>
              </a:rPr>
              <a:t> so far  We decided to use </a:t>
            </a:r>
            <a:r>
              <a:rPr b="1" lang="en" sz="1200" u="sng">
                <a:solidFill>
                  <a:srgbClr val="24292E"/>
                </a:solidFill>
                <a:highlight>
                  <a:srgbClr val="FFFFFF"/>
                </a:highlight>
                <a:latin typeface="Arial"/>
                <a:ea typeface="Arial"/>
                <a:cs typeface="Arial"/>
                <a:sym typeface="Arial"/>
              </a:rPr>
              <a:t>Random Forest Regressor</a:t>
            </a:r>
            <a:endParaRPr b="1" sz="1200" u="sng">
              <a:solidFill>
                <a:srgbClr val="24292E"/>
              </a:solidFill>
              <a:highlight>
                <a:srgbClr val="FFFFFF"/>
              </a:highlight>
              <a:latin typeface="Arial"/>
              <a:ea typeface="Arial"/>
              <a:cs typeface="Arial"/>
              <a:sym typeface="Arial"/>
            </a:endParaRPr>
          </a:p>
          <a:p>
            <a:pPr indent="0" lvl="0" marL="457200" rtl="0" algn="l">
              <a:spcBef>
                <a:spcPts val="300"/>
              </a:spcBef>
              <a:spcAft>
                <a:spcPts val="0"/>
              </a:spcAft>
              <a:buNone/>
            </a:pPr>
            <a:r>
              <a:t/>
            </a:r>
            <a:endParaRPr b="1" sz="1700">
              <a:solidFill>
                <a:srgbClr val="24292E"/>
              </a:solidFill>
              <a:highlight>
                <a:srgbClr val="FFFFFF"/>
              </a:highlight>
              <a:latin typeface="Arial"/>
              <a:ea typeface="Arial"/>
              <a:cs typeface="Arial"/>
              <a:sym typeface="Arial"/>
            </a:endParaRPr>
          </a:p>
          <a:p>
            <a:pPr indent="0" lvl="0" marL="0" marR="38100" rtl="0" algn="l">
              <a:lnSpc>
                <a:spcPct val="100000"/>
              </a:lnSpc>
              <a:spcBef>
                <a:spcPts val="1800"/>
              </a:spcBef>
              <a:spcAft>
                <a:spcPts val="1200"/>
              </a:spcAft>
              <a:buNone/>
            </a:pPr>
            <a:r>
              <a:rPr b="1" lang="en" sz="1700">
                <a:solidFill>
                  <a:srgbClr val="24292E"/>
                </a:solidFill>
                <a:highlight>
                  <a:srgbClr val="FFFFFF"/>
                </a:highlight>
                <a:latin typeface="Arial"/>
                <a:ea typeface="Arial"/>
                <a:cs typeface="Arial"/>
                <a:sym typeface="Aria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729450" y="562450"/>
            <a:ext cx="7688700" cy="5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Machine Learning Program Flow</a:t>
            </a:r>
            <a:endParaRPr sz="1800"/>
          </a:p>
          <a:p>
            <a:pPr indent="0" lvl="0" marL="0" rtl="0" algn="l">
              <a:spcBef>
                <a:spcPts val="0"/>
              </a:spcBef>
              <a:spcAft>
                <a:spcPts val="0"/>
              </a:spcAft>
              <a:buNone/>
            </a:pPr>
            <a:r>
              <a:t/>
            </a:r>
            <a:endParaRPr/>
          </a:p>
        </p:txBody>
      </p:sp>
      <p:sp>
        <p:nvSpPr>
          <p:cNvPr id="222" name="Google Shape;222;p28"/>
          <p:cNvSpPr txBox="1"/>
          <p:nvPr>
            <p:ph idx="1" type="body"/>
          </p:nvPr>
        </p:nvSpPr>
        <p:spPr>
          <a:xfrm>
            <a:off x="729450" y="1361725"/>
            <a:ext cx="7688700" cy="33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B5CEA8"/>
              </a:solidFill>
              <a:highlight>
                <a:srgbClr val="1E1E1E"/>
              </a:highlight>
              <a:latin typeface="Courier New"/>
              <a:ea typeface="Courier New"/>
              <a:cs typeface="Courier New"/>
              <a:sym typeface="Courier New"/>
            </a:endParaRPr>
          </a:p>
          <a:p>
            <a:pPr indent="0" lvl="0" marL="0" rtl="0" algn="l">
              <a:spcBef>
                <a:spcPts val="1600"/>
              </a:spcBef>
              <a:spcAft>
                <a:spcPts val="1600"/>
              </a:spcAft>
              <a:buNone/>
            </a:pPr>
            <a:r>
              <a:t/>
            </a:r>
            <a:endParaRPr sz="1200">
              <a:solidFill>
                <a:srgbClr val="000000"/>
              </a:solidFill>
              <a:latin typeface="Arial"/>
              <a:ea typeface="Arial"/>
              <a:cs typeface="Arial"/>
              <a:sym typeface="Arial"/>
            </a:endParaRPr>
          </a:p>
        </p:txBody>
      </p:sp>
      <p:pic>
        <p:nvPicPr>
          <p:cNvPr id="223" name="Google Shape;223;p28"/>
          <p:cNvPicPr preferRelativeResize="0"/>
          <p:nvPr/>
        </p:nvPicPr>
        <p:blipFill>
          <a:blip r:embed="rId3">
            <a:alphaModFix/>
          </a:blip>
          <a:stretch>
            <a:fillRect/>
          </a:stretch>
        </p:blipFill>
        <p:spPr>
          <a:xfrm>
            <a:off x="324600" y="1322193"/>
            <a:ext cx="8093551" cy="36587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727650" y="675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a:t>
            </a:r>
            <a:r>
              <a:rPr lang="en"/>
              <a:t>nalysis Phase of the Project - Dashboard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29" name="Google Shape;229;p29"/>
          <p:cNvSpPr txBox="1"/>
          <p:nvPr>
            <p:ph idx="1" type="body"/>
          </p:nvPr>
        </p:nvSpPr>
        <p:spPr>
          <a:xfrm>
            <a:off x="729450" y="1429975"/>
            <a:ext cx="7688700" cy="29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support our investor (Bill), we will be using Tableau to complete an analysis of the cleaned data sets of business and reviews datasets. As Bill is thinking about opening a restaurant, we need to provide him a tool that is interactive and very easy to use. To start, we will provide him with the number of distinct businesses that are in Phoenix and Las Vegas. Using the two datasets, we will complete the following analysis:</a:t>
            </a:r>
            <a:endParaRPr/>
          </a:p>
          <a:p>
            <a:pPr indent="-311150" lvl="0" marL="457200" rtl="0" algn="l">
              <a:spcBef>
                <a:spcPts val="1600"/>
              </a:spcBef>
              <a:spcAft>
                <a:spcPts val="0"/>
              </a:spcAft>
              <a:buSzPts val="1300"/>
              <a:buChar char="●"/>
            </a:pPr>
            <a:r>
              <a:rPr lang="en"/>
              <a:t>Star rating of restaurants </a:t>
            </a:r>
            <a:endParaRPr/>
          </a:p>
          <a:p>
            <a:pPr indent="-311150" lvl="0" marL="457200" rtl="0" algn="l">
              <a:spcBef>
                <a:spcPts val="0"/>
              </a:spcBef>
              <a:spcAft>
                <a:spcPts val="0"/>
              </a:spcAft>
              <a:buSzPts val="1300"/>
              <a:buChar char="●"/>
            </a:pPr>
            <a:r>
              <a:rPr lang="en"/>
              <a:t>Category of restaurants that are available</a:t>
            </a:r>
            <a:endParaRPr/>
          </a:p>
          <a:p>
            <a:pPr indent="-311150" lvl="0" marL="457200" rtl="0" algn="l">
              <a:spcBef>
                <a:spcPts val="0"/>
              </a:spcBef>
              <a:spcAft>
                <a:spcPts val="0"/>
              </a:spcAft>
              <a:buSzPts val="1300"/>
              <a:buChar char="●"/>
            </a:pPr>
            <a:r>
              <a:rPr lang="en"/>
              <a:t>Comparison of the total review by type and postal code </a:t>
            </a:r>
            <a:endParaRPr/>
          </a:p>
          <a:p>
            <a:pPr indent="-311150" lvl="0" marL="457200" rtl="0" algn="l">
              <a:spcBef>
                <a:spcPts val="0"/>
              </a:spcBef>
              <a:spcAft>
                <a:spcPts val="0"/>
              </a:spcAft>
              <a:buSzPts val="1300"/>
              <a:buChar char="●"/>
            </a:pPr>
            <a:r>
              <a:rPr lang="en"/>
              <a:t>City and postal code star rating </a:t>
            </a:r>
            <a:endParaRPr/>
          </a:p>
          <a:p>
            <a:pPr indent="-311150" lvl="0" marL="457200" rtl="0" algn="l">
              <a:spcBef>
                <a:spcPts val="0"/>
              </a:spcBef>
              <a:spcAft>
                <a:spcPts val="0"/>
              </a:spcAft>
              <a:buSzPts val="1300"/>
              <a:buChar char="●"/>
            </a:pPr>
            <a:r>
              <a:rPr lang="en"/>
              <a:t>Prediction of stars by postal code </a:t>
            </a:r>
            <a:endParaRPr/>
          </a:p>
          <a:p>
            <a:pPr indent="-311150" lvl="0" marL="457200" rtl="0" algn="l">
              <a:spcBef>
                <a:spcPts val="0"/>
              </a:spcBef>
              <a:spcAft>
                <a:spcPts val="0"/>
              </a:spcAft>
              <a:buSzPts val="1300"/>
              <a:buChar char="●"/>
            </a:pPr>
            <a:r>
              <a:rPr lang="en"/>
              <a:t>Prediction of future reviews by stars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727650" y="675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Analysis Phase of the Project - Dashboard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35" name="Google Shape;235;p30"/>
          <p:cNvSpPr txBox="1"/>
          <p:nvPr>
            <p:ph idx="1" type="body"/>
          </p:nvPr>
        </p:nvSpPr>
        <p:spPr>
          <a:xfrm>
            <a:off x="729450" y="1429975"/>
            <a:ext cx="7688700" cy="2910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Tableau desktop provides analysts to create an interactive dashboard to allow users to search by various elements. </a:t>
            </a:r>
            <a:endParaRPr/>
          </a:p>
          <a:p>
            <a:pPr indent="-311150" lvl="0" marL="457200" rtl="0" algn="l">
              <a:spcBef>
                <a:spcPts val="0"/>
              </a:spcBef>
              <a:spcAft>
                <a:spcPts val="0"/>
              </a:spcAft>
              <a:buSzPts val="1300"/>
              <a:buChar char="●"/>
            </a:pPr>
            <a:r>
              <a:rPr lang="en"/>
              <a:t>The interactive element will help Bill to look at the data in various ways by filtering searching by various elements. </a:t>
            </a:r>
            <a:endParaRPr/>
          </a:p>
          <a:p>
            <a:pPr indent="-311150" lvl="0" marL="457200" rtl="0" algn="l">
              <a:spcBef>
                <a:spcPts val="0"/>
              </a:spcBef>
              <a:spcAft>
                <a:spcPts val="0"/>
              </a:spcAft>
              <a:buSzPts val="1300"/>
              <a:buChar char="●"/>
            </a:pPr>
            <a:r>
              <a:rPr lang="en"/>
              <a:t>This includes searching by which restaurants have the highest stars, categories that have highest stars, postal codes that have the highest stars, etc.</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729450" y="653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Storyboard </a:t>
            </a:r>
            <a:endParaRPr/>
          </a:p>
        </p:txBody>
      </p:sp>
      <p:sp>
        <p:nvSpPr>
          <p:cNvPr id="241" name="Google Shape;241;p31"/>
          <p:cNvSpPr/>
          <p:nvPr/>
        </p:nvSpPr>
        <p:spPr>
          <a:xfrm>
            <a:off x="3403125" y="1626725"/>
            <a:ext cx="1795800" cy="89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Category of restaurants that are available</a:t>
            </a:r>
            <a:r>
              <a:rPr lang="en" sz="1200"/>
              <a:t> </a:t>
            </a:r>
            <a:endParaRPr sz="1200"/>
          </a:p>
        </p:txBody>
      </p:sp>
      <p:sp>
        <p:nvSpPr>
          <p:cNvPr id="242" name="Google Shape;242;p31"/>
          <p:cNvSpPr/>
          <p:nvPr/>
        </p:nvSpPr>
        <p:spPr>
          <a:xfrm>
            <a:off x="817500" y="1626725"/>
            <a:ext cx="1795800" cy="89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List of restaurants by star rating in Phoenix and Las Vegas </a:t>
            </a:r>
            <a:endParaRPr sz="1200"/>
          </a:p>
        </p:txBody>
      </p:sp>
      <p:sp>
        <p:nvSpPr>
          <p:cNvPr id="243" name="Google Shape;243;p31"/>
          <p:cNvSpPr/>
          <p:nvPr/>
        </p:nvSpPr>
        <p:spPr>
          <a:xfrm>
            <a:off x="5916650" y="1626725"/>
            <a:ext cx="1795800" cy="89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Outcomes compared by ethnic type </a:t>
            </a:r>
            <a:endParaRPr sz="1200"/>
          </a:p>
          <a:p>
            <a:pPr indent="0" lvl="0" marL="0" rtl="0" algn="l">
              <a:spcBef>
                <a:spcPts val="0"/>
              </a:spcBef>
              <a:spcAft>
                <a:spcPts val="0"/>
              </a:spcAft>
              <a:buNone/>
            </a:pPr>
            <a:r>
              <a:rPr lang="en" sz="1200"/>
              <a:t> </a:t>
            </a:r>
            <a:endParaRPr sz="1200"/>
          </a:p>
        </p:txBody>
      </p:sp>
      <p:sp>
        <p:nvSpPr>
          <p:cNvPr id="244" name="Google Shape;244;p31"/>
          <p:cNvSpPr/>
          <p:nvPr/>
        </p:nvSpPr>
        <p:spPr>
          <a:xfrm>
            <a:off x="2656763" y="1927625"/>
            <a:ext cx="702900" cy="29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p:nvPr/>
        </p:nvSpPr>
        <p:spPr>
          <a:xfrm>
            <a:off x="5284125" y="1939000"/>
            <a:ext cx="632400" cy="29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6002525" y="3031725"/>
            <a:ext cx="1795800" cy="89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City and postal code star rating</a:t>
            </a:r>
            <a:endParaRPr sz="1200"/>
          </a:p>
          <a:p>
            <a:pPr indent="0" lvl="0" marL="0" rtl="0" algn="l">
              <a:spcBef>
                <a:spcPts val="0"/>
              </a:spcBef>
              <a:spcAft>
                <a:spcPts val="0"/>
              </a:spcAft>
              <a:buNone/>
            </a:pPr>
            <a:r>
              <a:rPr lang="en" sz="1200"/>
              <a:t> </a:t>
            </a:r>
            <a:endParaRPr sz="1200"/>
          </a:p>
        </p:txBody>
      </p:sp>
      <p:sp>
        <p:nvSpPr>
          <p:cNvPr id="247" name="Google Shape;247;p31"/>
          <p:cNvSpPr/>
          <p:nvPr/>
        </p:nvSpPr>
        <p:spPr>
          <a:xfrm>
            <a:off x="3403125" y="3106525"/>
            <a:ext cx="1795800" cy="89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Prediction of stars by postal code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endParaRPr sz="1200"/>
          </a:p>
        </p:txBody>
      </p:sp>
      <p:sp>
        <p:nvSpPr>
          <p:cNvPr id="248" name="Google Shape;248;p31"/>
          <p:cNvSpPr/>
          <p:nvPr/>
        </p:nvSpPr>
        <p:spPr>
          <a:xfrm>
            <a:off x="860975" y="3106525"/>
            <a:ext cx="1795800" cy="89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Prediction of future reviews by stars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endParaRPr sz="1200"/>
          </a:p>
        </p:txBody>
      </p:sp>
      <p:sp>
        <p:nvSpPr>
          <p:cNvPr id="249" name="Google Shape;249;p31"/>
          <p:cNvSpPr/>
          <p:nvPr/>
        </p:nvSpPr>
        <p:spPr>
          <a:xfrm rot="10800000">
            <a:off x="5284539" y="3277559"/>
            <a:ext cx="632400" cy="29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rot="10800000">
            <a:off x="2713739" y="3332634"/>
            <a:ext cx="632400" cy="29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rot="5400000">
            <a:off x="6645500" y="2642875"/>
            <a:ext cx="338100" cy="27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Outline </a:t>
            </a:r>
            <a:endParaRPr/>
          </a:p>
        </p:txBody>
      </p:sp>
      <p:sp>
        <p:nvSpPr>
          <p:cNvPr id="94" name="Google Shape;94;p14"/>
          <p:cNvSpPr txBox="1"/>
          <p:nvPr>
            <p:ph idx="1" type="body"/>
          </p:nvPr>
        </p:nvSpPr>
        <p:spPr>
          <a:xfrm>
            <a:off x="256275" y="1917725"/>
            <a:ext cx="8520600" cy="2651100"/>
          </a:xfrm>
          <a:prstGeom prst="rect">
            <a:avLst/>
          </a:prstGeom>
        </p:spPr>
        <p:txBody>
          <a:bodyPr anchorCtr="0" anchor="t" bIns="91425" lIns="91425" spcFirstLastPara="1" rIns="91425" wrap="square" tIns="91425">
            <a:noAutofit/>
          </a:bodyPr>
          <a:lstStyle/>
          <a:p>
            <a:pPr indent="-327025" lvl="0" marL="457200" rtl="0" algn="l">
              <a:spcBef>
                <a:spcPts val="0"/>
              </a:spcBef>
              <a:spcAft>
                <a:spcPts val="0"/>
              </a:spcAft>
              <a:buClr>
                <a:srgbClr val="2D3B45"/>
              </a:buClr>
              <a:buSzPts val="1550"/>
              <a:buFont typeface="Roboto"/>
              <a:buChar char="●"/>
            </a:pPr>
            <a:r>
              <a:rPr lang="en" sz="1550">
                <a:solidFill>
                  <a:srgbClr val="2D3B45"/>
                </a:solidFill>
                <a:latin typeface="Roboto"/>
                <a:ea typeface="Roboto"/>
                <a:cs typeface="Roboto"/>
                <a:sym typeface="Roboto"/>
              </a:rPr>
              <a:t>Our Project Team </a:t>
            </a:r>
            <a:endParaRPr sz="1550">
              <a:solidFill>
                <a:srgbClr val="2D3B45"/>
              </a:solidFill>
              <a:latin typeface="Roboto"/>
              <a:ea typeface="Roboto"/>
              <a:cs typeface="Roboto"/>
              <a:sym typeface="Roboto"/>
            </a:endParaRPr>
          </a:p>
          <a:p>
            <a:pPr indent="-327025" lvl="0" marL="457200" rtl="0" algn="l">
              <a:spcBef>
                <a:spcPts val="0"/>
              </a:spcBef>
              <a:spcAft>
                <a:spcPts val="0"/>
              </a:spcAft>
              <a:buClr>
                <a:srgbClr val="2D3B45"/>
              </a:buClr>
              <a:buSzPts val="1550"/>
              <a:buFont typeface="Roboto"/>
              <a:buChar char="●"/>
            </a:pPr>
            <a:r>
              <a:rPr lang="en" sz="1550">
                <a:solidFill>
                  <a:srgbClr val="2D3B45"/>
                </a:solidFill>
                <a:latin typeface="Roboto"/>
                <a:ea typeface="Roboto"/>
                <a:cs typeface="Roboto"/>
                <a:sym typeface="Roboto"/>
              </a:rPr>
              <a:t>Project Overview</a:t>
            </a:r>
            <a:r>
              <a:rPr lang="en" sz="1550">
                <a:solidFill>
                  <a:srgbClr val="2D3B45"/>
                </a:solidFill>
                <a:latin typeface="Roboto"/>
                <a:ea typeface="Roboto"/>
                <a:cs typeface="Roboto"/>
                <a:sym typeface="Roboto"/>
              </a:rPr>
              <a:t> </a:t>
            </a:r>
            <a:endParaRPr sz="1550">
              <a:solidFill>
                <a:srgbClr val="2D3B45"/>
              </a:solidFill>
              <a:latin typeface="Roboto"/>
              <a:ea typeface="Roboto"/>
              <a:cs typeface="Roboto"/>
              <a:sym typeface="Roboto"/>
            </a:endParaRPr>
          </a:p>
          <a:p>
            <a:pPr indent="-327025" lvl="0" marL="457200" rtl="0" algn="l">
              <a:spcBef>
                <a:spcPts val="0"/>
              </a:spcBef>
              <a:spcAft>
                <a:spcPts val="0"/>
              </a:spcAft>
              <a:buClr>
                <a:srgbClr val="2D3B45"/>
              </a:buClr>
              <a:buSzPts val="1550"/>
              <a:buFont typeface="Roboto"/>
              <a:buChar char="●"/>
            </a:pPr>
            <a:r>
              <a:rPr lang="en" sz="1550">
                <a:solidFill>
                  <a:srgbClr val="2D3B45"/>
                </a:solidFill>
                <a:latin typeface="Roboto"/>
                <a:ea typeface="Roboto"/>
                <a:cs typeface="Roboto"/>
                <a:sym typeface="Roboto"/>
              </a:rPr>
              <a:t>Data Source </a:t>
            </a:r>
            <a:endParaRPr sz="1550">
              <a:solidFill>
                <a:srgbClr val="2D3B45"/>
              </a:solidFill>
              <a:latin typeface="Roboto"/>
              <a:ea typeface="Roboto"/>
              <a:cs typeface="Roboto"/>
              <a:sym typeface="Roboto"/>
            </a:endParaRPr>
          </a:p>
          <a:p>
            <a:pPr indent="-327025" lvl="0" marL="457200" rtl="0" algn="l">
              <a:spcBef>
                <a:spcPts val="0"/>
              </a:spcBef>
              <a:spcAft>
                <a:spcPts val="0"/>
              </a:spcAft>
              <a:buClr>
                <a:srgbClr val="2D3B45"/>
              </a:buClr>
              <a:buSzPts val="1550"/>
              <a:buFont typeface="Roboto"/>
              <a:buChar char="●"/>
            </a:pPr>
            <a:r>
              <a:rPr lang="en" sz="1550">
                <a:solidFill>
                  <a:srgbClr val="2D3B45"/>
                </a:solidFill>
                <a:latin typeface="Roboto"/>
                <a:ea typeface="Roboto"/>
                <a:cs typeface="Roboto"/>
                <a:sym typeface="Roboto"/>
              </a:rPr>
              <a:t>Analytical Questions </a:t>
            </a:r>
            <a:endParaRPr sz="1550">
              <a:solidFill>
                <a:srgbClr val="2D3B45"/>
              </a:solidFill>
              <a:latin typeface="Roboto"/>
              <a:ea typeface="Roboto"/>
              <a:cs typeface="Roboto"/>
              <a:sym typeface="Roboto"/>
            </a:endParaRPr>
          </a:p>
          <a:p>
            <a:pPr indent="-327025" lvl="0" marL="457200" rtl="0" algn="l">
              <a:spcBef>
                <a:spcPts val="0"/>
              </a:spcBef>
              <a:spcAft>
                <a:spcPts val="0"/>
              </a:spcAft>
              <a:buClr>
                <a:srgbClr val="2D3B45"/>
              </a:buClr>
              <a:buSzPts val="1550"/>
              <a:buFont typeface="Roboto"/>
              <a:buChar char="●"/>
            </a:pPr>
            <a:r>
              <a:rPr lang="en" sz="1550">
                <a:solidFill>
                  <a:srgbClr val="2D3B45"/>
                </a:solidFill>
                <a:latin typeface="Roboto"/>
                <a:ea typeface="Roboto"/>
                <a:cs typeface="Roboto"/>
                <a:sym typeface="Roboto"/>
              </a:rPr>
              <a:t>Data Exploration </a:t>
            </a:r>
            <a:endParaRPr sz="1550">
              <a:solidFill>
                <a:srgbClr val="2D3B45"/>
              </a:solidFill>
              <a:latin typeface="Roboto"/>
              <a:ea typeface="Roboto"/>
              <a:cs typeface="Roboto"/>
              <a:sym typeface="Roboto"/>
            </a:endParaRPr>
          </a:p>
          <a:p>
            <a:pPr indent="-327025" lvl="0" marL="457200" rtl="0" algn="l">
              <a:spcBef>
                <a:spcPts val="0"/>
              </a:spcBef>
              <a:spcAft>
                <a:spcPts val="0"/>
              </a:spcAft>
              <a:buClr>
                <a:srgbClr val="2D3B45"/>
              </a:buClr>
              <a:buSzPts val="1550"/>
              <a:buFont typeface="Roboto"/>
              <a:buChar char="●"/>
            </a:pPr>
            <a:r>
              <a:rPr lang="en" sz="1550">
                <a:solidFill>
                  <a:srgbClr val="2D3B45"/>
                </a:solidFill>
                <a:latin typeface="Roboto"/>
                <a:ea typeface="Roboto"/>
                <a:cs typeface="Roboto"/>
                <a:sym typeface="Roboto"/>
              </a:rPr>
              <a:t>Analysis</a:t>
            </a:r>
            <a:endParaRPr sz="1550">
              <a:solidFill>
                <a:srgbClr val="2D3B45"/>
              </a:solidFill>
              <a:latin typeface="Roboto"/>
              <a:ea typeface="Roboto"/>
              <a:cs typeface="Roboto"/>
              <a:sym typeface="Roboto"/>
            </a:endParaRPr>
          </a:p>
          <a:p>
            <a:pPr indent="-327025" lvl="0" marL="457200" rtl="0" algn="l">
              <a:spcBef>
                <a:spcPts val="0"/>
              </a:spcBef>
              <a:spcAft>
                <a:spcPts val="0"/>
              </a:spcAft>
              <a:buClr>
                <a:srgbClr val="2D3B45"/>
              </a:buClr>
              <a:buSzPts val="1550"/>
              <a:buFont typeface="Roboto"/>
              <a:buChar char="●"/>
            </a:pPr>
            <a:r>
              <a:rPr lang="en" sz="1550">
                <a:solidFill>
                  <a:srgbClr val="2D3B45"/>
                </a:solidFill>
                <a:latin typeface="Roboto"/>
                <a:ea typeface="Roboto"/>
                <a:cs typeface="Roboto"/>
                <a:sym typeface="Roboto"/>
              </a:rPr>
              <a:t>Technologies, languages, tools, and algorithms </a:t>
            </a:r>
            <a:endParaRPr sz="1550">
              <a:solidFill>
                <a:srgbClr val="2D3B45"/>
              </a:solidFill>
              <a:latin typeface="Roboto"/>
              <a:ea typeface="Roboto"/>
              <a:cs typeface="Roboto"/>
              <a:sym typeface="Roboto"/>
            </a:endParaRPr>
          </a:p>
          <a:p>
            <a:pPr indent="0" lvl="0" marL="457200" rtl="0" algn="l">
              <a:spcBef>
                <a:spcPts val="1000"/>
              </a:spcBef>
              <a:spcAft>
                <a:spcPts val="0"/>
              </a:spcAft>
              <a:buNone/>
            </a:pPr>
            <a:r>
              <a:t/>
            </a:r>
            <a:endParaRPr sz="1550">
              <a:solidFill>
                <a:srgbClr val="2D3B45"/>
              </a:solidFill>
              <a:latin typeface="Roboto"/>
              <a:ea typeface="Roboto"/>
              <a:cs typeface="Roboto"/>
              <a:sym typeface="Roboto"/>
            </a:endParaRPr>
          </a:p>
          <a:p>
            <a:pPr indent="0" lvl="0" marL="0" rtl="0" algn="l">
              <a:spcBef>
                <a:spcPts val="1400"/>
              </a:spcBef>
              <a:spcAft>
                <a:spcPts val="160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729450" y="620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 Dashboard</a:t>
            </a:r>
            <a:endParaRPr/>
          </a:p>
        </p:txBody>
      </p:sp>
      <p:pic>
        <p:nvPicPr>
          <p:cNvPr id="257" name="Google Shape;257;p32"/>
          <p:cNvPicPr preferRelativeResize="0"/>
          <p:nvPr/>
        </p:nvPicPr>
        <p:blipFill>
          <a:blip r:embed="rId3">
            <a:alphaModFix/>
          </a:blip>
          <a:stretch>
            <a:fillRect/>
          </a:stretch>
        </p:blipFill>
        <p:spPr>
          <a:xfrm>
            <a:off x="884025" y="1307875"/>
            <a:ext cx="6630761" cy="3683225"/>
          </a:xfrm>
          <a:prstGeom prst="rect">
            <a:avLst/>
          </a:prstGeom>
          <a:noFill/>
          <a:ln>
            <a:noFill/>
          </a:ln>
        </p:spPr>
      </p:pic>
      <p:sp>
        <p:nvSpPr>
          <p:cNvPr id="258" name="Google Shape;258;p32"/>
          <p:cNvSpPr txBox="1"/>
          <p:nvPr/>
        </p:nvSpPr>
        <p:spPr>
          <a:xfrm>
            <a:off x="7360525" y="1308050"/>
            <a:ext cx="18513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Link to the </a:t>
            </a:r>
            <a:r>
              <a:rPr lang="en" sz="1800">
                <a:latin typeface="Lato"/>
                <a:ea typeface="Lato"/>
                <a:cs typeface="Lato"/>
                <a:sym typeface="Lato"/>
              </a:rPr>
              <a:t>Tableau</a:t>
            </a:r>
            <a:r>
              <a:rPr lang="en" sz="1800">
                <a:latin typeface="Lato"/>
                <a:ea typeface="Lato"/>
                <a:cs typeface="Lato"/>
                <a:sym typeface="Lato"/>
              </a:rPr>
              <a:t> dashboard is </a:t>
            </a:r>
            <a:r>
              <a:rPr lang="en" sz="1800">
                <a:latin typeface="Lato"/>
                <a:ea typeface="Lato"/>
                <a:cs typeface="Lato"/>
                <a:sym typeface="Lato"/>
              </a:rPr>
              <a:t>available</a:t>
            </a:r>
            <a:r>
              <a:rPr lang="en" sz="1800">
                <a:latin typeface="Lato"/>
                <a:ea typeface="Lato"/>
                <a:cs typeface="Lato"/>
                <a:sym typeface="Lato"/>
              </a:rPr>
              <a:t> </a:t>
            </a:r>
            <a:r>
              <a:rPr lang="en" sz="1800" u="sng">
                <a:solidFill>
                  <a:schemeClr val="hlink"/>
                </a:solidFill>
                <a:latin typeface="Lato"/>
                <a:ea typeface="Lato"/>
                <a:cs typeface="Lato"/>
                <a:sym typeface="Lato"/>
                <a:hlinkClick r:id="rId4"/>
              </a:rPr>
              <a:t>here</a:t>
            </a:r>
            <a:r>
              <a:rPr lang="en" sz="1800">
                <a:latin typeface="Lato"/>
                <a:ea typeface="Lato"/>
                <a:cs typeface="Lato"/>
                <a:sym typeface="Lato"/>
              </a:rPr>
              <a:t>.</a:t>
            </a:r>
            <a:endParaRPr sz="18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629700" y="587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 Dashboard</a:t>
            </a:r>
            <a:endParaRPr/>
          </a:p>
        </p:txBody>
      </p:sp>
      <p:pic>
        <p:nvPicPr>
          <p:cNvPr id="264" name="Google Shape;264;p33"/>
          <p:cNvPicPr preferRelativeResize="0"/>
          <p:nvPr/>
        </p:nvPicPr>
        <p:blipFill>
          <a:blip r:embed="rId3">
            <a:alphaModFix/>
          </a:blip>
          <a:stretch>
            <a:fillRect/>
          </a:stretch>
        </p:blipFill>
        <p:spPr>
          <a:xfrm>
            <a:off x="751000" y="1285750"/>
            <a:ext cx="6487599" cy="3805375"/>
          </a:xfrm>
          <a:prstGeom prst="rect">
            <a:avLst/>
          </a:prstGeom>
          <a:noFill/>
          <a:ln>
            <a:noFill/>
          </a:ln>
        </p:spPr>
      </p:pic>
      <p:sp>
        <p:nvSpPr>
          <p:cNvPr id="265" name="Google Shape;265;p33"/>
          <p:cNvSpPr txBox="1"/>
          <p:nvPr/>
        </p:nvSpPr>
        <p:spPr>
          <a:xfrm>
            <a:off x="7360525" y="1308050"/>
            <a:ext cx="18513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Link to the Tableau dashboard is available </a:t>
            </a:r>
            <a:r>
              <a:rPr lang="en" sz="1800" u="sng">
                <a:solidFill>
                  <a:schemeClr val="hlink"/>
                </a:solidFill>
                <a:latin typeface="Lato"/>
                <a:ea typeface="Lato"/>
                <a:cs typeface="Lato"/>
                <a:sym typeface="Lato"/>
                <a:hlinkClick r:id="rId4"/>
              </a:rPr>
              <a:t>here</a:t>
            </a:r>
            <a:r>
              <a:rPr lang="en" sz="1800">
                <a:latin typeface="Lato"/>
                <a:ea typeface="Lato"/>
                <a:cs typeface="Lato"/>
                <a:sym typeface="Lato"/>
              </a:rPr>
              <a:t>.</a:t>
            </a:r>
            <a:endParaRPr sz="1800">
              <a:latin typeface="Lato"/>
              <a:ea typeface="Lato"/>
              <a:cs typeface="Lato"/>
              <a:sym typeface="Lato"/>
            </a:endParaRPr>
          </a:p>
        </p:txBody>
      </p:sp>
      <p:sp>
        <p:nvSpPr>
          <p:cNvPr id="266" name="Google Shape;266;p33"/>
          <p:cNvSpPr/>
          <p:nvPr/>
        </p:nvSpPr>
        <p:spPr>
          <a:xfrm>
            <a:off x="5985975" y="1396725"/>
            <a:ext cx="975600" cy="5211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 name="Google Shape;267;p33"/>
          <p:cNvCxnSpPr>
            <a:stCxn id="266" idx="5"/>
          </p:cNvCxnSpPr>
          <p:nvPr/>
        </p:nvCxnSpPr>
        <p:spPr>
          <a:xfrm>
            <a:off x="6818702" y="1841512"/>
            <a:ext cx="963000" cy="1506300"/>
          </a:xfrm>
          <a:prstGeom prst="straightConnector1">
            <a:avLst/>
          </a:prstGeom>
          <a:noFill/>
          <a:ln cap="flat" cmpd="sng" w="9525">
            <a:solidFill>
              <a:srgbClr val="980000"/>
            </a:solidFill>
            <a:prstDash val="solid"/>
            <a:round/>
            <a:headEnd len="med" w="med" type="none"/>
            <a:tailEnd len="med" w="med" type="triangle"/>
          </a:ln>
        </p:spPr>
      </p:cxnSp>
      <p:sp>
        <p:nvSpPr>
          <p:cNvPr id="268" name="Google Shape;268;p33"/>
          <p:cNvSpPr txBox="1"/>
          <p:nvPr/>
        </p:nvSpPr>
        <p:spPr>
          <a:xfrm>
            <a:off x="7881575" y="3103825"/>
            <a:ext cx="11961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Interactive Element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729450" y="653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 Dashboard</a:t>
            </a:r>
            <a:endParaRPr/>
          </a:p>
        </p:txBody>
      </p:sp>
      <p:pic>
        <p:nvPicPr>
          <p:cNvPr id="274" name="Google Shape;274;p34"/>
          <p:cNvPicPr preferRelativeResize="0"/>
          <p:nvPr/>
        </p:nvPicPr>
        <p:blipFill>
          <a:blip r:embed="rId3">
            <a:alphaModFix/>
          </a:blip>
          <a:stretch>
            <a:fillRect/>
          </a:stretch>
        </p:blipFill>
        <p:spPr>
          <a:xfrm>
            <a:off x="729450" y="1318975"/>
            <a:ext cx="6468725" cy="3735850"/>
          </a:xfrm>
          <a:prstGeom prst="rect">
            <a:avLst/>
          </a:prstGeom>
          <a:noFill/>
          <a:ln>
            <a:noFill/>
          </a:ln>
        </p:spPr>
      </p:pic>
      <p:sp>
        <p:nvSpPr>
          <p:cNvPr id="275" name="Google Shape;275;p34"/>
          <p:cNvSpPr txBox="1"/>
          <p:nvPr/>
        </p:nvSpPr>
        <p:spPr>
          <a:xfrm>
            <a:off x="7360525" y="1308050"/>
            <a:ext cx="18513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Link to the Tableau dashboard is available </a:t>
            </a:r>
            <a:r>
              <a:rPr lang="en" sz="1800" u="sng">
                <a:solidFill>
                  <a:schemeClr val="hlink"/>
                </a:solidFill>
                <a:latin typeface="Lato"/>
                <a:ea typeface="Lato"/>
                <a:cs typeface="Lato"/>
                <a:sym typeface="Lato"/>
                <a:hlinkClick r:id="rId4"/>
              </a:rPr>
              <a:t>here</a:t>
            </a:r>
            <a:r>
              <a:rPr lang="en" sz="1800">
                <a:latin typeface="Lato"/>
                <a:ea typeface="Lato"/>
                <a:cs typeface="Lato"/>
                <a:sym typeface="Lato"/>
              </a:rPr>
              <a:t>.</a:t>
            </a:r>
            <a:endParaRPr sz="1800">
              <a:latin typeface="Lato"/>
              <a:ea typeface="Lato"/>
              <a:cs typeface="Lato"/>
              <a:sym typeface="Lato"/>
            </a:endParaRPr>
          </a:p>
        </p:txBody>
      </p:sp>
      <p:sp>
        <p:nvSpPr>
          <p:cNvPr id="276" name="Google Shape;276;p34"/>
          <p:cNvSpPr/>
          <p:nvPr/>
        </p:nvSpPr>
        <p:spPr>
          <a:xfrm>
            <a:off x="5952725" y="1296863"/>
            <a:ext cx="975600" cy="5211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34"/>
          <p:cNvCxnSpPr>
            <a:stCxn id="276" idx="5"/>
          </p:cNvCxnSpPr>
          <p:nvPr/>
        </p:nvCxnSpPr>
        <p:spPr>
          <a:xfrm>
            <a:off x="6785452" y="1741649"/>
            <a:ext cx="963000" cy="1506300"/>
          </a:xfrm>
          <a:prstGeom prst="straightConnector1">
            <a:avLst/>
          </a:prstGeom>
          <a:noFill/>
          <a:ln cap="flat" cmpd="sng" w="9525">
            <a:solidFill>
              <a:srgbClr val="980000"/>
            </a:solidFill>
            <a:prstDash val="solid"/>
            <a:round/>
            <a:headEnd len="med" w="med" type="none"/>
            <a:tailEnd len="med" w="med" type="triangle"/>
          </a:ln>
        </p:spPr>
      </p:cxnSp>
      <p:sp>
        <p:nvSpPr>
          <p:cNvPr id="278" name="Google Shape;278;p34"/>
          <p:cNvSpPr txBox="1"/>
          <p:nvPr/>
        </p:nvSpPr>
        <p:spPr>
          <a:xfrm>
            <a:off x="7815075" y="3103825"/>
            <a:ext cx="11961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Interactive Element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727650" y="609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 Dashboard</a:t>
            </a:r>
            <a:endParaRPr/>
          </a:p>
        </p:txBody>
      </p:sp>
      <p:sp>
        <p:nvSpPr>
          <p:cNvPr id="284" name="Google Shape;284;p35"/>
          <p:cNvSpPr txBox="1"/>
          <p:nvPr/>
        </p:nvSpPr>
        <p:spPr>
          <a:xfrm>
            <a:off x="7360525" y="1308050"/>
            <a:ext cx="18513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Link to the Tableau dashboard is available </a:t>
            </a:r>
            <a:r>
              <a:rPr lang="en" sz="1800" u="sng">
                <a:solidFill>
                  <a:schemeClr val="hlink"/>
                </a:solidFill>
                <a:latin typeface="Lato"/>
                <a:ea typeface="Lato"/>
                <a:cs typeface="Lato"/>
                <a:sym typeface="Lato"/>
                <a:hlinkClick r:id="rId3"/>
              </a:rPr>
              <a:t>here</a:t>
            </a:r>
            <a:r>
              <a:rPr lang="en" sz="1800">
                <a:latin typeface="Lato"/>
                <a:ea typeface="Lato"/>
                <a:cs typeface="Lato"/>
                <a:sym typeface="Lato"/>
              </a:rPr>
              <a:t>.</a:t>
            </a:r>
            <a:endParaRPr sz="1800">
              <a:latin typeface="Lato"/>
              <a:ea typeface="Lato"/>
              <a:cs typeface="Lato"/>
              <a:sym typeface="Lato"/>
            </a:endParaRPr>
          </a:p>
        </p:txBody>
      </p:sp>
      <p:pic>
        <p:nvPicPr>
          <p:cNvPr id="285" name="Google Shape;285;p35"/>
          <p:cNvPicPr preferRelativeResize="0"/>
          <p:nvPr/>
        </p:nvPicPr>
        <p:blipFill>
          <a:blip r:embed="rId4">
            <a:alphaModFix/>
          </a:blip>
          <a:stretch>
            <a:fillRect/>
          </a:stretch>
        </p:blipFill>
        <p:spPr>
          <a:xfrm>
            <a:off x="595825" y="1252475"/>
            <a:ext cx="6272808" cy="3694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729450" y="686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from Machine Learning Task</a:t>
            </a:r>
            <a:endParaRPr/>
          </a:p>
        </p:txBody>
      </p:sp>
      <p:pic>
        <p:nvPicPr>
          <p:cNvPr id="291" name="Google Shape;291;p36"/>
          <p:cNvPicPr preferRelativeResize="0"/>
          <p:nvPr/>
        </p:nvPicPr>
        <p:blipFill>
          <a:blip r:embed="rId3">
            <a:alphaModFix/>
          </a:blip>
          <a:stretch>
            <a:fillRect/>
          </a:stretch>
        </p:blipFill>
        <p:spPr>
          <a:xfrm>
            <a:off x="640150" y="1318975"/>
            <a:ext cx="6820150" cy="3726326"/>
          </a:xfrm>
          <a:prstGeom prst="rect">
            <a:avLst/>
          </a:prstGeom>
          <a:noFill/>
          <a:ln>
            <a:noFill/>
          </a:ln>
        </p:spPr>
      </p:pic>
      <p:sp>
        <p:nvSpPr>
          <p:cNvPr id="292" name="Google Shape;292;p36"/>
          <p:cNvSpPr/>
          <p:nvPr/>
        </p:nvSpPr>
        <p:spPr>
          <a:xfrm>
            <a:off x="3159250" y="1318963"/>
            <a:ext cx="975600" cy="5211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3" name="Google Shape;293;p36"/>
          <p:cNvCxnSpPr/>
          <p:nvPr/>
        </p:nvCxnSpPr>
        <p:spPr>
          <a:xfrm>
            <a:off x="3990752" y="1375774"/>
            <a:ext cx="2483100" cy="165000"/>
          </a:xfrm>
          <a:prstGeom prst="straightConnector1">
            <a:avLst/>
          </a:prstGeom>
          <a:noFill/>
          <a:ln cap="flat" cmpd="sng" w="9525">
            <a:solidFill>
              <a:srgbClr val="980000"/>
            </a:solidFill>
            <a:prstDash val="solid"/>
            <a:round/>
            <a:headEnd len="med" w="med" type="none"/>
            <a:tailEnd len="med" w="med" type="triangle"/>
          </a:ln>
        </p:spPr>
      </p:cxnSp>
      <p:sp>
        <p:nvSpPr>
          <p:cNvPr id="294" name="Google Shape;294;p36"/>
          <p:cNvSpPr txBox="1"/>
          <p:nvPr/>
        </p:nvSpPr>
        <p:spPr>
          <a:xfrm>
            <a:off x="6722250" y="1222000"/>
            <a:ext cx="1695900" cy="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Interactive Element </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based on Analysis  </a:t>
            </a:r>
            <a:endParaRPr/>
          </a:p>
        </p:txBody>
      </p:sp>
      <p:sp>
        <p:nvSpPr>
          <p:cNvPr id="300" name="Google Shape;300;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Overall,  postal code 89109 in Las Vegas has a high number of customers for ethnic type (American) foods.</a:t>
            </a:r>
            <a:endParaRPr/>
          </a:p>
          <a:p>
            <a:pPr indent="-311150" lvl="0" marL="457200" rtl="0" algn="l">
              <a:spcBef>
                <a:spcPts val="0"/>
              </a:spcBef>
              <a:spcAft>
                <a:spcPts val="0"/>
              </a:spcAft>
              <a:buSzPts val="1300"/>
              <a:buChar char="●"/>
            </a:pPr>
            <a:r>
              <a:rPr lang="en"/>
              <a:t>Based on our analysis,  American food types have a higher number star rating compared to any other ethnic type. </a:t>
            </a:r>
            <a:endParaRPr/>
          </a:p>
          <a:p>
            <a:pPr indent="-311150" lvl="0" marL="457200" rtl="0" algn="l">
              <a:spcBef>
                <a:spcPts val="0"/>
              </a:spcBef>
              <a:spcAft>
                <a:spcPts val="0"/>
              </a:spcAft>
              <a:buSzPts val="1300"/>
              <a:buChar char="●"/>
            </a:pPr>
            <a:r>
              <a:rPr lang="en"/>
              <a:t>Our recommendation for our investor is to open an American </a:t>
            </a:r>
            <a:r>
              <a:rPr lang="en"/>
              <a:t>restaurant</a:t>
            </a:r>
            <a:r>
              <a:rPr lang="en"/>
              <a:t> in postal code 89109 since most customers favor American </a:t>
            </a:r>
            <a:r>
              <a:rPr lang="en"/>
              <a:t>restaurants.</a:t>
            </a: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and Next Steps</a:t>
            </a:r>
            <a:endParaRPr/>
          </a:p>
        </p:txBody>
      </p:sp>
      <p:sp>
        <p:nvSpPr>
          <p:cNvPr id="306" name="Google Shape;306;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data included limited number of fields for </a:t>
            </a:r>
            <a:r>
              <a:rPr lang="en"/>
              <a:t>analysts </a:t>
            </a:r>
            <a:r>
              <a:rPr lang="en"/>
              <a:t>and we are not able to pin point address of of our </a:t>
            </a:r>
            <a:r>
              <a:rPr lang="en"/>
              <a:t>restaurant</a:t>
            </a:r>
            <a:r>
              <a:rPr lang="en"/>
              <a:t>. </a:t>
            </a:r>
            <a:endParaRPr/>
          </a:p>
          <a:p>
            <a:pPr indent="-311150" lvl="0" marL="457200" rtl="0" algn="l">
              <a:spcBef>
                <a:spcPts val="0"/>
              </a:spcBef>
              <a:spcAft>
                <a:spcPts val="0"/>
              </a:spcAft>
              <a:buSzPts val="1300"/>
              <a:buChar char="●"/>
            </a:pPr>
            <a:r>
              <a:rPr lang="en"/>
              <a:t>Dataset was too small to run any of the machine learning models. As a result, we were not able to include the features for our model.</a:t>
            </a:r>
            <a:endParaRPr/>
          </a:p>
          <a:p>
            <a:pPr indent="-311150" lvl="0" marL="457200" rtl="0" algn="l">
              <a:spcBef>
                <a:spcPts val="0"/>
              </a:spcBef>
              <a:spcAft>
                <a:spcPts val="0"/>
              </a:spcAft>
              <a:buSzPts val="1300"/>
              <a:buChar char="●"/>
            </a:pPr>
            <a:r>
              <a:rPr lang="en"/>
              <a:t>The data </a:t>
            </a:r>
            <a:r>
              <a:rPr lang="en"/>
              <a:t>visualized</a:t>
            </a:r>
            <a:r>
              <a:rPr lang="en"/>
              <a:t> in Tableau is an extract of a csv dataset since we could not  use an  AWS server due to cost.</a:t>
            </a:r>
            <a:endParaRPr/>
          </a:p>
          <a:p>
            <a:pPr indent="0" lvl="0" marL="0" rtl="0" algn="l">
              <a:spcBef>
                <a:spcPts val="1600"/>
              </a:spcBef>
              <a:spcAft>
                <a:spcPts val="0"/>
              </a:spcAft>
              <a:buNone/>
            </a:pPr>
            <a:r>
              <a:rPr lang="en"/>
              <a:t>Next Steps:</a:t>
            </a:r>
            <a:endParaRPr/>
          </a:p>
          <a:p>
            <a:pPr indent="-311150" lvl="0" marL="457200" rtl="0" algn="l">
              <a:spcBef>
                <a:spcPts val="1600"/>
              </a:spcBef>
              <a:spcAft>
                <a:spcPts val="0"/>
              </a:spcAft>
              <a:buSzPts val="1300"/>
              <a:buChar char="●"/>
            </a:pPr>
            <a:r>
              <a:rPr lang="en"/>
              <a:t>Find </a:t>
            </a:r>
            <a:r>
              <a:rPr lang="en"/>
              <a:t>additional</a:t>
            </a:r>
            <a:r>
              <a:rPr lang="en"/>
              <a:t> data points to be included in our model for a more accurate machine learning model.</a:t>
            </a:r>
            <a:endParaRPr/>
          </a:p>
          <a:p>
            <a:pPr indent="-311150" lvl="0" marL="457200" rtl="0" algn="l">
              <a:spcBef>
                <a:spcPts val="0"/>
              </a:spcBef>
              <a:spcAft>
                <a:spcPts val="0"/>
              </a:spcAft>
              <a:buSzPts val="1300"/>
              <a:buChar char="●"/>
            </a:pPr>
            <a:r>
              <a:rPr lang="en"/>
              <a:t>Find additional datasets to combine our </a:t>
            </a:r>
            <a:r>
              <a:rPr lang="en"/>
              <a:t>original</a:t>
            </a:r>
            <a:r>
              <a:rPr lang="en"/>
              <a:t> data</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9"/>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641150" y="636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Team</a:t>
            </a:r>
            <a:endParaRPr/>
          </a:p>
        </p:txBody>
      </p:sp>
      <p:grpSp>
        <p:nvGrpSpPr>
          <p:cNvPr id="100" name="Google Shape;100;p15"/>
          <p:cNvGrpSpPr/>
          <p:nvPr/>
        </p:nvGrpSpPr>
        <p:grpSpPr>
          <a:xfrm>
            <a:off x="3714875" y="1325775"/>
            <a:ext cx="1830621" cy="3711155"/>
            <a:chOff x="984182" y="283725"/>
            <a:chExt cx="2224868" cy="4076400"/>
          </a:xfrm>
        </p:grpSpPr>
        <p:sp>
          <p:nvSpPr>
            <p:cNvPr id="101" name="Google Shape;101;p15"/>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1118210"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Lorem ipsum porta dolor sit amet nec</a:t>
              </a:r>
              <a:endParaRPr sz="1000">
                <a:solidFill>
                  <a:srgbClr val="1D7E74"/>
                </a:solidFill>
                <a:latin typeface="Roboto Medium"/>
                <a:ea typeface="Roboto Medium"/>
                <a:cs typeface="Roboto Medium"/>
                <a:sym typeface="Roboto Medium"/>
              </a:endParaRPr>
            </a:p>
          </p:txBody>
        </p:sp>
        <p:sp>
          <p:nvSpPr>
            <p:cNvPr id="104" name="Google Shape;104;p15"/>
            <p:cNvSpPr/>
            <p:nvPr/>
          </p:nvSpPr>
          <p:spPr>
            <a:xfrm>
              <a:off x="1118404" y="2244054"/>
              <a:ext cx="1815000" cy="51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1D7E74"/>
                  </a:solidFill>
                  <a:latin typeface="Roboto"/>
                  <a:ea typeface="Roboto"/>
                  <a:cs typeface="Roboto"/>
                  <a:sym typeface="Roboto"/>
                </a:rPr>
                <a:t>Lisa Shah</a:t>
              </a:r>
              <a:endParaRPr b="1" sz="1000">
                <a:solidFill>
                  <a:srgbClr val="1D7E74"/>
                </a:solidFill>
                <a:latin typeface="Roboto"/>
                <a:ea typeface="Roboto"/>
                <a:cs typeface="Roboto"/>
                <a:sym typeface="Roboto"/>
              </a:endParaRPr>
            </a:p>
          </p:txBody>
        </p:sp>
        <p:sp>
          <p:nvSpPr>
            <p:cNvPr id="105" name="Google Shape;105;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0">
                <a:solidFill>
                  <a:srgbClr val="1D7E74"/>
                </a:solidFill>
                <a:latin typeface="Roboto Thin"/>
                <a:ea typeface="Roboto Thin"/>
                <a:cs typeface="Roboto Thin"/>
                <a:sym typeface="Roboto Thin"/>
              </a:endParaRPr>
            </a:p>
          </p:txBody>
        </p:sp>
        <p:sp>
          <p:nvSpPr>
            <p:cNvPr id="106" name="Google Shape;106;p15"/>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984182" y="3059208"/>
              <a:ext cx="2145000" cy="1198500"/>
            </a:xfrm>
            <a:prstGeom prst="rect">
              <a:avLst/>
            </a:prstGeom>
            <a:noFill/>
            <a:ln>
              <a:noFill/>
            </a:ln>
          </p:spPr>
          <p:txBody>
            <a:bodyPr anchorCtr="0" anchor="t" bIns="91425" lIns="91425" spcFirstLastPara="1" rIns="91425" wrap="square" tIns="91425">
              <a:noAutofit/>
            </a:bodyPr>
            <a:lstStyle/>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 Responsible for the mockup database with a set of sample data, or even fabricated data.</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Responsible for creating a  machine learning model with these questions in mind.  </a:t>
              </a:r>
              <a:endParaRPr sz="600">
                <a:solidFill>
                  <a:srgbClr val="FFFFFF"/>
                </a:solidFill>
                <a:latin typeface="Roboto"/>
                <a:ea typeface="Roboto"/>
                <a:cs typeface="Roboto"/>
                <a:sym typeface="Roboto"/>
              </a:endParaRPr>
            </a:p>
            <a:p>
              <a:pPr indent="0" lvl="0" marL="457200" rtl="0" algn="l">
                <a:lnSpc>
                  <a:spcPct val="150000"/>
                </a:lnSpc>
                <a:spcBef>
                  <a:spcPts val="0"/>
                </a:spcBef>
                <a:spcAft>
                  <a:spcPts val="0"/>
                </a:spcAft>
                <a:buNone/>
              </a:pPr>
              <a:r>
                <a:t/>
              </a:r>
              <a:endParaRPr sz="600">
                <a:solidFill>
                  <a:srgbClr val="FFFFFF"/>
                </a:solidFill>
                <a:latin typeface="Roboto"/>
                <a:ea typeface="Roboto"/>
                <a:cs typeface="Roboto"/>
                <a:sym typeface="Roboto"/>
              </a:endParaRPr>
            </a:p>
          </p:txBody>
        </p:sp>
      </p:grpSp>
      <p:grpSp>
        <p:nvGrpSpPr>
          <p:cNvPr id="108" name="Google Shape;108;p15"/>
          <p:cNvGrpSpPr/>
          <p:nvPr/>
        </p:nvGrpSpPr>
        <p:grpSpPr>
          <a:xfrm>
            <a:off x="5467450" y="1325775"/>
            <a:ext cx="1830632" cy="3711155"/>
            <a:chOff x="984169" y="283725"/>
            <a:chExt cx="2224881" cy="4076400"/>
          </a:xfrm>
        </p:grpSpPr>
        <p:sp>
          <p:nvSpPr>
            <p:cNvPr id="109" name="Google Shape;109;p15"/>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1118210"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1D7E74"/>
                </a:solidFill>
                <a:latin typeface="Roboto Medium"/>
                <a:ea typeface="Roboto Medium"/>
                <a:cs typeface="Roboto Medium"/>
                <a:sym typeface="Roboto Medium"/>
              </a:endParaRPr>
            </a:p>
          </p:txBody>
        </p:sp>
        <p:sp>
          <p:nvSpPr>
            <p:cNvPr id="112" name="Google Shape;112;p15"/>
            <p:cNvSpPr/>
            <p:nvPr/>
          </p:nvSpPr>
          <p:spPr>
            <a:xfrm>
              <a:off x="1233926" y="2287343"/>
              <a:ext cx="1815000" cy="3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1D7E74"/>
                  </a:solidFill>
                  <a:latin typeface="Roboto"/>
                  <a:ea typeface="Roboto"/>
                  <a:cs typeface="Roboto"/>
                  <a:sym typeface="Roboto"/>
                </a:rPr>
                <a:t>Justin Nguyen</a:t>
              </a:r>
              <a:endParaRPr b="1" sz="1000">
                <a:solidFill>
                  <a:srgbClr val="1D7E74"/>
                </a:solidFill>
                <a:latin typeface="Roboto"/>
                <a:ea typeface="Roboto"/>
                <a:cs typeface="Roboto"/>
                <a:sym typeface="Roboto"/>
              </a:endParaRPr>
            </a:p>
          </p:txBody>
        </p:sp>
        <p:sp>
          <p:nvSpPr>
            <p:cNvPr id="113" name="Google Shape;113;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0">
                <a:solidFill>
                  <a:srgbClr val="1D7E74"/>
                </a:solidFill>
                <a:latin typeface="Roboto Thin"/>
                <a:ea typeface="Roboto Thin"/>
                <a:cs typeface="Roboto Thin"/>
                <a:sym typeface="Roboto Thin"/>
              </a:endParaRPr>
            </a:p>
          </p:txBody>
        </p:sp>
        <p:sp>
          <p:nvSpPr>
            <p:cNvPr id="114" name="Google Shape;114;p15"/>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984169" y="3003875"/>
              <a:ext cx="2145000" cy="1254000"/>
            </a:xfrm>
            <a:prstGeom prst="rect">
              <a:avLst/>
            </a:prstGeom>
            <a:noFill/>
            <a:ln>
              <a:noFill/>
            </a:ln>
          </p:spPr>
          <p:txBody>
            <a:bodyPr anchorCtr="0" anchor="t" bIns="91425" lIns="91425" spcFirstLastPara="1" rIns="91425" wrap="square" tIns="91425">
              <a:noAutofit/>
            </a:bodyPr>
            <a:lstStyle/>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Focuses on what technologies will be used for each section of the project.</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Responsible for the mockup database with a set of sample data, or even fabricated data.</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Machine </a:t>
              </a:r>
              <a:r>
                <a:rPr lang="en" sz="600">
                  <a:solidFill>
                    <a:srgbClr val="FFFFFF"/>
                  </a:solidFill>
                  <a:latin typeface="Roboto"/>
                  <a:ea typeface="Roboto"/>
                  <a:cs typeface="Roboto"/>
                  <a:sym typeface="Roboto"/>
                </a:rPr>
                <a:t>learning</a:t>
              </a:r>
              <a:r>
                <a:rPr lang="en" sz="600">
                  <a:solidFill>
                    <a:srgbClr val="FFFFFF"/>
                  </a:solidFill>
                  <a:latin typeface="Roboto"/>
                  <a:ea typeface="Roboto"/>
                  <a:cs typeface="Roboto"/>
                  <a:sym typeface="Roboto"/>
                </a:rPr>
                <a:t> </a:t>
              </a:r>
              <a:endParaRPr sz="600">
                <a:solidFill>
                  <a:srgbClr val="FFFFFF"/>
                </a:solidFill>
                <a:latin typeface="Roboto"/>
                <a:ea typeface="Roboto"/>
                <a:cs typeface="Roboto"/>
                <a:sym typeface="Roboto"/>
              </a:endParaRPr>
            </a:p>
            <a:p>
              <a:pPr indent="0" lvl="0" marL="0" rtl="0" algn="l">
                <a:lnSpc>
                  <a:spcPct val="150000"/>
                </a:lnSpc>
                <a:spcBef>
                  <a:spcPts val="0"/>
                </a:spcBef>
                <a:spcAft>
                  <a:spcPts val="0"/>
                </a:spcAft>
                <a:buNone/>
              </a:pPr>
              <a:r>
                <a:t/>
              </a:r>
              <a:endParaRPr sz="600">
                <a:solidFill>
                  <a:srgbClr val="FFFFFF"/>
                </a:solidFill>
                <a:latin typeface="Roboto"/>
                <a:ea typeface="Roboto"/>
                <a:cs typeface="Roboto"/>
                <a:sym typeface="Roboto"/>
              </a:endParaRPr>
            </a:p>
          </p:txBody>
        </p:sp>
      </p:grpSp>
      <p:grpSp>
        <p:nvGrpSpPr>
          <p:cNvPr id="116" name="Google Shape;116;p15"/>
          <p:cNvGrpSpPr/>
          <p:nvPr/>
        </p:nvGrpSpPr>
        <p:grpSpPr>
          <a:xfrm>
            <a:off x="7220050" y="1325775"/>
            <a:ext cx="1830618" cy="3711155"/>
            <a:chOff x="984186" y="283725"/>
            <a:chExt cx="2224864" cy="4076400"/>
          </a:xfrm>
        </p:grpSpPr>
        <p:sp>
          <p:nvSpPr>
            <p:cNvPr id="117" name="Google Shape;117;p15"/>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1118210"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1225906" y="2235063"/>
              <a:ext cx="1815000" cy="51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1D7E74"/>
                  </a:solidFill>
                  <a:latin typeface="Roboto"/>
                  <a:ea typeface="Roboto"/>
                  <a:cs typeface="Roboto"/>
                  <a:sym typeface="Roboto"/>
                </a:rPr>
                <a:t>Ebrahim Rampurawala</a:t>
              </a:r>
              <a:endParaRPr b="1" sz="1100">
                <a:solidFill>
                  <a:srgbClr val="1D7E74"/>
                </a:solidFill>
                <a:latin typeface="Roboto"/>
                <a:ea typeface="Roboto"/>
                <a:cs typeface="Roboto"/>
                <a:sym typeface="Roboto"/>
              </a:endParaRPr>
            </a:p>
            <a:p>
              <a:pPr indent="0" lvl="0" marL="0" rtl="0" algn="l">
                <a:lnSpc>
                  <a:spcPct val="115000"/>
                </a:lnSpc>
                <a:spcBef>
                  <a:spcPts val="0"/>
                </a:spcBef>
                <a:spcAft>
                  <a:spcPts val="0"/>
                </a:spcAft>
                <a:buNone/>
              </a:pPr>
              <a:r>
                <a:t/>
              </a:r>
              <a:endParaRPr b="1" sz="1100">
                <a:solidFill>
                  <a:srgbClr val="1D7E74"/>
                </a:solidFill>
                <a:latin typeface="Roboto"/>
                <a:ea typeface="Roboto"/>
                <a:cs typeface="Roboto"/>
                <a:sym typeface="Roboto"/>
              </a:endParaRPr>
            </a:p>
            <a:p>
              <a:pPr indent="0" lvl="0" marL="0" rtl="0" algn="l">
                <a:lnSpc>
                  <a:spcPct val="115000"/>
                </a:lnSpc>
                <a:spcBef>
                  <a:spcPts val="0"/>
                </a:spcBef>
                <a:spcAft>
                  <a:spcPts val="0"/>
                </a:spcAft>
                <a:buNone/>
              </a:pPr>
              <a:r>
                <a:t/>
              </a:r>
              <a:endParaRPr b="1" sz="1100">
                <a:solidFill>
                  <a:srgbClr val="1D7E74"/>
                </a:solidFill>
                <a:latin typeface="Roboto"/>
                <a:ea typeface="Roboto"/>
                <a:cs typeface="Roboto"/>
                <a:sym typeface="Roboto"/>
              </a:endParaRPr>
            </a:p>
          </p:txBody>
        </p:sp>
        <p:sp>
          <p:nvSpPr>
            <p:cNvPr id="120" name="Google Shape;120;p15"/>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984186" y="2949613"/>
              <a:ext cx="2145000" cy="1211100"/>
            </a:xfrm>
            <a:prstGeom prst="rect">
              <a:avLst/>
            </a:prstGeom>
            <a:noFill/>
            <a:ln>
              <a:noFill/>
            </a:ln>
          </p:spPr>
          <p:txBody>
            <a:bodyPr anchorCtr="0" anchor="t" bIns="91425" lIns="91425" spcFirstLastPara="1" rIns="91425" wrap="square" tIns="91425">
              <a:noAutofit/>
            </a:bodyPr>
            <a:lstStyle/>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Responsible for setting up the repository. This includes naming the repository and adding team members </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chemeClr val="lt1"/>
                  </a:solidFill>
                  <a:latin typeface="Roboto"/>
                  <a:ea typeface="Roboto"/>
                  <a:cs typeface="Roboto"/>
                  <a:sym typeface="Roboto"/>
                </a:rPr>
                <a:t>Data cleaning and database integration</a:t>
              </a:r>
              <a:endParaRPr sz="600">
                <a:solidFill>
                  <a:srgbClr val="FFFFFF"/>
                </a:solidFill>
                <a:latin typeface="Roboto"/>
                <a:ea typeface="Roboto"/>
                <a:cs typeface="Roboto"/>
                <a:sym typeface="Roboto"/>
              </a:endParaRPr>
            </a:p>
          </p:txBody>
        </p:sp>
      </p:grpSp>
      <p:grpSp>
        <p:nvGrpSpPr>
          <p:cNvPr id="122" name="Google Shape;122;p15"/>
          <p:cNvGrpSpPr/>
          <p:nvPr/>
        </p:nvGrpSpPr>
        <p:grpSpPr>
          <a:xfrm>
            <a:off x="259000" y="1325775"/>
            <a:ext cx="1781324" cy="3762375"/>
            <a:chOff x="1044097" y="283725"/>
            <a:chExt cx="2164953" cy="4132661"/>
          </a:xfrm>
        </p:grpSpPr>
        <p:sp>
          <p:nvSpPr>
            <p:cNvPr id="123" name="Google Shape;123;p15"/>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1118210"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1044097" y="2928386"/>
              <a:ext cx="2145000" cy="1488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Responsible for setting up the repository. This includes naming the repository and adding team members </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Documentation and  project </a:t>
              </a:r>
              <a:r>
                <a:rPr lang="en" sz="600">
                  <a:solidFill>
                    <a:srgbClr val="FFFFFF"/>
                  </a:solidFill>
                  <a:latin typeface="Roboto"/>
                  <a:ea typeface="Roboto"/>
                  <a:cs typeface="Roboto"/>
                  <a:sym typeface="Roboto"/>
                </a:rPr>
                <a:t>management,</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Data visualization in Tableau a</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Exploratory data analysis </a:t>
              </a:r>
              <a:endParaRPr sz="600">
                <a:solidFill>
                  <a:srgbClr val="FFFFFF"/>
                </a:solidFill>
                <a:latin typeface="Roboto"/>
                <a:ea typeface="Roboto"/>
                <a:cs typeface="Roboto"/>
                <a:sym typeface="Roboto"/>
              </a:endParaRPr>
            </a:p>
            <a:p>
              <a:pPr indent="0" lvl="0" marL="0" rtl="0" algn="l">
                <a:lnSpc>
                  <a:spcPct val="150000"/>
                </a:lnSpc>
                <a:spcBef>
                  <a:spcPts val="0"/>
                </a:spcBef>
                <a:spcAft>
                  <a:spcPts val="0"/>
                </a:spcAft>
                <a:buNone/>
              </a:pPr>
              <a:r>
                <a:t/>
              </a:r>
              <a:endParaRPr sz="600">
                <a:solidFill>
                  <a:srgbClr val="FFFFFF"/>
                </a:solidFill>
                <a:latin typeface="Roboto"/>
                <a:ea typeface="Roboto"/>
                <a:cs typeface="Roboto"/>
                <a:sym typeface="Roboto"/>
              </a:endParaRPr>
            </a:p>
          </p:txBody>
        </p:sp>
        <p:sp>
          <p:nvSpPr>
            <p:cNvPr id="127" name="Google Shape;127;p15"/>
            <p:cNvSpPr/>
            <p:nvPr/>
          </p:nvSpPr>
          <p:spPr>
            <a:xfrm>
              <a:off x="1225915" y="2287626"/>
              <a:ext cx="18150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D7E74"/>
                  </a:solidFill>
                  <a:latin typeface="Roboto"/>
                  <a:ea typeface="Roboto"/>
                  <a:cs typeface="Roboto"/>
                  <a:sym typeface="Roboto"/>
                </a:rPr>
                <a:t>Seghen Haile</a:t>
              </a:r>
              <a:endParaRPr b="1" sz="1000">
                <a:solidFill>
                  <a:srgbClr val="1D7E74"/>
                </a:solidFill>
                <a:latin typeface="Roboto"/>
                <a:ea typeface="Roboto"/>
                <a:cs typeface="Roboto"/>
                <a:sym typeface="Roboto"/>
              </a:endParaRPr>
            </a:p>
          </p:txBody>
        </p:sp>
      </p:grpSp>
      <p:pic>
        <p:nvPicPr>
          <p:cNvPr id="128" name="Google Shape;128;p15"/>
          <p:cNvPicPr preferRelativeResize="0"/>
          <p:nvPr/>
        </p:nvPicPr>
        <p:blipFill>
          <a:blip r:embed="rId3">
            <a:alphaModFix/>
          </a:blip>
          <a:stretch>
            <a:fillRect/>
          </a:stretch>
        </p:blipFill>
        <p:spPr>
          <a:xfrm>
            <a:off x="447550" y="1461175"/>
            <a:ext cx="1452750" cy="1452750"/>
          </a:xfrm>
          <a:prstGeom prst="rect">
            <a:avLst/>
          </a:prstGeom>
          <a:noFill/>
          <a:ln>
            <a:noFill/>
          </a:ln>
        </p:spPr>
      </p:pic>
      <p:pic>
        <p:nvPicPr>
          <p:cNvPr id="129" name="Google Shape;129;p15"/>
          <p:cNvPicPr preferRelativeResize="0"/>
          <p:nvPr/>
        </p:nvPicPr>
        <p:blipFill>
          <a:blip r:embed="rId4">
            <a:alphaModFix/>
          </a:blip>
          <a:stretch>
            <a:fillRect/>
          </a:stretch>
        </p:blipFill>
        <p:spPr>
          <a:xfrm>
            <a:off x="5656387" y="1461176"/>
            <a:ext cx="1452750" cy="1578698"/>
          </a:xfrm>
          <a:prstGeom prst="rect">
            <a:avLst/>
          </a:prstGeom>
          <a:noFill/>
          <a:ln>
            <a:noFill/>
          </a:ln>
        </p:spPr>
      </p:pic>
      <p:pic>
        <p:nvPicPr>
          <p:cNvPr id="130" name="Google Shape;130;p15"/>
          <p:cNvPicPr preferRelativeResize="0"/>
          <p:nvPr/>
        </p:nvPicPr>
        <p:blipFill>
          <a:blip r:embed="rId5">
            <a:alphaModFix/>
          </a:blip>
          <a:stretch>
            <a:fillRect/>
          </a:stretch>
        </p:blipFill>
        <p:spPr>
          <a:xfrm>
            <a:off x="3925675" y="1461175"/>
            <a:ext cx="1409012" cy="1578700"/>
          </a:xfrm>
          <a:prstGeom prst="rect">
            <a:avLst/>
          </a:prstGeom>
          <a:noFill/>
          <a:ln>
            <a:noFill/>
          </a:ln>
        </p:spPr>
      </p:pic>
      <p:grpSp>
        <p:nvGrpSpPr>
          <p:cNvPr id="131" name="Google Shape;131;p15"/>
          <p:cNvGrpSpPr/>
          <p:nvPr/>
        </p:nvGrpSpPr>
        <p:grpSpPr>
          <a:xfrm>
            <a:off x="1897255" y="1336371"/>
            <a:ext cx="1957002" cy="3696480"/>
            <a:chOff x="935470" y="283725"/>
            <a:chExt cx="2322300" cy="4076400"/>
          </a:xfrm>
        </p:grpSpPr>
        <p:sp>
          <p:nvSpPr>
            <p:cNvPr id="132" name="Google Shape;132;p15"/>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1118210"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Lorem ipsum porta dolor sit amet nec</a:t>
              </a:r>
              <a:endParaRPr sz="1000">
                <a:solidFill>
                  <a:srgbClr val="1D7E74"/>
                </a:solidFill>
                <a:latin typeface="Roboto Medium"/>
                <a:ea typeface="Roboto Medium"/>
                <a:cs typeface="Roboto Medium"/>
                <a:sym typeface="Roboto Medium"/>
              </a:endParaRPr>
            </a:p>
          </p:txBody>
        </p:sp>
        <p:sp>
          <p:nvSpPr>
            <p:cNvPr id="135" name="Google Shape;135;p15"/>
            <p:cNvSpPr/>
            <p:nvPr/>
          </p:nvSpPr>
          <p:spPr>
            <a:xfrm>
              <a:off x="1189121" y="2308260"/>
              <a:ext cx="1815000" cy="3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1D7E74"/>
                  </a:solidFill>
                  <a:latin typeface="Roboto"/>
                  <a:ea typeface="Roboto"/>
                  <a:cs typeface="Roboto"/>
                  <a:sym typeface="Roboto"/>
                </a:rPr>
                <a:t>Knar Genosyan</a:t>
              </a:r>
              <a:endParaRPr b="1" sz="1000">
                <a:solidFill>
                  <a:srgbClr val="1D7E74"/>
                </a:solidFill>
                <a:latin typeface="Roboto"/>
                <a:ea typeface="Roboto"/>
                <a:cs typeface="Roboto"/>
                <a:sym typeface="Roboto"/>
              </a:endParaRPr>
            </a:p>
          </p:txBody>
        </p:sp>
        <p:sp>
          <p:nvSpPr>
            <p:cNvPr id="136" name="Google Shape;136;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28</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37" name="Google Shape;137;p15"/>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935470" y="3068868"/>
              <a:ext cx="2322300" cy="821700"/>
            </a:xfrm>
            <a:prstGeom prst="rect">
              <a:avLst/>
            </a:prstGeom>
            <a:noFill/>
            <a:ln>
              <a:noFill/>
            </a:ln>
          </p:spPr>
          <p:txBody>
            <a:bodyPr anchorCtr="0" anchor="t" bIns="91425" lIns="91425" spcFirstLastPara="1" rIns="91425" wrap="square" tIns="91425">
              <a:noAutofit/>
            </a:bodyPr>
            <a:lstStyle/>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Focuses on what technologies will be used for each section of the project</a:t>
              </a:r>
              <a:endParaRPr sz="600">
                <a:solidFill>
                  <a:schemeClr val="lt1"/>
                </a:solidFill>
                <a:latin typeface="Roboto"/>
                <a:ea typeface="Roboto"/>
                <a:cs typeface="Roboto"/>
                <a:sym typeface="Roboto"/>
              </a:endParaRPr>
            </a:p>
            <a:p>
              <a:pPr indent="-266700" lvl="0" marL="457200" rtl="0" algn="l">
                <a:lnSpc>
                  <a:spcPct val="150000"/>
                </a:lnSpc>
                <a:spcBef>
                  <a:spcPts val="0"/>
                </a:spcBef>
                <a:spcAft>
                  <a:spcPts val="0"/>
                </a:spcAft>
                <a:buClr>
                  <a:schemeClr val="lt1"/>
                </a:buClr>
                <a:buSzPts val="600"/>
                <a:buFont typeface="Roboto"/>
                <a:buChar char="●"/>
              </a:pPr>
              <a:r>
                <a:rPr lang="en" sz="600">
                  <a:solidFill>
                    <a:schemeClr val="lt1"/>
                  </a:solidFill>
                  <a:latin typeface="Roboto"/>
                  <a:ea typeface="Roboto"/>
                  <a:cs typeface="Roboto"/>
                  <a:sym typeface="Roboto"/>
                </a:rPr>
                <a:t>Data cleaning and database integration </a:t>
              </a:r>
              <a:endParaRPr sz="600">
                <a:solidFill>
                  <a:schemeClr val="lt1"/>
                </a:solidFill>
                <a:latin typeface="Roboto"/>
                <a:ea typeface="Roboto"/>
                <a:cs typeface="Roboto"/>
                <a:sym typeface="Roboto"/>
              </a:endParaRPr>
            </a:p>
            <a:p>
              <a:pPr indent="-266700" lvl="0" marL="457200" rtl="0" algn="l">
                <a:lnSpc>
                  <a:spcPct val="150000"/>
                </a:lnSpc>
                <a:spcBef>
                  <a:spcPts val="0"/>
                </a:spcBef>
                <a:spcAft>
                  <a:spcPts val="0"/>
                </a:spcAft>
                <a:buClr>
                  <a:schemeClr val="lt1"/>
                </a:buClr>
                <a:buSzPts val="600"/>
                <a:buFont typeface="Roboto"/>
                <a:buChar char="●"/>
              </a:pPr>
              <a:r>
                <a:rPr lang="en" sz="600">
                  <a:solidFill>
                    <a:schemeClr val="lt1"/>
                  </a:solidFill>
                  <a:latin typeface="Roboto"/>
                  <a:ea typeface="Roboto"/>
                  <a:cs typeface="Roboto"/>
                  <a:sym typeface="Roboto"/>
                </a:rPr>
                <a:t>Exploratory data analysis </a:t>
              </a:r>
              <a:endParaRPr sz="600">
                <a:solidFill>
                  <a:schemeClr val="lt1"/>
                </a:solidFill>
                <a:latin typeface="Roboto"/>
                <a:ea typeface="Roboto"/>
                <a:cs typeface="Roboto"/>
                <a:sym typeface="Roboto"/>
              </a:endParaRPr>
            </a:p>
            <a:p>
              <a:pPr indent="0" lvl="0" marL="0" rtl="0" algn="l">
                <a:lnSpc>
                  <a:spcPct val="150000"/>
                </a:lnSpc>
                <a:spcBef>
                  <a:spcPts val="0"/>
                </a:spcBef>
                <a:spcAft>
                  <a:spcPts val="0"/>
                </a:spcAft>
                <a:buNone/>
              </a:pPr>
              <a:r>
                <a:t/>
              </a:r>
              <a:endParaRPr sz="600">
                <a:solidFill>
                  <a:srgbClr val="FFFFFF"/>
                </a:solidFill>
                <a:latin typeface="Roboto"/>
                <a:ea typeface="Roboto"/>
                <a:cs typeface="Roboto"/>
                <a:sym typeface="Roboto"/>
              </a:endParaRPr>
            </a:p>
          </p:txBody>
        </p:sp>
      </p:grpSp>
      <p:pic>
        <p:nvPicPr>
          <p:cNvPr id="139" name="Google Shape;139;p15"/>
          <p:cNvPicPr preferRelativeResize="0"/>
          <p:nvPr/>
        </p:nvPicPr>
        <p:blipFill>
          <a:blip r:embed="rId6">
            <a:alphaModFix/>
          </a:blip>
          <a:stretch>
            <a:fillRect/>
          </a:stretch>
        </p:blipFill>
        <p:spPr>
          <a:xfrm>
            <a:off x="2129725" y="1424175"/>
            <a:ext cx="1585150" cy="1470022"/>
          </a:xfrm>
          <a:prstGeom prst="rect">
            <a:avLst/>
          </a:prstGeom>
          <a:noFill/>
          <a:ln>
            <a:noFill/>
          </a:ln>
        </p:spPr>
      </p:pic>
      <p:pic>
        <p:nvPicPr>
          <p:cNvPr id="140" name="Google Shape;140;p15"/>
          <p:cNvPicPr preferRelativeResize="0"/>
          <p:nvPr/>
        </p:nvPicPr>
        <p:blipFill>
          <a:blip r:embed="rId7">
            <a:alphaModFix/>
          </a:blip>
          <a:stretch>
            <a:fillRect/>
          </a:stretch>
        </p:blipFill>
        <p:spPr>
          <a:xfrm>
            <a:off x="7360075" y="1398775"/>
            <a:ext cx="1585150" cy="170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729450" y="6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Roles and Responsibilities </a:t>
            </a:r>
            <a:endParaRPr/>
          </a:p>
        </p:txBody>
      </p:sp>
      <p:sp>
        <p:nvSpPr>
          <p:cNvPr id="146" name="Google Shape;146;p16"/>
          <p:cNvSpPr txBox="1"/>
          <p:nvPr>
            <p:ph idx="1" type="body"/>
          </p:nvPr>
        </p:nvSpPr>
        <p:spPr>
          <a:xfrm>
            <a:off x="674000" y="16244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Square: </a:t>
            </a:r>
            <a:r>
              <a:rPr lang="en"/>
              <a:t>The team member in the square role will be responsible for the repository.	Primary: Ebrahim, Seghen</a:t>
            </a:r>
            <a:endParaRPr/>
          </a:p>
          <a:p>
            <a:pPr indent="0" lvl="0" marL="0" rtl="0" algn="l">
              <a:spcBef>
                <a:spcPts val="1600"/>
              </a:spcBef>
              <a:spcAft>
                <a:spcPts val="0"/>
              </a:spcAft>
              <a:buNone/>
            </a:pPr>
            <a:r>
              <a:rPr b="1" lang="en"/>
              <a:t>Triangle:</a:t>
            </a:r>
            <a:r>
              <a:rPr lang="en"/>
              <a:t> The member in the triangle role will create a mockup of a machine learning model. This can even be a diagram that explains how it will work concurrently with the rest of the project steps. Lisa, Justin, Seghen </a:t>
            </a:r>
            <a:endParaRPr/>
          </a:p>
          <a:p>
            <a:pPr indent="0" lvl="0" marL="0" rtl="0" algn="l">
              <a:spcBef>
                <a:spcPts val="1600"/>
              </a:spcBef>
              <a:spcAft>
                <a:spcPts val="0"/>
              </a:spcAft>
              <a:buNone/>
            </a:pPr>
            <a:r>
              <a:rPr b="1" lang="en"/>
              <a:t>Circle: </a:t>
            </a:r>
            <a:r>
              <a:rPr lang="en"/>
              <a:t>The member in the circle role will create a mockup of a database with a set of sample data, or even fabricated data. This will ensure the database will work seamlessly with the rest of the project. Knar, Ebrahim, Lisa</a:t>
            </a:r>
            <a:endParaRPr/>
          </a:p>
          <a:p>
            <a:pPr indent="0" lvl="0" marL="0" rtl="0" algn="l">
              <a:spcBef>
                <a:spcPts val="1600"/>
              </a:spcBef>
              <a:spcAft>
                <a:spcPts val="1600"/>
              </a:spcAft>
              <a:buNone/>
            </a:pPr>
            <a:r>
              <a:rPr b="1" lang="en"/>
              <a:t>X: </a:t>
            </a:r>
            <a:r>
              <a:rPr lang="en"/>
              <a:t>The member in the X role will decide which technologies will be used for each step of the project. Justin, Knar</a:t>
            </a:r>
            <a:endParaRPr/>
          </a:p>
        </p:txBody>
      </p:sp>
      <p:sp>
        <p:nvSpPr>
          <p:cNvPr id="147" name="Google Shape;147;p16"/>
          <p:cNvSpPr txBox="1"/>
          <p:nvPr>
            <p:ph idx="1" type="body"/>
          </p:nvPr>
        </p:nvSpPr>
        <p:spPr>
          <a:xfrm>
            <a:off x="593600" y="4622500"/>
            <a:ext cx="768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Note, members of the team have multiple roles.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729450" y="606850"/>
            <a:ext cx="7688700" cy="5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Background </a:t>
            </a:r>
            <a:endParaRPr/>
          </a:p>
        </p:txBody>
      </p:sp>
      <p:sp>
        <p:nvSpPr>
          <p:cNvPr id="153" name="Google Shape;153;p17"/>
          <p:cNvSpPr txBox="1"/>
          <p:nvPr>
            <p:ph idx="1" type="body"/>
          </p:nvPr>
        </p:nvSpPr>
        <p:spPr>
          <a:xfrm>
            <a:off x="442475" y="1328075"/>
            <a:ext cx="4623900" cy="2990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Bill (an investor) went on a  work trip recently to Phoenix and Las Vegas for a few days. During his stay, he really liked the restaurant options that were available. He had prior interests in opening up a restaurant for some time now.  He now wanted to know what types of restaurant and where to open would be the most successful in either Phoenix or Las Vegas .</a:t>
            </a:r>
            <a:endParaRPr sz="1200"/>
          </a:p>
          <a:p>
            <a:pPr indent="-311150" lvl="0" marL="457200" rtl="0" algn="l">
              <a:spcBef>
                <a:spcPts val="0"/>
              </a:spcBef>
              <a:spcAft>
                <a:spcPts val="0"/>
              </a:spcAft>
              <a:buSzPts val="1300"/>
              <a:buChar char="●"/>
            </a:pPr>
            <a:r>
              <a:rPr lang="en" sz="1150">
                <a:highlight>
                  <a:srgbClr val="FFFFFF"/>
                </a:highlight>
              </a:rPr>
              <a:t>During Bill’s work trip, he used Yelp to search for different restaurants near the hotels he stayed at. Bill was thinking about opening a restaurant in either Las Vegas or Phoenix, because he was impressed with the variety of great food options available. Before he opens a restaurant, he is interested in learning more about what types of restaurants are in these cities, what are the yelp stars, and additional details that would help him make a decision where to open restaurant.</a:t>
            </a:r>
            <a:endParaRPr/>
          </a:p>
        </p:txBody>
      </p:sp>
      <p:pic>
        <p:nvPicPr>
          <p:cNvPr id="154" name="Google Shape;154;p17"/>
          <p:cNvPicPr preferRelativeResize="0"/>
          <p:nvPr/>
        </p:nvPicPr>
        <p:blipFill rotWithShape="1">
          <a:blip r:embed="rId3">
            <a:alphaModFix/>
          </a:blip>
          <a:srcRect b="32723" l="33258" r="10352" t="0"/>
          <a:stretch/>
        </p:blipFill>
        <p:spPr>
          <a:xfrm>
            <a:off x="5216206" y="1219575"/>
            <a:ext cx="3927793" cy="2990100"/>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729450" y="636450"/>
            <a:ext cx="7688700" cy="5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160" name="Google Shape;160;p18"/>
          <p:cNvSpPr txBox="1"/>
          <p:nvPr>
            <p:ph idx="1" type="body"/>
          </p:nvPr>
        </p:nvSpPr>
        <p:spPr>
          <a:xfrm>
            <a:off x="729450" y="1443150"/>
            <a:ext cx="7688700" cy="289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200">
                <a:solidFill>
                  <a:srgbClr val="24292E"/>
                </a:solidFill>
                <a:highlight>
                  <a:srgbClr val="FFFFFF"/>
                </a:highlight>
                <a:latin typeface="Arial"/>
                <a:ea typeface="Arial"/>
                <a:cs typeface="Arial"/>
                <a:sym typeface="Arial"/>
              </a:rPr>
              <a:t>Null Hypothesis</a:t>
            </a:r>
            <a:endParaRPr sz="1200">
              <a:solidFill>
                <a:srgbClr val="24292E"/>
              </a:solidFill>
              <a:highlight>
                <a:srgbClr val="FFFFFF"/>
              </a:highlight>
              <a:latin typeface="Arial"/>
              <a:ea typeface="Arial"/>
              <a:cs typeface="Arial"/>
              <a:sym typeface="Arial"/>
            </a:endParaRPr>
          </a:p>
          <a:p>
            <a:pPr indent="-298450" lvl="1" marL="914400" rtl="0" algn="l">
              <a:spcBef>
                <a:spcPts val="0"/>
              </a:spcBef>
              <a:spcAft>
                <a:spcPts val="0"/>
              </a:spcAft>
              <a:buSzPts val="1100"/>
              <a:buChar char="○"/>
            </a:pPr>
            <a:r>
              <a:rPr lang="en" sz="1200">
                <a:solidFill>
                  <a:srgbClr val="24292E"/>
                </a:solidFill>
                <a:highlight>
                  <a:srgbClr val="FFFFFF"/>
                </a:highlight>
                <a:latin typeface="Arial"/>
                <a:ea typeface="Arial"/>
                <a:cs typeface="Arial"/>
                <a:sym typeface="Arial"/>
              </a:rPr>
              <a:t>There is no correlation between the type of </a:t>
            </a:r>
            <a:r>
              <a:rPr lang="en" sz="1200">
                <a:solidFill>
                  <a:srgbClr val="24292E"/>
                </a:solidFill>
                <a:highlight>
                  <a:srgbClr val="FFFFFF"/>
                </a:highlight>
                <a:latin typeface="Arial"/>
                <a:ea typeface="Arial"/>
                <a:cs typeface="Arial"/>
                <a:sym typeface="Arial"/>
              </a:rPr>
              <a:t>ethnic</a:t>
            </a:r>
            <a:r>
              <a:rPr lang="en" sz="1200">
                <a:solidFill>
                  <a:srgbClr val="24292E"/>
                </a:solidFill>
                <a:highlight>
                  <a:srgbClr val="FFFFFF"/>
                </a:highlight>
                <a:latin typeface="Arial"/>
                <a:ea typeface="Arial"/>
                <a:cs typeface="Arial"/>
                <a:sym typeface="Arial"/>
              </a:rPr>
              <a:t> restaurant and count on star rating for in either Las Vegas or Phoenix City. </a:t>
            </a:r>
            <a:endParaRPr sz="1200">
              <a:solidFill>
                <a:srgbClr val="24292E"/>
              </a:solidFill>
              <a:highlight>
                <a:srgbClr val="FFFFFF"/>
              </a:highlight>
              <a:latin typeface="Arial"/>
              <a:ea typeface="Arial"/>
              <a:cs typeface="Arial"/>
              <a:sym typeface="Arial"/>
            </a:endParaRPr>
          </a:p>
          <a:p>
            <a:pPr indent="-311150" lvl="0" marL="457200" rtl="0" algn="l">
              <a:spcBef>
                <a:spcPts val="0"/>
              </a:spcBef>
              <a:spcAft>
                <a:spcPts val="0"/>
              </a:spcAft>
              <a:buSzPts val="1300"/>
              <a:buChar char="●"/>
            </a:pPr>
            <a:r>
              <a:rPr b="1" lang="en" sz="1200">
                <a:solidFill>
                  <a:srgbClr val="24292E"/>
                </a:solidFill>
                <a:highlight>
                  <a:srgbClr val="FFFFFF"/>
                </a:highlight>
                <a:latin typeface="Arial"/>
                <a:ea typeface="Arial"/>
                <a:cs typeface="Arial"/>
                <a:sym typeface="Arial"/>
              </a:rPr>
              <a:t>Alternative Hypothesis</a:t>
            </a:r>
            <a:endParaRPr b="1" sz="1200">
              <a:solidFill>
                <a:srgbClr val="24292E"/>
              </a:solidFill>
              <a:highlight>
                <a:srgbClr val="FFFFFF"/>
              </a:highlight>
              <a:latin typeface="Arial"/>
              <a:ea typeface="Arial"/>
              <a:cs typeface="Arial"/>
              <a:sym typeface="Arial"/>
            </a:endParaRPr>
          </a:p>
          <a:p>
            <a:pPr indent="-298450" lvl="1" marL="914400" rtl="0" algn="l">
              <a:spcBef>
                <a:spcPts val="0"/>
              </a:spcBef>
              <a:spcAft>
                <a:spcPts val="0"/>
              </a:spcAft>
              <a:buSzPts val="1100"/>
              <a:buChar char="○"/>
            </a:pPr>
            <a:r>
              <a:rPr lang="en" sz="1200">
                <a:solidFill>
                  <a:srgbClr val="24292E"/>
                </a:solidFill>
                <a:highlight>
                  <a:srgbClr val="FFFFFF"/>
                </a:highlight>
                <a:latin typeface="Arial"/>
                <a:ea typeface="Arial"/>
                <a:cs typeface="Arial"/>
                <a:sym typeface="Arial"/>
              </a:rPr>
              <a:t>There is a correlation between the type of restaurant and review restaurant ratings based on the either Las Vegas or Phoenix </a:t>
            </a:r>
            <a:endParaRPr sz="1200">
              <a:solidFill>
                <a:srgbClr val="24292E"/>
              </a:solidFill>
              <a:highlight>
                <a:srgbClr val="FFFFFF"/>
              </a:highlight>
              <a:latin typeface="Arial"/>
              <a:ea typeface="Arial"/>
              <a:cs typeface="Arial"/>
              <a:sym typeface="Arial"/>
            </a:endParaRPr>
          </a:p>
          <a:p>
            <a:pPr indent="-311150" lvl="0" marL="457200" rtl="0" algn="l">
              <a:spcBef>
                <a:spcPts val="0"/>
              </a:spcBef>
              <a:spcAft>
                <a:spcPts val="0"/>
              </a:spcAft>
              <a:buSzPts val="1300"/>
              <a:buChar char="●"/>
            </a:pPr>
            <a:r>
              <a:rPr b="1" lang="en" sz="1200">
                <a:solidFill>
                  <a:srgbClr val="24292E"/>
                </a:solidFill>
                <a:highlight>
                  <a:srgbClr val="FFFFFF"/>
                </a:highlight>
                <a:latin typeface="Arial"/>
                <a:ea typeface="Arial"/>
                <a:cs typeface="Arial"/>
                <a:sym typeface="Arial"/>
              </a:rPr>
              <a:t>Label</a:t>
            </a:r>
            <a:r>
              <a:rPr lang="en" sz="1200">
                <a:solidFill>
                  <a:srgbClr val="24292E"/>
                </a:solidFill>
                <a:highlight>
                  <a:srgbClr val="FFFFFF"/>
                </a:highlight>
                <a:latin typeface="Arial"/>
                <a:ea typeface="Arial"/>
                <a:cs typeface="Arial"/>
                <a:sym typeface="Arial"/>
              </a:rPr>
              <a:t> = stars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729450" y="599450"/>
            <a:ext cx="7688700" cy="5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 Description </a:t>
            </a:r>
            <a:endParaRPr/>
          </a:p>
        </p:txBody>
      </p:sp>
      <p:sp>
        <p:nvSpPr>
          <p:cNvPr id="166" name="Google Shape;166;p19"/>
          <p:cNvSpPr txBox="1"/>
          <p:nvPr>
            <p:ph idx="1" type="body"/>
          </p:nvPr>
        </p:nvSpPr>
        <p:spPr>
          <a:xfrm>
            <a:off x="729450" y="1398725"/>
            <a:ext cx="6080700" cy="3656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For our analysis, we look at more than 10 data </a:t>
            </a:r>
            <a:r>
              <a:rPr lang="en" sz="1400">
                <a:solidFill>
                  <a:srgbClr val="24292E"/>
                </a:solidFill>
                <a:highlight>
                  <a:srgbClr val="FFFFFF"/>
                </a:highlight>
              </a:rPr>
              <a:t>sources</a:t>
            </a:r>
            <a:r>
              <a:rPr lang="en" sz="1400">
                <a:solidFill>
                  <a:srgbClr val="24292E"/>
                </a:solidFill>
                <a:highlight>
                  <a:srgbClr val="FFFFFF"/>
                </a:highlight>
              </a:rPr>
              <a:t> to help us answer key questions for our project. We looked at Yelp’s API (</a:t>
            </a:r>
            <a:r>
              <a:rPr lang="en" sz="1400">
                <a:solidFill>
                  <a:srgbClr val="24292E"/>
                </a:solidFill>
                <a:highlight>
                  <a:srgbClr val="FFFFFF"/>
                </a:highlight>
              </a:rPr>
              <a:t>business</a:t>
            </a:r>
            <a:r>
              <a:rPr lang="en" sz="1400">
                <a:solidFill>
                  <a:srgbClr val="24292E"/>
                </a:solidFill>
                <a:highlight>
                  <a:srgbClr val="FFFFFF"/>
                </a:highlight>
              </a:rPr>
              <a:t>  and review data), kaggle yelp data source, Yelp’s free data </a:t>
            </a:r>
            <a:r>
              <a:rPr lang="en" sz="1400">
                <a:solidFill>
                  <a:srgbClr val="24292E"/>
                </a:solidFill>
                <a:highlight>
                  <a:srgbClr val="FFFFFF"/>
                </a:highlight>
              </a:rPr>
              <a:t>available</a:t>
            </a:r>
            <a:r>
              <a:rPr lang="en" sz="1400">
                <a:solidFill>
                  <a:srgbClr val="24292E"/>
                </a:solidFill>
                <a:highlight>
                  <a:srgbClr val="FFFFFF"/>
                </a:highlight>
              </a:rPr>
              <a:t>, etc. However, we were unable to find the data elements we needed for our analysis and we chose to analyze the Kaggle data listed below. </a:t>
            </a:r>
            <a:endParaRPr sz="1400">
              <a:solidFill>
                <a:srgbClr val="24292E"/>
              </a:solidFill>
              <a:highlight>
                <a:srgbClr val="FFFFFF"/>
              </a:highlight>
            </a:endParaRPr>
          </a:p>
          <a:p>
            <a:pPr indent="-317500" lvl="1" marL="914400" rtl="0" algn="l">
              <a:spcBef>
                <a:spcPts val="0"/>
              </a:spcBef>
              <a:spcAft>
                <a:spcPts val="0"/>
              </a:spcAft>
              <a:buClr>
                <a:srgbClr val="24292E"/>
              </a:buClr>
              <a:buSzPts val="1400"/>
              <a:buChar char="○"/>
            </a:pPr>
            <a:r>
              <a:rPr lang="en" sz="1400">
                <a:solidFill>
                  <a:srgbClr val="24292E"/>
                </a:solidFill>
                <a:highlight>
                  <a:srgbClr val="FFFFFF"/>
                </a:highlight>
              </a:rPr>
              <a:t>The team found a dataset on Kaggle.com to conduct this analysis</a:t>
            </a:r>
            <a:endParaRPr sz="1400">
              <a:solidFill>
                <a:srgbClr val="24292E"/>
              </a:solidFill>
              <a:highlight>
                <a:srgbClr val="FFFFFF"/>
              </a:highlight>
            </a:endParaRPr>
          </a:p>
          <a:p>
            <a:pPr indent="-317500" lvl="2" marL="1371600" rtl="0" algn="l">
              <a:spcBef>
                <a:spcPts val="0"/>
              </a:spcBef>
              <a:spcAft>
                <a:spcPts val="0"/>
              </a:spcAft>
              <a:buClr>
                <a:srgbClr val="24292E"/>
              </a:buClr>
              <a:buSzPts val="1400"/>
              <a:buChar char="■"/>
            </a:pPr>
            <a:r>
              <a:rPr lang="en" sz="1400">
                <a:solidFill>
                  <a:srgbClr val="0366D6"/>
                </a:solidFill>
                <a:highlight>
                  <a:srgbClr val="FFFFFF"/>
                </a:highlight>
                <a:uFill>
                  <a:noFill/>
                </a:uFill>
                <a:hlinkClick r:id="rId3"/>
              </a:rPr>
              <a:t>https://www.kaggle.com/yelp-dataset/yelp-dataset/version/2</a:t>
            </a:r>
            <a:endParaRPr sz="1400">
              <a:solidFill>
                <a:srgbClr val="0366D6"/>
              </a:solidFill>
              <a:highlight>
                <a:srgbClr val="FFFFFF"/>
              </a:highlight>
            </a:endParaRPr>
          </a:p>
          <a:p>
            <a:pPr indent="-317500" lvl="1" marL="914400" rtl="0" algn="l">
              <a:spcBef>
                <a:spcPts val="0"/>
              </a:spcBef>
              <a:spcAft>
                <a:spcPts val="0"/>
              </a:spcAft>
              <a:buClr>
                <a:srgbClr val="24292E"/>
              </a:buClr>
              <a:buSzPts val="1400"/>
              <a:buChar char="○"/>
            </a:pPr>
            <a:r>
              <a:rPr lang="en" sz="1400">
                <a:solidFill>
                  <a:srgbClr val="24292E"/>
                </a:solidFill>
                <a:highlight>
                  <a:srgbClr val="FFFFFF"/>
                </a:highlight>
              </a:rPr>
              <a:t>From the data set will be using business data</a:t>
            </a:r>
            <a:endParaRPr sz="1400">
              <a:solidFill>
                <a:srgbClr val="24292E"/>
              </a:solidFill>
              <a:highlight>
                <a:srgbClr val="FFFFFF"/>
              </a:highlight>
            </a:endParaRPr>
          </a:p>
          <a:p>
            <a:pPr indent="-298450" lvl="2" marL="1371600" rtl="0" algn="l">
              <a:spcBef>
                <a:spcPts val="0"/>
              </a:spcBef>
              <a:spcAft>
                <a:spcPts val="0"/>
              </a:spcAft>
              <a:buClr>
                <a:srgbClr val="24292E"/>
              </a:buClr>
              <a:buSzPts val="1100"/>
              <a:buChar char="■"/>
            </a:pPr>
            <a:r>
              <a:rPr lang="en">
                <a:solidFill>
                  <a:srgbClr val="24292E"/>
                </a:solidFill>
                <a:highlight>
                  <a:srgbClr val="FFFFFF"/>
                </a:highlight>
              </a:rPr>
              <a:t>Detailed information of the businesses (restaurant id, location, postal code, stars, review count, etc.)</a:t>
            </a:r>
            <a:endParaRPr>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sz="1400">
                <a:solidFill>
                  <a:srgbClr val="24292E"/>
                </a:solidFill>
                <a:highlight>
                  <a:srgbClr val="FFFFFF"/>
                </a:highlight>
              </a:rPr>
              <a:t>And will also use business reviews data</a:t>
            </a:r>
            <a:endParaRPr sz="1400">
              <a:solidFill>
                <a:srgbClr val="24292E"/>
              </a:solidFill>
              <a:highlight>
                <a:srgbClr val="FFFFFF"/>
              </a:highlight>
            </a:endParaRPr>
          </a:p>
          <a:p>
            <a:pPr indent="-298450" lvl="2" marL="1371600" rtl="0" algn="l">
              <a:spcBef>
                <a:spcPts val="0"/>
              </a:spcBef>
              <a:spcAft>
                <a:spcPts val="0"/>
              </a:spcAft>
              <a:buClr>
                <a:srgbClr val="24292E"/>
              </a:buClr>
              <a:buSzPts val="1100"/>
              <a:buChar char="■"/>
            </a:pPr>
            <a:r>
              <a:rPr lang="en">
                <a:solidFill>
                  <a:srgbClr val="24292E"/>
                </a:solidFill>
                <a:highlight>
                  <a:srgbClr val="FFFFFF"/>
                </a:highlight>
              </a:rPr>
              <a:t>Includes restaurant id, stars, user id, text, etc.</a:t>
            </a:r>
            <a:endParaRPr>
              <a:solidFill>
                <a:srgbClr val="24292E"/>
              </a:solidFill>
              <a:highlight>
                <a:srgbClr val="FFFFFF"/>
              </a:highlight>
            </a:endParaRPr>
          </a:p>
          <a:p>
            <a:pPr indent="0" lvl="0" marL="0" rtl="0" algn="l">
              <a:spcBef>
                <a:spcPts val="1200"/>
              </a:spcBef>
              <a:spcAft>
                <a:spcPts val="1600"/>
              </a:spcAft>
              <a:buNone/>
            </a:pPr>
            <a:r>
              <a:t/>
            </a:r>
            <a:endParaRPr/>
          </a:p>
        </p:txBody>
      </p:sp>
      <p:pic>
        <p:nvPicPr>
          <p:cNvPr id="167" name="Google Shape;167;p19"/>
          <p:cNvPicPr preferRelativeResize="0"/>
          <p:nvPr/>
        </p:nvPicPr>
        <p:blipFill>
          <a:blip r:embed="rId4">
            <a:alphaModFix/>
          </a:blip>
          <a:stretch>
            <a:fillRect/>
          </a:stretch>
        </p:blipFill>
        <p:spPr>
          <a:xfrm>
            <a:off x="7130250" y="707300"/>
            <a:ext cx="1777075" cy="177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729450" y="606850"/>
            <a:ext cx="7688700" cy="5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Questions  </a:t>
            </a:r>
            <a:endParaRPr/>
          </a:p>
        </p:txBody>
      </p:sp>
      <p:sp>
        <p:nvSpPr>
          <p:cNvPr id="173" name="Google Shape;173;p20"/>
          <p:cNvSpPr txBox="1"/>
          <p:nvPr>
            <p:ph idx="1" type="body"/>
          </p:nvPr>
        </p:nvSpPr>
        <p:spPr>
          <a:xfrm>
            <a:off x="729450" y="1445325"/>
            <a:ext cx="7688700" cy="29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2D3B45"/>
                </a:solidFill>
                <a:latin typeface="Roboto"/>
                <a:ea typeface="Roboto"/>
                <a:cs typeface="Roboto"/>
                <a:sym typeface="Roboto"/>
              </a:rPr>
              <a:t>We are hoping to answer the following questions:</a:t>
            </a:r>
            <a:endParaRPr sz="1550">
              <a:solidFill>
                <a:srgbClr val="2D3B45"/>
              </a:solidFill>
              <a:latin typeface="Roboto"/>
              <a:ea typeface="Roboto"/>
              <a:cs typeface="Roboto"/>
              <a:sym typeface="Roboto"/>
            </a:endParaRPr>
          </a:p>
          <a:p>
            <a:pPr indent="-317500" lvl="0" marL="457200" rtl="0" algn="l">
              <a:spcBef>
                <a:spcPts val="1600"/>
              </a:spcBef>
              <a:spcAft>
                <a:spcPts val="0"/>
              </a:spcAft>
              <a:buClr>
                <a:srgbClr val="24292E"/>
              </a:buClr>
              <a:buSzPts val="1400"/>
              <a:buChar char="●"/>
            </a:pPr>
            <a:r>
              <a:rPr lang="en" sz="1400">
                <a:solidFill>
                  <a:srgbClr val="24292E"/>
                </a:solidFill>
                <a:highlight>
                  <a:srgbClr val="FFFFFF"/>
                </a:highlight>
              </a:rPr>
              <a:t>What types of restaurants are in Phoenix and Las Vegas? To choose the restaurant types for the analysis</a:t>
            </a:r>
            <a:endParaRPr sz="1400">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What are the Yelp review overall ratings?</a:t>
            </a:r>
            <a:endParaRPr sz="1400">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What is the rating of the </a:t>
            </a:r>
            <a:r>
              <a:rPr lang="en" sz="1400">
                <a:solidFill>
                  <a:srgbClr val="24292E"/>
                </a:solidFill>
                <a:highlight>
                  <a:srgbClr val="FFFFFF"/>
                </a:highlight>
              </a:rPr>
              <a:t>restaurant's</a:t>
            </a:r>
            <a:r>
              <a:rPr lang="en" sz="1400">
                <a:solidFill>
                  <a:srgbClr val="24292E"/>
                </a:solidFill>
                <a:highlight>
                  <a:srgbClr val="FFFFFF"/>
                </a:highlight>
              </a:rPr>
              <a:t> postal code and category?</a:t>
            </a:r>
            <a:endParaRPr sz="1400">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What other information does the investor need to open a restaurant?</a:t>
            </a:r>
            <a:endParaRPr sz="1400">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Predictive of the restaurant stars based on postal code</a:t>
            </a:r>
            <a:endParaRPr sz="1400">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Predict future reviews for a new restaurant based on the available data</a:t>
            </a:r>
            <a:endParaRPr sz="1400">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Predict what restaurant to open where</a:t>
            </a:r>
            <a:endParaRPr sz="1550">
              <a:solidFill>
                <a:srgbClr val="2D3B45"/>
              </a:solidFill>
              <a:latin typeface="Roboto"/>
              <a:ea typeface="Roboto"/>
              <a:cs typeface="Roboto"/>
              <a:sym typeface="Roboto"/>
            </a:endParaRPr>
          </a:p>
          <a:p>
            <a:pPr indent="0" lvl="0" marL="457200" rtl="0" algn="l">
              <a:spcBef>
                <a:spcPts val="1200"/>
              </a:spcBef>
              <a:spcAft>
                <a:spcPts val="1600"/>
              </a:spcAft>
              <a:buNone/>
            </a:pPr>
            <a:r>
              <a:t/>
            </a:r>
            <a:endParaRPr sz="1550">
              <a:solidFill>
                <a:srgbClr val="2D3B45"/>
              </a:solidFill>
              <a:latin typeface="Roboto"/>
              <a:ea typeface="Roboto"/>
              <a:cs typeface="Roboto"/>
              <a:sym typeface="Roboto"/>
            </a:endParaRPr>
          </a:p>
        </p:txBody>
      </p:sp>
      <p:pic>
        <p:nvPicPr>
          <p:cNvPr id="174" name="Google Shape;174;p20"/>
          <p:cNvPicPr preferRelativeResize="0"/>
          <p:nvPr/>
        </p:nvPicPr>
        <p:blipFill>
          <a:blip r:embed="rId3">
            <a:alphaModFix/>
          </a:blip>
          <a:stretch>
            <a:fillRect/>
          </a:stretch>
        </p:blipFill>
        <p:spPr>
          <a:xfrm>
            <a:off x="7144650" y="606850"/>
            <a:ext cx="1398426" cy="1398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223000" y="334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Exploration Phase of the Project</a:t>
            </a:r>
            <a:endParaRPr sz="2100"/>
          </a:p>
        </p:txBody>
      </p:sp>
      <p:sp>
        <p:nvSpPr>
          <p:cNvPr id="180" name="Google Shape;180;p21"/>
          <p:cNvSpPr txBox="1"/>
          <p:nvPr>
            <p:ph idx="1" type="body"/>
          </p:nvPr>
        </p:nvSpPr>
        <p:spPr>
          <a:xfrm>
            <a:off x="311700" y="1206325"/>
            <a:ext cx="8520600" cy="3937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24292E"/>
              </a:buClr>
              <a:buSzPts val="1100"/>
              <a:buChar char="●"/>
            </a:pPr>
            <a:r>
              <a:rPr lang="en" sz="1100">
                <a:solidFill>
                  <a:srgbClr val="24292E"/>
                </a:solidFill>
                <a:highlight>
                  <a:srgbClr val="FFFFFF"/>
                </a:highlight>
              </a:rPr>
              <a:t>Import and analyze yelp businesses dataset.</a:t>
            </a:r>
            <a:endParaRPr sz="1100">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a:solidFill>
                  <a:srgbClr val="24292E"/>
                </a:solidFill>
                <a:highlight>
                  <a:srgbClr val="FFFFFF"/>
                </a:highlight>
              </a:rPr>
              <a:t>The Yelp dataset includes data on different businesses other than restaurants.</a:t>
            </a:r>
            <a:endParaRPr>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a:solidFill>
                  <a:srgbClr val="24292E"/>
                </a:solidFill>
                <a:highlight>
                  <a:srgbClr val="FFFFFF"/>
                </a:highlight>
              </a:rPr>
              <a:t>Filtered only open businesses and dropped columns that will not be used for the analysis (neighborhood, is_open).</a:t>
            </a:r>
            <a:endParaRPr>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a:solidFill>
                  <a:srgbClr val="24292E"/>
                </a:solidFill>
                <a:highlight>
                  <a:srgbClr val="FFFFFF"/>
                </a:highlight>
              </a:rPr>
              <a:t>Counted how many values each state has:</a:t>
            </a:r>
            <a:endParaRPr>
              <a:solidFill>
                <a:srgbClr val="24292E"/>
              </a:solidFill>
              <a:highlight>
                <a:srgbClr val="FFFFFF"/>
              </a:highlight>
            </a:endParaRPr>
          </a:p>
          <a:p>
            <a:pPr indent="-298450" lvl="2" marL="1371600" rtl="0" algn="l">
              <a:spcBef>
                <a:spcPts val="0"/>
              </a:spcBef>
              <a:spcAft>
                <a:spcPts val="0"/>
              </a:spcAft>
              <a:buClr>
                <a:srgbClr val="24292E"/>
              </a:buClr>
              <a:buSzPts val="1100"/>
              <a:buChar char="■"/>
            </a:pPr>
            <a:r>
              <a:rPr lang="en">
                <a:solidFill>
                  <a:srgbClr val="24292E"/>
                </a:solidFill>
                <a:highlight>
                  <a:srgbClr val="FFFFFF"/>
                </a:highlight>
              </a:rPr>
              <a:t>The result showed that Arizona and Nevada states have the most values, which indicates that we have enough data to do our analysis.</a:t>
            </a:r>
            <a:endParaRPr>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a:solidFill>
                  <a:srgbClr val="24292E"/>
                </a:solidFill>
                <a:highlight>
                  <a:srgbClr val="FFFFFF"/>
                </a:highlight>
              </a:rPr>
              <a:t>Filtered out all the restaurant businesses based on category column into new dataframe.</a:t>
            </a:r>
            <a:endParaRPr>
              <a:solidFill>
                <a:srgbClr val="24292E"/>
              </a:solidFill>
              <a:highlight>
                <a:srgbClr val="FFFFFF"/>
              </a:highlight>
            </a:endParaRPr>
          </a:p>
          <a:p>
            <a:pPr indent="-298450" lvl="1" marL="914400" rtl="0" algn="l">
              <a:spcBef>
                <a:spcPts val="0"/>
              </a:spcBef>
              <a:spcAft>
                <a:spcPts val="0"/>
              </a:spcAft>
              <a:buClr>
                <a:srgbClr val="24292E"/>
              </a:buClr>
              <a:buSzPts val="1100"/>
              <a:buChar char="○"/>
            </a:pPr>
            <a:r>
              <a:rPr lang="en">
                <a:solidFill>
                  <a:srgbClr val="24292E"/>
                </a:solidFill>
                <a:highlight>
                  <a:srgbClr val="FFFFFF"/>
                </a:highlight>
              </a:rPr>
              <a:t>Explored to see how many unique categories of restaurants are in the dataset</a:t>
            </a:r>
            <a:endParaRPr>
              <a:solidFill>
                <a:srgbClr val="24292E"/>
              </a:solidFill>
              <a:highlight>
                <a:srgbClr val="FFFFFF"/>
              </a:highlight>
            </a:endParaRPr>
          </a:p>
          <a:p>
            <a:pPr indent="-298450" lvl="2" marL="1371600" rtl="0" algn="l">
              <a:spcBef>
                <a:spcPts val="0"/>
              </a:spcBef>
              <a:spcAft>
                <a:spcPts val="0"/>
              </a:spcAft>
              <a:buClr>
                <a:srgbClr val="24292E"/>
              </a:buClr>
              <a:buSzPts val="1100"/>
              <a:buChar char="■"/>
            </a:pPr>
            <a:r>
              <a:rPr lang="en">
                <a:solidFill>
                  <a:srgbClr val="24292E"/>
                </a:solidFill>
                <a:highlight>
                  <a:srgbClr val="FFFFFF"/>
                </a:highlight>
              </a:rPr>
              <a:t>Created a new column, ethnic_type, to put all the categories needed for the analysis.</a:t>
            </a:r>
            <a:endParaRPr>
              <a:solidFill>
                <a:srgbClr val="24292E"/>
              </a:solidFill>
              <a:highlight>
                <a:srgbClr val="FFFFFF"/>
              </a:highlight>
            </a:endParaRPr>
          </a:p>
          <a:p>
            <a:pPr indent="-298450" lvl="2" marL="1371600" rtl="0" algn="l">
              <a:spcBef>
                <a:spcPts val="0"/>
              </a:spcBef>
              <a:spcAft>
                <a:spcPts val="0"/>
              </a:spcAft>
              <a:buClr>
                <a:srgbClr val="24292E"/>
              </a:buClr>
              <a:buSzPts val="1100"/>
              <a:buChar char="■"/>
            </a:pPr>
            <a:r>
              <a:rPr lang="en">
                <a:solidFill>
                  <a:srgbClr val="24292E"/>
                </a:solidFill>
                <a:highlight>
                  <a:srgbClr val="FFFFFF"/>
                </a:highlight>
              </a:rPr>
              <a:t>Chose only 20 unique restaurant types:</a:t>
            </a:r>
            <a:endParaRPr>
              <a:solidFill>
                <a:srgbClr val="24292E"/>
              </a:solidFill>
              <a:highlight>
                <a:srgbClr val="FFFFFF"/>
              </a:highlight>
            </a:endParaRPr>
          </a:p>
          <a:p>
            <a:pPr indent="-298450" lvl="3" marL="1828800" rtl="0" algn="l">
              <a:spcBef>
                <a:spcPts val="0"/>
              </a:spcBef>
              <a:spcAft>
                <a:spcPts val="0"/>
              </a:spcAft>
              <a:buClr>
                <a:srgbClr val="24292E"/>
              </a:buClr>
              <a:buSzPts val="1100"/>
              <a:buChar char="■"/>
            </a:pPr>
            <a:r>
              <a:rPr lang="en">
                <a:solidFill>
                  <a:srgbClr val="24292E"/>
                </a:solidFill>
                <a:highlight>
                  <a:srgbClr val="FFFFFF"/>
                </a:highlight>
              </a:rPr>
              <a:t>African, American, Asian_Fusion, British, Chinese, French, Greek, Hawaiian, Indian, Italian, Japanese, Korean, Mediterranean, Mexican, Middle_Eastern, Spanish, Thai, Vietnamese.</a:t>
            </a:r>
            <a:endParaRPr>
              <a:solidFill>
                <a:srgbClr val="24292E"/>
              </a:solidFill>
              <a:highlight>
                <a:srgbClr val="FFFFFF"/>
              </a:highlight>
            </a:endParaRPr>
          </a:p>
          <a:p>
            <a:pPr indent="-298450" lvl="2" marL="1371600" rtl="0" algn="l">
              <a:spcBef>
                <a:spcPts val="0"/>
              </a:spcBef>
              <a:spcAft>
                <a:spcPts val="0"/>
              </a:spcAft>
              <a:buClr>
                <a:srgbClr val="24292E"/>
              </a:buClr>
              <a:buSzPts val="1100"/>
              <a:buChar char="■"/>
            </a:pPr>
            <a:r>
              <a:rPr lang="en">
                <a:solidFill>
                  <a:srgbClr val="24292E"/>
                </a:solidFill>
                <a:highlight>
                  <a:srgbClr val="FFFFFF"/>
                </a:highlight>
              </a:rPr>
              <a:t>Explored the value count for the cities to see if we have enough data to do analysis for cities Phoenix and Las Vegas.</a:t>
            </a:r>
            <a:endParaRPr>
              <a:solidFill>
                <a:srgbClr val="24292E"/>
              </a:solidFill>
              <a:highlight>
                <a:srgbClr val="FFFFFF"/>
              </a:highlight>
            </a:endParaRPr>
          </a:p>
          <a:p>
            <a:pPr indent="-298450" lvl="3" marL="1828800" rtl="0" algn="l">
              <a:spcBef>
                <a:spcPts val="0"/>
              </a:spcBef>
              <a:spcAft>
                <a:spcPts val="0"/>
              </a:spcAft>
              <a:buClr>
                <a:srgbClr val="24292E"/>
              </a:buClr>
              <a:buSzPts val="1100"/>
              <a:buChar char="■"/>
            </a:pPr>
            <a:r>
              <a:rPr lang="en">
                <a:solidFill>
                  <a:srgbClr val="24292E"/>
                </a:solidFill>
                <a:highlight>
                  <a:srgbClr val="FFFFFF"/>
                </a:highlight>
              </a:rPr>
              <a:t>Data shows we have more than 1500  businesses for Las Vegas and Phoenix.</a:t>
            </a:r>
            <a:endParaRPr>
              <a:solidFill>
                <a:srgbClr val="24292E"/>
              </a:solidFill>
              <a:highlight>
                <a:srgbClr val="FFFFFF"/>
              </a:highlight>
            </a:endParaRPr>
          </a:p>
          <a:p>
            <a:pPr indent="-298450" lvl="3" marL="1828800" rtl="0" algn="l">
              <a:spcBef>
                <a:spcPts val="0"/>
              </a:spcBef>
              <a:spcAft>
                <a:spcPts val="0"/>
              </a:spcAft>
              <a:buClr>
                <a:srgbClr val="24292E"/>
              </a:buClr>
              <a:buSzPts val="1100"/>
              <a:buChar char="■"/>
            </a:pPr>
            <a:r>
              <a:rPr lang="en">
                <a:solidFill>
                  <a:srgbClr val="24292E"/>
                </a:solidFill>
                <a:highlight>
                  <a:srgbClr val="FFFFFF"/>
                </a:highlight>
              </a:rPr>
              <a:t>Dropped all the data except for Phoenix and Las Vegas.</a:t>
            </a:r>
            <a:endParaRPr>
              <a:solidFill>
                <a:srgbClr val="24292E"/>
              </a:solidFill>
              <a:highlight>
                <a:srgbClr val="FFFFFF"/>
              </a:highlight>
            </a:endParaRPr>
          </a:p>
          <a:p>
            <a:pPr indent="-298450" lvl="3" marL="1828800" rtl="0" algn="l">
              <a:spcBef>
                <a:spcPts val="0"/>
              </a:spcBef>
              <a:spcAft>
                <a:spcPts val="0"/>
              </a:spcAft>
              <a:buClr>
                <a:srgbClr val="24292E"/>
              </a:buClr>
              <a:buSzPts val="1100"/>
              <a:buChar char="■"/>
            </a:pPr>
            <a:r>
              <a:rPr lang="en">
                <a:solidFill>
                  <a:srgbClr val="24292E"/>
                </a:solidFill>
                <a:highlight>
                  <a:srgbClr val="FFFFFF"/>
                </a:highlight>
              </a:rPr>
              <a:t>Created business_info dataframe to import the tables to posgres.</a:t>
            </a:r>
            <a:endParaRPr>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