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Helvetica Neue"/>
      <p:regular r:id="rId9"/>
      <p:bold r:id="rId10"/>
      <p:italic r:id="rId11"/>
      <p:boldItalic r:id="rId12"/>
    </p:embeddedFon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HelveticaNeue-italic.fntdata"/><Relationship Id="rId10" Type="http://schemas.openxmlformats.org/officeDocument/2006/relationships/font" Target="fonts/HelveticaNeue-bold.fntdata"/><Relationship Id="rId13" Type="http://schemas.openxmlformats.org/officeDocument/2006/relationships/font" Target="fonts/RobotoMono-regular.fntdata"/><Relationship Id="rId12" Type="http://schemas.openxmlformats.org/officeDocument/2006/relationships/font" Target="fonts/HelveticaNeue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HelveticaNeue-regular.fntdata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815d35322_0_0:notes"/>
          <p:cNvSpPr/>
          <p:nvPr>
            <p:ph idx="2" type="sldImg"/>
          </p:nvPr>
        </p:nvSpPr>
        <p:spPr>
          <a:xfrm>
            <a:off x="401398" y="685800"/>
            <a:ext cx="605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g32815d35322_0_0:notes"/>
          <p:cNvSpPr txBox="1"/>
          <p:nvPr>
            <p:ph idx="1" type="body"/>
          </p:nvPr>
        </p:nvSpPr>
        <p:spPr>
          <a:xfrm>
            <a:off x="685800" y="4343439"/>
            <a:ext cx="54864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75" lIns="90750" spcFirstLastPara="1" rIns="90750" wrap="square" tIns="45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815d35322_0_53:notes"/>
          <p:cNvSpPr/>
          <p:nvPr>
            <p:ph idx="2" type="sldImg"/>
          </p:nvPr>
        </p:nvSpPr>
        <p:spPr>
          <a:xfrm>
            <a:off x="401398" y="685800"/>
            <a:ext cx="605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2815d35322_0_53:notes"/>
          <p:cNvSpPr txBox="1"/>
          <p:nvPr>
            <p:ph idx="1" type="body"/>
          </p:nvPr>
        </p:nvSpPr>
        <p:spPr>
          <a:xfrm>
            <a:off x="685800" y="4343439"/>
            <a:ext cx="54864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75" lIns="90750" spcFirstLastPara="1" rIns="90750" wrap="square" tIns="45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9abc6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f9abc6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>
  <p:cSld name="1_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38024" y="928688"/>
            <a:ext cx="7490100" cy="3426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2400" lIns="64825" spcFirstLastPara="1" rIns="64825" wrap="square" tIns="32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502569" y="2924582"/>
            <a:ext cx="609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64308"/>
              </a:buClr>
              <a:buSzPts val="1700"/>
              <a:buNone/>
              <a:defRPr/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6pPr>
            <a:lvl7pPr lvl="6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7pPr>
            <a:lvl8pPr lvl="7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8pPr>
            <a:lvl9pPr lvl="8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0007" y="2138648"/>
            <a:ext cx="900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-152400" y="4790362"/>
            <a:ext cx="9448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50" spcFirstLastPara="1" rIns="64850" wrap="square" tIns="32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material is based upon work supported by the U.S. Department of Energy Office of Science under Cooperative Agreement DE-SC0000661, the State of Michigan and Michigan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State University. Michigan State University operates FRIB as a DOE Office of Science National User Facility in support of the mission of the Office of Nuclear Physics.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011412" y="311429"/>
            <a:ext cx="2743200" cy="157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69080" y="349899"/>
            <a:ext cx="1005840" cy="128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488" y="4118009"/>
            <a:ext cx="5526744" cy="672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86300"/>
            <a:ext cx="9144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669778" y="990081"/>
            <a:ext cx="7864800" cy="2631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4250" lIns="68525" spcFirstLastPara="1" rIns="68525" wrap="square" tIns="342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4115405" y="2256980"/>
            <a:ext cx="9144000" cy="2769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4250" lIns="68525" spcFirstLastPara="1" rIns="68525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RIB_ppt_top.jpg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528"/>
            <a:ext cx="9143998" cy="54511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/>
            </a:lvl1pPr>
            <a:lvl2pPr lvl="1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119248" y="4767338"/>
            <a:ext cx="448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29650" y="4767338"/>
            <a:ext cx="514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0" lvl="0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Slide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1284089" y="3543300"/>
            <a:ext cx="65760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Facility for Rare Isotope Beams, Michigan State University, East Lansing, MI 48824 USA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rPr lang="en-GB" sz="1200"/>
              <a:t>2025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32196" y="2269544"/>
            <a:ext cx="8229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Arjun Ray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6200" y="130132"/>
            <a:ext cx="8953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BOTTLENECK</a:t>
            </a:r>
            <a:r>
              <a:rPr lang="en-GB" sz="1800"/>
              <a:t> POINTS AND POSSIBLE OPTIMIZATIONS METHODS</a:t>
            </a:r>
            <a:endParaRPr sz="1800"/>
          </a:p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4119248" y="4767338"/>
            <a:ext cx="448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DK@ MSU, 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629650" y="4767338"/>
            <a:ext cx="514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GB"/>
              <a:t>  Slide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51711" t="0"/>
          <a:stretch/>
        </p:blipFill>
        <p:spPr>
          <a:xfrm>
            <a:off x="5350400" y="849150"/>
            <a:ext cx="2914749" cy="1364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927050"/>
            <a:ext cx="5051108" cy="13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 b="0" l="0" r="2410" t="0"/>
          <a:stretch/>
        </p:blipFill>
        <p:spPr>
          <a:xfrm>
            <a:off x="2690125" y="3066150"/>
            <a:ext cx="2660264" cy="15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6">
            <a:alphaModFix/>
          </a:blip>
          <a:srcRect b="2657" l="0" r="0" t="12982"/>
          <a:stretch/>
        </p:blipFill>
        <p:spPr>
          <a:xfrm>
            <a:off x="0" y="3066150"/>
            <a:ext cx="2690125" cy="15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0" y="517425"/>
            <a:ext cx="348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SOME BOTTLENECK POINTS: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 flipH="1" rot="10800000">
            <a:off x="6023600" y="714825"/>
            <a:ext cx="2766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/>
        </p:nvSpPr>
        <p:spPr>
          <a:xfrm>
            <a:off x="6300200" y="448435"/>
            <a:ext cx="1422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Function  chypser in e_Tceis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 flipH="1" rot="10800000">
            <a:off x="3653650" y="928125"/>
            <a:ext cx="4047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/>
        </p:nvSpPr>
        <p:spPr>
          <a:xfrm>
            <a:off x="4053488" y="720775"/>
            <a:ext cx="1096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Function digam in e_Tceis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0" y="2355475"/>
            <a:ext cx="529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2"/>
                </a:solidFill>
              </a:rPr>
              <a:t>BOTTLENECK POINTS AFTER PRESSING THE “CONTINUE” BUTTON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293575" y="4281175"/>
            <a:ext cx="1046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In e_F4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935850" y="4369975"/>
            <a:ext cx="1234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In e_ETACHA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350400" y="2306100"/>
            <a:ext cx="3793800" cy="2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2"/>
                </a:solidFill>
              </a:rPr>
              <a:t>POSSIBLE SOLUTIONS:</a:t>
            </a:r>
            <a:endParaRPr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-First step will be to optimize numerical calculations by reducing redundant calculations(reducing iterations and more efficient methods of calculation, using temporary variables)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-Parallelize the computation of loops in heavy functions.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-Approximations for Large Iterations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2500350" y="3029088"/>
            <a:ext cx="7800" cy="16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Bottleneck Solutions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25325"/>
            <a:ext cx="2219375" cy="414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28325" y="1000375"/>
            <a:ext cx="2151900" cy="29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cxnSp>
        <p:nvCxnSpPr>
          <p:cNvPr id="100" name="Google Shape;100;p17"/>
          <p:cNvCxnSpPr>
            <a:stCxn id="99" idx="3"/>
          </p:cNvCxnSpPr>
          <p:nvPr/>
        </p:nvCxnSpPr>
        <p:spPr>
          <a:xfrm flipH="1" rot="10800000">
            <a:off x="2180225" y="924925"/>
            <a:ext cx="358500" cy="2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8725" y="525325"/>
            <a:ext cx="5988600" cy="25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2500975" y="3255975"/>
            <a:ext cx="6566700" cy="1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METHODS THAT WE WILL USE TO OPTIMIZE-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-Precompute (caa * cbb / ccc) to avoid redundant calculations.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-Use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abs(cf - ctemp) &lt; EPSILON</a:t>
            </a:r>
            <a:r>
              <a:rPr lang="en-GB" sz="1100">
                <a:solidFill>
                  <a:schemeClr val="dk1"/>
                </a:solidFill>
              </a:rPr>
              <a:t> instead of direct equality for convergence.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-Parallelize with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#pragma omp parallel </a:t>
            </a:r>
            <a:r>
              <a:rPr lang="en-GB" sz="1100">
                <a:solidFill>
                  <a:schemeClr val="dk1"/>
                </a:solidFill>
              </a:rPr>
              <a:t>for faster execution.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