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Helvetica Neue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bold.fntdata"/><Relationship Id="rId10" Type="http://schemas.openxmlformats.org/officeDocument/2006/relationships/font" Target="fonts/HelveticaNeue-regular.fntdata"/><Relationship Id="rId13" Type="http://schemas.openxmlformats.org/officeDocument/2006/relationships/font" Target="fonts/HelveticaNeue-boldItalic.fntdata"/><Relationship Id="rId12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815d35322_0_0:notes"/>
          <p:cNvSpPr/>
          <p:nvPr>
            <p:ph idx="2" type="sldImg"/>
          </p:nvPr>
        </p:nvSpPr>
        <p:spPr>
          <a:xfrm>
            <a:off x="401398" y="685800"/>
            <a:ext cx="6055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" name="Google Shape;68;g32815d35322_0_0:notes"/>
          <p:cNvSpPr txBox="1"/>
          <p:nvPr>
            <p:ph idx="1" type="body"/>
          </p:nvPr>
        </p:nvSpPr>
        <p:spPr>
          <a:xfrm>
            <a:off x="685800" y="4343439"/>
            <a:ext cx="54864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375" lIns="90750" spcFirstLastPara="1" rIns="90750" wrap="square" tIns="45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815d35322_0_53:notes"/>
          <p:cNvSpPr/>
          <p:nvPr>
            <p:ph idx="2" type="sldImg"/>
          </p:nvPr>
        </p:nvSpPr>
        <p:spPr>
          <a:xfrm>
            <a:off x="401398" y="685800"/>
            <a:ext cx="6055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32815d35322_0_53:notes"/>
          <p:cNvSpPr txBox="1"/>
          <p:nvPr>
            <p:ph idx="1" type="body"/>
          </p:nvPr>
        </p:nvSpPr>
        <p:spPr>
          <a:xfrm>
            <a:off x="685800" y="4343439"/>
            <a:ext cx="54864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375" lIns="90750" spcFirstLastPara="1" rIns="90750" wrap="square" tIns="45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f9abc65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f9abc65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548f8b2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548f8b2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">
  <p:cSld name="1_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638024" y="928688"/>
            <a:ext cx="7490100" cy="342600"/>
          </a:xfrm>
          <a:prstGeom prst="rect">
            <a:avLst/>
          </a:prstGeom>
          <a:noFill/>
          <a:ln>
            <a:noFill/>
          </a:ln>
          <a:effectLst>
            <a:outerShdw blurRad="63500" rotWithShape="0" algn="ctr" dir="2700000" dist="107763">
              <a:schemeClr val="folHlink">
                <a:alpha val="74120"/>
              </a:schemeClr>
            </a:outerShdw>
          </a:effectLst>
        </p:spPr>
        <p:txBody>
          <a:bodyPr anchorCtr="0" anchor="t" bIns="32400" lIns="64825" spcFirstLastPara="1" rIns="64825" wrap="square" tIns="32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1502569" y="2924582"/>
            <a:ext cx="609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64308"/>
              </a:buClr>
              <a:buSzPts val="1700"/>
              <a:buNone/>
              <a:defRPr/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lvl="2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/>
            </a:lvl6pPr>
            <a:lvl7pPr lvl="6" algn="ctr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/>
            </a:lvl7pPr>
            <a:lvl8pPr lvl="7" algn="ctr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/>
            </a:lvl8pPr>
            <a:lvl9pPr lvl="8" algn="ctr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50007" y="2138648"/>
            <a:ext cx="9001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825" lIns="42050" spcFirstLastPara="1" rIns="42050" wrap="square" tIns="16825">
            <a:spAutoFit/>
          </a:bodyPr>
          <a:lstStyle>
            <a:lvl1pPr lv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/>
        </p:nvSpPr>
        <p:spPr>
          <a:xfrm>
            <a:off x="-152400" y="4790362"/>
            <a:ext cx="94488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425" lIns="64850" spcFirstLastPara="1" rIns="64850" wrap="square" tIns="32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material is based upon work supported by the U.S. Department of Energy Office of Science under Cooperative Agreement DE-SC0000661, the State of Michigan and Michigan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State University. Michigan State University operates FRIB as a DOE Office of Science National User Facility in support of the mission of the Office of Nuclear Physics.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011412" y="311429"/>
            <a:ext cx="2743200" cy="157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69080" y="349899"/>
            <a:ext cx="1005840" cy="128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6488" y="4118009"/>
            <a:ext cx="5526744" cy="672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686300"/>
            <a:ext cx="91440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669778" y="990081"/>
            <a:ext cx="7864800" cy="263100"/>
          </a:xfrm>
          <a:prstGeom prst="rect">
            <a:avLst/>
          </a:prstGeom>
          <a:noFill/>
          <a:ln>
            <a:noFill/>
          </a:ln>
          <a:effectLst>
            <a:outerShdw blurRad="63500" rotWithShape="0" algn="ctr" dir="2700000" dist="107763">
              <a:schemeClr val="folHlink">
                <a:alpha val="74120"/>
              </a:schemeClr>
            </a:outerShdw>
          </a:effectLst>
        </p:spPr>
        <p:txBody>
          <a:bodyPr anchorCtr="0" anchor="t" bIns="34250" lIns="68525" spcFirstLastPara="1" rIns="68525" wrap="square" tIns="342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4115405" y="2256980"/>
            <a:ext cx="9144000" cy="276900"/>
          </a:xfrm>
          <a:prstGeom prst="rect">
            <a:avLst/>
          </a:prstGeom>
          <a:noFill/>
          <a:ln>
            <a:noFill/>
          </a:ln>
          <a:effectLst>
            <a:outerShdw blurRad="63500" rotWithShape="0" algn="ctr" dir="2700000" dist="107763">
              <a:schemeClr val="folHlink">
                <a:alpha val="74120"/>
              </a:schemeClr>
            </a:outerShdw>
          </a:effectLst>
        </p:spPr>
        <p:txBody>
          <a:bodyPr anchorCtr="0" anchor="t" bIns="34250" lIns="68525" spcFirstLastPara="1" rIns="68525" wrap="square" tIns="34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RIB_ppt_top.jpg"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5528"/>
            <a:ext cx="9143998" cy="54511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76200" y="130132"/>
            <a:ext cx="8991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825" lIns="42050" spcFirstLastPara="1" rIns="42050" wrap="square" tIns="16825">
            <a:spAutoFit/>
          </a:bodyPr>
          <a:lstStyle>
            <a:lvl1pPr lv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100"/>
            </a:lvl1pPr>
            <a:lvl2pPr lvl="1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4119248" y="4767338"/>
            <a:ext cx="4488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629650" y="4767338"/>
            <a:ext cx="5145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indent="0" lvl="0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Slide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1284089" y="3543300"/>
            <a:ext cx="65760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4308"/>
              </a:buClr>
              <a:buSzPts val="1200"/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Facility for Rare Isotope Beams, Michigan State University, East Lansing, MI 48824 USA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64308"/>
              </a:buClr>
              <a:buSzPts val="12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4308"/>
              </a:buClr>
              <a:buSzPts val="1200"/>
              <a:buNone/>
            </a:pPr>
            <a:r>
              <a:rPr lang="en-GB" sz="1200"/>
              <a:t>2025</a:t>
            </a:r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432196" y="2269544"/>
            <a:ext cx="82296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825" lIns="42050" spcFirstLastPara="1" rIns="42050" wrap="square" tIns="16825">
            <a:spAutoFit/>
          </a:bodyPr>
          <a:lstStyle/>
          <a:p>
            <a:pPr indent="0" lvl="0" marL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800"/>
              <a:t>Arjun Ray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76200" y="130132"/>
            <a:ext cx="8953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825" lIns="42050" spcFirstLastPara="1" rIns="42050" wrap="square" tIns="16825">
            <a:spAutoFit/>
          </a:bodyPr>
          <a:lstStyle/>
          <a:p>
            <a:pPr indent="0" lvl="0" marL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800"/>
              <a:t>BOTTLENECK</a:t>
            </a:r>
            <a:r>
              <a:rPr lang="en-GB" sz="1800"/>
              <a:t> POINTS AND POSSIBLE OPTIMIZATIONS METHODS</a:t>
            </a:r>
            <a:endParaRPr sz="1800"/>
          </a:p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4119248" y="4767338"/>
            <a:ext cx="4488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DK@ MSU, </a:t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629650" y="4767338"/>
            <a:ext cx="5145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-GB"/>
              <a:t>  Slide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51711" t="0"/>
          <a:stretch/>
        </p:blipFill>
        <p:spPr>
          <a:xfrm>
            <a:off x="5350400" y="849150"/>
            <a:ext cx="2914749" cy="1364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" y="927050"/>
            <a:ext cx="5051108" cy="136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5">
            <a:alphaModFix/>
          </a:blip>
          <a:srcRect b="0" l="0" r="2410" t="0"/>
          <a:stretch/>
        </p:blipFill>
        <p:spPr>
          <a:xfrm>
            <a:off x="2690125" y="3066150"/>
            <a:ext cx="2660264" cy="157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6">
            <a:alphaModFix/>
          </a:blip>
          <a:srcRect b="2657" l="0" r="0" t="12982"/>
          <a:stretch/>
        </p:blipFill>
        <p:spPr>
          <a:xfrm>
            <a:off x="0" y="3066150"/>
            <a:ext cx="2690125" cy="15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0" y="517425"/>
            <a:ext cx="3485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SOME BOTTLENECK POINTS:</a:t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84" name="Google Shape;84;p16"/>
          <p:cNvCxnSpPr/>
          <p:nvPr/>
        </p:nvCxnSpPr>
        <p:spPr>
          <a:xfrm flipH="1" rot="10800000">
            <a:off x="6023600" y="714825"/>
            <a:ext cx="27660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6"/>
          <p:cNvSpPr txBox="1"/>
          <p:nvPr/>
        </p:nvSpPr>
        <p:spPr>
          <a:xfrm>
            <a:off x="6300200" y="448435"/>
            <a:ext cx="1422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Function  chypser in e_Tceis</a:t>
            </a:r>
            <a:endParaRPr sz="700">
              <a:solidFill>
                <a:schemeClr val="dk2"/>
              </a:solidFill>
            </a:endParaRPr>
          </a:p>
        </p:txBody>
      </p:sp>
      <p:cxnSp>
        <p:nvCxnSpPr>
          <p:cNvPr id="86" name="Google Shape;86;p16"/>
          <p:cNvCxnSpPr/>
          <p:nvPr/>
        </p:nvCxnSpPr>
        <p:spPr>
          <a:xfrm flipH="1" rot="10800000">
            <a:off x="3653650" y="928125"/>
            <a:ext cx="404700" cy="39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6"/>
          <p:cNvSpPr txBox="1"/>
          <p:nvPr/>
        </p:nvSpPr>
        <p:spPr>
          <a:xfrm>
            <a:off x="4053488" y="720775"/>
            <a:ext cx="1096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Function digam in e_Tceis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0" y="2355475"/>
            <a:ext cx="529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dk2"/>
                </a:solidFill>
              </a:rPr>
              <a:t>BOTTLENECK POINTS AFTER PRESSING THE “CONTINUE” BUTTON</a:t>
            </a:r>
            <a:endParaRPr u="sng">
              <a:solidFill>
                <a:schemeClr val="dk2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1293575" y="4281175"/>
            <a:ext cx="1046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In e_F4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3935850" y="4369975"/>
            <a:ext cx="12342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In e_ETACHA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5350400" y="2306100"/>
            <a:ext cx="3793800" cy="22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dk2"/>
                </a:solidFill>
              </a:rPr>
              <a:t>POSSIBLE SOLUTIONS:</a:t>
            </a:r>
            <a:endParaRPr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-First step will be to optimize numerical calculations by reducing redundant calculations(reducing iterations and more efficient methods of calculation, using temporary variables)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-Parallelize the computation of loops in heavy functions.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-Approximations for Large Iterations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92" name="Google Shape;92;p16"/>
          <p:cNvCxnSpPr/>
          <p:nvPr/>
        </p:nvCxnSpPr>
        <p:spPr>
          <a:xfrm>
            <a:off x="2500350" y="3029088"/>
            <a:ext cx="7800" cy="16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76200" y="130132"/>
            <a:ext cx="8991600" cy="318300"/>
          </a:xfrm>
          <a:prstGeom prst="rect">
            <a:avLst/>
          </a:prstGeom>
        </p:spPr>
        <p:txBody>
          <a:bodyPr anchorCtr="0" anchor="ctr" bIns="16825" lIns="42050" spcFirstLastPara="1" rIns="42050" wrap="square" tIns="1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Bottleneck Solutions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5325"/>
            <a:ext cx="2219375" cy="4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/>
          <p:nvPr/>
        </p:nvSpPr>
        <p:spPr>
          <a:xfrm>
            <a:off x="28325" y="1000375"/>
            <a:ext cx="2151900" cy="29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cxnSp>
        <p:nvCxnSpPr>
          <p:cNvPr id="100" name="Google Shape;100;p17"/>
          <p:cNvCxnSpPr>
            <a:stCxn id="99" idx="3"/>
          </p:cNvCxnSpPr>
          <p:nvPr/>
        </p:nvCxnSpPr>
        <p:spPr>
          <a:xfrm flipH="1" rot="10800000">
            <a:off x="2180225" y="924925"/>
            <a:ext cx="358500" cy="2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8725" y="525325"/>
            <a:ext cx="5988600" cy="25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2500975" y="3255975"/>
            <a:ext cx="6566700" cy="13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METHODS THAT WE WILL USE TO OPTIMIZE-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-Precompute (caa * cbb / ccc) to avoid redundant calculations.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-Use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abs(cf - ctemp) &lt; EPSILON</a:t>
            </a:r>
            <a:r>
              <a:rPr lang="en-GB" sz="1100">
                <a:solidFill>
                  <a:schemeClr val="dk1"/>
                </a:solidFill>
              </a:rPr>
              <a:t> instead of direct equality for convergence.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-Parallelize with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#pragma omp parallel </a:t>
            </a:r>
            <a:r>
              <a:rPr lang="en-GB" sz="1100">
                <a:solidFill>
                  <a:schemeClr val="dk1"/>
                </a:solidFill>
              </a:rPr>
              <a:t>for faster execution.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76200" y="130132"/>
            <a:ext cx="8991600" cy="318300"/>
          </a:xfrm>
          <a:prstGeom prst="rect">
            <a:avLst/>
          </a:prstGeom>
        </p:spPr>
        <p:txBody>
          <a:bodyPr anchorCtr="0" anchor="ctr" bIns="16825" lIns="42050" spcFirstLastPara="1" rIns="42050" wrap="square" tIns="1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#2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7900"/>
            <a:ext cx="2331100" cy="41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/>
          <p:nvPr/>
        </p:nvSpPr>
        <p:spPr>
          <a:xfrm>
            <a:off x="28325" y="1406200"/>
            <a:ext cx="2189400" cy="31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18"/>
          <p:cNvCxnSpPr/>
          <p:nvPr/>
        </p:nvCxnSpPr>
        <p:spPr>
          <a:xfrm flipH="1" rot="10800000">
            <a:off x="2217725" y="1094650"/>
            <a:ext cx="1321500" cy="4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3400" y="574525"/>
            <a:ext cx="5871425" cy="231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2925650" y="2897350"/>
            <a:ext cx="5871300" cy="16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METHODS THAT WE WILL USE TO OPTIMIZE-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-Using </a:t>
            </a:r>
            <a:r>
              <a:rPr lang="en-GB" sz="1700">
                <a:solidFill>
                  <a:schemeClr val="dk1"/>
                </a:solidFill>
              </a:rPr>
              <a:t>asymptotic</a:t>
            </a:r>
            <a:r>
              <a:rPr lang="en-GB" sz="1700">
                <a:solidFill>
                  <a:schemeClr val="dk1"/>
                </a:solidFill>
              </a:rPr>
              <a:t> approximations for </a:t>
            </a:r>
            <a:r>
              <a:rPr lang="en-GB" sz="1700">
                <a:solidFill>
                  <a:schemeClr val="dk1"/>
                </a:solidFill>
              </a:rPr>
              <a:t>larger</a:t>
            </a:r>
            <a:r>
              <a:rPr lang="en-GB" sz="1700">
                <a:solidFill>
                  <a:schemeClr val="dk1"/>
                </a:solidFill>
              </a:rPr>
              <a:t> values of z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-Use constexpr for Constants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