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Helvetica Neue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2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b06bc429f_0_3:notes"/>
          <p:cNvSpPr/>
          <p:nvPr>
            <p:ph idx="2" type="sldImg"/>
          </p:nvPr>
        </p:nvSpPr>
        <p:spPr>
          <a:xfrm>
            <a:off x="401398" y="685800"/>
            <a:ext cx="605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g35b06bc429f_0_3:notes"/>
          <p:cNvSpPr txBox="1"/>
          <p:nvPr>
            <p:ph idx="1" type="body"/>
          </p:nvPr>
        </p:nvSpPr>
        <p:spPr>
          <a:xfrm>
            <a:off x="685800" y="4343439"/>
            <a:ext cx="54864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75" lIns="90750" spcFirstLastPara="1" rIns="90750" wrap="square" tIns="45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b06bc429f_0_77:notes"/>
          <p:cNvSpPr/>
          <p:nvPr>
            <p:ph idx="2" type="sldImg"/>
          </p:nvPr>
        </p:nvSpPr>
        <p:spPr>
          <a:xfrm>
            <a:off x="401398" y="685800"/>
            <a:ext cx="605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5b06bc429f_0_77:notes"/>
          <p:cNvSpPr txBox="1"/>
          <p:nvPr>
            <p:ph idx="1" type="body"/>
          </p:nvPr>
        </p:nvSpPr>
        <p:spPr>
          <a:xfrm>
            <a:off x="685800" y="4343439"/>
            <a:ext cx="54864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75" lIns="90750" spcFirstLastPara="1" rIns="90750" wrap="square" tIns="45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b06bc429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b06bc429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">
  <p:cSld name="1_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38024" y="928688"/>
            <a:ext cx="7490100" cy="3426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120"/>
              </a:schemeClr>
            </a:outerShdw>
          </a:effectLst>
        </p:spPr>
        <p:txBody>
          <a:bodyPr anchorCtr="0" anchor="t" bIns="32400" lIns="64825" spcFirstLastPara="1" rIns="64825" wrap="square" tIns="32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502569" y="2924582"/>
            <a:ext cx="609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64308"/>
              </a:buClr>
              <a:buSzPts val="1700"/>
              <a:buNone/>
              <a:defRPr/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6pPr>
            <a:lvl7pPr lvl="6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7pPr>
            <a:lvl8pPr lvl="7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8pPr>
            <a:lvl9pPr lvl="8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50007" y="2138648"/>
            <a:ext cx="900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>
            <a:lvl1pPr lv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/>
        </p:nvSpPr>
        <p:spPr>
          <a:xfrm>
            <a:off x="-152400" y="4790362"/>
            <a:ext cx="94488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25" lIns="64850" spcFirstLastPara="1" rIns="64850" wrap="square" tIns="32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material is based upon work supported by the U.S. Department of Energy Office of Science under Cooperative Agreement DE-SC0000661, the State of Michigan and Michigan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State University. Michigan State University operates FRIB as a DOE Office of Science National User Facility in support of the mission of the Office of Nuclear Physics.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011412" y="311429"/>
            <a:ext cx="2743200" cy="157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69080" y="349899"/>
            <a:ext cx="1005840" cy="128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488" y="4118009"/>
            <a:ext cx="5526744" cy="672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86300"/>
            <a:ext cx="91440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669778" y="990081"/>
            <a:ext cx="7864800" cy="2631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120"/>
              </a:schemeClr>
            </a:outerShdw>
          </a:effectLst>
        </p:spPr>
        <p:txBody>
          <a:bodyPr anchorCtr="0" anchor="t" bIns="34250" lIns="68525" spcFirstLastPara="1" rIns="68525" wrap="square" tIns="342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4115405" y="2256980"/>
            <a:ext cx="9144000" cy="2769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120"/>
              </a:schemeClr>
            </a:outerShdw>
          </a:effectLst>
        </p:spPr>
        <p:txBody>
          <a:bodyPr anchorCtr="0" anchor="t" bIns="34250" lIns="68525" spcFirstLastPara="1" rIns="68525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RIB_ppt_top.jpg"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528"/>
            <a:ext cx="9143998" cy="54511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>
            <a:lvl1pPr lv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/>
            </a:lvl1pPr>
            <a:lvl2pPr lvl="1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119248" y="4767338"/>
            <a:ext cx="448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629650" y="4767338"/>
            <a:ext cx="514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0" lvl="0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Slide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mputing.llnl.gov/projects/sundials/cv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1284089" y="3543300"/>
            <a:ext cx="65760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4308"/>
              </a:buClr>
              <a:buSzPts val="1200"/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Facility for Rare Isotope Beams, Michigan State University, East Lansing, MI 48824 USA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64308"/>
              </a:buClr>
              <a:buSzPts val="12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4308"/>
              </a:buClr>
              <a:buSzPts val="1200"/>
              <a:buNone/>
            </a:pPr>
            <a:r>
              <a:rPr lang="en-GB" sz="1200"/>
              <a:t>2025</a:t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32196" y="2269544"/>
            <a:ext cx="82296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/>
              <a:t>Arjun Ray</a:t>
            </a:r>
            <a:endParaRPr sz="1800"/>
          </a:p>
          <a:p>
            <a:pPr indent="0" lvl="0" marL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/>
              <a:t>Gear’s Backward Differentiation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76200" y="130132"/>
            <a:ext cx="8953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2000"/>
              <a:t>Gear’s BDF</a:t>
            </a:r>
            <a:endParaRPr sz="2000"/>
          </a:p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4119248" y="4767338"/>
            <a:ext cx="448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MSU, 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629650" y="4767338"/>
            <a:ext cx="514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GB"/>
              <a:t>  Slide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3050" y="594050"/>
            <a:ext cx="89766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Backwards Differentiation is an implicit </a:t>
            </a:r>
            <a:r>
              <a:rPr lang="en-GB" sz="1800">
                <a:solidFill>
                  <a:schemeClr val="dk2"/>
                </a:solidFill>
              </a:rPr>
              <a:t>numerical</a:t>
            </a:r>
            <a:r>
              <a:rPr lang="en-GB" sz="1800">
                <a:solidFill>
                  <a:schemeClr val="dk2"/>
                </a:solidFill>
              </a:rPr>
              <a:t> method for solving stiff ODE’s, where the derivative at the next time step is used, </a:t>
            </a:r>
            <a:r>
              <a:rPr lang="en-GB" sz="1800">
                <a:solidFill>
                  <a:schemeClr val="dk2"/>
                </a:solidFill>
              </a:rPr>
              <a:t>instead</a:t>
            </a:r>
            <a:r>
              <a:rPr lang="en-GB" sz="1800">
                <a:solidFill>
                  <a:schemeClr val="dk2"/>
                </a:solidFill>
              </a:rPr>
              <a:t> of the current one(future value to calculate current step).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It provides improved stability over explicit methods, especially for rapidly changing or stiff systems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5829" r="16337" t="0"/>
          <a:stretch/>
        </p:blipFill>
        <p:spPr>
          <a:xfrm>
            <a:off x="127300" y="2316300"/>
            <a:ext cx="4953874" cy="23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367600" y="2753150"/>
            <a:ext cx="38424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-The two on the left(orders 1 and 2) are best for solving the stiffness problem in our </a:t>
            </a:r>
            <a:r>
              <a:rPr lang="en-GB" sz="1800">
                <a:solidFill>
                  <a:schemeClr val="dk2"/>
                </a:solidFill>
              </a:rPr>
              <a:t>integrator in ETACHA4.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Implementation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22775" y="678900"/>
            <a:ext cx="72558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Ideally, the implementation in code would look something like this-</a:t>
            </a:r>
            <a:endParaRPr sz="18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800">
                <a:solidFill>
                  <a:schemeClr val="dk2"/>
                </a:solidFill>
              </a:rPr>
              <a:t>Blend the most recent solutions to make an initial guess for the next step.</a:t>
            </a:r>
            <a:endParaRPr sz="18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800">
                <a:solidFill>
                  <a:schemeClr val="dk2"/>
                </a:solidFill>
              </a:rPr>
              <a:t>Iteratively refine that guess by checking it against your ODE model until the change is tiny.</a:t>
            </a:r>
            <a:endParaRPr sz="18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800">
                <a:solidFill>
                  <a:schemeClr val="dk2"/>
                </a:solidFill>
              </a:rPr>
              <a:t>Save the new result, confirm it meets your accuracy needs, tweak the step size, and repeat.</a:t>
            </a:r>
            <a:br>
              <a:rPr lang="en-GB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22775" y="3296250"/>
            <a:ext cx="81786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SUNDIALS(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https://computing.llnl.gov/projects/sundials/cvode</a:t>
            </a:r>
            <a:r>
              <a:rPr lang="en-GB" sz="1800">
                <a:solidFill>
                  <a:schemeClr val="dk2"/>
                </a:solidFill>
              </a:rPr>
              <a:t>) already has a pre-existing library with an industry grade BDF solver.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Furthermore, python also has an inbuilt BDF solver in the scipy library.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