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7315200" cy="123444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887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GoogleSlidesCustomDataVersion2">
      <go:slidesCustomData xmlns:go="http://customooxmlschemas.google.com/" r:id="rId13" roundtripDataSignature="AMtx7mgHkSpm9K4GSxA9q56kfXJFhxQE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887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customschemas.google.com/relationships/presentationmetadata" Target="meta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2"/>
            <a:ext cx="3169920" cy="617115"/>
          </a:xfrm>
          <a:prstGeom prst="rect">
            <a:avLst/>
          </a:prstGeom>
          <a:noFill/>
          <a:ln>
            <a:noFill/>
          </a:ln>
        </p:spPr>
        <p:txBody>
          <a:bodyPr anchorCtr="0" anchor="t" bIns="55800" lIns="111625" spcFirstLastPara="1" rIns="111625" wrap="square" tIns="5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2"/>
            <a:ext cx="3169920" cy="617115"/>
          </a:xfrm>
          <a:prstGeom prst="rect">
            <a:avLst/>
          </a:prstGeom>
          <a:noFill/>
          <a:ln>
            <a:noFill/>
          </a:ln>
        </p:spPr>
        <p:txBody>
          <a:bodyPr anchorCtr="0" anchor="t" bIns="55800" lIns="111625" spcFirstLastPara="1" rIns="111625" wrap="square" tIns="55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457200" y="925513"/>
            <a:ext cx="8229600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5863647"/>
            <a:ext cx="5852160" cy="55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55800" lIns="111625" spcFirstLastPara="1" rIns="111625" wrap="square" tIns="558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11725166"/>
            <a:ext cx="3169920" cy="617114"/>
          </a:xfrm>
          <a:prstGeom prst="rect">
            <a:avLst/>
          </a:prstGeom>
          <a:noFill/>
          <a:ln>
            <a:noFill/>
          </a:ln>
        </p:spPr>
        <p:txBody>
          <a:bodyPr anchorCtr="0" anchor="b" bIns="55800" lIns="111625" spcFirstLastPara="1" rIns="111625" wrap="square" tIns="55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11725166"/>
            <a:ext cx="3169920" cy="617114"/>
          </a:xfrm>
          <a:prstGeom prst="rect">
            <a:avLst/>
          </a:prstGeom>
          <a:noFill/>
          <a:ln>
            <a:noFill/>
          </a:ln>
        </p:spPr>
        <p:txBody>
          <a:bodyPr anchorCtr="0" anchor="b" bIns="55800" lIns="111625" spcFirstLastPara="1" rIns="111625" wrap="square" tIns="55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-457200" y="925513"/>
            <a:ext cx="8229600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31520" y="5863647"/>
            <a:ext cx="5852160" cy="55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55800" lIns="111625" spcFirstLastPara="1" rIns="111625" wrap="square" tIns="55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-457200" y="925513"/>
            <a:ext cx="8229600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31520" y="5863647"/>
            <a:ext cx="5852160" cy="55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55800" lIns="111625" spcFirstLastPara="1" rIns="111625" wrap="square" tIns="55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31520" y="5863647"/>
            <a:ext cx="5852160" cy="5554025"/>
          </a:xfrm>
          <a:prstGeom prst="rect">
            <a:avLst/>
          </a:prstGeom>
        </p:spPr>
        <p:txBody>
          <a:bodyPr anchorCtr="0" anchor="t" bIns="55800" lIns="111625" spcFirstLastPara="1" rIns="111625" wrap="square" tIns="55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-457200" y="925513"/>
            <a:ext cx="8229600" cy="4629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/>
          <p:nvPr/>
        </p:nvSpPr>
        <p:spPr>
          <a:xfrm>
            <a:off x="850703" y="1238250"/>
            <a:ext cx="9986635" cy="447389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901"/>
              </a:schemeClr>
            </a:outerShdw>
          </a:effectLst>
        </p:spPr>
        <p:txBody>
          <a:bodyPr anchorCtr="0" anchor="t" bIns="43200" lIns="86425" spcFirstLastPara="1" rIns="86425" wrap="square" tIns="432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16;p6"/>
          <p:cNvSpPr txBox="1"/>
          <p:nvPr>
            <p:ph idx="1" type="subTitle"/>
          </p:nvPr>
        </p:nvSpPr>
        <p:spPr>
          <a:xfrm>
            <a:off x="2032000" y="4071938"/>
            <a:ext cx="812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206"/>
              </a:spcBef>
              <a:spcAft>
                <a:spcPts val="0"/>
              </a:spcAft>
              <a:buClr>
                <a:srgbClr val="064308"/>
              </a:buClr>
              <a:buSzPts val="2200"/>
              <a:buNone/>
              <a:defRPr/>
            </a:lvl1pPr>
            <a:lvl2pPr lvl="1" algn="ctr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lvl="2" algn="ctr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95255" y="2971800"/>
            <a:ext cx="12001499" cy="47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50" spcFirstLastPara="1" rIns="56050" wrap="square" tIns="224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/>
        </p:nvSpPr>
        <p:spPr>
          <a:xfrm>
            <a:off x="0" y="6236617"/>
            <a:ext cx="12192000" cy="59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25" lIns="86475" spcFirstLastPara="1" rIns="86475" wrap="square" tIns="43225">
            <a:sp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Energy, Office of Science, Office of Nuclear Physics and used resources of 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Facility for Rare Isotope Beams (FRIB) Operations, which is a DOE Office of Science User Facility under Award Number DE-SC0023633, and by the US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Science Foundation under Grants No. PHY-20-12040 and 23-10078 “Windows on the Universe: Open Quantum Systems in Atomic Nuclei at FRIB”.</a:t>
            </a:r>
            <a:endParaRPr/>
          </a:p>
        </p:txBody>
      </p:sp>
      <p:sp>
        <p:nvSpPr>
          <p:cNvPr id="19" name="Google Shape;19;p6"/>
          <p:cNvSpPr/>
          <p:nvPr/>
        </p:nvSpPr>
        <p:spPr>
          <a:xfrm>
            <a:off x="4015216" y="415245"/>
            <a:ext cx="3657600" cy="20999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5900" y="242108"/>
            <a:ext cx="1600200" cy="2043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5529623"/>
            <a:ext cx="3200400" cy="701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1056" y="5565867"/>
            <a:ext cx="2651760" cy="6270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lobe with a gold ring&#10;&#10;Description automatically generated" id="23" name="Google Shape;2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2200" y="5543348"/>
            <a:ext cx="1502408" cy="78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-16080" y="6121652"/>
            <a:ext cx="12208079" cy="764759"/>
          </a:xfrm>
          <a:prstGeom prst="rect">
            <a:avLst/>
          </a:prstGeom>
          <a:solidFill>
            <a:srgbClr val="E7E9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757" y="6109172"/>
            <a:ext cx="621425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IB_ppt_top.jpg" id="27" name="Google Shape;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12192000" cy="7619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/>
        </p:nvSpPr>
        <p:spPr>
          <a:xfrm>
            <a:off x="893039" y="1320109"/>
            <a:ext cx="10486572" cy="341565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901"/>
              </a:schemeClr>
            </a:outerShdw>
          </a:effectLst>
        </p:spPr>
        <p:txBody>
          <a:bodyPr anchorCtr="0" anchor="t" bIns="45675" lIns="91350" spcFirstLastPara="1" rIns="91350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5487207" y="3009312"/>
            <a:ext cx="12192000" cy="369265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901"/>
              </a:schemeClr>
            </a:outerShdw>
          </a:effectLst>
        </p:spPr>
        <p:txBody>
          <a:bodyPr anchorCtr="0" anchor="t" bIns="45675" lIns="91350" spcFirstLastPara="1" rIns="9135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93559" y="158035"/>
            <a:ext cx="11988800" cy="424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75" spcFirstLastPara="1" rIns="56075" wrap="square" tIns="224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5520912" y="6356450"/>
            <a:ext cx="5655095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176000" y="6356450"/>
            <a:ext cx="1016000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/>
          <p:nvPr/>
        </p:nvSpPr>
        <p:spPr>
          <a:xfrm>
            <a:off x="838200" y="6121653"/>
            <a:ext cx="4649007" cy="759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Facility for Rare Isotope Beams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Department of Energy Office of Science | Michigan State University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640 South Shaw Lane • East Lansing, MI 48824, USA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frib.msu.edu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-16080" y="6063452"/>
            <a:ext cx="12208079" cy="822960"/>
          </a:xfrm>
          <a:prstGeom prst="rect">
            <a:avLst/>
          </a:prstGeom>
          <a:solidFill>
            <a:srgbClr val="E7E9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12192000" cy="76199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/>
        </p:nvSpPr>
        <p:spPr>
          <a:xfrm>
            <a:off x="893039" y="1320109"/>
            <a:ext cx="10486572" cy="341565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901"/>
              </a:schemeClr>
            </a:outerShdw>
          </a:effectLst>
        </p:spPr>
        <p:txBody>
          <a:bodyPr anchorCtr="0" anchor="t" bIns="45675" lIns="91350" spcFirstLastPara="1" rIns="91350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5487207" y="3009312"/>
            <a:ext cx="12192000" cy="369265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901"/>
              </a:schemeClr>
            </a:outerShdw>
          </a:effectLst>
        </p:spPr>
        <p:txBody>
          <a:bodyPr anchorCtr="0" anchor="t" bIns="45675" lIns="91350" spcFirstLastPara="1" rIns="9135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01600" y="1067100"/>
            <a:ext cx="11987896" cy="49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6"/>
              </a:spcBef>
              <a:spcAft>
                <a:spcPts val="0"/>
              </a:spcAft>
              <a:buClr>
                <a:srgbClr val="064308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93559" y="158258"/>
            <a:ext cx="11988800" cy="478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75" spcFirstLastPara="1" rIns="56075" wrap="square" tIns="224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6096000" y="6356450"/>
            <a:ext cx="5080007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176000" y="6356450"/>
            <a:ext cx="1016000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838200" y="6095341"/>
            <a:ext cx="5486399" cy="759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Facility for Rare Isotope Beams</a:t>
            </a:r>
            <a:endParaRPr/>
          </a:p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Department of Energy Office of Science | Michigan State University</a:t>
            </a:r>
            <a:endParaRPr/>
          </a:p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640 South Shaw Lane • East Lansing, MI 48824, USA</a:t>
            </a:r>
            <a:endParaRPr/>
          </a:p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frib.msu.edu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28" y="6095340"/>
            <a:ext cx="571983" cy="67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-16080" y="6121652"/>
            <a:ext cx="12208079" cy="764759"/>
          </a:xfrm>
          <a:prstGeom prst="rect">
            <a:avLst/>
          </a:prstGeom>
          <a:solidFill>
            <a:srgbClr val="E7E9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757" y="6109172"/>
            <a:ext cx="621425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IB_ppt_top.jpg"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12192000" cy="7619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893039" y="1320109"/>
            <a:ext cx="10486572" cy="341565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901"/>
              </a:schemeClr>
            </a:outerShdw>
          </a:effectLst>
        </p:spPr>
        <p:txBody>
          <a:bodyPr anchorCtr="0" anchor="t" bIns="45675" lIns="91350" spcFirstLastPara="1" rIns="91350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5487207" y="3009312"/>
            <a:ext cx="12192000" cy="369265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901"/>
              </a:schemeClr>
            </a:outerShdw>
          </a:effectLst>
        </p:spPr>
        <p:txBody>
          <a:bodyPr anchorCtr="0" anchor="t" bIns="45675" lIns="91350" spcFirstLastPara="1" rIns="91350" wrap="square" tIns="456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744181" y="158035"/>
            <a:ext cx="10713967" cy="424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75" spcFirstLastPara="1" rIns="56075" wrap="square" tIns="224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5520912" y="6356450"/>
            <a:ext cx="5655095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176000" y="6356450"/>
            <a:ext cx="1016000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9"/>
          <p:cNvSpPr txBox="1"/>
          <p:nvPr/>
        </p:nvSpPr>
        <p:spPr>
          <a:xfrm>
            <a:off x="838200" y="6121653"/>
            <a:ext cx="4649007" cy="759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Facility for Rare Isotope Beams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Department of Energy Office of Science | Michigan State University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640 South Shaw Lane • East Lansing, MI 48824, USA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frib.msu.edu</a:t>
            </a:r>
            <a:endParaRPr/>
          </a:p>
        </p:txBody>
      </p:sp>
      <p:pic>
        <p:nvPicPr>
          <p:cNvPr descr="A picture containing text, first-aid kit&#10;&#10;Description automatically generated" id="55" name="Google Shape;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96" y="55757"/>
            <a:ext cx="630936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con&#10;&#10;Description automatically generated" id="56" name="Google Shape;5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08615" y="43723"/>
            <a:ext cx="632919" cy="63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00798" y="79927"/>
            <a:ext cx="11990413" cy="478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75" spcFirstLastPara="1" rIns="56075" wrap="square" tIns="22425">
            <a:spAutoFit/>
          </a:bodyPr>
          <a:lstStyle>
            <a:lvl1pPr lv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100798" y="1067100"/>
            <a:ext cx="11990413" cy="5027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6"/>
              </a:spcBef>
              <a:spcAft>
                <a:spcPts val="0"/>
              </a:spcAft>
              <a:buClr>
                <a:srgbClr val="064308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01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erriweather Sans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–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–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–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1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–"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5520912" y="6356450"/>
            <a:ext cx="5655095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1176000" y="6356450"/>
            <a:ext cx="1016000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mputing.llnl.gov/sites/default/files/ODEPACK_pub1_u880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1399300" y="3581400"/>
            <a:ext cx="94488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2200"/>
              <a:buNone/>
            </a:pPr>
            <a:r>
              <a:rPr lang="en-US"/>
              <a:t>Arjun Ray </a:t>
            </a:r>
            <a:br>
              <a:rPr lang="en-US"/>
            </a:br>
            <a:br>
              <a:rPr lang="en-US" sz="1000"/>
            </a:br>
            <a:r>
              <a:rPr lang="en-US" sz="1800"/>
              <a:t>Undergraduate </a:t>
            </a:r>
            <a:r>
              <a:rPr lang="en-US" sz="1800"/>
              <a:t>Research Assistant I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2200"/>
              <a:buNone/>
            </a:pPr>
            <a:r>
              <a:rPr lang="en-US" sz="1800"/>
              <a:t>rayarjun@frib.msu.edu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206"/>
              </a:spcBef>
              <a:spcAft>
                <a:spcPts val="0"/>
              </a:spcAft>
              <a:buClr>
                <a:srgbClr val="064308"/>
              </a:buClr>
              <a:buSzPts val="1600"/>
              <a:buNone/>
            </a:pPr>
            <a:r>
              <a:rPr lang="en-US" sz="1600"/>
              <a:t>14 August 2025</a:t>
            </a: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1206"/>
              </a:spcBef>
              <a:spcAft>
                <a:spcPts val="0"/>
              </a:spcAft>
              <a:buClr>
                <a:srgbClr val="064308"/>
              </a:buClr>
              <a:buSzPts val="1400"/>
              <a:buNone/>
            </a:pPr>
            <a:r>
              <a:t/>
            </a:r>
            <a:endParaRPr i="1" sz="1800"/>
          </a:p>
        </p:txBody>
      </p:sp>
      <p:sp>
        <p:nvSpPr>
          <p:cNvPr id="62" name="Google Shape;62;p1"/>
          <p:cNvSpPr txBox="1"/>
          <p:nvPr>
            <p:ph type="title"/>
          </p:nvPr>
        </p:nvSpPr>
        <p:spPr>
          <a:xfrm>
            <a:off x="95250" y="2807461"/>
            <a:ext cx="120015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50" spcFirstLastPara="1" rIns="56050" wrap="square" tIns="224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LSODA Stiff Solver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93559" y="158035"/>
            <a:ext cx="11988800" cy="424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75" spcFirstLastPara="1" rIns="56075" wrap="square" tIns="224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LSODA.cpp</a:t>
            </a:r>
            <a:endParaRPr/>
          </a:p>
        </p:txBody>
      </p:sp>
      <p:sp>
        <p:nvSpPr>
          <p:cNvPr id="68" name="Google Shape;68;p2"/>
          <p:cNvSpPr txBox="1"/>
          <p:nvPr>
            <p:ph idx="11" type="ftr"/>
          </p:nvPr>
        </p:nvSpPr>
        <p:spPr>
          <a:xfrm>
            <a:off x="5520912" y="6356450"/>
            <a:ext cx="5655095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Arjun Ray, 14 August 2025</a:t>
            </a:r>
            <a:endParaRPr/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11176000" y="6356450"/>
            <a:ext cx="1016000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12575" y="767600"/>
            <a:ext cx="12192000" cy="5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666666"/>
                </a:solidFill>
              </a:rPr>
              <a:t>LSODA</a:t>
            </a:r>
            <a:r>
              <a:rPr lang="en-US" sz="1800">
                <a:solidFill>
                  <a:srgbClr val="666666"/>
                </a:solidFill>
              </a:rPr>
              <a:t> stands for </a:t>
            </a:r>
            <a:r>
              <a:rPr i="1" lang="en-US" sz="1800">
                <a:solidFill>
                  <a:srgbClr val="666666"/>
                </a:solidFill>
              </a:rPr>
              <a:t>Livermore Solver for Ordinary Differential equations with Automatic method switching written by Alan C. Hindmarsh and Linda R. Petzold.</a:t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</a:rPr>
              <a:t>Paper –</a:t>
            </a:r>
            <a:r>
              <a:rPr lang="en-US" sz="1800">
                <a:solidFill>
                  <a:srgbClr val="595959"/>
                </a:solidFill>
              </a:rPr>
              <a:t> </a:t>
            </a:r>
            <a:r>
              <a:rPr b="1" lang="en-US" sz="1800" u="sng">
                <a:solidFill>
                  <a:schemeClr val="hlink"/>
                </a:solidFill>
                <a:hlinkClick r:id="rId3"/>
              </a:rPr>
              <a:t>https://computing.llnl.gov/sites/default/files/ODEPACK_pub1_u88007.pdf</a:t>
            </a:r>
            <a:endParaRPr b="1" sz="1800" u="sng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rgbClr val="666666"/>
                </a:solidFill>
              </a:rPr>
              <a:t>LSODA Features</a:t>
            </a:r>
            <a:endParaRPr b="1" sz="22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 u="sng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666666"/>
                </a:solidFill>
              </a:rPr>
              <a:t>Hybrid Solver</a:t>
            </a:r>
            <a:r>
              <a:rPr lang="en-US" sz="1800">
                <a:solidFill>
                  <a:srgbClr val="666666"/>
                </a:solidFill>
              </a:rPr>
              <a:t> – Combines two methods: fast Adams predictor–corrector for nonstiff regions and stable implicit Backwards Differentiation (BDF) for stiff regions, switching automatically when stiffness is detected.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666666"/>
                </a:solidFill>
              </a:rPr>
              <a:t>Stiffness Detection</a:t>
            </a:r>
            <a:r>
              <a:rPr lang="en-US" sz="1800">
                <a:solidFill>
                  <a:srgbClr val="666666"/>
                </a:solidFill>
              </a:rPr>
              <a:t> – Monitors error growth vs. step size; switches to BDF before instability occurs, so it never wastes time taking thousands of tiny steps like ode.cpp.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666666"/>
                </a:solidFill>
              </a:rPr>
              <a:t>Adaptive Step Size &amp; Order</a:t>
            </a:r>
            <a:r>
              <a:rPr lang="en-US" sz="1800">
                <a:solidFill>
                  <a:srgbClr val="666666"/>
                </a:solidFill>
              </a:rPr>
              <a:t> – Continuously tunes both step length and polynomial order for efficiency and accuracy, ensuring minimal computation while meeting tolerance requirements.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</a:rPr>
              <a:t>Banded Jacobian Support</a:t>
            </a:r>
            <a:r>
              <a:rPr lang="en-US" sz="1800">
                <a:solidFill>
                  <a:srgbClr val="666666"/>
                </a:solidFill>
              </a:rPr>
              <a:t> – Can exploit narrow bandwidth in ETACHA’s Jacobian, cutting stiff-solve cost and giving massive speed-ups for large systems.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4646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430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93559" y="158035"/>
            <a:ext cx="11988800" cy="424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425" lIns="56075" spcFirstLastPara="1" rIns="56075" wrap="square" tIns="224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76" name="Google Shape;76;p3"/>
          <p:cNvSpPr txBox="1"/>
          <p:nvPr>
            <p:ph idx="11" type="ftr"/>
          </p:nvPr>
        </p:nvSpPr>
        <p:spPr>
          <a:xfrm>
            <a:off x="5520912" y="6356450"/>
            <a:ext cx="5655095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Arjun Ray</a:t>
            </a:r>
            <a:r>
              <a:rPr lang="en-US"/>
              <a:t>, 14 August 2025</a:t>
            </a:r>
            <a:endParaRPr/>
          </a:p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11176000" y="6356450"/>
            <a:ext cx="1016000" cy="3646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0" y="780175"/>
            <a:ext cx="12192000" cy="5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666666"/>
                </a:solidFill>
              </a:rPr>
              <a:t>Why LSODA Needs Banded Jacobians</a:t>
            </a:r>
            <a:endParaRPr sz="20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Banded LU slashes cost and memory(~60%).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Potentially </a:t>
            </a:r>
            <a:r>
              <a:rPr b="1" lang="en-US" sz="1800">
                <a:solidFill>
                  <a:srgbClr val="666666"/>
                </a:solidFill>
              </a:rPr>
              <a:t>1000× faster</a:t>
            </a:r>
            <a:r>
              <a:rPr lang="en-US" sz="1800">
                <a:solidFill>
                  <a:srgbClr val="666666"/>
                </a:solidFill>
              </a:rPr>
              <a:t> in stiff phases.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6666"/>
                </a:solidFill>
              </a:rPr>
              <a:t>Why LSODA is Faster When Stiff</a:t>
            </a:r>
            <a:endParaRPr b="1" sz="20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Detects stiffness early, switches to large stable implicit steps.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 sz="1800">
                <a:solidFill>
                  <a:srgbClr val="666666"/>
                </a:solidFill>
              </a:rPr>
              <a:t>ode.cpp shrinks steps until max-step error; LSODA leaps over stiff bottleneck.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6666"/>
                </a:solidFill>
              </a:rPr>
              <a:t>LSODA Advantages</a:t>
            </a:r>
            <a:endParaRPr b="1" sz="20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-US" sz="1800">
                <a:solidFill>
                  <a:srgbClr val="666666"/>
                </a:solidFill>
              </a:rPr>
              <a:t>Euler, Adams PECE, RK45</a:t>
            </a:r>
            <a:r>
              <a:rPr lang="en-US" sz="1800">
                <a:solidFill>
                  <a:srgbClr val="666666"/>
                </a:solidFill>
              </a:rPr>
              <a:t> all work well for non-stiff problems but fail or become extremely slow when stiffness appears.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-US" sz="1800">
                <a:solidFill>
                  <a:srgbClr val="666666"/>
                </a:solidFill>
              </a:rPr>
              <a:t>LSODA</a:t>
            </a:r>
            <a:r>
              <a:rPr lang="en-US" sz="1800">
                <a:solidFill>
                  <a:srgbClr val="666666"/>
                </a:solidFill>
              </a:rPr>
              <a:t> automatically switches between non-stiff (Adams) and stiff (BDF) methods, so it can handle both without user intervention.</a:t>
            </a:r>
            <a:endParaRPr b="1" sz="1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666666"/>
                </a:solidFill>
              </a:rPr>
              <a:t>LSODA.cpp is around 60% faster than the original Fortran version EQDIF.for.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6430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FRIB3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2023-05-16T14:40:51Z</dcterms:created>
  <dc:creator>Parsons, Alex;Oleg Tarasov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0x010100A77CE2F963BD5C4AB895E5E1F954079C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Order">
    <vt:r8>5600.0</vt:r8>
  </property>
  <property fmtid="{D5CDD505-2E9C-101B-9397-08002B2CF9AE}" pid="7" name="Author_">
    <vt:lpwstr>447;#Parsons, Alex|61354939-8ef1-40bf-a344-a283b52ba8e0</vt:lpwstr>
  </property>
  <property fmtid="{D5CDD505-2E9C-101B-9397-08002B2CF9AE}" pid="8" name="Subcategory_">
    <vt:lpwstr>283;#FM|6b363047-e12c-44ec-9837-aeed4884c22d</vt:lpwstr>
  </property>
  <property fmtid="{D5CDD505-2E9C-101B-9397-08002B2CF9AE}" pid="9" name="ECKeywords">
    <vt:lpwstr/>
  </property>
  <property fmtid="{D5CDD505-2E9C-101B-9397-08002B2CF9AE}" pid="10" name="WBS0">
    <vt:lpwstr>471;#S10000 Management and Administration|26ad7ea8-87d4-42ac-9781-b7fff1d89416</vt:lpwstr>
  </property>
  <property fmtid="{D5CDD505-2E9C-101B-9397-08002B2CF9AE}" pid="11" name="Tags10">
    <vt:lpwstr/>
  </property>
  <property fmtid="{D5CDD505-2E9C-101B-9397-08002B2CF9AE}" pid="12" name="WorkflowChangePath">
    <vt:lpwstr>141c4800-5459-4a0f-8f70-37b212b6aaa7,4;141c4800-5459-4a0f-8f70-37b212b6aaa7,4;141c4800-5459-4a0f-8f70-37b212b6aaa7,4;141c4800-5459-4a0f-8f70-37b212b6aaa7,6;141c4800-5459-4a0f-8f70-37b212b6aaa7,6;141c4800-5459-4a0f-8f70-37b212b6aaa7,6;141c4800-5459-4a0f-8f</vt:lpwstr>
  </property>
  <property fmtid="{D5CDD505-2E9C-101B-9397-08002B2CF9AE}" pid="13" name="DNS">
    <vt:lpwstr>44668;#S10000-FM-000454-R002</vt:lpwstr>
  </property>
  <property fmtid="{D5CDD505-2E9C-101B-9397-08002B2CF9AE}" pid="14" name="Archive Document Workflow">
    <vt:lpwstr>,</vt:lpwstr>
  </property>
  <property fmtid="{D5CDD505-2E9C-101B-9397-08002B2CF9AE}" pid="15" name="Submission Date">
    <vt:filetime>2023-08-09T16:57:02Z</vt:filetime>
  </property>
  <property fmtid="{D5CDD505-2E9C-101B-9397-08002B2CF9AE}" pid="16" name="Subcategory">
    <vt:lpwstr>20</vt:lpwstr>
  </property>
</Properties>
</file>