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  <p:embeddedFont>
      <p:font typeface="Roboto Mon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22" Type="http://schemas.openxmlformats.org/officeDocument/2006/relationships/font" Target="fonts/RobotoMono-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Mon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2815d35322_0_0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8" name="Google Shape;68;g32815d35322_0_0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3e217c4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3e217c4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815d35322_0_53:notes"/>
          <p:cNvSpPr/>
          <p:nvPr>
            <p:ph idx="2" type="sldImg"/>
          </p:nvPr>
        </p:nvSpPr>
        <p:spPr>
          <a:xfrm>
            <a:off x="401398" y="685800"/>
            <a:ext cx="60552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g32815d35322_0_53:notes"/>
          <p:cNvSpPr txBox="1"/>
          <p:nvPr>
            <p:ph idx="1" type="body"/>
          </p:nvPr>
        </p:nvSpPr>
        <p:spPr>
          <a:xfrm>
            <a:off x="685800" y="4343439"/>
            <a:ext cx="5486400" cy="41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375" lIns="90750" spcFirstLastPara="1" rIns="90750" wrap="square" tIns="453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2f9abc65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2f9abc65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548f8b293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548f8b293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58088c53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58088c53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58088c53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358088c53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3548f8b29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3548f8b29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1029286e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1029286e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1029286e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1029286e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">
  <p:cSld name="1_Tit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/>
        </p:nvSpPr>
        <p:spPr>
          <a:xfrm>
            <a:off x="638024" y="928688"/>
            <a:ext cx="7490100" cy="3426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2400" lIns="64825" spcFirstLastPara="1" rIns="64825" wrap="square" tIns="324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" name="Google Shape;52;p13"/>
          <p:cNvSpPr txBox="1"/>
          <p:nvPr>
            <p:ph idx="1" type="subTitle"/>
          </p:nvPr>
        </p:nvSpPr>
        <p:spPr>
          <a:xfrm>
            <a:off x="1502569" y="2924582"/>
            <a:ext cx="6096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064308"/>
              </a:buClr>
              <a:buSzPts val="1700"/>
              <a:buNone/>
              <a:defRPr/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2pPr>
            <a:lvl3pPr lvl="2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6pPr>
            <a:lvl7pPr lvl="6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7pPr>
            <a:lvl8pPr lvl="7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8pPr>
            <a:lvl9pPr lvl="8" algn="ctr">
              <a:lnSpc>
                <a:spcPct val="9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type="title"/>
          </p:nvPr>
        </p:nvSpPr>
        <p:spPr>
          <a:xfrm>
            <a:off x="50007" y="2138648"/>
            <a:ext cx="9001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/>
        </p:nvSpPr>
        <p:spPr>
          <a:xfrm>
            <a:off x="-152400" y="4790362"/>
            <a:ext cx="9448800" cy="25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2425" lIns="64850" spcFirstLastPara="1" rIns="64850" wrap="square" tIns="32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material is based upon work supported by the U.S. Department of Energy Office of Science under Cooperative Agreement DE-SC0000661, the State of Michigan and Michigan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GB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State University. Michigan State University operates FRIB as a DOE Office of Science National User Facility in support of the mission of the Office of Nuclear Physics.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011412" y="311429"/>
            <a:ext cx="2743200" cy="15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9080" y="349899"/>
            <a:ext cx="1005840" cy="128473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26488" y="4118009"/>
            <a:ext cx="5526744" cy="672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1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4686300"/>
            <a:ext cx="9144000" cy="4572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669778" y="990081"/>
            <a:ext cx="7864800" cy="2631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4115405" y="2256980"/>
            <a:ext cx="9144000" cy="276900"/>
          </a:xfrm>
          <a:prstGeom prst="rect">
            <a:avLst/>
          </a:prstGeom>
          <a:noFill/>
          <a:ln>
            <a:noFill/>
          </a:ln>
          <a:effectLst>
            <a:outerShdw blurRad="63500" rotWithShape="0" algn="ctr" dir="2700000" dist="107763">
              <a:schemeClr val="folHlink">
                <a:alpha val="74120"/>
              </a:schemeClr>
            </a:outerShdw>
          </a:effectLst>
        </p:spPr>
        <p:txBody>
          <a:bodyPr anchorCtr="0" anchor="t" bIns="34250" lIns="68525" spcFirstLastPara="1" rIns="68525" wrap="square" tIns="342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RIB_ppt_top.jpg"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5528"/>
            <a:ext cx="9143998" cy="545118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>
            <a:lvl1pPr lv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2100"/>
            </a:lvl1pPr>
            <a:lvl2pPr lvl="1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800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indent="0" lvl="0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06430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9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Relationship Id="rId4" Type="http://schemas.openxmlformats.org/officeDocument/2006/relationships/image" Target="../media/image18.png"/><Relationship Id="rId5" Type="http://schemas.openxmlformats.org/officeDocument/2006/relationships/image" Target="../media/image16.png"/><Relationship Id="rId6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idx="1" type="subTitle"/>
          </p:nvPr>
        </p:nvSpPr>
        <p:spPr>
          <a:xfrm>
            <a:off x="1284089" y="3543300"/>
            <a:ext cx="6576000" cy="8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>
                <a:latin typeface="Arial"/>
                <a:ea typeface="Arial"/>
                <a:cs typeface="Arial"/>
                <a:sym typeface="Arial"/>
              </a:rPr>
              <a:t>Facility for Rare Isotope Beams, Michigan State University, East Lansing, MI 48824 USA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64308"/>
              </a:buClr>
              <a:buSzPts val="1200"/>
              <a:buNone/>
            </a:pPr>
            <a:r>
              <a:rPr lang="en-GB" sz="1200"/>
              <a:t>2025</a:t>
            </a:r>
            <a:endParaRPr/>
          </a:p>
        </p:txBody>
      </p:sp>
      <p:sp>
        <p:nvSpPr>
          <p:cNvPr id="71" name="Google Shape;71;p15"/>
          <p:cNvSpPr txBox="1"/>
          <p:nvPr>
            <p:ph type="title"/>
          </p:nvPr>
        </p:nvSpPr>
        <p:spPr>
          <a:xfrm>
            <a:off x="432196" y="2269544"/>
            <a:ext cx="82296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Arjun Ray</a:t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4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#5 and #6 and Results</a:t>
            </a:r>
            <a:endParaRPr/>
          </a:p>
        </p:txBody>
      </p:sp>
      <p:pic>
        <p:nvPicPr>
          <p:cNvPr id="172" name="Google Shape;1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725"/>
            <a:ext cx="1931175" cy="4147525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73" name="Google Shape;173;p24"/>
          <p:cNvSpPr/>
          <p:nvPr/>
        </p:nvSpPr>
        <p:spPr>
          <a:xfrm>
            <a:off x="18875" y="3255975"/>
            <a:ext cx="1925400" cy="537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4"/>
          <p:cNvSpPr/>
          <p:nvPr/>
        </p:nvSpPr>
        <p:spPr>
          <a:xfrm>
            <a:off x="18875" y="3227675"/>
            <a:ext cx="1925400" cy="56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5" name="Google Shape;175;p24"/>
          <p:cNvCxnSpPr/>
          <p:nvPr/>
        </p:nvCxnSpPr>
        <p:spPr>
          <a:xfrm flipH="1" rot="10800000">
            <a:off x="1972450" y="1179625"/>
            <a:ext cx="887100" cy="211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4325" y="600833"/>
            <a:ext cx="325755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59550" y="2582032"/>
            <a:ext cx="3009900" cy="1714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8" name="Google Shape;178;p24"/>
          <p:cNvCxnSpPr>
            <a:stCxn id="174" idx="3"/>
          </p:cNvCxnSpPr>
          <p:nvPr/>
        </p:nvCxnSpPr>
        <p:spPr>
          <a:xfrm>
            <a:off x="1944275" y="3510725"/>
            <a:ext cx="1038000" cy="12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24"/>
          <p:cNvSpPr txBox="1"/>
          <p:nvPr/>
        </p:nvSpPr>
        <p:spPr>
          <a:xfrm>
            <a:off x="5898500" y="641750"/>
            <a:ext cx="3169200" cy="39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-Results of optimisation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Removed the unnecessary numPP and numP variable, returned directly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(f_numPP)-The function runtime has decreased by approximately 29%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-GB" sz="1600">
                <a:solidFill>
                  <a:schemeClr val="dk1"/>
                </a:solidFill>
              </a:rPr>
              <a:t>(f_numP)-Function runtime has negligible runtime compared to program runtime(Almost 95% decrease).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7682225" y="2802975"/>
            <a:ext cx="148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76200" y="130132"/>
            <a:ext cx="8953500" cy="27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lnSpc>
                <a:spcPct val="88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 sz="1800"/>
              <a:t>BOTTLENECK</a:t>
            </a:r>
            <a:r>
              <a:rPr lang="en-GB" sz="1800"/>
              <a:t> POINTS AND POSSIBLE OPTIMIZATIONS METHODS</a:t>
            </a:r>
            <a:endParaRPr sz="1800"/>
          </a:p>
        </p:txBody>
      </p:sp>
      <p:sp>
        <p:nvSpPr>
          <p:cNvPr id="77" name="Google Shape;77;p16"/>
          <p:cNvSpPr txBox="1"/>
          <p:nvPr>
            <p:ph idx="11" type="ftr"/>
          </p:nvPr>
        </p:nvSpPr>
        <p:spPr>
          <a:xfrm>
            <a:off x="4119248" y="4767338"/>
            <a:ext cx="44889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GB"/>
              <a:t>DK@ MSU, </a:t>
            </a:r>
            <a:endParaRPr/>
          </a:p>
        </p:txBody>
      </p:sp>
      <p:sp>
        <p:nvSpPr>
          <p:cNvPr id="78" name="Google Shape;78;p16"/>
          <p:cNvSpPr txBox="1"/>
          <p:nvPr>
            <p:ph idx="12" type="sldNum"/>
          </p:nvPr>
        </p:nvSpPr>
        <p:spPr>
          <a:xfrm>
            <a:off x="8629650" y="4767338"/>
            <a:ext cx="514500" cy="2733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r>
              <a:rPr lang="en-GB"/>
              <a:t>  Slide </a:t>
            </a: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0" r="51711" t="0"/>
          <a:stretch/>
        </p:blipFill>
        <p:spPr>
          <a:xfrm>
            <a:off x="5350400" y="849150"/>
            <a:ext cx="2914749" cy="136425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0" name="Google Shape;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" y="927050"/>
            <a:ext cx="5051108" cy="1364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/>
          <p:cNvPicPr preferRelativeResize="0"/>
          <p:nvPr/>
        </p:nvPicPr>
        <p:blipFill rotWithShape="1">
          <a:blip r:embed="rId5">
            <a:alphaModFix/>
          </a:blip>
          <a:srcRect b="0" l="0" r="2410" t="0"/>
          <a:stretch/>
        </p:blipFill>
        <p:spPr>
          <a:xfrm>
            <a:off x="2690125" y="3066150"/>
            <a:ext cx="2660264" cy="1574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 rotWithShape="1">
          <a:blip r:embed="rId6">
            <a:alphaModFix/>
          </a:blip>
          <a:srcRect b="2657" l="0" r="0" t="12982"/>
          <a:stretch/>
        </p:blipFill>
        <p:spPr>
          <a:xfrm>
            <a:off x="0" y="3066150"/>
            <a:ext cx="2690125" cy="15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0" y="517425"/>
            <a:ext cx="34857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dk2"/>
                </a:solidFill>
              </a:rPr>
              <a:t>SOME BOTTLENECK POINTS:</a:t>
            </a:r>
            <a:endParaRPr b="1" sz="1800">
              <a:solidFill>
                <a:schemeClr val="dk2"/>
              </a:solidFill>
            </a:endParaRPr>
          </a:p>
        </p:txBody>
      </p:sp>
      <p:cxnSp>
        <p:nvCxnSpPr>
          <p:cNvPr id="84" name="Google Shape;84;p16"/>
          <p:cNvCxnSpPr/>
          <p:nvPr/>
        </p:nvCxnSpPr>
        <p:spPr>
          <a:xfrm flipH="1" rot="10800000">
            <a:off x="6023600" y="714825"/>
            <a:ext cx="276600" cy="26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6"/>
          <p:cNvSpPr txBox="1"/>
          <p:nvPr/>
        </p:nvSpPr>
        <p:spPr>
          <a:xfrm>
            <a:off x="6300200" y="448435"/>
            <a:ext cx="14220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 chypser in e_Tceis</a:t>
            </a:r>
            <a:endParaRPr sz="700">
              <a:solidFill>
                <a:schemeClr val="dk2"/>
              </a:solidFill>
            </a:endParaRPr>
          </a:p>
        </p:txBody>
      </p:sp>
      <p:cxnSp>
        <p:nvCxnSpPr>
          <p:cNvPr id="86" name="Google Shape;86;p16"/>
          <p:cNvCxnSpPr/>
          <p:nvPr/>
        </p:nvCxnSpPr>
        <p:spPr>
          <a:xfrm flipH="1" rot="10800000">
            <a:off x="3653650" y="928125"/>
            <a:ext cx="404700" cy="395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 txBox="1"/>
          <p:nvPr/>
        </p:nvSpPr>
        <p:spPr>
          <a:xfrm>
            <a:off x="4053488" y="720775"/>
            <a:ext cx="109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chemeClr val="dk2"/>
                </a:solidFill>
              </a:rPr>
              <a:t>Function digam in e_Tceis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0" y="2355475"/>
            <a:ext cx="5292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BOTTLENECK POINTS AFTER PRESSING THE “CONTINUE” BUTTON</a:t>
            </a:r>
            <a:endParaRPr u="sng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1293575" y="4281175"/>
            <a:ext cx="10467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e_F4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0" name="Google Shape;90;p16"/>
          <p:cNvSpPr txBox="1"/>
          <p:nvPr/>
        </p:nvSpPr>
        <p:spPr>
          <a:xfrm>
            <a:off x="3935850" y="4369975"/>
            <a:ext cx="1234200" cy="31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chemeClr val="dk2"/>
                </a:solidFill>
              </a:rPr>
              <a:t>In e_ETACHA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1" name="Google Shape;91;p16"/>
          <p:cNvSpPr txBox="1"/>
          <p:nvPr/>
        </p:nvSpPr>
        <p:spPr>
          <a:xfrm>
            <a:off x="5350400" y="2306100"/>
            <a:ext cx="3793800" cy="22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>
                <a:solidFill>
                  <a:schemeClr val="dk2"/>
                </a:solidFill>
              </a:rPr>
              <a:t>POSSIBLE SOLUTIONS:</a:t>
            </a:r>
            <a:endParaRPr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-First step will be to optimize numerical calculations by reducing redundant calculations(reducing iterations and more efficient methods of calculation, using temporary variables)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-Parallelize the computation of loops in heavy functions.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2"/>
                </a:solidFill>
              </a:rPr>
              <a:t>-Approximations for Large Iterations</a:t>
            </a:r>
            <a:endParaRPr sz="1300">
              <a:solidFill>
                <a:schemeClr val="dk2"/>
              </a:solidFill>
            </a:endParaRPr>
          </a:p>
        </p:txBody>
      </p:sp>
      <p:cxnSp>
        <p:nvCxnSpPr>
          <p:cNvPr id="92" name="Google Shape;92;p16"/>
          <p:cNvCxnSpPr/>
          <p:nvPr/>
        </p:nvCxnSpPr>
        <p:spPr>
          <a:xfrm>
            <a:off x="2500350" y="3029088"/>
            <a:ext cx="7800" cy="165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Bottleneck Solutions #1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3496050" y="2622125"/>
            <a:ext cx="2151900" cy="2925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0"/>
          </a:p>
        </p:txBody>
      </p:sp>
      <p:cxnSp>
        <p:nvCxnSpPr>
          <p:cNvPr id="99" name="Google Shape;99;p17"/>
          <p:cNvCxnSpPr>
            <a:stCxn id="98" idx="3"/>
          </p:cNvCxnSpPr>
          <p:nvPr/>
        </p:nvCxnSpPr>
        <p:spPr>
          <a:xfrm flipH="1" rot="10800000">
            <a:off x="5647950" y="2546675"/>
            <a:ext cx="358500" cy="221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0" name="Google Shape;1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8725" y="525325"/>
            <a:ext cx="5988600" cy="25891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2500975" y="3255975"/>
            <a:ext cx="6566700" cy="13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METHODS THAT WE WILL USE TO OPTIMIZE-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-Precompute (caa * cbb / ccc) to avoid redundant calculations.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-Use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abs(cf - ctemp) &lt; EPSILON</a:t>
            </a:r>
            <a:r>
              <a:rPr lang="en-GB" sz="1100">
                <a:solidFill>
                  <a:schemeClr val="dk1"/>
                </a:solidFill>
              </a:rPr>
              <a:t> instead of direct equality for convergence.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chemeClr val="dk1"/>
                </a:solidFill>
              </a:rPr>
              <a:t>-Parallelize with </a:t>
            </a:r>
            <a:r>
              <a:rPr lang="en-GB" sz="1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#pragma omp parallel </a:t>
            </a:r>
            <a:r>
              <a:rPr lang="en-GB" sz="1100">
                <a:solidFill>
                  <a:schemeClr val="dk1"/>
                </a:solidFill>
              </a:rPr>
              <a:t>for faster execution.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5325"/>
            <a:ext cx="2054175" cy="4150449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/>
          <p:nvPr/>
        </p:nvSpPr>
        <p:spPr>
          <a:xfrm>
            <a:off x="0" y="1026825"/>
            <a:ext cx="2016000" cy="3861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4" name="Google Shape;104;p17"/>
          <p:cNvCxnSpPr>
            <a:stCxn id="103" idx="3"/>
          </p:cNvCxnSpPr>
          <p:nvPr/>
        </p:nvCxnSpPr>
        <p:spPr>
          <a:xfrm>
            <a:off x="2016000" y="1219875"/>
            <a:ext cx="565200" cy="13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 #1</a:t>
            </a:r>
            <a:endParaRPr/>
          </a:p>
        </p:txBody>
      </p:sp>
      <p:pic>
        <p:nvPicPr>
          <p:cNvPr id="110" name="Google Shape;110;p18"/>
          <p:cNvPicPr preferRelativeResize="0"/>
          <p:nvPr/>
        </p:nvPicPr>
        <p:blipFill rotWithShape="1">
          <a:blip r:embed="rId3">
            <a:alphaModFix/>
          </a:blip>
          <a:srcRect b="0" l="0" r="34167" t="0"/>
          <a:stretch/>
        </p:blipFill>
        <p:spPr>
          <a:xfrm>
            <a:off x="76200" y="2329175"/>
            <a:ext cx="5188352" cy="228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8"/>
          <p:cNvPicPr preferRelativeResize="0"/>
          <p:nvPr/>
        </p:nvPicPr>
        <p:blipFill rotWithShape="1">
          <a:blip r:embed="rId4">
            <a:alphaModFix/>
          </a:blip>
          <a:srcRect b="0" l="4091" r="6574" t="0"/>
          <a:stretch/>
        </p:blipFill>
        <p:spPr>
          <a:xfrm>
            <a:off x="217075" y="551725"/>
            <a:ext cx="5047473" cy="206664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2" name="Google Shape;112;p18"/>
          <p:cNvCxnSpPr/>
          <p:nvPr/>
        </p:nvCxnSpPr>
        <p:spPr>
          <a:xfrm>
            <a:off x="75500" y="2595350"/>
            <a:ext cx="9088500" cy="2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" name="Google Shape;113;p18"/>
          <p:cNvSpPr/>
          <p:nvPr/>
        </p:nvSpPr>
        <p:spPr>
          <a:xfrm>
            <a:off x="302000" y="1981900"/>
            <a:ext cx="4962600" cy="10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100"/>
          </a:p>
        </p:txBody>
      </p:sp>
      <p:sp>
        <p:nvSpPr>
          <p:cNvPr id="114" name="Google Shape;114;p18"/>
          <p:cNvSpPr/>
          <p:nvPr/>
        </p:nvSpPr>
        <p:spPr>
          <a:xfrm>
            <a:off x="193513" y="3246550"/>
            <a:ext cx="5094600" cy="1038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5351125" y="528625"/>
            <a:ext cx="3624300" cy="20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-</a:t>
            </a:r>
            <a:r>
              <a:rPr lang="en-GB" sz="1100">
                <a:solidFill>
                  <a:schemeClr val="dk1"/>
                </a:solidFill>
              </a:rPr>
              <a:t>Made three key improvements to make the function run faster and more reliably: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Instead of doing the same calculation over and over, it now computes it once and reuses it.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Instead of looking for an exact match, it checks if the difference is small enough to safely stop.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GB" sz="1100">
                <a:solidFill>
                  <a:schemeClr val="dk1"/>
                </a:solidFill>
              </a:rPr>
              <a:t>Organized the loop better so the function doesn’t waste effort</a:t>
            </a:r>
            <a:r>
              <a:rPr lang="en-GB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5483250" y="2755775"/>
            <a:ext cx="3492300" cy="18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-Results of optimisation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Overall function runtime cut by almost 60%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-GB" sz="1300">
                <a:solidFill>
                  <a:schemeClr val="dk1"/>
                </a:solidFill>
              </a:rPr>
              <a:t>No longer the heaviest function in e_Tceis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#2</a:t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4025" y="525750"/>
            <a:ext cx="4454274" cy="25997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 rot="10800000">
            <a:off x="2015950" y="1586450"/>
            <a:ext cx="1379700" cy="323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4" name="Google Shape;124;p19"/>
          <p:cNvSpPr txBox="1"/>
          <p:nvPr/>
        </p:nvSpPr>
        <p:spPr>
          <a:xfrm>
            <a:off x="3472800" y="3313250"/>
            <a:ext cx="5584800" cy="13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METHODS THAT WE WILL USE TO OPTIMIZE-</a:t>
            </a:r>
            <a:endParaRPr sz="16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-</a:t>
            </a:r>
            <a:r>
              <a:rPr lang="en-GB" sz="1150">
                <a:solidFill>
                  <a:schemeClr val="dk1"/>
                </a:solidFill>
              </a:rPr>
              <a:t>Use of constexpr for Constants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</a:rPr>
              <a:t>-Avoided unnecessary </a:t>
            </a:r>
            <a:r>
              <a:rPr lang="en-GB" sz="1150">
                <a:solidFill>
                  <a:schemeClr val="dk1"/>
                </a:solidFill>
              </a:rPr>
              <a:t>pre computations</a:t>
            </a:r>
            <a:r>
              <a:rPr lang="en-GB" sz="1150">
                <a:solidFill>
                  <a:schemeClr val="dk1"/>
                </a:solidFill>
              </a:rPr>
              <a:t> in loop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</a:rPr>
              <a:t>-Use fewer temporary variables in return statement</a:t>
            </a:r>
            <a:endParaRPr sz="11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25750"/>
            <a:ext cx="2015950" cy="416297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9"/>
          <p:cNvSpPr/>
          <p:nvPr/>
        </p:nvSpPr>
        <p:spPr>
          <a:xfrm>
            <a:off x="-25" y="1539350"/>
            <a:ext cx="2016000" cy="546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Result #2</a:t>
            </a:r>
            <a:endParaRPr/>
          </a:p>
        </p:txBody>
      </p:sp>
      <p:pic>
        <p:nvPicPr>
          <p:cNvPr id="132" name="Google Shape;132;p20"/>
          <p:cNvPicPr preferRelativeResize="0"/>
          <p:nvPr/>
        </p:nvPicPr>
        <p:blipFill rotWithShape="1">
          <a:blip r:embed="rId3">
            <a:alphaModFix/>
          </a:blip>
          <a:srcRect b="6870" l="0" r="0" t="7783"/>
          <a:stretch/>
        </p:blipFill>
        <p:spPr>
          <a:xfrm>
            <a:off x="0" y="580875"/>
            <a:ext cx="5526347" cy="1954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38" y="2628076"/>
            <a:ext cx="5526367" cy="201352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4" name="Google Shape;134;p20"/>
          <p:cNvCxnSpPr/>
          <p:nvPr/>
        </p:nvCxnSpPr>
        <p:spPr>
          <a:xfrm>
            <a:off x="-9375" y="2562375"/>
            <a:ext cx="9170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20"/>
          <p:cNvSpPr txBox="1"/>
          <p:nvPr/>
        </p:nvSpPr>
        <p:spPr>
          <a:xfrm>
            <a:off x="5623500" y="553650"/>
            <a:ext cx="3444300" cy="19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2"/>
                </a:solidFill>
              </a:rPr>
              <a:t>-</a:t>
            </a:r>
            <a:r>
              <a:rPr lang="en-GB" sz="1200">
                <a:solidFill>
                  <a:schemeClr val="dk1"/>
                </a:solidFill>
              </a:rPr>
              <a:t>Made three key improvements to make the function run faster and more reliably: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 of constexpr for Constants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Avoided unnecessary pre computations in loop</a:t>
            </a:r>
            <a:endParaRPr sz="1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Use fewer temporary variables in return statement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136" name="Google Shape;136;p20"/>
          <p:cNvSpPr txBox="1"/>
          <p:nvPr/>
        </p:nvSpPr>
        <p:spPr>
          <a:xfrm>
            <a:off x="5632575" y="2701800"/>
            <a:ext cx="3444300" cy="19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-Results of optimisation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1"/>
                </a:solidFill>
              </a:rPr>
              <a:t>Overall function runtime cut by more than 50%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#3</a:t>
            </a:r>
            <a:endParaRPr/>
          </a:p>
        </p:txBody>
      </p:sp>
      <p:sp>
        <p:nvSpPr>
          <p:cNvPr id="142" name="Google Shape;142;p21"/>
          <p:cNvSpPr txBox="1"/>
          <p:nvPr/>
        </p:nvSpPr>
        <p:spPr>
          <a:xfrm>
            <a:off x="2925650" y="2897350"/>
            <a:ext cx="5871300" cy="16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1"/>
                </a:solidFill>
              </a:rPr>
              <a:t>METHODS THAT WE WILL USE TO OPTIMIZE-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-Asymptotic Expansion for Large nz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-Declare xz, yz, and nz as const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-Simplified Conditional Structure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43" name="Google Shape;143;p21"/>
          <p:cNvPicPr preferRelativeResize="0"/>
          <p:nvPr/>
        </p:nvPicPr>
        <p:blipFill rotWithShape="1">
          <a:blip r:embed="rId3">
            <a:alphaModFix/>
          </a:blip>
          <a:srcRect b="0" l="0" r="0" t="33510"/>
          <a:stretch/>
        </p:blipFill>
        <p:spPr>
          <a:xfrm>
            <a:off x="3053700" y="577000"/>
            <a:ext cx="5161601" cy="199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536975"/>
            <a:ext cx="2034800" cy="4106749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1"/>
          <p:cNvSpPr/>
          <p:nvPr/>
        </p:nvSpPr>
        <p:spPr>
          <a:xfrm>
            <a:off x="9425" y="2081900"/>
            <a:ext cx="1902900" cy="414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6" name="Google Shape;146;p21"/>
          <p:cNvCxnSpPr>
            <a:stCxn id="145" idx="3"/>
            <a:endCxn id="143" idx="1"/>
          </p:cNvCxnSpPr>
          <p:nvPr/>
        </p:nvCxnSpPr>
        <p:spPr>
          <a:xfrm flipH="1" rot="10800000">
            <a:off x="1912325" y="1574300"/>
            <a:ext cx="1141500" cy="71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2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#4</a:t>
            </a:r>
            <a:endParaRPr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53725"/>
            <a:ext cx="1931175" cy="414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/>
          <p:nvPr/>
        </p:nvSpPr>
        <p:spPr>
          <a:xfrm>
            <a:off x="18850" y="2684800"/>
            <a:ext cx="1865100" cy="423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p22"/>
          <p:cNvPicPr preferRelativeResize="0"/>
          <p:nvPr/>
        </p:nvPicPr>
        <p:blipFill rotWithShape="1">
          <a:blip r:embed="rId4">
            <a:alphaModFix/>
          </a:blip>
          <a:srcRect b="16821" l="0" r="0" t="-22418"/>
          <a:stretch/>
        </p:blipFill>
        <p:spPr>
          <a:xfrm>
            <a:off x="3176325" y="90450"/>
            <a:ext cx="4388200" cy="240592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" name="Google Shape;155;p22"/>
          <p:cNvCxnSpPr>
            <a:stCxn id="153" idx="3"/>
            <a:endCxn id="154" idx="1"/>
          </p:cNvCxnSpPr>
          <p:nvPr/>
        </p:nvCxnSpPr>
        <p:spPr>
          <a:xfrm flipH="1" rot="10800000">
            <a:off x="1883950" y="1293550"/>
            <a:ext cx="1292400" cy="160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6" name="Google Shape;156;p22"/>
          <p:cNvSpPr txBox="1"/>
          <p:nvPr/>
        </p:nvSpPr>
        <p:spPr>
          <a:xfrm>
            <a:off x="3174650" y="2684800"/>
            <a:ext cx="58311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1"/>
                </a:solidFill>
              </a:rPr>
              <a:t>METHODS THAT WE WILL USE TO OPTIMIZE-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-</a:t>
            </a:r>
            <a:r>
              <a:rPr lang="en-GB" sz="1300">
                <a:solidFill>
                  <a:schemeClr val="dk1"/>
                </a:solidFill>
              </a:rPr>
              <a:t>Reduced Loop Overhead: Instead of looping separately for each sum range, a single loop iterates through V, categorizing values in one pass.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2"/>
                </a:solidFill>
              </a:rPr>
              <a:t>-</a:t>
            </a:r>
            <a:r>
              <a:rPr lang="en-GB" sz="1300">
                <a:solidFill>
                  <a:schemeClr val="dk1"/>
                </a:solidFill>
              </a:rPr>
              <a:t>The categorization is handled via if-else blocks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</a:rPr>
              <a:t>-</a:t>
            </a:r>
            <a:r>
              <a:rPr lang="en-GB" sz="1300">
                <a:solidFill>
                  <a:schemeClr val="dk1"/>
                </a:solidFill>
              </a:rPr>
              <a:t>Using constexpr for range values</a:t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76200" y="130132"/>
            <a:ext cx="8991600" cy="318300"/>
          </a:xfrm>
          <a:prstGeom prst="rect">
            <a:avLst/>
          </a:prstGeom>
        </p:spPr>
        <p:txBody>
          <a:bodyPr anchorCtr="0" anchor="ctr" bIns="16825" lIns="42050" spcFirstLastPara="1" rIns="42050" wrap="square" tIns="168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Results #4</a:t>
            </a:r>
            <a:endParaRPr/>
          </a:p>
        </p:txBody>
      </p:sp>
      <p:pic>
        <p:nvPicPr>
          <p:cNvPr id="162" name="Google Shape;162;p23"/>
          <p:cNvPicPr preferRelativeResize="0"/>
          <p:nvPr/>
        </p:nvPicPr>
        <p:blipFill rotWithShape="1">
          <a:blip r:embed="rId3">
            <a:alphaModFix/>
          </a:blip>
          <a:srcRect b="0" l="0" r="24000" t="0"/>
          <a:stretch/>
        </p:blipFill>
        <p:spPr>
          <a:xfrm>
            <a:off x="0" y="544300"/>
            <a:ext cx="5190600" cy="231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3"/>
          <p:cNvPicPr preferRelativeResize="0"/>
          <p:nvPr/>
        </p:nvPicPr>
        <p:blipFill rotWithShape="1">
          <a:blip r:embed="rId4">
            <a:alphaModFix/>
          </a:blip>
          <a:srcRect b="0" l="0" r="12118" t="0"/>
          <a:stretch/>
        </p:blipFill>
        <p:spPr>
          <a:xfrm>
            <a:off x="0" y="2367775"/>
            <a:ext cx="5190600" cy="23043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4" name="Google Shape;164;p23"/>
          <p:cNvCxnSpPr/>
          <p:nvPr/>
        </p:nvCxnSpPr>
        <p:spPr>
          <a:xfrm>
            <a:off x="28250" y="2411600"/>
            <a:ext cx="9137700" cy="37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23"/>
          <p:cNvSpPr txBox="1"/>
          <p:nvPr/>
        </p:nvSpPr>
        <p:spPr>
          <a:xfrm>
            <a:off x="5218875" y="565225"/>
            <a:ext cx="3925200" cy="17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</a:rPr>
              <a:t>Made three key improvements to make the function run faster and more reliably: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Instead of looping separately for each sum range, a single loop iterates through V, categorizing values in one pass.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-GB" sz="1200">
                <a:solidFill>
                  <a:schemeClr val="dk1"/>
                </a:solidFill>
              </a:rPr>
              <a:t>The categorization is handled via if-else blocks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23"/>
          <p:cNvSpPr txBox="1"/>
          <p:nvPr/>
        </p:nvSpPr>
        <p:spPr>
          <a:xfrm>
            <a:off x="5265975" y="2515225"/>
            <a:ext cx="3834000" cy="21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chemeClr val="dk1"/>
                </a:solidFill>
              </a:rPr>
              <a:t>-Results of optimisation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600">
                <a:solidFill>
                  <a:schemeClr val="dk1"/>
                </a:solidFill>
              </a:rPr>
              <a:t>Overall function runtime cut by more than 65%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