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8"/>
  </p:notesMasterIdLst>
  <p:sldIdLst>
    <p:sldId id="294" r:id="rId3"/>
    <p:sldId id="295" r:id="rId4"/>
    <p:sldId id="298" r:id="rId5"/>
    <p:sldId id="299" r:id="rId6"/>
    <p:sldId id="300" r:id="rId7"/>
    <p:sldId id="301" r:id="rId8"/>
    <p:sldId id="302" r:id="rId9"/>
    <p:sldId id="303" r:id="rId10"/>
    <p:sldId id="304" r:id="rId11"/>
    <p:sldId id="305" r:id="rId12"/>
    <p:sldId id="307" r:id="rId13"/>
    <p:sldId id="308" r:id="rId14"/>
    <p:sldId id="309" r:id="rId15"/>
    <p:sldId id="310" r:id="rId16"/>
    <p:sldId id="29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F21DD-3573-0047-B69C-76559FD28992}" v="17" dt="2022-09-30T17:36:04.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9932" autoAdjust="0"/>
  </p:normalViewPr>
  <p:slideViewPr>
    <p:cSldViewPr>
      <p:cViewPr varScale="1">
        <p:scale>
          <a:sx n="83" d="100"/>
          <a:sy n="83" d="100"/>
        </p:scale>
        <p:origin x="17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E3C9C8-52F1-4F6D-B13E-300BE3BAC257}" type="datetimeFigureOut">
              <a:rPr lang="en-CA" smtClean="0"/>
              <a:t>2022-09-30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14CC5C-6638-4DFF-8539-405ACE07767C}" type="slidenum">
              <a:rPr lang="en-CA" smtClean="0"/>
              <a:t>‹#›</a:t>
            </a:fld>
            <a:endParaRPr lang="en-CA"/>
          </a:p>
        </p:txBody>
      </p:sp>
    </p:spTree>
    <p:extLst>
      <p:ext uri="{BB962C8B-B14F-4D97-AF65-F5344CB8AC3E}">
        <p14:creationId xmlns:p14="http://schemas.microsoft.com/office/powerpoint/2010/main" val="392584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F14CC5C-6638-4DFF-8539-405ACE07767C}" type="slidenum">
              <a:rPr lang="en-CA" smtClean="0"/>
              <a:t>2</a:t>
            </a:fld>
            <a:endParaRPr lang="en-CA"/>
          </a:p>
        </p:txBody>
      </p:sp>
    </p:spTree>
    <p:extLst>
      <p:ext uri="{BB962C8B-B14F-4D97-AF65-F5344CB8AC3E}">
        <p14:creationId xmlns:p14="http://schemas.microsoft.com/office/powerpoint/2010/main" val="220156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no effects of messaging at all; significant effects of structural features. </a:t>
            </a:r>
            <a:r>
              <a:rPr lang="en-US" dirty="0" err="1"/>
              <a:t>Respodnents</a:t>
            </a:r>
            <a:r>
              <a:rPr lang="en-US" dirty="0"/>
              <a:t> much more likely to support single-family and semi-detached homes, then moderate sized buildings followed by towers. Class basis didn’t really have a significant impact.</a:t>
            </a:r>
          </a:p>
          <a:p>
            <a:endParaRPr lang="en-US" dirty="0"/>
          </a:p>
        </p:txBody>
      </p:sp>
      <p:sp>
        <p:nvSpPr>
          <p:cNvPr id="4" name="Slide Number Placeholder 3"/>
          <p:cNvSpPr>
            <a:spLocks noGrp="1"/>
          </p:cNvSpPr>
          <p:nvPr>
            <p:ph type="sldNum" sz="quarter" idx="5"/>
          </p:nvPr>
        </p:nvSpPr>
        <p:spPr/>
        <p:txBody>
          <a:bodyPr/>
          <a:lstStyle/>
          <a:p>
            <a:fld id="{6F14CC5C-6638-4DFF-8539-405ACE07767C}" type="slidenum">
              <a:rPr lang="en-CA" smtClean="0"/>
              <a:t>12</a:t>
            </a:fld>
            <a:endParaRPr lang="en-CA"/>
          </a:p>
        </p:txBody>
      </p:sp>
    </p:spTree>
    <p:extLst>
      <p:ext uri="{BB962C8B-B14F-4D97-AF65-F5344CB8AC3E}">
        <p14:creationId xmlns:p14="http://schemas.microsoft.com/office/powerpoint/2010/main" val="2398871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no effects of messaging at all; significant effects of structural features. </a:t>
            </a:r>
            <a:r>
              <a:rPr lang="en-US" dirty="0" err="1"/>
              <a:t>Respodnents</a:t>
            </a:r>
            <a:r>
              <a:rPr lang="en-US" dirty="0"/>
              <a:t> much more likely to support single-family and semi-detached homes, then moderate sized buildings followed by towers. Class basis didn’t really have a significant impact.</a:t>
            </a:r>
          </a:p>
          <a:p>
            <a:endParaRPr lang="en-US" dirty="0"/>
          </a:p>
        </p:txBody>
      </p:sp>
      <p:sp>
        <p:nvSpPr>
          <p:cNvPr id="4" name="Slide Number Placeholder 3"/>
          <p:cNvSpPr>
            <a:spLocks noGrp="1"/>
          </p:cNvSpPr>
          <p:nvPr>
            <p:ph type="sldNum" sz="quarter" idx="5"/>
          </p:nvPr>
        </p:nvSpPr>
        <p:spPr/>
        <p:txBody>
          <a:bodyPr/>
          <a:lstStyle/>
          <a:p>
            <a:fld id="{6F14CC5C-6638-4DFF-8539-405ACE07767C}" type="slidenum">
              <a:rPr lang="en-CA" smtClean="0"/>
              <a:t>13</a:t>
            </a:fld>
            <a:endParaRPr lang="en-CA"/>
          </a:p>
        </p:txBody>
      </p:sp>
    </p:spTree>
    <p:extLst>
      <p:ext uri="{BB962C8B-B14F-4D97-AF65-F5344CB8AC3E}">
        <p14:creationId xmlns:p14="http://schemas.microsoft.com/office/powerpoint/2010/main" val="1688946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no effects of messaging at all; significant effects of structural features. </a:t>
            </a:r>
            <a:r>
              <a:rPr lang="en-US" dirty="0" err="1"/>
              <a:t>Respodnents</a:t>
            </a:r>
            <a:r>
              <a:rPr lang="en-US" dirty="0"/>
              <a:t> much more likely to support single-family and semi-detached homes, then moderate sized buildings followed by towers. Class basis didn’t really have a significant impact.</a:t>
            </a:r>
          </a:p>
          <a:p>
            <a:endParaRPr lang="en-US" dirty="0"/>
          </a:p>
        </p:txBody>
      </p:sp>
      <p:sp>
        <p:nvSpPr>
          <p:cNvPr id="4" name="Slide Number Placeholder 3"/>
          <p:cNvSpPr>
            <a:spLocks noGrp="1"/>
          </p:cNvSpPr>
          <p:nvPr>
            <p:ph type="sldNum" sz="quarter" idx="5"/>
          </p:nvPr>
        </p:nvSpPr>
        <p:spPr/>
        <p:txBody>
          <a:bodyPr/>
          <a:lstStyle/>
          <a:p>
            <a:fld id="{6F14CC5C-6638-4DFF-8539-405ACE07767C}" type="slidenum">
              <a:rPr lang="en-CA" smtClean="0"/>
              <a:t>14</a:t>
            </a:fld>
            <a:endParaRPr lang="en-CA"/>
          </a:p>
        </p:txBody>
      </p:sp>
    </p:spTree>
    <p:extLst>
      <p:ext uri="{BB962C8B-B14F-4D97-AF65-F5344CB8AC3E}">
        <p14:creationId xmlns:p14="http://schemas.microsoft.com/office/powerpoint/2010/main" val="1337238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4</a:t>
            </a:fld>
            <a:endParaRPr lang="en-CA"/>
          </a:p>
        </p:txBody>
      </p:sp>
    </p:spTree>
    <p:extLst>
      <p:ext uri="{BB962C8B-B14F-4D97-AF65-F5344CB8AC3E}">
        <p14:creationId xmlns:p14="http://schemas.microsoft.com/office/powerpoint/2010/main" val="145284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5</a:t>
            </a:fld>
            <a:endParaRPr lang="en-CA"/>
          </a:p>
        </p:txBody>
      </p:sp>
    </p:spTree>
    <p:extLst>
      <p:ext uri="{BB962C8B-B14F-4D97-AF65-F5344CB8AC3E}">
        <p14:creationId xmlns:p14="http://schemas.microsoft.com/office/powerpoint/2010/main" val="150545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6</a:t>
            </a:fld>
            <a:endParaRPr lang="en-CA"/>
          </a:p>
        </p:txBody>
      </p:sp>
    </p:spTree>
    <p:extLst>
      <p:ext uri="{BB962C8B-B14F-4D97-AF65-F5344CB8AC3E}">
        <p14:creationId xmlns:p14="http://schemas.microsoft.com/office/powerpoint/2010/main" val="302143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7</a:t>
            </a:fld>
            <a:endParaRPr lang="en-CA"/>
          </a:p>
        </p:txBody>
      </p:sp>
    </p:spTree>
    <p:extLst>
      <p:ext uri="{BB962C8B-B14F-4D97-AF65-F5344CB8AC3E}">
        <p14:creationId xmlns:p14="http://schemas.microsoft.com/office/powerpoint/2010/main" val="93643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8</a:t>
            </a:fld>
            <a:endParaRPr lang="en-CA"/>
          </a:p>
        </p:txBody>
      </p:sp>
    </p:spTree>
    <p:extLst>
      <p:ext uri="{BB962C8B-B14F-4D97-AF65-F5344CB8AC3E}">
        <p14:creationId xmlns:p14="http://schemas.microsoft.com/office/powerpoint/2010/main" val="331188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9</a:t>
            </a:fld>
            <a:endParaRPr lang="en-CA"/>
          </a:p>
        </p:txBody>
      </p:sp>
    </p:spTree>
    <p:extLst>
      <p:ext uri="{BB962C8B-B14F-4D97-AF65-F5344CB8AC3E}">
        <p14:creationId xmlns:p14="http://schemas.microsoft.com/office/powerpoint/2010/main" val="1614083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Fabiano social norms involved engaging male allies in preventing sexual violence</a:t>
            </a:r>
          </a:p>
        </p:txBody>
      </p:sp>
      <p:sp>
        <p:nvSpPr>
          <p:cNvPr id="4" name="Slide Number Placeholder 3"/>
          <p:cNvSpPr>
            <a:spLocks noGrp="1"/>
          </p:cNvSpPr>
          <p:nvPr>
            <p:ph type="sldNum" sz="quarter" idx="5"/>
          </p:nvPr>
        </p:nvSpPr>
        <p:spPr/>
        <p:txBody>
          <a:bodyPr/>
          <a:lstStyle/>
          <a:p>
            <a:fld id="{6F14CC5C-6638-4DFF-8539-405ACE07767C}" type="slidenum">
              <a:rPr lang="en-CA" smtClean="0"/>
              <a:t>10</a:t>
            </a:fld>
            <a:endParaRPr lang="en-CA"/>
          </a:p>
        </p:txBody>
      </p:sp>
    </p:spTree>
    <p:extLst>
      <p:ext uri="{BB962C8B-B14F-4D97-AF65-F5344CB8AC3E}">
        <p14:creationId xmlns:p14="http://schemas.microsoft.com/office/powerpoint/2010/main" val="155457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This allows us to test the impact of structural features of a development (e.g. its presumed class target and its physical appearance) in addition to any effects of persuasive appeals)</a:t>
            </a:r>
          </a:p>
        </p:txBody>
      </p:sp>
      <p:sp>
        <p:nvSpPr>
          <p:cNvPr id="4" name="Slide Number Placeholder 3"/>
          <p:cNvSpPr>
            <a:spLocks noGrp="1"/>
          </p:cNvSpPr>
          <p:nvPr>
            <p:ph type="sldNum" sz="quarter" idx="5"/>
          </p:nvPr>
        </p:nvSpPr>
        <p:spPr/>
        <p:txBody>
          <a:bodyPr/>
          <a:lstStyle/>
          <a:p>
            <a:fld id="{6F14CC5C-6638-4DFF-8539-405ACE07767C}" type="slidenum">
              <a:rPr lang="en-CA" smtClean="0"/>
              <a:t>11</a:t>
            </a:fld>
            <a:endParaRPr lang="en-CA"/>
          </a:p>
        </p:txBody>
      </p:sp>
    </p:spTree>
    <p:extLst>
      <p:ext uri="{BB962C8B-B14F-4D97-AF65-F5344CB8AC3E}">
        <p14:creationId xmlns:p14="http://schemas.microsoft.com/office/powerpoint/2010/main" val="2849290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914525"/>
            <a:ext cx="6858000" cy="990600"/>
          </a:xfrm>
        </p:spPr>
        <p:txBody>
          <a:bodyPr anchor="t" anchorCtr="0">
            <a:noAutofit/>
          </a:bodyPr>
          <a:lstStyle>
            <a:lvl1pPr algn="r">
              <a:defRPr sz="4000" b="1">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3152775"/>
            <a:ext cx="6858000" cy="533400"/>
          </a:xfrm>
        </p:spPr>
        <p:txBody>
          <a:bodyPr>
            <a:normAutofit/>
          </a:bodyPr>
          <a:lstStyle>
            <a:lvl1pPr marL="0" indent="0" algn="r">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1" name="Rectangle 20"/>
          <p:cNvSpPr/>
          <p:nvPr/>
        </p:nvSpPr>
        <p:spPr>
          <a:xfrm>
            <a:off x="904875" y="1676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076575"/>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676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076575"/>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https://licensebuttons.net/l/by-nc-sa/3.0/nl/88x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723" y="6400800"/>
            <a:ext cx="973392" cy="34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Date Placeholder 13"/>
          <p:cNvSpPr>
            <a:spLocks noGrp="1"/>
          </p:cNvSpPr>
          <p:nvPr>
            <p:ph type="dt" sz="half" idx="10"/>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9/30/22</a:t>
            </a:fld>
            <a:endParaRPr lang="en-US"/>
          </a:p>
        </p:txBody>
      </p:sp>
      <p:sp>
        <p:nvSpPr>
          <p:cNvPr id="1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14"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1D8BD707-D9CF-40AE-B4C6-C98DA3205C09}" type="datetimeFigureOut">
              <a:rPr lang="en-US" smtClean="0"/>
              <a:pPr/>
              <a:t>9/30/22</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9/30/22</a:t>
            </a:fld>
            <a:endParaRPr lang="en-US"/>
          </a:p>
        </p:txBody>
      </p:sp>
      <p:sp>
        <p:nvSpPr>
          <p:cNvPr id="8"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9"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1D8BD707-D9CF-40AE-B4C6-C98DA3205C09}" type="datetimeFigureOut">
              <a:rPr lang="en-US" smtClean="0"/>
              <a:pPr/>
              <a:t>9/30/22</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E37E6-946E-4791-A8E6-A6040126C522}" type="datetimeFigureOut">
              <a:rPr lang="en-CA" smtClean="0">
                <a:solidFill>
                  <a:prstClr val="black">
                    <a:tint val="75000"/>
                  </a:prstClr>
                </a:solidFill>
              </a:rPr>
              <a:pPr/>
              <a:t>2022-09-30</a:t>
            </a:fld>
            <a:endParaRPr lang="en-CA">
              <a:solidFill>
                <a:prstClr val="black">
                  <a:tint val="75000"/>
                </a:prstClr>
              </a:solidFill>
            </a:endParaRPr>
          </a:p>
        </p:txBody>
      </p:sp>
      <p:sp>
        <p:nvSpPr>
          <p:cNvPr id="3" name="Footer Placeholder 2"/>
          <p:cNvSpPr>
            <a:spLocks noGrp="1"/>
          </p:cNvSpPr>
          <p:nvPr>
            <p:ph type="ftr" sz="quarter" idx="11"/>
          </p:nvPr>
        </p:nvSpPr>
        <p:spPr/>
        <p:txBody>
          <a:bodyPr/>
          <a:lstStyle/>
          <a:p>
            <a:endParaRPr lang="en-CA">
              <a:solidFill>
                <a:prstClr val="black">
                  <a:tint val="75000"/>
                </a:prstClr>
              </a:solidFill>
            </a:endParaRPr>
          </a:p>
        </p:txBody>
      </p:sp>
      <p:sp>
        <p:nvSpPr>
          <p:cNvPr id="4" name="Slide Number Placeholder 3"/>
          <p:cNvSpPr>
            <a:spLocks noGrp="1"/>
          </p:cNvSpPr>
          <p:nvPr>
            <p:ph type="sldNum" sz="quarter" idx="12"/>
          </p:nvPr>
        </p:nvSpPr>
        <p:spPr/>
        <p:txBody>
          <a:bodyPr/>
          <a:lstStyle/>
          <a:p>
            <a:fld id="{79857B8E-48BD-4461-99CF-AB28990494D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01824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914525"/>
            <a:ext cx="6858000" cy="990600"/>
          </a:xfrm>
        </p:spPr>
        <p:txBody>
          <a:bodyPr anchor="t" anchorCtr="0">
            <a:noAutofit/>
          </a:bodyPr>
          <a:lstStyle>
            <a:lvl1pPr algn="r">
              <a:defRPr sz="4000" b="1">
                <a:solidFill>
                  <a:schemeClr val="tx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219200" y="3152775"/>
            <a:ext cx="6858000" cy="533400"/>
          </a:xfrm>
        </p:spPr>
        <p:txBody>
          <a:bodyPr>
            <a:normAutofit/>
          </a:bodyPr>
          <a:lstStyle>
            <a:lvl1pPr marL="0" indent="0" algn="r">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1" name="Rectangle 20"/>
          <p:cNvSpPr/>
          <p:nvPr/>
        </p:nvSpPr>
        <p:spPr>
          <a:xfrm>
            <a:off x="904875" y="1676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076575"/>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1676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076575"/>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569419" y="573807"/>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16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152400"/>
            <a:ext cx="7848600" cy="990600"/>
          </a:xfrm>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647700" y="1219200"/>
            <a:ext cx="7848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525062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152400"/>
            <a:ext cx="7848600" cy="990600"/>
          </a:xfrm>
        </p:spPr>
        <p:txBody>
          <a:bodyPr/>
          <a:lstStyle/>
          <a:p>
            <a:r>
              <a:rPr kumimoji="0" lang="en-US"/>
              <a:t>Click to edit Master title style</a:t>
            </a:r>
            <a:endParaRPr kumimoji="0" lang="en-US" dirty="0"/>
          </a:p>
        </p:txBody>
      </p:sp>
      <p:sp>
        <p:nvSpPr>
          <p:cNvPr id="8" name="Content Placeholder 7"/>
          <p:cNvSpPr>
            <a:spLocks noGrp="1"/>
          </p:cNvSpPr>
          <p:nvPr>
            <p:ph sz="quarter" idx="1"/>
          </p:nvPr>
        </p:nvSpPr>
        <p:spPr>
          <a:xfrm>
            <a:off x="647700" y="2057400"/>
            <a:ext cx="7848600" cy="40995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2"/>
          <p:cNvSpPr>
            <a:spLocks noGrp="1"/>
          </p:cNvSpPr>
          <p:nvPr>
            <p:ph type="body" idx="10"/>
          </p:nvPr>
        </p:nvSpPr>
        <p:spPr>
          <a:xfrm>
            <a:off x="609600" y="1219200"/>
            <a:ext cx="7848600" cy="685800"/>
          </a:xfrm>
          <a:noFill/>
          <a:ln>
            <a:noFill/>
          </a:ln>
        </p:spPr>
        <p:txBody>
          <a:bodyPr lIns="91440" anchor="b" anchorCtr="0">
            <a:noAutofit/>
          </a:bodyPr>
          <a:lstStyle>
            <a:lvl1pPr marL="0" indent="0">
              <a:buNone/>
              <a:defRPr sz="2400" b="1">
                <a:solidFill>
                  <a:schemeClr val="bg1">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5" name="Title Placeholder 21"/>
          <p:cNvSpPr>
            <a:spLocks noGrp="1"/>
          </p:cNvSpPr>
          <p:nvPr>
            <p:ph type="title"/>
          </p:nvPr>
        </p:nvSpPr>
        <p:spPr>
          <a:xfrm>
            <a:off x="568419" y="228600"/>
            <a:ext cx="8001000" cy="990600"/>
          </a:xfrm>
          <a:prstGeom prst="rect">
            <a:avLst/>
          </a:prstGeom>
        </p:spPr>
        <p:txBody>
          <a:bodyPr vert="horz" anchor="b" anchorCtr="0">
            <a:normAutofit/>
          </a:bodyPr>
          <a:lstStyle/>
          <a:p>
            <a:r>
              <a:rPr kumimoji="0" lang="en-US"/>
              <a:t>Click to edit Master title style</a:t>
            </a:r>
            <a:endParaRPr kumimoji="0" lang="en-US" dirty="0"/>
          </a:p>
        </p:txBody>
      </p:sp>
      <p:sp>
        <p:nvSpPr>
          <p:cNvPr id="16" name="Content Placeholder 10"/>
          <p:cNvSpPr>
            <a:spLocks noGrp="1"/>
          </p:cNvSpPr>
          <p:nvPr>
            <p:ph sz="quarter" idx="13"/>
          </p:nvPr>
        </p:nvSpPr>
        <p:spPr>
          <a:xfrm>
            <a:off x="609600" y="1295400"/>
            <a:ext cx="38862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7" name="Content Placeholder 12"/>
          <p:cNvSpPr>
            <a:spLocks noGrp="1"/>
          </p:cNvSpPr>
          <p:nvPr>
            <p:ph sz="quarter" idx="14"/>
          </p:nvPr>
        </p:nvSpPr>
        <p:spPr>
          <a:xfrm>
            <a:off x="4648200" y="1295400"/>
            <a:ext cx="38862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9/30/22</a:t>
            </a:fld>
            <a:endParaRPr lang="en-US"/>
          </a:p>
        </p:txBody>
      </p:sp>
      <p:sp>
        <p:nvSpPr>
          <p:cNvPr id="9"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10"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285875"/>
            <a:ext cx="3963988" cy="685800"/>
          </a:xfrm>
          <a:noFill/>
          <a:ln>
            <a:noFill/>
          </a:ln>
        </p:spPr>
        <p:txBody>
          <a:bodyPr lIns="91440" anchor="b" anchorCtr="0">
            <a:noAutofit/>
          </a:bodyPr>
          <a:lstStyle>
            <a:lvl1pPr marL="0" indent="0">
              <a:buNone/>
              <a:defRPr sz="2400" b="1">
                <a:solidFill>
                  <a:schemeClr val="bg1">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3886200" cy="685800"/>
          </a:xfrm>
          <a:noFill/>
          <a:ln>
            <a:noFill/>
          </a:ln>
        </p:spPr>
        <p:txBody>
          <a:bodyPr lIns="91440" anchor="b" anchorCtr="0"/>
          <a:lstStyle>
            <a:lvl1pPr marL="0" indent="0">
              <a:buNone/>
              <a:defRPr sz="2400" b="1">
                <a:solidFill>
                  <a:schemeClr val="bg1">
                    <a:lumMod val="50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fld id="{1D8BD707-D9CF-40AE-B4C6-C98DA3205C09}" type="datetimeFigureOut">
              <a:rPr lang="en-US" smtClean="0"/>
              <a:pPr/>
              <a:t>9/30/22</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B6F15528-21DE-4FAA-801E-634DDDAF4B2B}" type="slidenum">
              <a:rPr lang="en-US" smtClean="0"/>
              <a:pPr/>
              <a:t>‹#›</a:t>
            </a:fld>
            <a:endParaRPr lang="en-US"/>
          </a:p>
        </p:txBody>
      </p:sp>
      <p:sp>
        <p:nvSpPr>
          <p:cNvPr id="16" name="Content Placeholder 10"/>
          <p:cNvSpPr>
            <a:spLocks noGrp="1"/>
          </p:cNvSpPr>
          <p:nvPr>
            <p:ph sz="quarter" idx="13"/>
          </p:nvPr>
        </p:nvSpPr>
        <p:spPr>
          <a:xfrm>
            <a:off x="609600" y="2133600"/>
            <a:ext cx="38862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7" name="Content Placeholder 12"/>
          <p:cNvSpPr>
            <a:spLocks noGrp="1"/>
          </p:cNvSpPr>
          <p:nvPr>
            <p:ph sz="quarter" idx="14"/>
          </p:nvPr>
        </p:nvSpPr>
        <p:spPr>
          <a:xfrm>
            <a:off x="4648200" y="2133600"/>
            <a:ext cx="38862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8" name="Title Placeholder 21"/>
          <p:cNvSpPr>
            <a:spLocks noGrp="1"/>
          </p:cNvSpPr>
          <p:nvPr>
            <p:ph type="title"/>
          </p:nvPr>
        </p:nvSpPr>
        <p:spPr>
          <a:xfrm>
            <a:off x="568419" y="228600"/>
            <a:ext cx="8001000" cy="990600"/>
          </a:xfrm>
          <a:prstGeom prst="rect">
            <a:avLst/>
          </a:prstGeom>
        </p:spPr>
        <p:txBody>
          <a:bodyPr vert="horz" anchor="b" anchorCtr="0">
            <a:normAutofit/>
          </a:bodyPr>
          <a:lstStyle/>
          <a:p>
            <a:r>
              <a:rPr kumimoji="0" lang="en-US"/>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fld id="{1D8BD707-D9CF-40AE-B4C6-C98DA3205C09}" type="datetimeFigureOut">
              <a:rPr lang="en-US" smtClean="0"/>
              <a:pPr/>
              <a:t>9/30/22</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fld id="{1D8BD707-D9CF-40AE-B4C6-C98DA3205C09}" type="datetimeFigureOut">
              <a:rPr lang="en-US" smtClean="0"/>
              <a:pPr/>
              <a:t>9/30/22</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68419" y="228600"/>
            <a:ext cx="8001000" cy="990600"/>
          </a:xfrm>
          <a:prstGeom prst="rect">
            <a:avLst/>
          </a:prstGeom>
        </p:spPr>
        <p:txBody>
          <a:bodyPr vert="horz" anchor="b" anchorCtr="0">
            <a:normAutofit/>
          </a:bodyPr>
          <a:lstStyle/>
          <a:p>
            <a:r>
              <a:rPr kumimoji="0" lang="en-US" dirty="0"/>
              <a:t>Click to edit Master title</a:t>
            </a:r>
          </a:p>
        </p:txBody>
      </p:sp>
      <p:sp>
        <p:nvSpPr>
          <p:cNvPr id="13" name="Text Placeholder 12"/>
          <p:cNvSpPr>
            <a:spLocks noGrp="1"/>
          </p:cNvSpPr>
          <p:nvPr>
            <p:ph type="body" idx="1"/>
          </p:nvPr>
        </p:nvSpPr>
        <p:spPr>
          <a:xfrm>
            <a:off x="590724" y="1338072"/>
            <a:ext cx="7943676"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a:xfrm>
            <a:off x="8569419" y="1295400"/>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569419" y="1295400"/>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569419" y="1295400"/>
            <a:ext cx="576072" cy="5723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3"/>
          <p:cNvSpPr txBox="1">
            <a:spLocks/>
          </p:cNvSpPr>
          <p:nvPr/>
        </p:nvSpPr>
        <p:spPr bwMode="auto">
          <a:xfrm>
            <a:off x="8305800" y="6342750"/>
            <a:ext cx="520279" cy="498959"/>
          </a:xfrm>
          <a:prstGeom prst="rect">
            <a:avLst/>
          </a:prstGeom>
          <a:noFill/>
          <a:ln>
            <a:round/>
            <a:headEnd/>
            <a:tailEnd/>
          </a:ln>
          <a:extLst>
            <a:ext uri="{909E8E84-426E-40DD-AFC4-6F175D3DCCD1}">
              <a14:hiddenFill xmlns:a14="http://schemas.microsoft.com/office/drawing/2010/main">
                <a:solidFill>
                  <a:srgbClr val="FFFFFF"/>
                </a:solidFill>
              </a14:hiddenFill>
            </a:ext>
          </a:extLst>
        </p:spPr>
        <p:txBody>
          <a:bodyPr vert="horz" lIns="91440" tIns="45720" rIns="91440" bIns="45720" anchor="t"/>
          <a:lstStyle>
            <a:defPPr>
              <a:defRPr lang="en-US"/>
            </a:defPPr>
            <a:lvl1pPr marL="0" algn="l" defTabSz="914400" rtl="0" eaLnBrk="1" latinLnBrk="0" hangingPunct="1">
              <a:spcBef>
                <a:spcPts val="800"/>
              </a:spcBef>
              <a:buFont typeface="Arial" pitchFamily="34" charset="0"/>
              <a:defRPr kumimoji="0" sz="1600" b="1" kern="1200">
                <a:solidFill>
                  <a:schemeClr val="tx1"/>
                </a:solidFill>
                <a:latin typeface="Franklin Gothic Book" pitchFamily="34" charset="0"/>
                <a:ea typeface="MS PGothic" pitchFamily="34" charset="-128"/>
                <a:cs typeface="+mn-cs"/>
              </a:defRPr>
            </a:lvl1pPr>
            <a:lvl2pPr marL="742950" indent="-285750" algn="l" defTabSz="914400" rtl="0" eaLnBrk="1" latinLnBrk="0" hangingPunct="1">
              <a:spcBef>
                <a:spcPts val="300"/>
              </a:spcBef>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2pPr>
            <a:lvl3pPr marL="1143000" indent="-228600" algn="l" defTabSz="914400" rtl="0" eaLnBrk="1" latinLnBrk="0" hangingPunct="1">
              <a:spcBef>
                <a:spcPts val="300"/>
              </a:spcBef>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3pPr>
            <a:lvl4pPr marL="1600200" indent="-228600" algn="l" defTabSz="914400" rtl="0" eaLnBrk="1" latinLnBrk="0" hangingPunct="1">
              <a:spcBef>
                <a:spcPts val="300"/>
              </a:spcBef>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4pPr>
            <a:lvl5pPr marL="2057400" indent="-228600" algn="l" defTabSz="914400" rtl="0" eaLnBrk="1" latinLnBrk="0" hangingPunct="1">
              <a:spcBef>
                <a:spcPts val="300"/>
              </a:spcBef>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5pPr>
            <a:lvl6pPr marL="2514600" indent="-228600" algn="l" defTabSz="914400" rtl="0" eaLnBrk="0" fontAlgn="base" latinLnBrk="0" hangingPunct="0">
              <a:spcBef>
                <a:spcPts val="300"/>
              </a:spcBef>
              <a:spcAft>
                <a:spcPct val="0"/>
              </a:spcAft>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6pPr>
            <a:lvl7pPr marL="2971800" indent="-228600" algn="l" defTabSz="914400" rtl="0" eaLnBrk="0" fontAlgn="base" latinLnBrk="0" hangingPunct="0">
              <a:spcBef>
                <a:spcPts val="300"/>
              </a:spcBef>
              <a:spcAft>
                <a:spcPct val="0"/>
              </a:spcAft>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7pPr>
            <a:lvl8pPr marL="3429000" indent="-228600" algn="l" defTabSz="914400" rtl="0" eaLnBrk="0" fontAlgn="base" latinLnBrk="0" hangingPunct="0">
              <a:spcBef>
                <a:spcPts val="300"/>
              </a:spcBef>
              <a:spcAft>
                <a:spcPct val="0"/>
              </a:spcAft>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8pPr>
            <a:lvl9pPr marL="3886200" indent="-228600" algn="l" defTabSz="914400" rtl="0" eaLnBrk="0" fontAlgn="base" latinLnBrk="0" hangingPunct="0">
              <a:spcBef>
                <a:spcPts val="300"/>
              </a:spcBef>
              <a:spcAft>
                <a:spcPct val="0"/>
              </a:spcAft>
              <a:buClr>
                <a:schemeClr val="accent2"/>
              </a:buClr>
              <a:buFont typeface="Wingdings" pitchFamily="2" charset="2"/>
              <a:buChar char="§"/>
              <a:defRPr sz="1600" kern="1200">
                <a:solidFill>
                  <a:schemeClr val="tx1"/>
                </a:solidFill>
                <a:latin typeface="Franklin Gothic Book" pitchFamily="34" charset="0"/>
                <a:ea typeface="MS PGothic" pitchFamily="34" charset="-128"/>
                <a:cs typeface="+mn-cs"/>
              </a:defRPr>
            </a:lvl9pPr>
          </a:lstStyle>
          <a:p>
            <a:pPr>
              <a:spcBef>
                <a:spcPct val="0"/>
              </a:spcBef>
              <a:buFontTx/>
              <a:buNone/>
            </a:pPr>
            <a:fld id="{F4D44094-D15B-42DD-9CB1-1B1DD3AA784B}" type="slidenum">
              <a:rPr lang="en-US" altLang="en-US" sz="1600" b="1" smtClean="0">
                <a:solidFill>
                  <a:schemeClr val="bg1">
                    <a:lumMod val="50000"/>
                  </a:schemeClr>
                </a:solidFill>
                <a:latin typeface="Arial" pitchFamily="34" charset="0"/>
              </a:rPr>
              <a:pPr>
                <a:spcBef>
                  <a:spcPct val="0"/>
                </a:spcBef>
                <a:buFontTx/>
                <a:buNone/>
              </a:pPr>
              <a:t>‹#›</a:t>
            </a:fld>
            <a:endParaRPr lang="en-US" altLang="en-US" sz="1600" b="1" dirty="0">
              <a:solidFill>
                <a:schemeClr val="bg1">
                  <a:lumMod val="50000"/>
                </a:schemeClr>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0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3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32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32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2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AE37E6-946E-4791-A8E6-A6040126C522}" type="datetimeFigureOut">
              <a:rPr lang="en-CA" smtClean="0">
                <a:solidFill>
                  <a:prstClr val="black">
                    <a:tint val="75000"/>
                  </a:prstClr>
                </a:solidFill>
              </a:rPr>
              <a:pPr/>
              <a:t>2022-09-30</a:t>
            </a:fld>
            <a:endParaRPr lang="en-CA">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857B8E-48BD-4461-99CF-AB28990494DD}"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090280357"/>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ikepmoffatt.medium.com/ontarians-on-the-move-2021-edition-18-ontarios-pre-pandemic-housing-shortage-was-a-uniquely-d64751c4f1e6"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914400"/>
          </a:xfrm>
        </p:spPr>
        <p:txBody>
          <a:bodyPr>
            <a:normAutofit fontScale="90000"/>
          </a:bodyPr>
          <a:lstStyle/>
          <a:p>
            <a:r>
              <a:rPr lang="en-US" dirty="0" err="1"/>
              <a:t>Egotropic</a:t>
            </a:r>
            <a:r>
              <a:rPr lang="en-US" dirty="0"/>
              <a:t>, </a:t>
            </a:r>
            <a:r>
              <a:rPr lang="en-US" dirty="0" err="1"/>
              <a:t>sociotropic</a:t>
            </a:r>
            <a:r>
              <a:rPr lang="en-US" dirty="0"/>
              <a:t> and communitarian appeals on support for housing developments</a:t>
            </a:r>
            <a:endParaRPr lang="en-CA" dirty="0"/>
          </a:p>
        </p:txBody>
      </p:sp>
      <p:sp>
        <p:nvSpPr>
          <p:cNvPr id="3" name="Subtitle 2"/>
          <p:cNvSpPr>
            <a:spLocks noGrp="1"/>
          </p:cNvSpPr>
          <p:nvPr>
            <p:ph type="subTitle" idx="4294967295"/>
          </p:nvPr>
        </p:nvSpPr>
        <p:spPr>
          <a:xfrm>
            <a:off x="2286000" y="4572000"/>
            <a:ext cx="6858000" cy="1724025"/>
          </a:xfrm>
        </p:spPr>
        <p:txBody>
          <a:bodyPr>
            <a:normAutofit/>
          </a:bodyPr>
          <a:lstStyle/>
          <a:p>
            <a:pPr marL="0" indent="0">
              <a:buNone/>
            </a:pPr>
            <a:r>
              <a:rPr lang="en-CA" dirty="0"/>
              <a:t>Simon Kiss</a:t>
            </a:r>
          </a:p>
          <a:p>
            <a:pPr marL="0" indent="0">
              <a:buNone/>
            </a:pPr>
            <a:r>
              <a:rPr lang="en-CA" dirty="0"/>
              <a:t>Anthony Piscitelli</a:t>
            </a:r>
          </a:p>
          <a:p>
            <a:pPr marL="0" indent="0">
              <a:buNone/>
            </a:pPr>
            <a:endParaRPr lang="en-CA" dirty="0"/>
          </a:p>
        </p:txBody>
      </p:sp>
      <p:pic>
        <p:nvPicPr>
          <p:cNvPr id="4" name="Picture 4" descr="https://licensebuttons.net/l/by-nc-sa/3.0/nl/88x31.png">
            <a:extLst>
              <a:ext uri="{FF2B5EF4-FFF2-40B4-BE49-F238E27FC236}">
                <a16:creationId xmlns:a16="http://schemas.microsoft.com/office/drawing/2014/main" id="{C35C9C00-FAC4-8255-F596-B84B485FB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6296025"/>
            <a:ext cx="973392" cy="342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F92737-9D5D-954F-5099-4EB0628E5CF9}"/>
              </a:ext>
            </a:extLst>
          </p:cNvPr>
          <p:cNvSpPr txBox="1"/>
          <p:nvPr/>
        </p:nvSpPr>
        <p:spPr>
          <a:xfrm>
            <a:off x="128587" y="6438900"/>
            <a:ext cx="4572000" cy="369332"/>
          </a:xfrm>
          <a:prstGeom prst="rect">
            <a:avLst/>
          </a:prstGeom>
          <a:noFill/>
        </p:spPr>
        <p:txBody>
          <a:bodyPr wrap="square">
            <a:spAutoFit/>
          </a:bodyPr>
          <a:lstStyle/>
          <a:p>
            <a:pPr marL="0" indent="0">
              <a:buNone/>
            </a:pPr>
            <a:r>
              <a:rPr lang="en-CA" dirty="0"/>
              <a:t>October 6, 2022</a:t>
            </a:r>
          </a:p>
        </p:txBody>
      </p:sp>
    </p:spTree>
    <p:extLst>
      <p:ext uri="{BB962C8B-B14F-4D97-AF65-F5344CB8AC3E}">
        <p14:creationId xmlns:p14="http://schemas.microsoft.com/office/powerpoint/2010/main" val="381181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US" dirty="0"/>
              <a:t>Respondents were randomly assigned to one of four groups (three messages plus a control)</a:t>
            </a:r>
            <a:endParaRPr lang="en-CA"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The population of Ontario is expected to increase by at least 2.1% over the coming year. Continued population growth over the next decade is expected to put pressure on infrastructure, housing and amenities. As a result, Ontario will be faced with choices on how to accommodate this continued population growth.</a:t>
            </a:r>
          </a:p>
          <a:p>
            <a:pPr marL="366713" indent="0" algn="just">
              <a:buNone/>
            </a:pPr>
            <a:r>
              <a:rPr lang="en-CA" sz="1800" b="1" dirty="0">
                <a:latin typeface="Garamond" panose="02020404030301010803" pitchFamily="18" charset="0"/>
                <a:ea typeface="Times New Roman" panose="02020603050405020304" pitchFamily="18" charset="0"/>
                <a:cs typeface="Times New Roman" panose="02020603050405020304" pitchFamily="18" charset="0"/>
              </a:rPr>
              <a:t>VALUE RATIONALITY</a:t>
            </a: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Increasing residential housing density offers a number of societal benefits, including increasing availability of housing for low-income families. Affordable housing is an investment in current and future generations of Canadians.  </a:t>
            </a:r>
          </a:p>
          <a:p>
            <a:pPr marL="742950" indent="-742950">
              <a:buFont typeface="+mj-lt"/>
              <a:buAutoNum type="arabicPeriod"/>
            </a:pPr>
            <a:endParaRPr lang="en-US" dirty="0"/>
          </a:p>
          <a:p>
            <a:endParaRPr lang="en-CA" dirty="0"/>
          </a:p>
        </p:txBody>
      </p:sp>
    </p:spTree>
    <p:extLst>
      <p:ext uri="{BB962C8B-B14F-4D97-AF65-F5344CB8AC3E}">
        <p14:creationId xmlns:p14="http://schemas.microsoft.com/office/powerpoint/2010/main" val="3578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CA" dirty="0">
                <a:cs typeface="Times New Roman" panose="02020603050405020304" pitchFamily="18" charset="0"/>
              </a:rPr>
              <a:t>Respondents were asked to rate six types of development</a:t>
            </a:r>
          </a:p>
          <a:p>
            <a:pPr marL="742950" indent="-742950">
              <a:buFont typeface="+mj-lt"/>
              <a:buAutoNum type="arabicPeriod"/>
            </a:pPr>
            <a:r>
              <a:rPr lang="en-CA" dirty="0">
                <a:cs typeface="Times New Roman" panose="02020603050405020304" pitchFamily="18" charset="0"/>
              </a:rPr>
              <a:t>6 Storey Condominium Tower</a:t>
            </a:r>
          </a:p>
          <a:p>
            <a:pPr marL="742950" indent="-742950">
              <a:buFont typeface="+mj-lt"/>
              <a:buAutoNum type="arabicPeriod"/>
            </a:pPr>
            <a:r>
              <a:rPr lang="en-CA" dirty="0">
                <a:cs typeface="Times New Roman" panose="02020603050405020304" pitchFamily="18" charset="0"/>
              </a:rPr>
              <a:t>6 Storey Rental Tower</a:t>
            </a:r>
          </a:p>
          <a:p>
            <a:pPr marL="742950" indent="-742950">
              <a:buFont typeface="+mj-lt"/>
              <a:buAutoNum type="arabicPeriod"/>
            </a:pPr>
            <a:r>
              <a:rPr lang="en-CA" dirty="0">
                <a:cs typeface="Times New Roman" panose="02020603050405020304" pitchFamily="18" charset="0"/>
              </a:rPr>
              <a:t>15 Storey Condominium Tower</a:t>
            </a:r>
          </a:p>
          <a:p>
            <a:pPr marL="742950" indent="-742950">
              <a:buFont typeface="+mj-lt"/>
              <a:buAutoNum type="arabicPeriod"/>
            </a:pPr>
            <a:r>
              <a:rPr lang="en-CA" dirty="0">
                <a:cs typeface="Times New Roman" panose="02020603050405020304" pitchFamily="18" charset="0"/>
              </a:rPr>
              <a:t>15 Storey Rental Building</a:t>
            </a:r>
          </a:p>
          <a:p>
            <a:pPr marL="742950" indent="-742950">
              <a:buFont typeface="+mj-lt"/>
              <a:buAutoNum type="arabicPeriod"/>
            </a:pPr>
            <a:r>
              <a:rPr lang="en-CA" dirty="0">
                <a:cs typeface="Times New Roman" panose="02020603050405020304" pitchFamily="18" charset="0"/>
              </a:rPr>
              <a:t>Semi-Detached House</a:t>
            </a:r>
          </a:p>
          <a:p>
            <a:pPr marL="742950" indent="-742950">
              <a:buFont typeface="+mj-lt"/>
              <a:buAutoNum type="arabicPeriod"/>
            </a:pPr>
            <a:r>
              <a:rPr lang="en-CA" dirty="0">
                <a:cs typeface="Times New Roman" panose="02020603050405020304" pitchFamily="18" charset="0"/>
              </a:rPr>
              <a:t>Single-Detached House</a:t>
            </a:r>
            <a:endParaRPr lang="en-CA" dirty="0"/>
          </a:p>
        </p:txBody>
      </p:sp>
    </p:spTree>
    <p:extLst>
      <p:ext uri="{BB962C8B-B14F-4D97-AF65-F5344CB8AC3E}">
        <p14:creationId xmlns:p14="http://schemas.microsoft.com/office/powerpoint/2010/main" val="138530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BEC-6554-F768-70EF-7FE16257E489}"/>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A1AF79B8-2320-9D45-0744-061142630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2595" y="1371600"/>
            <a:ext cx="7438810" cy="4463286"/>
          </a:xfrm>
          <a:prstGeom prst="rect">
            <a:avLst/>
          </a:prstGeom>
        </p:spPr>
      </p:pic>
    </p:spTree>
    <p:extLst>
      <p:ext uri="{BB962C8B-B14F-4D97-AF65-F5344CB8AC3E}">
        <p14:creationId xmlns:p14="http://schemas.microsoft.com/office/powerpoint/2010/main" val="423224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BEC-6554-F768-70EF-7FE16257E489}"/>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A1AF79B8-2320-9D45-0744-061142630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2595" y="1371600"/>
            <a:ext cx="7438810" cy="4463286"/>
          </a:xfrm>
          <a:prstGeom prst="rect">
            <a:avLst/>
          </a:prstGeom>
        </p:spPr>
      </p:pic>
    </p:spTree>
    <p:extLst>
      <p:ext uri="{BB962C8B-B14F-4D97-AF65-F5344CB8AC3E}">
        <p14:creationId xmlns:p14="http://schemas.microsoft.com/office/powerpoint/2010/main" val="351181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1BEC-6554-F768-70EF-7FE16257E489}"/>
              </a:ext>
            </a:extLst>
          </p:cNvPr>
          <p:cNvSpPr>
            <a:spLocks noGrp="1"/>
          </p:cNvSpPr>
          <p:nvPr>
            <p:ph type="title"/>
          </p:nvPr>
        </p:nvSpPr>
        <p:spPr/>
        <p:txBody>
          <a:bodyPr/>
          <a:lstStyle/>
          <a:p>
            <a:r>
              <a:rPr lang="en-US" dirty="0"/>
              <a:t>Results</a:t>
            </a:r>
          </a:p>
        </p:txBody>
      </p:sp>
      <p:pic>
        <p:nvPicPr>
          <p:cNvPr id="7" name="Picture 6">
            <a:extLst>
              <a:ext uri="{FF2B5EF4-FFF2-40B4-BE49-F238E27FC236}">
                <a16:creationId xmlns:a16="http://schemas.microsoft.com/office/drawing/2014/main" id="{A1AF79B8-2320-9D45-0744-061142630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2595" y="1371600"/>
            <a:ext cx="7438810" cy="4463286"/>
          </a:xfrm>
          <a:prstGeom prst="rect">
            <a:avLst/>
          </a:prstGeom>
        </p:spPr>
      </p:pic>
    </p:spTree>
    <p:extLst>
      <p:ext uri="{BB962C8B-B14F-4D97-AF65-F5344CB8AC3E}">
        <p14:creationId xmlns:p14="http://schemas.microsoft.com/office/powerpoint/2010/main" val="69952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3506-102A-79D7-5F23-9654193F530E}"/>
              </a:ext>
            </a:extLst>
          </p:cNvPr>
          <p:cNvSpPr>
            <a:spLocks noGrp="1"/>
          </p:cNvSpPr>
          <p:nvPr>
            <p:ph type="title"/>
          </p:nvPr>
        </p:nvSpPr>
        <p:spPr>
          <a:xfrm>
            <a:off x="647700" y="-76200"/>
            <a:ext cx="7848600" cy="990600"/>
          </a:xfrm>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6277BEAD-85C4-A576-8EC9-1C0C54B91513}"/>
              </a:ext>
            </a:extLst>
          </p:cNvPr>
          <p:cNvSpPr>
            <a:spLocks noGrp="1"/>
          </p:cNvSpPr>
          <p:nvPr>
            <p:ph sz="quarter" idx="1"/>
          </p:nvPr>
        </p:nvSpPr>
        <p:spPr>
          <a:xfrm>
            <a:off x="304800" y="1219200"/>
            <a:ext cx="8534400" cy="5638800"/>
          </a:xfrm>
        </p:spPr>
        <p:txBody>
          <a:bodyPr>
            <a:normAutofit fontScale="92500" lnSpcReduction="10000"/>
          </a:bodyPr>
          <a:lstStyle/>
          <a:p>
            <a:r>
              <a:rPr lang="en-CA" sz="1800" dirty="0">
                <a:effectLst/>
                <a:latin typeface="Times New Roman" panose="02020603050405020304" pitchFamily="18" charset="0"/>
                <a:ea typeface="Times New Roman" panose="02020603050405020304" pitchFamily="18" charset="0"/>
              </a:rPr>
              <a:t>(2021). Vital signs: 2021 report affordable housing. Kitchener Waterloo Community Foundation.</a:t>
            </a:r>
          </a:p>
          <a:p>
            <a:r>
              <a:rPr lang="en-US" sz="1800" dirty="0">
                <a:effectLst/>
                <a:latin typeface="Times New Roman" panose="02020603050405020304" pitchFamily="18" charset="0"/>
                <a:ea typeface="Calibri" panose="020F0502020204030204" pitchFamily="34" charset="0"/>
                <a:cs typeface="Calibri" panose="020F0502020204030204" pitchFamily="34" charset="0"/>
              </a:rPr>
              <a:t>Fabiano, P. M., Perkins, H. W., Berkowitz, A.,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Linkenbach</a:t>
            </a:r>
            <a:r>
              <a:rPr lang="en-US" sz="1800" dirty="0">
                <a:effectLst/>
                <a:latin typeface="Times New Roman" panose="02020603050405020304" pitchFamily="18" charset="0"/>
                <a:ea typeface="Calibri" panose="020F0502020204030204" pitchFamily="34" charset="0"/>
                <a:cs typeface="Calibri" panose="020F0502020204030204" pitchFamily="34" charset="0"/>
              </a:rPr>
              <a:t>, J., &amp; Stark, C. (2003). Engaging men as social justice allies in ending violence against women: Evidence for a social norms approach.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Journal of American College Health</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52</a:t>
            </a:r>
            <a:r>
              <a:rPr lang="en-US" sz="1800" dirty="0">
                <a:effectLst/>
                <a:latin typeface="Times New Roman" panose="02020603050405020304" pitchFamily="18" charset="0"/>
                <a:ea typeface="Calibri" panose="020F0502020204030204" pitchFamily="34" charset="0"/>
                <a:cs typeface="Calibri" panose="020F0502020204030204" pitchFamily="34" charset="0"/>
              </a:rPr>
              <a:t>(3), 105-112.</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Calibri" panose="020F0502020204030204" pitchFamily="34" charset="0"/>
              </a:rPr>
              <a:t>Joseph, M. L.,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Chaskin</a:t>
            </a:r>
            <a:r>
              <a:rPr lang="en-US" sz="1800" dirty="0">
                <a:effectLst/>
                <a:latin typeface="Times New Roman" panose="02020603050405020304" pitchFamily="18" charset="0"/>
                <a:ea typeface="Calibri" panose="020F0502020204030204" pitchFamily="34" charset="0"/>
                <a:cs typeface="Calibri" panose="020F0502020204030204" pitchFamily="34" charset="0"/>
              </a:rPr>
              <a:t>, R. J., &amp; Webber, H. S. (2007). The theoretical basis for addressing poverty through mixed-income development.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Urban Affairs Review</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42</a:t>
            </a:r>
            <a:r>
              <a:rPr lang="en-US" sz="1800" dirty="0">
                <a:effectLst/>
                <a:latin typeface="Times New Roman" panose="02020603050405020304" pitchFamily="18" charset="0"/>
                <a:ea typeface="Calibri" panose="020F0502020204030204" pitchFamily="34" charset="0"/>
                <a:cs typeface="Calibri" panose="020F0502020204030204" pitchFamily="34" charset="0"/>
              </a:rPr>
              <a:t>(3), 369–409.</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r>
              <a:rPr lang="en-US" sz="1800" dirty="0" err="1">
                <a:effectLst/>
                <a:latin typeface="Times New Roman" panose="02020603050405020304" pitchFamily="18" charset="0"/>
                <a:ea typeface="Calibri" panose="020F0502020204030204" pitchFamily="34" charset="0"/>
                <a:cs typeface="Calibri" panose="020F0502020204030204" pitchFamily="34" charset="0"/>
              </a:rPr>
              <a:t>McNee</a:t>
            </a:r>
            <a:r>
              <a:rPr lang="en-US" sz="1800" dirty="0">
                <a:effectLst/>
                <a:latin typeface="Times New Roman" panose="02020603050405020304" pitchFamily="18" charset="0"/>
                <a:ea typeface="Calibri" panose="020F0502020204030204" pitchFamily="34" charset="0"/>
                <a:cs typeface="Calibri" panose="020F0502020204030204" pitchFamily="34" charset="0"/>
              </a:rPr>
              <a:t>, G., &amp;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Pojani</a:t>
            </a:r>
            <a:r>
              <a:rPr lang="en-US" sz="1800" dirty="0">
                <a:effectLst/>
                <a:latin typeface="Times New Roman" panose="02020603050405020304" pitchFamily="18" charset="0"/>
                <a:ea typeface="Calibri" panose="020F0502020204030204" pitchFamily="34" charset="0"/>
                <a:cs typeface="Calibri" panose="020F0502020204030204" pitchFamily="34" charset="0"/>
              </a:rPr>
              <a:t>, D. (2021). NIMBYism as a barrier to housing and social mix in San Francisco.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Journal of Housing and the Built Environment</a:t>
            </a:r>
            <a:r>
              <a:rPr lang="en-US" sz="1800" dirty="0">
                <a:effectLst/>
                <a:latin typeface="Times New Roman" panose="02020603050405020304" pitchFamily="18" charset="0"/>
                <a:ea typeface="Calibri" panose="020F0502020204030204" pitchFamily="34" charset="0"/>
                <a:cs typeface="Calibri" panose="020F0502020204030204" pitchFamily="34" charset="0"/>
              </a:rPr>
              <a:t>, 1–21.</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Moffat, M. (2021, July 19). Ontarians on the Move, 2021 Edition #18 — Ontario’s pre-pandemic housing shortage was a uniquely Ontario problem. </a:t>
            </a:r>
            <a:r>
              <a:rPr lang="en-US" sz="1800" i="1" dirty="0">
                <a:solidFill>
                  <a:srgbClr val="000000"/>
                </a:solidFill>
                <a:effectLst/>
                <a:latin typeface="Times New Roman" panose="02020603050405020304" pitchFamily="18" charset="0"/>
                <a:ea typeface="Times New Roman" panose="02020603050405020304" pitchFamily="18" charset="0"/>
              </a:rPr>
              <a:t>Medium</a:t>
            </a:r>
            <a:r>
              <a:rPr lang="en-US" sz="1800" dirty="0">
                <a:solidFill>
                  <a:srgbClr val="000000"/>
                </a:solidFill>
                <a:effectLst/>
                <a:latin typeface="Times New Roman" panose="02020603050405020304" pitchFamily="18" charset="0"/>
                <a:ea typeface="Times New Roman" panose="02020603050405020304" pitchFamily="18" charset="0"/>
              </a:rPr>
              <a:t>. Accessed from: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https://mikepmoffatt.medium.com/ontarians-on-the-move-2021-edition-18-ontarios-pre-pandemic-housing-shortage-was-a-uniquely-d64751c4f1e6</a:t>
            </a:r>
            <a:r>
              <a:rPr lang="en-US" sz="1800" dirty="0">
                <a:solidFill>
                  <a:srgbClr val="000000"/>
                </a:solidFill>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Calibri" panose="020F0502020204030204" pitchFamily="34" charset="0"/>
              </a:rPr>
              <a:t>Nguyen, M. T. (2005). Does affordable housing detrimentally affect property values? A review of the literature.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Journal of Planning Literature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20</a:t>
            </a:r>
            <a:r>
              <a:rPr lang="en-US" sz="1800" dirty="0">
                <a:effectLst/>
                <a:latin typeface="Times New Roman" panose="02020603050405020304" pitchFamily="18" charset="0"/>
                <a:ea typeface="Calibri" panose="020F0502020204030204" pitchFamily="34" charset="0"/>
                <a:cs typeface="Calibri" panose="020F0502020204030204" pitchFamily="34" charset="0"/>
              </a:rPr>
              <a:t>(1), 15–26.</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r>
              <a:rPr lang="en-US" sz="1800" dirty="0">
                <a:effectLst/>
                <a:latin typeface="Times New Roman" panose="02020603050405020304" pitchFamily="18" charset="0"/>
                <a:ea typeface="Calibri" panose="020F0502020204030204" pitchFamily="34" charset="0"/>
                <a:cs typeface="Calibri" panose="020F0502020204030204" pitchFamily="34" charset="0"/>
              </a:rPr>
              <a:t>Tighe, J. R., &amp; Goetz, E. G. (2019). Comment on “Does the Likely Demographics of Affordable Housing Justify NIMBYism?”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Housing Policy Debate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29</a:t>
            </a:r>
            <a:r>
              <a:rPr lang="en-US" sz="1800" dirty="0">
                <a:effectLst/>
                <a:latin typeface="Times New Roman" panose="02020603050405020304" pitchFamily="18" charset="0"/>
                <a:ea typeface="Calibri" panose="020F0502020204030204" pitchFamily="34" charset="0"/>
                <a:cs typeface="Calibri" panose="020F0502020204030204" pitchFamily="34" charset="0"/>
              </a:rPr>
              <a:t>(2), 369–373.</a:t>
            </a:r>
          </a:p>
          <a:p>
            <a:r>
              <a:rPr lang="en-US" sz="1800" dirty="0" err="1">
                <a:effectLst/>
                <a:latin typeface="Times New Roman" panose="02020603050405020304" pitchFamily="18" charset="0"/>
                <a:ea typeface="Calibri" panose="020F0502020204030204" pitchFamily="34" charset="0"/>
                <a:cs typeface="Calibri" panose="020F0502020204030204" pitchFamily="34" charset="0"/>
              </a:rPr>
              <a:t>Wassmer</a:t>
            </a:r>
            <a:r>
              <a:rPr lang="en-US" sz="1800" dirty="0">
                <a:effectLst/>
                <a:latin typeface="Times New Roman" panose="02020603050405020304" pitchFamily="18" charset="0"/>
                <a:ea typeface="Calibri" panose="020F0502020204030204" pitchFamily="34" charset="0"/>
                <a:cs typeface="Calibri" panose="020F0502020204030204" pitchFamily="34" charset="0"/>
              </a:rPr>
              <a:t>, R. W., &amp; Wahid, I. (2019). Does the likely demographics of affordable housing justify NIMBYism?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Housing Policy Debate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29</a:t>
            </a:r>
            <a:r>
              <a:rPr lang="en-US" sz="1800" dirty="0">
                <a:effectLst/>
                <a:latin typeface="Times New Roman" panose="02020603050405020304" pitchFamily="18" charset="0"/>
                <a:ea typeface="Calibri" panose="020F0502020204030204" pitchFamily="34" charset="0"/>
                <a:cs typeface="Calibri" panose="020F0502020204030204" pitchFamily="34" charset="0"/>
              </a:rPr>
              <a:t>(2), 343–358.</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r>
              <a:rPr lang="en-US" sz="1800" dirty="0" err="1">
                <a:effectLst/>
                <a:latin typeface="Times New Roman" panose="02020603050405020304" pitchFamily="18" charset="0"/>
                <a:ea typeface="Calibri" panose="020F0502020204030204" pitchFamily="34" charset="0"/>
                <a:cs typeface="Calibri" panose="020F0502020204030204" pitchFamily="34" charset="0"/>
              </a:rPr>
              <a:t>Zon</a:t>
            </a:r>
            <a:r>
              <a:rPr lang="en-US" sz="1800" dirty="0">
                <a:effectLst/>
                <a:latin typeface="Times New Roman" panose="02020603050405020304" pitchFamily="18" charset="0"/>
                <a:ea typeface="Calibri" panose="020F0502020204030204" pitchFamily="34" charset="0"/>
                <a:cs typeface="Calibri" panose="020F0502020204030204" pitchFamily="34" charset="0"/>
              </a:rPr>
              <a:t>, N., Molson, M., &amp;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Oschinski</a:t>
            </a:r>
            <a:r>
              <a:rPr lang="en-US" sz="1800" dirty="0">
                <a:effectLst/>
                <a:latin typeface="Times New Roman" panose="02020603050405020304" pitchFamily="18" charset="0"/>
                <a:ea typeface="Calibri" panose="020F0502020204030204" pitchFamily="34" charset="0"/>
                <a:cs typeface="Calibri" panose="020F0502020204030204" pitchFamily="34" charset="0"/>
              </a:rPr>
              <a:t>, M. (2014). </a:t>
            </a:r>
            <a:r>
              <a:rPr lang="en-US" sz="1800" i="1" dirty="0">
                <a:effectLst/>
                <a:latin typeface="Times New Roman" panose="02020603050405020304" pitchFamily="18" charset="0"/>
                <a:ea typeface="Calibri" panose="020F0502020204030204" pitchFamily="34" charset="0"/>
                <a:cs typeface="Calibri" panose="020F0502020204030204" pitchFamily="34" charset="0"/>
              </a:rPr>
              <a:t>Building blocks: The case for federal investment in social and affordable housing in Ontario</a:t>
            </a:r>
            <a:r>
              <a:rPr lang="en-US" sz="1800" dirty="0">
                <a:effectLst/>
                <a:latin typeface="Times New Roman" panose="02020603050405020304" pitchFamily="18" charset="0"/>
                <a:ea typeface="Calibri" panose="020F0502020204030204" pitchFamily="34" charset="0"/>
                <a:cs typeface="Calibri" panose="020F0502020204030204" pitchFamily="34" charset="0"/>
              </a:rPr>
              <a:t>. Mowat Centre for Policy Innovation.</a:t>
            </a:r>
            <a:endParaRPr lang="en-CA" sz="1800" dirty="0">
              <a:effectLst/>
              <a:latin typeface="Times New Roman" panose="02020603050405020304" pitchFamily="18" charset="0"/>
              <a:ea typeface="Calibri" panose="020F0502020204030204" pitchFamily="34" charset="0"/>
              <a:cs typeface="Calibri" panose="020F0502020204030204" pitchFamily="34" charset="0"/>
            </a:endParaRPr>
          </a:p>
          <a:p>
            <a:endParaRPr lang="en-CA" sz="1800" dirty="0">
              <a:effectLst/>
              <a:latin typeface="Times New Roman" panose="02020603050405020304" pitchFamily="18" charset="0"/>
              <a:ea typeface="Times New Roman" panose="02020603050405020304" pitchFamily="18" charset="0"/>
            </a:endParaRPr>
          </a:p>
          <a:p>
            <a:endParaRPr lang="en-CA" dirty="0"/>
          </a:p>
        </p:txBody>
      </p:sp>
    </p:spTree>
    <p:extLst>
      <p:ext uri="{BB962C8B-B14F-4D97-AF65-F5344CB8AC3E}">
        <p14:creationId xmlns:p14="http://schemas.microsoft.com/office/powerpoint/2010/main" val="242708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59A0-7D50-DD1D-6FE2-03CB82C3F202}"/>
              </a:ext>
            </a:extLst>
          </p:cNvPr>
          <p:cNvSpPr>
            <a:spLocks noGrp="1"/>
          </p:cNvSpPr>
          <p:nvPr>
            <p:ph type="title"/>
          </p:nvPr>
        </p:nvSpPr>
        <p:spPr/>
        <p:txBody>
          <a:bodyPr/>
          <a:lstStyle/>
          <a:p>
            <a:r>
              <a:rPr lang="en-CA" dirty="0"/>
              <a:t>Motivation</a:t>
            </a:r>
          </a:p>
        </p:txBody>
      </p:sp>
      <p:sp>
        <p:nvSpPr>
          <p:cNvPr id="3" name="Content Placeholder 2">
            <a:extLst>
              <a:ext uri="{FF2B5EF4-FFF2-40B4-BE49-F238E27FC236}">
                <a16:creationId xmlns:a16="http://schemas.microsoft.com/office/drawing/2014/main" id="{4CE76D14-5167-BA5A-52AF-C65CC95606E1}"/>
              </a:ext>
            </a:extLst>
          </p:cNvPr>
          <p:cNvSpPr>
            <a:spLocks noGrp="1"/>
          </p:cNvSpPr>
          <p:nvPr>
            <p:ph sz="quarter" idx="1"/>
          </p:nvPr>
        </p:nvSpPr>
        <p:spPr/>
        <p:txBody>
          <a:bodyPr>
            <a:normAutofit fontScale="92500" lnSpcReduction="10000"/>
          </a:bodyPr>
          <a:lstStyle/>
          <a:p>
            <a:r>
              <a:rPr lang="en-US" sz="3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Lack of housing is being partly driven by NIMBY groups’ fears, which are often driven by racism and beliefs about declines in property values associated with development </a:t>
            </a:r>
            <a:r>
              <a:rPr lang="en-US" sz="3600" dirty="0">
                <a:effectLst/>
                <a:latin typeface="Times New Roman" panose="02020603050405020304" pitchFamily="18" charset="0"/>
                <a:ea typeface="Calibri" panose="020F0502020204030204" pitchFamily="34" charset="0"/>
                <a:cs typeface="Calibri" panose="020F0502020204030204" pitchFamily="34" charset="0"/>
              </a:rPr>
              <a:t>(</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Wassmer</a:t>
            </a:r>
            <a:r>
              <a:rPr lang="en-US" sz="3600" dirty="0">
                <a:effectLst/>
                <a:latin typeface="Times New Roman" panose="02020603050405020304" pitchFamily="18" charset="0"/>
                <a:ea typeface="Calibri" panose="020F0502020204030204" pitchFamily="34" charset="0"/>
                <a:cs typeface="Calibri" panose="020F0502020204030204" pitchFamily="34" charset="0"/>
              </a:rPr>
              <a:t> &amp; Wahid, 2019; Tighe &amp; Goetz, 2019; </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McNee</a:t>
            </a:r>
            <a:r>
              <a:rPr lang="en-US" sz="3600" dirty="0">
                <a:effectLst/>
                <a:latin typeface="Times New Roman" panose="02020603050405020304" pitchFamily="18" charset="0"/>
                <a:ea typeface="Calibri" panose="020F0502020204030204" pitchFamily="34" charset="0"/>
                <a:cs typeface="Calibri" panose="020F0502020204030204" pitchFamily="34" charset="0"/>
              </a:rPr>
              <a:t> &amp; </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Pojani</a:t>
            </a:r>
            <a:r>
              <a:rPr lang="en-US" sz="3600" dirty="0">
                <a:effectLst/>
                <a:latin typeface="Times New Roman" panose="02020603050405020304" pitchFamily="18" charset="0"/>
                <a:ea typeface="Calibri" panose="020F0502020204030204" pitchFamily="34" charset="0"/>
                <a:cs typeface="Calibri" panose="020F0502020204030204" pitchFamily="34" charset="0"/>
              </a:rPr>
              <a:t>; 2021). </a:t>
            </a:r>
          </a:p>
          <a:p>
            <a:r>
              <a:rPr lang="en-US" sz="3600" dirty="0">
                <a:effectLst/>
                <a:latin typeface="Times New Roman" panose="02020603050405020304" pitchFamily="18" charset="0"/>
                <a:ea typeface="Calibri" panose="020F0502020204030204" pitchFamily="34" charset="0"/>
                <a:cs typeface="Calibri" panose="020F0502020204030204" pitchFamily="34" charset="0"/>
              </a:rPr>
              <a:t>Fears associating well designed new builds with drops in property values are largely unfounded (Nguyen, 2005)</a:t>
            </a:r>
            <a:endParaRPr lang="en-CA" dirty="0"/>
          </a:p>
        </p:txBody>
      </p:sp>
    </p:spTree>
    <p:extLst>
      <p:ext uri="{BB962C8B-B14F-4D97-AF65-F5344CB8AC3E}">
        <p14:creationId xmlns:p14="http://schemas.microsoft.com/office/powerpoint/2010/main" val="20713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8FAB-3D70-0275-5468-7BCEDFA97B43}"/>
              </a:ext>
            </a:extLst>
          </p:cNvPr>
          <p:cNvSpPr>
            <a:spLocks noGrp="1"/>
          </p:cNvSpPr>
          <p:nvPr>
            <p:ph type="title"/>
          </p:nvPr>
        </p:nvSpPr>
        <p:spPr/>
        <p:txBody>
          <a:bodyPr/>
          <a:lstStyle/>
          <a:p>
            <a:r>
              <a:rPr lang="en-US" dirty="0"/>
              <a:t>Impact</a:t>
            </a:r>
            <a:endParaRPr lang="en-CA" dirty="0"/>
          </a:p>
        </p:txBody>
      </p:sp>
      <p:sp>
        <p:nvSpPr>
          <p:cNvPr id="3" name="Content Placeholder 2">
            <a:extLst>
              <a:ext uri="{FF2B5EF4-FFF2-40B4-BE49-F238E27FC236}">
                <a16:creationId xmlns:a16="http://schemas.microsoft.com/office/drawing/2014/main" id="{058CD87F-352B-9CE9-DAD2-DB4E655B4FDA}"/>
              </a:ext>
            </a:extLst>
          </p:cNvPr>
          <p:cNvSpPr>
            <a:spLocks noGrp="1"/>
          </p:cNvSpPr>
          <p:nvPr>
            <p:ph sz="quarter" idx="1"/>
          </p:nvPr>
        </p:nvSpPr>
        <p:spPr/>
        <p:txBody>
          <a:bodyPr>
            <a:normAutofit fontScale="92500"/>
          </a:bodyPr>
          <a:lstStyle/>
          <a:p>
            <a:r>
              <a:rPr lang="en-US" sz="3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One dollar invested in residential building adds $1.52 to GDP and every million invested generates 8.49 full time equivalent jobs </a:t>
            </a:r>
            <a:r>
              <a:rPr lang="en-US" sz="3600" dirty="0">
                <a:effectLst/>
                <a:latin typeface="Times New Roman" panose="02020603050405020304" pitchFamily="18" charset="0"/>
                <a:ea typeface="Calibri" panose="020F0502020204030204" pitchFamily="34" charset="0"/>
                <a:cs typeface="Calibri" panose="020F0502020204030204" pitchFamily="34" charset="0"/>
              </a:rPr>
              <a:t>(</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Zon</a:t>
            </a:r>
            <a:r>
              <a:rPr lang="en-US" sz="3600" dirty="0">
                <a:effectLst/>
                <a:latin typeface="Times New Roman" panose="02020603050405020304" pitchFamily="18" charset="0"/>
                <a:ea typeface="Calibri" panose="020F0502020204030204" pitchFamily="34" charset="0"/>
                <a:cs typeface="Calibri" panose="020F0502020204030204" pitchFamily="34" charset="0"/>
              </a:rPr>
              <a:t>, Molson, &amp; </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Oschinski</a:t>
            </a:r>
            <a:r>
              <a:rPr lang="en-US" sz="3600" dirty="0">
                <a:effectLst/>
                <a:latin typeface="Times New Roman" panose="02020603050405020304" pitchFamily="18" charset="0"/>
                <a:ea typeface="Calibri" panose="020F0502020204030204" pitchFamily="34" charset="0"/>
                <a:cs typeface="Calibri" panose="020F0502020204030204" pitchFamily="34" charset="0"/>
              </a:rPr>
              <a:t>, 2014). </a:t>
            </a:r>
          </a:p>
          <a:p>
            <a:r>
              <a:rPr lang="en-US" sz="3600" dirty="0">
                <a:effectLst/>
                <a:latin typeface="Times New Roman" panose="02020603050405020304" pitchFamily="18" charset="0"/>
                <a:ea typeface="Calibri" panose="020F0502020204030204" pitchFamily="34" charset="0"/>
                <a:cs typeface="Calibri" panose="020F0502020204030204" pitchFamily="34" charset="0"/>
              </a:rPr>
              <a:t>When low-income families are integrating into mixed-income neighbourhoods their quality of life improves and their children have better long-term outcomes (Joseph, </a:t>
            </a:r>
            <a:r>
              <a:rPr lang="en-US" sz="3600" dirty="0" err="1">
                <a:effectLst/>
                <a:latin typeface="Times New Roman" panose="02020603050405020304" pitchFamily="18" charset="0"/>
                <a:ea typeface="Calibri" panose="020F0502020204030204" pitchFamily="34" charset="0"/>
                <a:cs typeface="Calibri" panose="020F0502020204030204" pitchFamily="34" charset="0"/>
              </a:rPr>
              <a:t>Chaskin</a:t>
            </a:r>
            <a:r>
              <a:rPr lang="en-US" sz="3600" dirty="0">
                <a:effectLst/>
                <a:latin typeface="Times New Roman" panose="02020603050405020304" pitchFamily="18" charset="0"/>
                <a:ea typeface="Calibri" panose="020F0502020204030204" pitchFamily="34" charset="0"/>
                <a:cs typeface="Calibri" panose="020F0502020204030204" pitchFamily="34" charset="0"/>
              </a:rPr>
              <a:t>, &amp; Webber, 2007). </a:t>
            </a:r>
            <a:endParaRPr lang="en-CA" dirty="0"/>
          </a:p>
          <a:p>
            <a:endParaRPr lang="en-CA" dirty="0"/>
          </a:p>
        </p:txBody>
      </p:sp>
    </p:spTree>
    <p:extLst>
      <p:ext uri="{BB962C8B-B14F-4D97-AF65-F5344CB8AC3E}">
        <p14:creationId xmlns:p14="http://schemas.microsoft.com/office/powerpoint/2010/main" val="346597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Goal</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lnSpcReduction="10000"/>
          </a:bodyPr>
          <a:lstStyle/>
          <a:p>
            <a:r>
              <a:rPr lang="en-US" dirty="0"/>
              <a:t>Identify messaging that works to address the underlying attitudes that contribute to NIMBYism</a:t>
            </a:r>
          </a:p>
          <a:p>
            <a:r>
              <a:rPr lang="en-US" dirty="0"/>
              <a:t>Provide language for hopeful future testing in campaigns designed to address NIMBYism</a:t>
            </a:r>
          </a:p>
          <a:p>
            <a:r>
              <a:rPr lang="en-US" dirty="0"/>
              <a:t>Explore the possibility of a social norms approach to prevent NIMBYism (see Fabiano et al. 20003)</a:t>
            </a:r>
          </a:p>
          <a:p>
            <a:endParaRPr lang="en-CA" dirty="0"/>
          </a:p>
        </p:txBody>
      </p:sp>
    </p:spTree>
    <p:extLst>
      <p:ext uri="{BB962C8B-B14F-4D97-AF65-F5344CB8AC3E}">
        <p14:creationId xmlns:p14="http://schemas.microsoft.com/office/powerpoint/2010/main" val="258606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Goal</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US" dirty="0"/>
              <a:t>Identify the potential for messaging to persuade those opposed to social housing</a:t>
            </a:r>
          </a:p>
          <a:p>
            <a:r>
              <a:rPr lang="en-US" dirty="0"/>
              <a:t>Explore the possibility of a social norms approach to prevent NIMBYism (see Fabiano et al. 20003)</a:t>
            </a:r>
          </a:p>
          <a:p>
            <a:endParaRPr lang="en-CA" dirty="0"/>
          </a:p>
        </p:txBody>
      </p:sp>
    </p:spTree>
    <p:extLst>
      <p:ext uri="{BB962C8B-B14F-4D97-AF65-F5344CB8AC3E}">
        <p14:creationId xmlns:p14="http://schemas.microsoft.com/office/powerpoint/2010/main" val="59790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lnSpcReduction="10000"/>
          </a:bodyPr>
          <a:lstStyle/>
          <a:p>
            <a:r>
              <a:rPr lang="en-US" dirty="0"/>
              <a:t>Tested three different messages to appeal to three different types of rationality</a:t>
            </a:r>
          </a:p>
          <a:p>
            <a:pPr marL="742950" indent="-742950">
              <a:buFont typeface="+mj-lt"/>
              <a:buAutoNum type="arabicPeriod"/>
            </a:pPr>
            <a:r>
              <a:rPr lang="en-US" dirty="0" err="1"/>
              <a:t>Egotropic</a:t>
            </a:r>
            <a:r>
              <a:rPr lang="en-US" dirty="0"/>
              <a:t> self-interest (“This is good for you…”</a:t>
            </a:r>
          </a:p>
          <a:p>
            <a:pPr marL="742950" indent="-742950">
              <a:buFont typeface="+mj-lt"/>
              <a:buAutoNum type="arabicPeriod"/>
            </a:pPr>
            <a:r>
              <a:rPr lang="en-US" dirty="0"/>
              <a:t>Socio-tropic self-interest (”This is good for your community…”</a:t>
            </a:r>
          </a:p>
          <a:p>
            <a:pPr marL="742950" indent="-742950">
              <a:buFont typeface="+mj-lt"/>
              <a:buAutoNum type="arabicPeriod"/>
            </a:pPr>
            <a:r>
              <a:rPr lang="en-US" dirty="0"/>
              <a:t>Value Rationality (”This is the right thing to do”)</a:t>
            </a:r>
          </a:p>
          <a:p>
            <a:pPr marL="742950" indent="-742950">
              <a:buFont typeface="+mj-lt"/>
              <a:buAutoNum type="arabicPeriod"/>
            </a:pPr>
            <a:endParaRPr lang="en-US" dirty="0"/>
          </a:p>
          <a:p>
            <a:endParaRPr lang="en-CA" dirty="0"/>
          </a:p>
        </p:txBody>
      </p:sp>
    </p:spTree>
    <p:extLst>
      <p:ext uri="{BB962C8B-B14F-4D97-AF65-F5344CB8AC3E}">
        <p14:creationId xmlns:p14="http://schemas.microsoft.com/office/powerpoint/2010/main" val="297123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US" dirty="0"/>
              <a:t>Respondents were randomly assigned to one of four groups (three messages plus a control)</a:t>
            </a:r>
          </a:p>
          <a:p>
            <a:pPr marL="763588" indent="0">
              <a:buNone/>
            </a:pPr>
            <a:endParaRPr lang="en-CA"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The population of Ontario is expected to increase by at least 2.1% over the coming year. Continued population growth over the next decade is expected to put pressure on infrastructure, housing and amenities. As a result, Ontario will be faced with choices on how to accommodate this continued population growth.</a:t>
            </a:r>
          </a:p>
          <a:p>
            <a:pPr marL="366713" indent="0" algn="just">
              <a:buNone/>
            </a:pPr>
            <a:r>
              <a:rPr lang="en-CA" sz="1800" b="1" dirty="0">
                <a:effectLst/>
                <a:latin typeface="Garamond" panose="02020404030301010803" pitchFamily="18" charset="0"/>
                <a:ea typeface="Times New Roman" panose="02020603050405020304" pitchFamily="18" charset="0"/>
                <a:cs typeface="Times New Roman" panose="02020603050405020304" pitchFamily="18" charset="0"/>
              </a:rPr>
              <a:t>CONTROL</a:t>
            </a: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Increasing residential housing density offers a number of benefits to citizens. Ongoing research is working towards identifying how to best achieve these benefits to accommodate the increased population growth in Ontario.</a:t>
            </a:r>
          </a:p>
          <a:p>
            <a:endParaRPr lang="en-US" dirty="0"/>
          </a:p>
          <a:p>
            <a:pPr marL="742950" indent="-742950">
              <a:buFont typeface="+mj-lt"/>
              <a:buAutoNum type="arabicPeriod"/>
            </a:pPr>
            <a:endParaRPr lang="en-US" dirty="0"/>
          </a:p>
          <a:p>
            <a:endParaRPr lang="en-CA" dirty="0"/>
          </a:p>
        </p:txBody>
      </p:sp>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Tree>
    <p:extLst>
      <p:ext uri="{BB962C8B-B14F-4D97-AF65-F5344CB8AC3E}">
        <p14:creationId xmlns:p14="http://schemas.microsoft.com/office/powerpoint/2010/main" val="221570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US" dirty="0"/>
              <a:t>Respondents were randomly assigned to one of four groups (three messages plus a control)</a:t>
            </a:r>
            <a:endParaRPr lang="en-CA"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The population of Ontario is expected to increase by at least 2.1% over the coming year. Continued population growth over the next decade is expected to put pressure on infrastructure, housing and amenities. As a result, Ontario will be faced with choices on how to accommodate this continued population growth.</a:t>
            </a:r>
          </a:p>
          <a:p>
            <a:pPr marL="366713" indent="0" algn="just">
              <a:buNone/>
            </a:pPr>
            <a:r>
              <a:rPr lang="en-CA" sz="1800" b="1" dirty="0">
                <a:effectLst/>
                <a:latin typeface="Garamond" panose="02020404030301010803" pitchFamily="18" charset="0"/>
                <a:ea typeface="Times New Roman" panose="02020603050405020304" pitchFamily="18" charset="0"/>
                <a:cs typeface="Times New Roman" panose="02020603050405020304" pitchFamily="18" charset="0"/>
              </a:rPr>
              <a:t>SOCIO</a:t>
            </a:r>
            <a:r>
              <a:rPr lang="en-CA" sz="1800" b="1" dirty="0">
                <a:latin typeface="Garamond" panose="02020404030301010803" pitchFamily="18" charset="0"/>
                <a:ea typeface="Times New Roman" panose="02020603050405020304" pitchFamily="18" charset="0"/>
                <a:cs typeface="Times New Roman" panose="02020603050405020304" pitchFamily="18" charset="0"/>
              </a:rPr>
              <a:t>TROPIC RATIONALITY</a:t>
            </a:r>
            <a:endParaRPr lang="en-CA" sz="1800" b="1" dirty="0">
              <a:effectLst/>
              <a:latin typeface="Garamond" panose="02020404030301010803" pitchFamily="18" charset="0"/>
              <a:ea typeface="Times New Roman" panose="02020603050405020304" pitchFamily="18" charset="0"/>
              <a:cs typeface="Times New Roman" panose="02020603050405020304" pitchFamily="18" charset="0"/>
            </a:endParaRP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Increasing residential housing density offers a number of public benefits to citizens, including an increase in amenities for your neighbourhood. There may be additional choices and flexibility for transportation options, including the growth of comprehensive and reliable public transportation. </a:t>
            </a:r>
          </a:p>
          <a:p>
            <a:endParaRPr lang="en-US" dirty="0"/>
          </a:p>
          <a:p>
            <a:pPr marL="742950" indent="-742950">
              <a:buFont typeface="+mj-lt"/>
              <a:buAutoNum type="arabicPeriod"/>
            </a:pPr>
            <a:endParaRPr lang="en-US" dirty="0"/>
          </a:p>
          <a:p>
            <a:endParaRPr lang="en-CA" dirty="0"/>
          </a:p>
        </p:txBody>
      </p:sp>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Tree>
    <p:extLst>
      <p:ext uri="{BB962C8B-B14F-4D97-AF65-F5344CB8AC3E}">
        <p14:creationId xmlns:p14="http://schemas.microsoft.com/office/powerpoint/2010/main" val="165699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6B36-2B77-7309-1AA6-A66ADD2756C4}"/>
              </a:ext>
            </a:extLst>
          </p:cNvPr>
          <p:cNvSpPr>
            <a:spLocks noGrp="1"/>
          </p:cNvSpPr>
          <p:nvPr>
            <p:ph type="title"/>
          </p:nvPr>
        </p:nvSpPr>
        <p:spPr/>
        <p:txBody>
          <a:bodyPr/>
          <a:lstStyle/>
          <a:p>
            <a:r>
              <a:rPr lang="en-US" dirty="0"/>
              <a:t>Experiment Design</a:t>
            </a:r>
            <a:endParaRPr lang="en-CA" dirty="0"/>
          </a:p>
        </p:txBody>
      </p:sp>
      <p:sp>
        <p:nvSpPr>
          <p:cNvPr id="3" name="Content Placeholder 2">
            <a:extLst>
              <a:ext uri="{FF2B5EF4-FFF2-40B4-BE49-F238E27FC236}">
                <a16:creationId xmlns:a16="http://schemas.microsoft.com/office/drawing/2014/main" id="{16C21FED-73BF-7A4A-1B94-C27B742A897E}"/>
              </a:ext>
            </a:extLst>
          </p:cNvPr>
          <p:cNvSpPr>
            <a:spLocks noGrp="1"/>
          </p:cNvSpPr>
          <p:nvPr>
            <p:ph sz="quarter" idx="1"/>
          </p:nvPr>
        </p:nvSpPr>
        <p:spPr/>
        <p:txBody>
          <a:bodyPr>
            <a:normAutofit/>
          </a:bodyPr>
          <a:lstStyle/>
          <a:p>
            <a:r>
              <a:rPr lang="en-US" dirty="0"/>
              <a:t>Respondents were randomly assigned to one of four groups (three messages plus a control)</a:t>
            </a:r>
            <a:endParaRPr lang="en-CA"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The population of Ontario is expected to increase by at least 2.1% over the coming year. Continued population growth over the next decade is expected to put pressure on infrastructure, housing and amenities. As a result, Ontario will be faced with choices on how to accommodate this continued population growth.</a:t>
            </a:r>
          </a:p>
          <a:p>
            <a:pPr marL="366713" indent="0" algn="just">
              <a:buNone/>
            </a:pPr>
            <a:r>
              <a:rPr lang="en-CA" sz="1800" b="1" dirty="0">
                <a:effectLst/>
                <a:latin typeface="Garamond" panose="02020404030301010803" pitchFamily="18" charset="0"/>
                <a:ea typeface="Times New Roman" panose="02020603050405020304" pitchFamily="18" charset="0"/>
                <a:cs typeface="Times New Roman" panose="02020603050405020304" pitchFamily="18" charset="0"/>
              </a:rPr>
              <a:t>EGOTROPIC RATIONALITY</a:t>
            </a:r>
          </a:p>
          <a:p>
            <a:pPr marL="366713" indent="0" algn="just">
              <a:buNone/>
            </a:pPr>
            <a:r>
              <a:rPr lang="en-CA" sz="1800" dirty="0">
                <a:effectLst/>
                <a:latin typeface="Garamond" panose="02020404030301010803" pitchFamily="18" charset="0"/>
                <a:ea typeface="Times New Roman" panose="02020603050405020304" pitchFamily="18" charset="0"/>
                <a:cs typeface="Times New Roman" panose="02020603050405020304" pitchFamily="18" charset="0"/>
              </a:rPr>
              <a:t>Increasing residential housing density offers a number of personal benefits to citizens, including stabilizing property tax rates. Real estate development may also increase the value of your home, allowing you to access additional equity. </a:t>
            </a:r>
            <a:endParaRPr lang="en-US" dirty="0"/>
          </a:p>
          <a:p>
            <a:pPr marL="742950" indent="-742950">
              <a:buFont typeface="+mj-lt"/>
              <a:buAutoNum type="arabicPeriod"/>
            </a:pPr>
            <a:endParaRPr lang="en-US" dirty="0"/>
          </a:p>
          <a:p>
            <a:endParaRPr lang="en-CA" dirty="0"/>
          </a:p>
        </p:txBody>
      </p:sp>
    </p:spTree>
    <p:extLst>
      <p:ext uri="{BB962C8B-B14F-4D97-AF65-F5344CB8AC3E}">
        <p14:creationId xmlns:p14="http://schemas.microsoft.com/office/powerpoint/2010/main" val="212571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RSCH7300">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ThemeRSCH7300</Template>
  <TotalTime>2310</TotalTime>
  <Words>1339</Words>
  <Application>Microsoft Macintosh PowerPoint</Application>
  <PresentationFormat>On-screen Show (4:3)</PresentationFormat>
  <Paragraphs>97</Paragraphs>
  <Slides>15</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Bookman Old Style</vt:lpstr>
      <vt:lpstr>Calibri</vt:lpstr>
      <vt:lpstr>Calibri Light</vt:lpstr>
      <vt:lpstr>Garamond</vt:lpstr>
      <vt:lpstr>Gill Sans MT</vt:lpstr>
      <vt:lpstr>Times New Roman</vt:lpstr>
      <vt:lpstr>Wingdings</vt:lpstr>
      <vt:lpstr>Wingdings 3</vt:lpstr>
      <vt:lpstr>ThemeRSCH7300</vt:lpstr>
      <vt:lpstr>Office Theme</vt:lpstr>
      <vt:lpstr>Egotropic, sociotropic and communitarian appeals on support for housing developments</vt:lpstr>
      <vt:lpstr>Motivation</vt:lpstr>
      <vt:lpstr>Impact</vt:lpstr>
      <vt:lpstr>Experiment Goal</vt:lpstr>
      <vt:lpstr>Experiment Goal</vt:lpstr>
      <vt:lpstr>Experiment Design</vt:lpstr>
      <vt:lpstr>Experiment Design</vt:lpstr>
      <vt:lpstr>Experiment Design</vt:lpstr>
      <vt:lpstr>Experiment Design</vt:lpstr>
      <vt:lpstr>Experiment Design</vt:lpstr>
      <vt:lpstr>Experiment Design</vt:lpstr>
      <vt:lpstr>Results</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Research</dc:title>
  <dc:creator>apiscitelli</dc:creator>
  <cp:lastModifiedBy>Simon Kiss</cp:lastModifiedBy>
  <cp:revision>93</cp:revision>
  <dcterms:created xsi:type="dcterms:W3CDTF">2006-08-16T00:00:00Z</dcterms:created>
  <dcterms:modified xsi:type="dcterms:W3CDTF">2022-09-30T17:36:09Z</dcterms:modified>
</cp:coreProperties>
</file>