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tiff" ContentType="image/tif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11"/>
    <p:restoredTop sz="94694"/>
  </p:normalViewPr>
  <p:slideViewPr>
    <p:cSldViewPr snapToGrid="0" snapToObjects="1">
      <p:cViewPr varScale="1">
        <p:scale>
          <a:sx d="100" n="125"/>
          <a:sy d="100" n="125"/>
        </p:scale>
        <p:origin x="488" y="16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sorterViewPr>
    <p:cViewPr>
      <p:scale>
        <a:sx d="100" n="80"/>
        <a:sy d="100" n="80"/>
      </p:scale>
      <p:origin x="0" y="0"/>
    </p:cViewPr>
  </p:sorter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notesMaster" Target="notesMasters/notesMaster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5" Type="http://schemas.openxmlformats.org/officeDocument/2006/relationships/theme" Target="theme/theme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E56F7-9D02-6E41-B325-865C0A12B864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E58C3-1030-FA49-BDBD-972BA7C96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56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Support for LISPOP comes from Office of Research Services</a:t>
            </a:r>
          </a:p>
          <a:p>
            <a:pPr lvl="0" indent="0" marL="0">
              <a:buNone/>
            </a:pPr>
          </a:p>
          <a:p>
            <a:pPr lvl="0"/>
            <a:r>
              <a:rPr/>
              <a:t>Strength of Laurier in all aspects of public opinion training and research, e.g. survey design, analysis</a:t>
            </a:r>
          </a:p>
          <a:p>
            <a:pPr lvl="0" indent="0" marL="0">
              <a:buNone/>
            </a:pPr>
          </a:p>
          <a:p>
            <a:pPr lvl="0"/>
            <a:r>
              <a:rPr/>
              <a:t>regularly commission surveys on important issues, we conducted an OPES 2018 and wanted to repeat that in 2022</a:t>
            </a:r>
          </a:p>
          <a:p>
            <a:pPr lvl="0" indent="0" marL="0">
              <a:buNone/>
            </a:pPr>
          </a:p>
          <a:p>
            <a:pPr lvl="0"/>
            <a:r>
              <a:rPr/>
              <a:t>clear Housing was going to be an issue, focus of this survey</a:t>
            </a:r>
          </a:p>
          <a:p>
            <a:pPr lvl="0" indent="0" marL="0">
              <a:buNone/>
            </a:pPr>
          </a:p>
          <a:p>
            <a:pPr lvl="0"/>
            <a:r>
              <a:rPr/>
              <a:t>emphasize dataset publicly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E58C3-1030-FA49-BDBD-972BA7C96F61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Prior to the campaign, expert panel announced to make recommendations</a:t>
            </a:r>
          </a:p>
          <a:p>
            <a:pPr lvl="0" indent="0" marL="0">
              <a:buNone/>
            </a:pPr>
          </a:p>
          <a:p>
            <a:pPr lvl="0"/>
            <a:r>
              <a:rPr/>
              <a:t>Signature policy was to create 1.5 million homes over 10 years</a:t>
            </a:r>
          </a:p>
          <a:p>
            <a:pPr lvl="0" indent="0" marL="0">
              <a:buNone/>
            </a:pPr>
          </a:p>
          <a:p>
            <a:pPr lvl="0"/>
            <a:r>
              <a:rPr/>
              <a:t>Cross-partisan consensus on the need to increase supply</a:t>
            </a:r>
          </a:p>
          <a:p>
            <a:pPr lvl="0" indent="0" marL="0">
              <a:buNone/>
            </a:pPr>
          </a:p>
          <a:p>
            <a:pPr lvl="1"/>
            <a:r>
              <a:rPr/>
              <a:t>Implementation is harder than you might think</a:t>
            </a:r>
          </a:p>
          <a:p>
            <a:pPr lvl="0" indent="0" marL="0">
              <a:buNone/>
            </a:pPr>
          </a:p>
          <a:p>
            <a:pPr lvl="1"/>
            <a:r>
              <a:rPr/>
              <a:t>The data here will show how this support seeming consensus is fragile</a:t>
            </a:r>
          </a:p>
          <a:p>
            <a:pPr lvl="0" indent="0" marL="0">
              <a:buNone/>
            </a:pPr>
          </a:p>
          <a:p>
            <a:pPr lvl="0"/>
            <a:r>
              <a:rPr/>
              <a:t>Governments can’t just wave a wand and “increase supply”. Requires financing, cooperation from developers, municipalities, rule changes, each of which can present place obstacles to emerge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E58C3-1030-FA49-BDBD-972BA7C96F61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Overall, if we compare the clusters by partisanship, it’s clear that a lot of the difference is driven by left-wing support for government regulation. PC voters are less enthusiastic than the other parties to do support either cluster.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E58C3-1030-FA49-BDBD-972BA7C96F61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Cross-partisan consensus on the need to increase housing supply</a:t>
            </a:r>
          </a:p>
          <a:p>
            <a:pPr lvl="0" indent="0" marL="0">
              <a:buNone/>
            </a:pPr>
          </a:p>
          <a:p>
            <a:pPr lvl="0"/>
            <a:r>
              <a:rPr/>
              <a:t>This only goes so far</a:t>
            </a:r>
          </a:p>
          <a:p>
            <a:pPr lvl="0" indent="0" marL="0">
              <a:buNone/>
            </a:pPr>
          </a:p>
          <a:p>
            <a:pPr lvl="0" indent="-457200" marL="457200">
              <a:buAutoNum startAt="2" type="arabicPeriod"/>
            </a:pPr>
            <a:r>
              <a:rPr/>
              <a:t>Public opinion remains protective of single-family homes</a:t>
            </a:r>
          </a:p>
          <a:p>
            <a:pPr lvl="0" indent="0" marL="0">
              <a:buNone/>
            </a:pPr>
          </a:p>
          <a:p>
            <a:pPr lvl="1"/>
            <a:r>
              <a:rPr/>
              <a:t>Government action on prices remains more popular than government action which might increase housing supply without contributing to urban sprawl</a:t>
            </a:r>
          </a:p>
          <a:p>
            <a:pPr lvl="0" indent="0" marL="0">
              <a:buNone/>
            </a:pPr>
          </a:p>
          <a:p>
            <a:pPr lvl="1" indent="-457200" marL="914400">
              <a:buAutoNum startAt="3" type="arabicPeriod"/>
            </a:pPr>
            <a:r>
              <a:rPr/>
              <a:t>Combined with public opposition to sprawl (see blowback on Greenbelt) leaves the impression of remarkable challenges to adding to supply, despite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E58C3-1030-FA49-BDBD-972BA7C96F61}" type="slidenum">
              <a:rPr lang="en-US"/>
              <a:t>9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00BDE1-7DD1-5A49-A42F-BDB41122B2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C1C63E9-ABCF-514F-BE85-7D16E12AE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9AABE-5187-BC46-BA1A-D8A707854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D38DA-A94B-ED4F-BD5F-4B31265F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Laurier Institute For The Study of Public Opinion and Policy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BBBDC-B84C-CE44-9ED6-759F86A1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4A86-797D-C44A-A5B6-48BCB10989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C5C8182-1346-2096-FF66-66A6FFE2A1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24800" y="480109"/>
            <a:ext cx="2743200" cy="365125"/>
          </a:xfr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2B3BBAB0-D3BB-E04E-85BC-4E90AC267CEB}" type="datetime4">
              <a:rPr lang="en-CA" smtClean="0"/>
              <a:pPr/>
              <a:t>October 18,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1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EA1CF2-5E6C-BF4A-B9D3-B02F4544598A}"/>
              </a:ext>
            </a:extLst>
          </p:cNvPr>
          <p:cNvSpPr/>
          <p:nvPr userDrawn="1"/>
        </p:nvSpPr>
        <p:spPr>
          <a:xfrm>
            <a:off x="0" y="0"/>
            <a:ext cx="12192000" cy="857956"/>
          </a:xfrm>
          <a:prstGeom prst="rect">
            <a:avLst/>
          </a:prstGeom>
          <a:solidFill>
            <a:srgbClr val="330072"/>
          </a:solidFill>
          <a:ln>
            <a:solidFill>
              <a:srgbClr val="330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9B606-1C74-754E-A048-32F79ED2C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307"/>
            <a:ext cx="10515600" cy="1100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BB420-FA1F-FE4F-A0CF-885CCFC2D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983"/>
            <a:ext cx="10515600" cy="5098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3D443-29A2-894A-BB1D-A7D6C5ED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BAB0-D3BB-E04E-85BC-4E90AC267CEB}" type="datetime4">
              <a:rPr lang="en-CA" smtClean="0"/>
              <a:t>October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163EE-C49C-9F40-A9E0-EFAB3C62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Laurier Institute For The Study of Public Opinion and Policy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CCB7A-8913-E449-8EAD-A285EB1A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4A86-797D-C44A-A5B6-48BCB109896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7EF6CF-2483-9342-8E6B-D0070D32A4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68836" y="6136323"/>
            <a:ext cx="2111404" cy="6204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52EC97-E12E-934F-92CF-474787A95387}"/>
              </a:ext>
            </a:extLst>
          </p:cNvPr>
          <p:cNvSpPr/>
          <p:nvPr userDrawn="1"/>
        </p:nvSpPr>
        <p:spPr>
          <a:xfrm>
            <a:off x="0" y="6773333"/>
            <a:ext cx="12192000" cy="84667"/>
          </a:xfrm>
          <a:prstGeom prst="rect">
            <a:avLst/>
          </a:prstGeom>
          <a:solidFill>
            <a:srgbClr val="F3A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9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25240-2DF5-914D-999D-2681D1D7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4B95C-39C6-014A-A233-6FFE5A9D8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D3A40-DF0E-6E4C-B68C-661C885F5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E1ED-FD57-BD49-9583-29224B10FF0A}" type="datetime4">
              <a:rPr lang="en-CA" smtClean="0"/>
              <a:t>October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73BF2-DD69-DC4D-8D61-A03FE907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Laurier Institute For The Study of Public Opinion and Policy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8AD4A-7886-D74F-A2F4-50B8B111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4A86-797D-C44A-A5B6-48BCB10989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34394-2566-884F-B7AB-46C94DCDECD2}"/>
              </a:ext>
            </a:extLst>
          </p:cNvPr>
          <p:cNvSpPr/>
          <p:nvPr userDrawn="1"/>
        </p:nvSpPr>
        <p:spPr>
          <a:xfrm>
            <a:off x="0" y="0"/>
            <a:ext cx="12192000" cy="857956"/>
          </a:xfrm>
          <a:prstGeom prst="rect">
            <a:avLst/>
          </a:prstGeom>
          <a:solidFill>
            <a:srgbClr val="330072"/>
          </a:solidFill>
          <a:ln>
            <a:solidFill>
              <a:srgbClr val="330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80FEE8-F584-0642-93BC-CAFAD3FE3A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2200" y="6152877"/>
            <a:ext cx="2111404" cy="6204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E834FE3-3289-0847-94B9-432679995F32}"/>
              </a:ext>
            </a:extLst>
          </p:cNvPr>
          <p:cNvSpPr/>
          <p:nvPr userDrawn="1"/>
        </p:nvSpPr>
        <p:spPr>
          <a:xfrm>
            <a:off x="0" y="6773333"/>
            <a:ext cx="12192000" cy="84667"/>
          </a:xfrm>
          <a:prstGeom prst="rect">
            <a:avLst/>
          </a:prstGeom>
          <a:solidFill>
            <a:srgbClr val="F3A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81F290B-6976-D846-BBE2-B103965F37A0}"/>
              </a:ext>
            </a:extLst>
          </p:cNvPr>
          <p:cNvSpPr txBox="1">
            <a:spLocks/>
          </p:cNvSpPr>
          <p:nvPr userDrawn="1"/>
        </p:nvSpPr>
        <p:spPr>
          <a:xfrm>
            <a:off x="838200" y="-96307"/>
            <a:ext cx="10515600" cy="110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9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1463D0-91CC-0140-B596-4BA6D87A8CC5}"/>
              </a:ext>
            </a:extLst>
          </p:cNvPr>
          <p:cNvSpPr/>
          <p:nvPr userDrawn="1"/>
        </p:nvSpPr>
        <p:spPr>
          <a:xfrm>
            <a:off x="0" y="0"/>
            <a:ext cx="12192000" cy="857956"/>
          </a:xfrm>
          <a:prstGeom prst="rect">
            <a:avLst/>
          </a:prstGeom>
          <a:solidFill>
            <a:srgbClr val="330072"/>
          </a:solidFill>
          <a:ln>
            <a:solidFill>
              <a:srgbClr val="330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ADE40-9A39-F544-8795-87E9FF6F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307"/>
            <a:ext cx="10515600" cy="10223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E9355-3AF2-8F4D-98BA-DC0DABF19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05407"/>
            <a:ext cx="5181600" cy="50715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217ED-3B0F-2E4C-B201-4E65A31C9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05407"/>
            <a:ext cx="5181600" cy="50715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0E084-E761-7E49-A156-F88354E0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B749-21DE-434E-AB0A-00809CBC0F45}" type="datetime4">
              <a:rPr lang="en-CA" smtClean="0"/>
              <a:t>October 18,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65BF7-7D2A-3C49-B5B6-E5F81C10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Laurier Institute For The Study of Public Opinion and Policy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349C7-1398-7E4F-9614-CAFA5901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4A86-797D-C44A-A5B6-48BCB109896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E7FE8C-7474-AD45-A0E9-147C0E3C90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68836" y="6136323"/>
            <a:ext cx="2111404" cy="6204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23E945-58D7-EF4E-AF97-42AA2D32C155}"/>
              </a:ext>
            </a:extLst>
          </p:cNvPr>
          <p:cNvSpPr/>
          <p:nvPr userDrawn="1"/>
        </p:nvSpPr>
        <p:spPr>
          <a:xfrm>
            <a:off x="0" y="6773333"/>
            <a:ext cx="12192000" cy="84667"/>
          </a:xfrm>
          <a:prstGeom prst="rect">
            <a:avLst/>
          </a:prstGeom>
          <a:solidFill>
            <a:srgbClr val="F3A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68D46-5B10-4A49-8D02-973716979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E2C54-3D04-A446-BAC7-BEEA92E6C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7FFE3-2A66-F247-AE3D-3A94E49F9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2F63E-4F20-F64F-AA6B-02EC9E6F3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63378-B6E0-2D47-951F-7319B48B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C875-D71A-C140-81A6-CD710AF406B6}" type="datetime4">
              <a:rPr lang="en-CA" smtClean="0"/>
              <a:t>October 18,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9D2B2-4A54-8245-96AA-0E0F365E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Laurier Institute For The Study of Public Opinion and Policy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0A927A-B0D6-B047-9A74-4F59A8743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4A86-797D-C44A-A5B6-48BCB109896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E84735-C948-9F42-807F-27EE7A8C5DA5}"/>
              </a:ext>
            </a:extLst>
          </p:cNvPr>
          <p:cNvSpPr/>
          <p:nvPr userDrawn="1"/>
        </p:nvSpPr>
        <p:spPr>
          <a:xfrm>
            <a:off x="0" y="0"/>
            <a:ext cx="12192000" cy="857956"/>
          </a:xfrm>
          <a:prstGeom prst="rect">
            <a:avLst/>
          </a:prstGeom>
          <a:solidFill>
            <a:srgbClr val="330072"/>
          </a:solidFill>
          <a:ln>
            <a:solidFill>
              <a:srgbClr val="330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A0AE07-1840-E344-AF4D-1C3502D84E04}"/>
              </a:ext>
            </a:extLst>
          </p:cNvPr>
          <p:cNvSpPr txBox="1">
            <a:spLocks/>
          </p:cNvSpPr>
          <p:nvPr userDrawn="1"/>
        </p:nvSpPr>
        <p:spPr>
          <a:xfrm>
            <a:off x="838200" y="-96307"/>
            <a:ext cx="10515600" cy="110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23629B-0574-554F-973A-06DD8DB865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68836" y="6136323"/>
            <a:ext cx="2111404" cy="62045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1717978-FFBF-6E4A-A727-28572F4BDAF9}"/>
              </a:ext>
            </a:extLst>
          </p:cNvPr>
          <p:cNvSpPr/>
          <p:nvPr userDrawn="1"/>
        </p:nvSpPr>
        <p:spPr>
          <a:xfrm>
            <a:off x="0" y="6773333"/>
            <a:ext cx="12192000" cy="84667"/>
          </a:xfrm>
          <a:prstGeom prst="rect">
            <a:avLst/>
          </a:prstGeom>
          <a:solidFill>
            <a:srgbClr val="F3A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2CC69D-6296-3845-9B2D-9170DCD0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9FFA-CE6C-B645-8CF2-A9C6B241F92E}" type="datetime4">
              <a:rPr lang="en-CA" smtClean="0"/>
              <a:t>October 18,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023EF7-577D-054C-935D-DF81130B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Laurier Institute For The Study of Public Opinion and Policy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1DE69-BA8F-2B4F-B4E7-22CED459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4A86-797D-C44A-A5B6-48BCB1098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1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8479-F86E-8044-BECD-F767DB5C7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DE145-0C79-0F43-A223-545D93157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6EB88-7B68-014C-B0AB-EBBD5BC13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37520-73EC-D24B-9886-3B08B40BA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EFA7-75EB-1F4C-AF4E-CC038863B830}" type="datetime4">
              <a:rPr lang="en-CA" smtClean="0"/>
              <a:t>October 18,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45A4-1027-724B-A478-EEA1263C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358D7-2925-034F-A77F-640AB9B9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4A86-797D-C44A-A5B6-48BCB1098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7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5" Target="../slideLayouts/slideLayout5.xml" Type="http://schemas.openxmlformats.org/officeDocument/2006/relationships/slideLayout" /><Relationship Id="rId4" Target="../slideLayouts/slideLayout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4BBD1-0833-824A-A1CB-119F7CF9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E95FE-B042-E348-8661-3A1FA1450E11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87A58-E08F-8F44-B03E-533CBEACDC7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9F79B-F83A-CA4C-9442-BDF1EF5BF5DB}" type="datetime4">
              <a:rPr lang="en-CA" smtClean="0"/>
              <a:t>October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B7B1F-39A1-644A-B1C7-CEF05A944AE3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2D2FB-3EDE-D746-8FD5-6348B7DFB5AF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84A86-797D-C44A-A5B6-48BCB1098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72602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</p:sldLayoutIdLst>
  <p:hf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925895?casa_token=8Rj-SesB2OkAAAAA:vZwSh7LJCdk0FW23d31--87_SumZ96Me8Z8w_-H3aTx1sLdPICvJTCMj9jczC6VPkC4sz_gjVTxWFW4yookH5L4N-x7lVD4O9M_ttdcnZjZ_xfB_9k4" TargetMode="External" /><Relationship Id="rId3" Type="http://schemas.openxmlformats.org/officeDocument/2006/relationships/hyperlink" Target="http://books.google.ca/books?id=83yNzu6toisC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doi.org/10.5683/SP3/FFTYDV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AABE-5187-BC46-BA1A-D8A707854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Partisan Consensus and its Limits in Ontario Housing Policy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C63E9-ABCF-514F-BE85-7D16E12AE73C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Simon Kiss</a:t>
            </a:r>
            <a:br/>
            <a:r>
              <a:rPr/>
              <a:t>Anthony Piscitelli</a:t>
            </a:r>
            <a:br/>
            <a:r>
              <a:rPr/>
              <a:t>Matthew Arp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C5C8182-1346-2096-FF66-66A6FFE2A181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7924800" y="480109"/>
            <a:ext cx="2743200" cy="365125"/>
          </a:xfr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2B3BBAB0-D3BB-E04E-85BC-4E90AC267CEB}" type="datetime4">
              <a:rPr lang="en-CA" smtClean="0"/>
              <a:pPr/>
              <a:t>2023-10-16</a:t>
            </a:fld>
            <a:endParaRPr dirty="0" lang="en-US"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B606-1C74-754E-A048-32F79ED2C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307"/>
            <a:ext cx="10515600" cy="1100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BB420-FA1F-FE4F-A0CF-885CCFC2D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Samuelson, Paul A. 1954. “The Pure Theory of Public Expenditure.” </a:t>
            </a:r>
            <a:r>
              <a:rPr i="1"/>
              <a:t>The Review of Economics and Statistics</a:t>
            </a:r>
            <a:r>
              <a:rPr/>
              <a:t> 36 (4): 387–89. </a:t>
            </a:r>
            <a:r>
              <a:rPr>
                <a:hlinkClick r:id="rId2"/>
              </a:rPr>
              <a:t>https://www.jstor.org/stable/1925895?casa_token=8Rj-SesB2OkAAAAA:vZwSh7LJCdk0FW23d31--87_SumZ96Me8Z8w_-H3aTx1sLdPICvJTCMj9jczC6VPkC4sz_gjVTxWFW4yookH5L4N-x7lVD4O9M_ttdcnZjZ_xfB_9k4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Zaller, J. 1992. </a:t>
            </a:r>
            <a:r>
              <a:rPr i="1"/>
              <a:t>The Nature and Origins of Mass Opinion</a:t>
            </a:r>
            <a:r>
              <a:rPr/>
              <a:t>. Cambridge: Cambridge University Press. </a:t>
            </a:r>
            <a:r>
              <a:rPr>
                <a:hlinkClick r:id="rId3"/>
              </a:rPr>
              <a:t>http://books.google.ca/books?id=83yNzu6toisC</a:t>
            </a:r>
            <a:r>
              <a:rPr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3D443-29A2-894A-BB1D-A7D6C5EDC3E6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B3BBAB0-D3BB-E04E-85BC-4E90AC267CEB}" type="datetime4">
              <a:rPr lang="en-CA" smtClean="0"/>
              <a:t>2023-10-16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B606-1C74-754E-A048-32F79ED2C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307"/>
            <a:ext cx="10515600" cy="1100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Ontario Provincial Election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BB420-FA1F-FE4F-A0CF-885CCFC2D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LISPOP’s mandate to support research, training and knowledge mobilization of public opinion and policy</a:t>
            </a:r>
          </a:p>
          <a:p>
            <a:pPr lvl="0"/>
            <a:r>
              <a:rPr/>
              <a:t>Survey of 2000 voters during 2022 Ontario Provincial Election</a:t>
            </a:r>
          </a:p>
          <a:p>
            <a:pPr lvl="0"/>
            <a:r>
              <a:rPr/>
              <a:t>Field dates between May 18th and May 30th, 2022</a:t>
            </a:r>
          </a:p>
          <a:p>
            <a:pPr lvl="0"/>
            <a:r>
              <a:rPr/>
              <a:t>Standard political variables (e.g. federal and provincial vote, federal and provincial partisanship) as well as heavy focus on housing-specific variables</a:t>
            </a:r>
          </a:p>
          <a:p>
            <a:pPr lvl="0"/>
            <a:r>
              <a:rPr/>
              <a:t>Data publicly available </a:t>
            </a:r>
            <a:r>
              <a:rPr>
                <a:hlinkClick r:id="rId3"/>
              </a:rPr>
              <a:t>here</a:t>
            </a:r>
            <a:r>
              <a:rPr/>
              <a:t> for sharing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3D443-29A2-894A-BB1D-A7D6C5EDC3E6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B3BBAB0-D3BB-E04E-85BC-4E90AC267CEB}" type="datetime4">
              <a:rPr lang="en-CA" smtClean="0"/>
              <a:t>2023-10-16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DE40-9A39-F544-8795-87E9FF6F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307"/>
            <a:ext cx="10515600" cy="102232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Context of the 2022 Election Campaign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E9355-3AF2-8F4D-98BA-DC0DABF190DA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Provincial government commissioned an expert panel to make recommendations on housing affordability</a:t>
            </a:r>
          </a:p>
          <a:p>
            <a:pPr lvl="0"/>
            <a:r>
              <a:rPr/>
              <a:t>Signature recommendation to build 1.5 million homes</a:t>
            </a:r>
          </a:p>
          <a:p>
            <a:pPr lvl="0"/>
            <a:r>
              <a:rPr/>
              <a:t>subsequently included in the NDP and Liberal platforms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23218770" name=""/>
          <p:cNvGraphicFramePr>
            <a:graphicFrameLocks noGrp="true"/>
          </p:cNvGraphicFramePr>
          <p:nvPr/>
        </p:nvGraphicFramePr>
        <p:xfrm rot="0">
          <a:off x="64008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36576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Topic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Cost of living, living expenses / wages / Inflation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Health care issues (non-COVID)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Housing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Environmental / ecological issues / climate change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Economy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0E084-E761-7E49-A156-F88354E0FAFB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3837B749-21DE-434E-AB0A-00809CBC0F45}" type="datetime4">
              <a:rPr lang="en-CA" smtClean="0"/>
              <a:t>2023-10-16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B606-1C74-754E-A048-32F79ED2C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307"/>
            <a:ext cx="10515600" cy="1100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Solutions</a:t>
            </a:r>
          </a:p>
        </p:txBody>
      </p:sp>
      <p:pic>
        <p:nvPicPr>
          <p:cNvPr descr="Kiss_piscitelli_Arp_files/figure-pptx/means-grap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22400" y="1066800"/>
            <a:ext cx="9334500" cy="509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3D443-29A2-894A-BB1D-A7D6C5EDC3E6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B3BBAB0-D3BB-E04E-85BC-4E90AC267CEB}" type="datetime4">
              <a:rPr lang="en-CA" smtClean="0"/>
              <a:t>2023-10-16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DE40-9A39-F544-8795-87E9FF6F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307"/>
            <a:ext cx="10515600" cy="102232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Ideology in housing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E9355-3AF2-8F4D-98BA-DC0DABF190DA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Two clusters of policies:</a:t>
            </a:r>
          </a:p>
          <a:p>
            <a:pPr lvl="1" indent="-457200" marL="914400">
              <a:buAutoNum type="arabicPeriod"/>
            </a:pPr>
            <a:r>
              <a:rPr/>
              <a:t>Government regulation</a:t>
            </a:r>
          </a:p>
          <a:p>
            <a:pPr lvl="1" indent="-457200" marL="914400">
              <a:buAutoNum type="arabicPeriod"/>
            </a:pPr>
            <a:r>
              <a:rPr/>
              <a:t>Reducing barriers to increasing supply (Market forces)</a:t>
            </a:r>
          </a:p>
          <a:p>
            <a:pPr lvl="0"/>
            <a:r>
              <a:rPr/>
              <a:t>These cluster mirror two fundamental ways of accomplishing collective goals: markets and states (or bureaucracy) (Samuelson 1954)</a:t>
            </a:r>
          </a:p>
          <a:p>
            <a:pPr lvl="0"/>
            <a:r>
              <a:rPr/>
              <a:t>In this case, government regulation is noticeably more popular</a:t>
            </a:r>
          </a:p>
          <a:p>
            <a:pPr lvl="0"/>
            <a:r>
              <a:rPr/>
              <a:t>The general goal of increasing supply is actually correlated with </a:t>
            </a:r>
            <a:r>
              <a:rPr i="1"/>
              <a:t>both</a:t>
            </a:r>
            <a:r>
              <a:rPr/>
              <a:t> clusters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20847547" name=""/>
          <p:cNvGraphicFramePr>
            <a:graphicFrameLocks noGrp="true"/>
          </p:cNvGraphicFramePr>
          <p:nvPr/>
        </p:nvGraphicFramePr>
        <p:xfrm rot="0">
          <a:off x="64008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2743200"/>
                <a:gridCol w="914400"/>
                <a:gridCol w="9144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Question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Government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Market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Require developers to build more affordable housing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More affordable public housing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More rent control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Taxes for owning multiple houses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Increasing taxes for foreign home-buyers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Government loans for new buyers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Reduce heritage designation laws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Eliminate density and height restrictions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Add more properties to existing units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More non-single housing properties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Increase housing supply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Eliminate housing transfer taxes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0E084-E761-7E49-A156-F88354E0FAFB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3837B749-21DE-434E-AB0A-00809CBC0F45}" type="datetime4">
              <a:rPr lang="en-CA" smtClean="0"/>
              <a:t>2023-10-16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DE40-9A39-F544-8795-87E9FF6F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307"/>
            <a:ext cx="10515600" cy="102232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Ideology in housing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E9355-3AF2-8F4D-98BA-DC0DABF190DA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Two clusters of policies:</a:t>
            </a:r>
          </a:p>
          <a:p>
            <a:pPr lvl="1" indent="-457200" marL="914400">
              <a:buAutoNum type="arabicPeriod"/>
            </a:pPr>
            <a:r>
              <a:rPr/>
              <a:t>Government regulation</a:t>
            </a:r>
          </a:p>
          <a:p>
            <a:pPr lvl="1" indent="-457200" marL="914400">
              <a:buAutoNum type="arabicPeriod"/>
            </a:pPr>
            <a:r>
              <a:rPr/>
              <a:t>Reducing barriers to increasing supply (Market forces)</a:t>
            </a:r>
          </a:p>
          <a:p>
            <a:pPr lvl="0"/>
            <a:r>
              <a:rPr/>
              <a:t>These cluster mirror two fundamental ways of accomplishing collective goals: markets and states (or bureaucracy) (Samuelson 1954)</a:t>
            </a:r>
          </a:p>
          <a:p>
            <a:pPr lvl="0"/>
            <a:r>
              <a:rPr/>
              <a:t>In this case, government regulation is noticeably more popular</a:t>
            </a:r>
          </a:p>
          <a:p>
            <a:pPr lvl="0"/>
            <a:r>
              <a:rPr/>
              <a:t>The general goal of increasing supply is actually correlated with </a:t>
            </a:r>
            <a:r>
              <a:rPr i="1"/>
              <a:t>both</a:t>
            </a:r>
            <a:r>
              <a:rPr/>
              <a:t> cluster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34386854" name=""/>
          <p:cNvGraphicFramePr>
            <a:graphicFrameLocks noGrp="true"/>
          </p:cNvGraphicFramePr>
          <p:nvPr/>
        </p:nvGraphicFramePr>
        <p:xfrm rot="0">
          <a:off x="64008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2743200"/>
                <a:gridCol w="914400"/>
                <a:gridCol w="9144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Question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Regulation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Market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Require developers to build more affordable housing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More affordable public housing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More rent control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Taxes for owning multiple houses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Increasing taxes for foreign home-buyers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Government loans for new buyers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Reduce heritage designation laws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Eliminate density and height restrictions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Add more properties to existing units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More non-single housing properties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Increase housing supply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Eliminate housing transfer taxes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0E084-E761-7E49-A156-F88354E0FAFB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3837B749-21DE-434E-AB0A-00809CBC0F45}" type="datetime4">
              <a:rPr lang="en-CA" smtClean="0"/>
              <a:t>2023-10-16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DE40-9A39-F544-8795-87E9FF6F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307"/>
            <a:ext cx="10515600" cy="102232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Importance of partisan cues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E9355-3AF2-8F4D-98BA-DC0DABF190DA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Voters often take cues from parties they identify with as to what positions they should hold (Zaller 1992)</a:t>
            </a:r>
          </a:p>
          <a:p>
            <a:pPr lvl="0"/>
            <a:r>
              <a:rPr/>
              <a:t>Cross-partisan consensus in the platforms is evident in</a:t>
            </a:r>
          </a:p>
        </p:txBody>
      </p:sp>
      <p:pic>
        <p:nvPicPr>
          <p:cNvPr descr="Kiss_piscitelli_Arp_files/figure-pptx/solutions-partisanshi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5621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0E084-E761-7E49-A156-F88354E0FAFB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3837B749-21DE-434E-AB0A-00809CBC0F45}" type="datetime4">
              <a:rPr lang="en-CA" smtClean="0"/>
              <a:t>2023-10-16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B606-1C74-754E-A048-32F79ED2C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307"/>
            <a:ext cx="10515600" cy="1100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Popularity of the clusters</a:t>
            </a:r>
          </a:p>
        </p:txBody>
      </p:sp>
      <p:pic>
        <p:nvPicPr>
          <p:cNvPr descr="Kiss_piscitelli_Arp_files/figure-pptx/averages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908300" y="1066800"/>
            <a:ext cx="6362700" cy="509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3D443-29A2-894A-BB1D-A7D6C5EDC3E6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B3BBAB0-D3BB-E04E-85BC-4E90AC267CEB}" type="datetime4">
              <a:rPr lang="en-CA" smtClean="0"/>
              <a:t>2023-10-16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B606-1C74-754E-A048-32F79ED2C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307"/>
            <a:ext cx="10515600" cy="1100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BB420-FA1F-FE4F-A0CF-885CCFC2D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Cross-partisan consensus on the need to increase housing supply</a:t>
            </a:r>
          </a:p>
          <a:p>
            <a:pPr lvl="0" indent="-457200" marL="457200">
              <a:buAutoNum type="arabicPeriod"/>
            </a:pPr>
            <a:r>
              <a:rPr/>
              <a:t>Public opinion remains protective of single-family homes</a:t>
            </a:r>
          </a:p>
          <a:p>
            <a:pPr lvl="0" indent="-457200" marL="457200">
              <a:buAutoNum type="arabicPeriod"/>
            </a:pPr>
            <a:r>
              <a:rPr/>
              <a:t>Combined with public opposition to sprawl leaves the impression of remarkable challenges to adding to supply, despite #1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3D443-29A2-894A-BB1D-A7D6C5EDC3E6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B3BBAB0-D3BB-E04E-85BC-4E90AC267CEB}" type="datetime4">
              <a:rPr lang="en-CA" smtClean="0"/>
              <a:t>2023-10-16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Partisan Consensus and its Limits in Ontario Housing Policy</dc:title>
  <dc:creator>Simon Kiss; Anthony Piscitelli; Matthew Arp</dc:creator>
  <cp:keywords/>
  <dcterms:created xsi:type="dcterms:W3CDTF">2023-10-18T19:27:43Z</dcterms:created>
  <dcterms:modified xsi:type="dcterms:W3CDTF">2023-10-18T19:27:43Z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housing.bib</vt:lpwstr>
  </property>
  <property fmtid="{D5CDD505-2E9C-101B-9397-08002B2CF9AE}" pid="3" name="date">
    <vt:lpwstr>2023-10-16</vt:lpwstr>
  </property>
  <property fmtid="{D5CDD505-2E9C-101B-9397-08002B2CF9AE}" pid="4" name="output">
    <vt:lpwstr/>
  </property>
</Properties>
</file>