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markdownguide.org/" TargetMode="External" /><Relationship Id="rId3" Type="http://schemas.openxmlformats.org/officeDocument/2006/relationships/hyperlink" Target="http://www.globeandmail.com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Simon J. Kiss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the previous section, we coded an R script step-by-step to learn about how to program in R. This was saved as an </a:t>
            </a:r>
            <a:r>
              <a:rPr>
                <a:latin typeface="Courier"/>
              </a:rPr>
              <a:t>.R</a:t>
            </a:r>
            <a:r>
              <a:rPr/>
              <a:t> file. But look at the directory you are in, in the bottom right pane of the RStudio cloud window.</a:t>
            </a:r>
          </a:p>
          <a:p>
            <a:pPr lvl="0" indent="0" marL="0">
              <a:buNone/>
            </a:pPr>
            <a:r>
              <a:rPr/>
              <a:t>You will see your </a:t>
            </a:r>
            <a:r>
              <a:rPr>
                <a:latin typeface="Courier"/>
              </a:rPr>
              <a:t>.R</a:t>
            </a:r>
            <a:r>
              <a:rPr/>
              <a:t> script that you saved yesterday, but also the HTML file that is the guide for the script </a:t>
            </a:r>
            <a:r>
              <a:rPr i="1"/>
              <a:t>and</a:t>
            </a:r>
            <a:r>
              <a:rPr/>
              <a:t> an </a:t>
            </a:r>
            <a:r>
              <a:rPr>
                <a:latin typeface="Courier"/>
              </a:rPr>
              <a:t>.rmD</a:t>
            </a:r>
            <a:r>
              <a:rPr/>
              <a:t> file that has the same prefix </a:t>
            </a:r>
            <a:r>
              <a:rPr>
                <a:latin typeface="Courier"/>
              </a:rPr>
              <a:t>introduction_to_R.Rmd</a:t>
            </a:r>
            <a:r>
              <a:rPr/>
              <a:t> as the HTML file.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include_graphics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path=</a:t>
            </a:r>
            <a:r>
              <a:rPr>
                <a:solidFill>
                  <a:srgbClr val="4070A0"/>
                </a:solidFill>
                <a:latin typeface="Courier"/>
              </a:rPr>
              <a:t>"images/files.png"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images/fil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65200"/>
            <a:ext cx="5105400" cy="284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You can open that file up by selecting </a:t>
            </a:r>
            <a:r>
              <a:rPr>
                <a:latin typeface="Courier"/>
              </a:rPr>
              <a:t>File &gt; Open</a:t>
            </a:r>
            <a:r>
              <a:rPr/>
              <a:t> and take a peek.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Markdown</a:t>
            </a:r>
            <a:r>
              <a:rPr/>
              <a:t> is </a:t>
            </a:r>
            <a:r>
              <a:rPr i="1"/>
              <a:t>really</a:t>
            </a:r>
            <a:r>
              <a:rPr/>
              <a:t> useful. It’s a </a:t>
            </a:r>
            <a:r>
              <a:rPr i="1"/>
              <a:t>very</a:t>
            </a:r>
            <a:r>
              <a:rPr/>
              <a:t> lightweight scripting language that lets you focus on writing rather than on writing and formatting (e.g. selecting text, formatting it, bolding it, etc. etc. ).</a:t>
            </a:r>
          </a:p>
          <a:p>
            <a:pPr lvl="0" indent="0" marL="0">
              <a:buNone/>
            </a:pPr>
            <a:r>
              <a:rPr/>
              <a:t>With just a few very basic commands in a markdown document, you can produce all kinds of documents with proper formatting: e.g. HTML, PDFs, Word, etc.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RMarkdown</a:t>
            </a:r>
            <a:r>
              <a:rPr/>
              <a:t> is a flavor of </a:t>
            </a:r>
            <a:r>
              <a:rPr>
                <a:latin typeface="Courier"/>
              </a:rPr>
              <a:t>Markdown</a:t>
            </a:r>
            <a:r>
              <a:rPr/>
              <a:t> that lets you integrate R code, and its results, into a </a:t>
            </a:r>
            <a:r>
              <a:rPr>
                <a:latin typeface="Courier"/>
              </a:rPr>
              <a:t>Markdown</a:t>
            </a:r>
            <a:r>
              <a:rPr/>
              <a:t> document and then quickly convert that into all kinds of useful documents.</a:t>
            </a:r>
          </a:p>
          <a:p>
            <a:pPr lvl="0" indent="0" marL="0">
              <a:buNone/>
            </a:pPr>
            <a:r>
              <a:rPr i="1"/>
              <a:t>I will be using RMarkdown to produce the HTML documents as guides for the class.</a:t>
            </a:r>
            <a:r>
              <a:rPr/>
              <a:t> I probably will ask you to submit assignments in the form of RMarkdown documents, so it will be useful to learn how to use it.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Making it work</a:t>
            </a:r>
          </a:p>
          <a:p>
            <a:pPr lvl="0" indent="0" marL="0">
              <a:buNone/>
            </a:pPr>
            <a:r>
              <a:rPr/>
              <a:t>An </a:t>
            </a:r>
            <a:r>
              <a:rPr>
                <a:latin typeface="Courier"/>
              </a:rPr>
              <a:t>Rmarkdown</a:t>
            </a:r>
            <a:r>
              <a:rPr/>
              <a:t> document starts with a header section, like the one in this file that has specified fields for author, title, date, etc. Those are the main ones. You can also specify what</a:t>
            </a:r>
          </a:p>
          <a:p>
            <a:pPr lvl="0" indent="0" marL="0">
              <a:buNone/>
            </a:pPr>
            <a:r>
              <a:rPr/>
              <a:t>For now, open up a new </a:t>
            </a:r>
            <a:r>
              <a:rPr>
                <a:latin typeface="Courier"/>
              </a:rPr>
              <a:t>RMarkdown</a:t>
            </a:r>
            <a:r>
              <a:rPr/>
              <a:t> document in the YAML header and set the following fields:</a:t>
            </a:r>
          </a:p>
          <a:p>
            <a:pPr lvl="0" indent="-342900" marL="342900">
              <a:buAutoNum type="arabicPeriod"/>
            </a:pPr>
            <a:r>
              <a:rPr/>
              <a:t>author to be your name</a:t>
            </a:r>
          </a:p>
          <a:p>
            <a:pPr lvl="0" indent="-342900" marL="342900">
              <a:buAutoNum type="arabicPeriod"/>
            </a:pPr>
            <a:r>
              <a:rPr/>
              <a:t>title, pick a title,</a:t>
            </a:r>
          </a:p>
          <a:p>
            <a:pPr lvl="0" indent="-342900" marL="342900">
              <a:buAutoNum type="arabicPeriod"/>
            </a:pPr>
            <a:r>
              <a:rPr/>
              <a:t>pick output to be an HTML document.</a:t>
            </a:r>
          </a:p>
          <a:p>
            <a:pPr lvl="0" indent="-342900" marL="342900">
              <a:buAutoNum type="arabicPeriod"/>
            </a:pPr>
            <a:r>
              <a:rPr/>
              <a:t>date</a:t>
            </a:r>
          </a:p>
          <a:p>
            <a:pPr lvl="0" indent="0" marL="0">
              <a:buNone/>
            </a:pPr>
            <a:r>
              <a:rPr/>
              <a:t>Copy the formatting form this document into your own.</a:t>
            </a:r>
          </a:p>
          <a:p>
            <a:pPr lvl="0" indent="0" marL="0">
              <a:buNone/>
            </a:pPr>
            <a:r>
              <a:rPr/>
              <a:t>Then, below that, just start writing some text.</a:t>
            </a:r>
          </a:p>
          <a:p>
            <a:pPr lvl="0" indent="0" marL="0">
              <a:buNone/>
            </a:pPr>
            <a:r>
              <a:rPr/>
              <a:t>To </a:t>
            </a:r>
            <a:r>
              <a:rPr>
                <a:latin typeface="Courier"/>
              </a:rPr>
              <a:t>compile</a:t>
            </a:r>
            <a:r>
              <a:rPr/>
              <a:t> the R Markdown document. cliock on the </a:t>
            </a:r>
            <a:r>
              <a:rPr>
                <a:latin typeface="Courier"/>
              </a:rPr>
              <a:t>knit</a:t>
            </a:r>
            <a:r>
              <a:rPr/>
              <a:t> button.</a:t>
            </a:r>
          </a:p>
          <a:p>
            <a:pPr lvl="0" indent="0" marL="0">
              <a:buNone/>
            </a:pPr>
            <a:r>
              <a:rPr/>
              <a:t>You can italicize text like this. </a:t>
            </a:r>
            <a:r>
              <a:rPr i="1"/>
              <a:t>Hi there! NIce to meet you!</a:t>
            </a:r>
          </a:p>
          <a:p>
            <a:pPr lvl="0" indent="0" marL="0">
              <a:buNone/>
            </a:pPr>
            <a:r>
              <a:rPr/>
              <a:t>You can boldface text like this, </a:t>
            </a:r>
            <a:r>
              <a:rPr b="1"/>
              <a:t>Nice to meet you too!</a:t>
            </a:r>
          </a:p>
          <a:p>
            <a:pPr lvl="0" indent="0" marL="0">
              <a:buNone/>
            </a:pPr>
            <a:r>
              <a:rPr/>
              <a:t>You an set a blockquote like this:</a:t>
            </a:r>
          </a:p>
          <a:p>
            <a:pPr lvl="0" indent="0" marL="1270000">
              <a:buNone/>
            </a:pPr>
            <a:r>
              <a:rPr sz="2000"/>
              <a:t>These are some very fancy words.</a:t>
            </a:r>
          </a:p>
          <a:p>
            <a:pPr lvl="0" indent="0" marL="0">
              <a:buNone/>
            </a:pPr>
            <a:r>
              <a:rPr/>
              <a:t>You can also embed a clickable URL like this, to the </a:t>
            </a:r>
            <a:r>
              <a:rPr>
                <a:hlinkClick r:id="rId3"/>
              </a:rPr>
              <a:t>Globe and Mail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Embedding R Code</a:t>
            </a:r>
          </a:p>
          <a:p>
            <a:pPr lvl="0" indent="0" marL="0">
              <a:buNone/>
            </a:pPr>
            <a:r>
              <a:rPr/>
              <a:t>Most importantly you can embed R code write into the RMarkdown document with </a:t>
            </a:r>
            <a:r>
              <a:rPr>
                <a:latin typeface="Courier"/>
              </a:rPr>
              <a:t>code chunks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The keyboard shortcut is OPT-CMD-I on a Mac and CTL-ALT-I on a PC.</a:t>
            </a:r>
          </a:p>
          <a:p>
            <a:pPr lvl="0" indent="0" marL="0">
              <a:buNone/>
            </a:pPr>
            <a:r>
              <a:rPr/>
              <a:t>For each code cunk you should give it a label, after the r. And then you just write the R code you want.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"hello world"</a:t>
            </a:r>
          </a:p>
          <a:p>
            <a:pPr lvl="0" indent="0" marL="0">
              <a:buNone/>
            </a:pPr>
            <a:r>
              <a:rPr/>
              <a:t>In the same way as in regular R, you can store the results with the </a:t>
            </a:r>
            <a:r>
              <a:rPr>
                <a:latin typeface="Courier"/>
              </a:rPr>
              <a:t>&lt;</a:t>
            </a:r>
            <a:r>
              <a:rPr/>
              <a:t> operator.</a:t>
            </a:r>
          </a:p>
          <a:p>
            <a:pPr lvl="0" indent="0">
              <a:buNone/>
            </a:pPr>
            <a:r>
              <a:rPr>
                <a:latin typeface="Courier"/>
              </a:rPr>
              <a:t>output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"hello world"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"hello world"</a:t>
            </a:r>
          </a:p>
          <a:p>
            <a:pPr lvl="0" indent="0" marL="0">
              <a:buNone/>
            </a:pPr>
            <a:r>
              <a:rPr/>
              <a:t>And then you can call it later.</a:t>
            </a:r>
          </a:p>
          <a:p>
            <a:pPr lvl="0" indent="0">
              <a:buNone/>
            </a:pPr>
            <a:r>
              <a:rPr>
                <a:latin typeface="Courier"/>
              </a:rPr>
              <a:t>output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"hello world"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RMarkdown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select </a:t>
            </a:r>
            <a:r>
              <a:rPr>
                <a:latin typeface="Courier"/>
              </a:rPr>
              <a:t>File &gt; New File &gt; RMarkdown</a:t>
            </a:r>
            <a:r>
              <a:rPr/>
              <a:t> you will get a template that will rock and roll pretty much right away.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really show you the power of this, watch what happens when you set different outputs. You can even specify different types of files to produce.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Simon J. Kiss</dc:creator>
  <cp:keywords/>
  <dcterms:created xsi:type="dcterms:W3CDTF">2023-01-12T16:23:28Z</dcterms:created>
  <dcterms:modified xsi:type="dcterms:W3CDTF">2023-01-12T16:23:28Z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