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9" r:id="rId2"/>
  </p:sldMasterIdLst>
  <p:notesMasterIdLst>
    <p:notesMasterId r:id="rId35"/>
  </p:notesMasterIdLst>
  <p:sldIdLst>
    <p:sldId id="256" r:id="rId3"/>
    <p:sldId id="366" r:id="rId4"/>
    <p:sldId id="515" r:id="rId5"/>
    <p:sldId id="517" r:id="rId6"/>
    <p:sldId id="519" r:id="rId7"/>
    <p:sldId id="523" r:id="rId8"/>
    <p:sldId id="524" r:id="rId9"/>
    <p:sldId id="525" r:id="rId10"/>
    <p:sldId id="526" r:id="rId11"/>
    <p:sldId id="527" r:id="rId12"/>
    <p:sldId id="528" r:id="rId13"/>
    <p:sldId id="548" r:id="rId14"/>
    <p:sldId id="529" r:id="rId15"/>
    <p:sldId id="553" r:id="rId16"/>
    <p:sldId id="552" r:id="rId17"/>
    <p:sldId id="554" r:id="rId18"/>
    <p:sldId id="555" r:id="rId19"/>
    <p:sldId id="322" r:id="rId20"/>
    <p:sldId id="513" r:id="rId21"/>
    <p:sldId id="546" r:id="rId22"/>
    <p:sldId id="460" r:id="rId23"/>
    <p:sldId id="514" r:id="rId24"/>
    <p:sldId id="505" r:id="rId25"/>
    <p:sldId id="504" r:id="rId26"/>
    <p:sldId id="547" r:id="rId27"/>
    <p:sldId id="465" r:id="rId28"/>
    <p:sldId id="466" r:id="rId29"/>
    <p:sldId id="508" r:id="rId30"/>
    <p:sldId id="509" r:id="rId31"/>
    <p:sldId id="510" r:id="rId32"/>
    <p:sldId id="511" r:id="rId33"/>
    <p:sldId id="316" r:id="rId3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an" initials="B" lastIdx="1" clrIdx="0">
    <p:extLst>
      <p:ext uri="{19B8F6BF-5375-455C-9EA6-DF929625EA0E}">
        <p15:presenceInfo xmlns:p15="http://schemas.microsoft.com/office/powerpoint/2012/main" xmlns="" userId="Bri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94D2"/>
    <a:srgbClr val="DCDCDC"/>
    <a:srgbClr val="7AB36D"/>
    <a:srgbClr val="99FF99"/>
    <a:srgbClr val="FBE5D6"/>
    <a:srgbClr val="F4B183"/>
    <a:srgbClr val="00C7E2"/>
    <a:srgbClr val="29E1B1"/>
    <a:srgbClr val="FF9966"/>
    <a:srgbClr val="52A7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B0C6E3"/>
              </a:solidFill>
              <a:prstDash val="solid"/>
              <a:round/>
            </a:ln>
          </a:left>
          <a:right>
            <a:ln w="9525" cap="flat">
              <a:solidFill>
                <a:srgbClr val="B0C6E3"/>
              </a:solidFill>
              <a:prstDash val="solid"/>
              <a:round/>
            </a:ln>
          </a:right>
          <a:top>
            <a:ln w="9525" cap="flat">
              <a:solidFill>
                <a:srgbClr val="B0C6E3"/>
              </a:solidFill>
              <a:prstDash val="solid"/>
              <a:round/>
            </a:ln>
          </a:top>
          <a:bottom>
            <a:ln w="9525" cap="flat">
              <a:solidFill>
                <a:srgbClr val="B0C6E3"/>
              </a:solidFill>
              <a:prstDash val="solid"/>
              <a:round/>
            </a:ln>
          </a:bottom>
          <a:insideH>
            <a:ln w="9525" cap="flat">
              <a:solidFill>
                <a:srgbClr val="B0C6E3"/>
              </a:solidFill>
              <a:prstDash val="solid"/>
              <a:round/>
            </a:ln>
          </a:insideH>
          <a:insideV>
            <a:ln w="9525" cap="flat">
              <a:solidFill>
                <a:srgbClr val="B0C6E3"/>
              </a:solidFill>
              <a:prstDash val="solid"/>
              <a:round/>
            </a:ln>
          </a:insideV>
        </a:tcBdr>
        <a:fill>
          <a:solidFill>
            <a:schemeClr val="accent5">
              <a:alpha val="40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B0C6E3"/>
              </a:solidFill>
              <a:prstDash val="solid"/>
              <a:round/>
            </a:ln>
          </a:left>
          <a:right>
            <a:ln w="25400" cap="flat">
              <a:solidFill>
                <a:schemeClr val="accent5"/>
              </a:solidFill>
              <a:prstDash val="solid"/>
              <a:round/>
            </a:ln>
          </a:right>
          <a:top>
            <a:ln w="9525" cap="flat">
              <a:solidFill>
                <a:srgbClr val="B0C6E3"/>
              </a:solidFill>
              <a:prstDash val="solid"/>
              <a:round/>
            </a:ln>
          </a:top>
          <a:bottom>
            <a:ln w="9525" cap="flat">
              <a:solidFill>
                <a:srgbClr val="B0C6E3"/>
              </a:solidFill>
              <a:prstDash val="solid"/>
              <a:round/>
            </a:ln>
          </a:bottom>
          <a:insideH>
            <a:ln w="9525" cap="flat">
              <a:solidFill>
                <a:srgbClr val="B0C6E3"/>
              </a:solidFill>
              <a:prstDash val="solid"/>
              <a:round/>
            </a:ln>
          </a:insideH>
          <a:insideV>
            <a:ln w="9525" cap="flat">
              <a:solidFill>
                <a:srgbClr val="B0C6E3"/>
              </a:solidFill>
              <a:prstDash val="solid"/>
              <a:round/>
            </a:ln>
          </a:insideV>
        </a:tcBdr>
        <a:fill>
          <a:solidFill>
            <a:schemeClr val="accent5">
              <a:alpha val="40000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5"/>
              </a:solidFill>
              <a:prstDash val="solid"/>
              <a:round/>
            </a:ln>
          </a:top>
          <a:bottom>
            <a:ln w="254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9525" cap="flat">
              <a:solidFill>
                <a:srgbClr val="B0C6E3"/>
              </a:solidFill>
              <a:prstDash val="solid"/>
              <a:round/>
            </a:ln>
          </a:top>
          <a:bottom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0D4CB"/>
          </a:solidFill>
        </a:fill>
      </a:tcStyle>
    </a:wholeTbl>
    <a:band2H>
      <a:tcTxStyle/>
      <a:tcStyle>
        <a:tcBdr/>
        <a:fill>
          <a:solidFill>
            <a:srgbClr val="F8EBE7"/>
          </a:solidFill>
        </a:fill>
      </a:tcStyle>
    </a:band2H>
    <a:firstCol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84" autoAdjust="0"/>
    <p:restoredTop sz="99632" autoAdjust="0"/>
  </p:normalViewPr>
  <p:slideViewPr>
    <p:cSldViewPr snapToGrid="0" snapToObjects="1">
      <p:cViewPr varScale="1">
        <p:scale>
          <a:sx n="71" d="100"/>
          <a:sy n="71" d="100"/>
        </p:scale>
        <p:origin x="-38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912C0E-D7DB-446B-8FD7-25E778D55437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3AA9E7B7-F97F-4412-BF6E-4380A57F1E6B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增量更新（</a:t>
          </a:r>
          <a:r>
            <a: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Update</a:t>
          </a:r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4E50C78-0E46-4002-8366-31D08CABC465}" type="parTrans" cxnId="{1CC95671-A632-4C68-9B40-C209A8E96CF7}">
      <dgm:prSet/>
      <dgm:spPr/>
      <dgm:t>
        <a:bodyPr/>
        <a:lstStyle/>
        <a:p>
          <a:endParaRPr lang="zh-CN" altLang="en-US" sz="18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F7AF97-E15A-4A62-B0D9-2C67FCED8D8D}" type="sibTrans" cxnId="{1CC95671-A632-4C68-9B40-C209A8E96CF7}">
      <dgm:prSet/>
      <dgm:spPr/>
      <dgm:t>
        <a:bodyPr/>
        <a:lstStyle/>
        <a:p>
          <a:endParaRPr lang="zh-CN" altLang="en-US" sz="18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D0907D-DD74-4CD3-99C6-790E2E834334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复杂</a:t>
          </a:r>
          <a:r>
            <a: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SQL</a:t>
          </a:r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操作（</a:t>
          </a:r>
          <a:r>
            <a: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Join</a:t>
          </a:r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C77C9D0-DAAC-4500-A6D0-14A3911D7A45}" type="parTrans" cxnId="{479039AA-D88D-4972-AC2D-480397F4DA02}">
      <dgm:prSet/>
      <dgm:spPr/>
      <dgm:t>
        <a:bodyPr/>
        <a:lstStyle/>
        <a:p>
          <a:endParaRPr lang="zh-CN" altLang="en-US" sz="18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909655-256D-4717-BEEE-E2824344D5E5}" type="sibTrans" cxnId="{479039AA-D88D-4972-AC2D-480397F4DA02}">
      <dgm:prSet/>
      <dgm:spPr/>
      <dgm:t>
        <a:bodyPr/>
        <a:lstStyle/>
        <a:p>
          <a:endParaRPr lang="zh-CN" altLang="en-US" sz="18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180875-FB62-4F7E-B6F4-D3D69A64393D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需要在原有数据情况下，增加并更新系统的数据。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36F924-7D61-4489-910E-C32C2A6441E7}" type="parTrans" cxnId="{3C7E4359-9DE3-45EE-A79B-2F78B0AEC5B9}">
      <dgm:prSet/>
      <dgm:spPr/>
      <dgm:t>
        <a:bodyPr/>
        <a:lstStyle/>
        <a:p>
          <a:endParaRPr lang="zh-CN" altLang="en-US" sz="18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59E85C-69E1-45BF-BE18-D5BFFC072E39}" type="sibTrans" cxnId="{3C7E4359-9DE3-45EE-A79B-2F78B0AEC5B9}">
      <dgm:prSet/>
      <dgm:spPr/>
      <dgm:t>
        <a:bodyPr/>
        <a:lstStyle/>
        <a:p>
          <a:endParaRPr lang="zh-CN" altLang="en-US" sz="18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3ABE2C-7473-4EAD-9D67-906636E0AF34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需要支持复杂的</a:t>
          </a:r>
          <a:r>
            <a: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SQL</a:t>
          </a:r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语句，包括多表</a:t>
          </a:r>
          <a:r>
            <a: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Join</a:t>
          </a:r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关联等操作。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F1927D-E245-4A8E-A0AF-8945601C46F0}" type="parTrans" cxnId="{10DD4DE2-D8A4-44BA-8E77-435A1DBE8433}">
      <dgm:prSet/>
      <dgm:spPr/>
      <dgm:t>
        <a:bodyPr/>
        <a:lstStyle/>
        <a:p>
          <a:endParaRPr lang="zh-CN" altLang="en-US" sz="18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A5439C-01E5-4C68-B077-592E2F7FAEAD}" type="sibTrans" cxnId="{10DD4DE2-D8A4-44BA-8E77-435A1DBE8433}">
      <dgm:prSet/>
      <dgm:spPr/>
      <dgm:t>
        <a:bodyPr/>
        <a:lstStyle/>
        <a:p>
          <a:endParaRPr lang="zh-CN" altLang="en-US" sz="18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A3B2CE7-965E-4BCF-8DE2-8979E14AA22B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秒级查询（</a:t>
          </a:r>
          <a:r>
            <a: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Query</a:t>
          </a:r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042DA5-670C-4051-8E97-866E2277D2D6}" type="parTrans" cxnId="{CA0660BF-8DEE-41B8-8996-4AC068CD1B1F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FB20DBC0-C0BD-4654-A759-7B22A9CC125D}" type="sibTrans" cxnId="{CA0660BF-8DEE-41B8-8996-4AC068CD1B1F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AC9E1B5D-792D-4925-A3E9-9AD9C7910595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需要支持数据实时查询，提供秒级数据查询响应。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079302-651E-47DE-85C8-8C0813C8E9FB}" type="parTrans" cxnId="{2B1908BB-CC2D-41E1-A683-1376C4DBB2FB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C19A2CED-CF5D-4E3E-9642-DC75751F6C45}" type="sibTrans" cxnId="{2B1908BB-CC2D-41E1-A683-1376C4DBB2FB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47F54271-CC9B-4AA1-A0AB-2435BEF0034B}" type="pres">
      <dgm:prSet presAssocID="{E1912C0E-D7DB-446B-8FD7-25E778D5543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87960B1E-6974-4FF5-B419-4D6549BB1522}" type="pres">
      <dgm:prSet presAssocID="{E1912C0E-D7DB-446B-8FD7-25E778D55437}" presName="Name1" presStyleCnt="0"/>
      <dgm:spPr/>
      <dgm:t>
        <a:bodyPr/>
        <a:lstStyle/>
        <a:p>
          <a:endParaRPr lang="zh-CN" altLang="en-US"/>
        </a:p>
      </dgm:t>
    </dgm:pt>
    <dgm:pt modelId="{A86CEB97-F0AD-4266-8A86-BB9129F9338E}" type="pres">
      <dgm:prSet presAssocID="{E1912C0E-D7DB-446B-8FD7-25E778D55437}" presName="cycle" presStyleCnt="0"/>
      <dgm:spPr/>
      <dgm:t>
        <a:bodyPr/>
        <a:lstStyle/>
        <a:p>
          <a:endParaRPr lang="zh-CN" altLang="en-US"/>
        </a:p>
      </dgm:t>
    </dgm:pt>
    <dgm:pt modelId="{28383768-AFBF-41A1-B367-3973310F48B7}" type="pres">
      <dgm:prSet presAssocID="{E1912C0E-D7DB-446B-8FD7-25E778D55437}" presName="srcNode" presStyleLbl="node1" presStyleIdx="0" presStyleCnt="3"/>
      <dgm:spPr/>
      <dgm:t>
        <a:bodyPr/>
        <a:lstStyle/>
        <a:p>
          <a:endParaRPr lang="zh-CN" altLang="en-US"/>
        </a:p>
      </dgm:t>
    </dgm:pt>
    <dgm:pt modelId="{2B5E198B-4051-41A0-A180-2DC0D622B2EC}" type="pres">
      <dgm:prSet presAssocID="{E1912C0E-D7DB-446B-8FD7-25E778D55437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E1BF5D45-428F-4D4A-BC00-7B85A0036E05}" type="pres">
      <dgm:prSet presAssocID="{E1912C0E-D7DB-446B-8FD7-25E778D55437}" presName="extraNode" presStyleLbl="node1" presStyleIdx="0" presStyleCnt="3"/>
      <dgm:spPr/>
      <dgm:t>
        <a:bodyPr/>
        <a:lstStyle/>
        <a:p>
          <a:endParaRPr lang="zh-CN" altLang="en-US"/>
        </a:p>
      </dgm:t>
    </dgm:pt>
    <dgm:pt modelId="{8C814C2F-F7F4-41A1-9287-5D56E5881063}" type="pres">
      <dgm:prSet presAssocID="{E1912C0E-D7DB-446B-8FD7-25E778D55437}" presName="dstNode" presStyleLbl="node1" presStyleIdx="0" presStyleCnt="3"/>
      <dgm:spPr/>
      <dgm:t>
        <a:bodyPr/>
        <a:lstStyle/>
        <a:p>
          <a:endParaRPr lang="zh-CN" altLang="en-US"/>
        </a:p>
      </dgm:t>
    </dgm:pt>
    <dgm:pt modelId="{A9404114-AF82-4A42-894F-5F4C1698CDC8}" type="pres">
      <dgm:prSet presAssocID="{3AA9E7B7-F97F-4412-BF6E-4380A57F1E6B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1C9536-07C1-4D54-B14C-0DDB25947848}" type="pres">
      <dgm:prSet presAssocID="{3AA9E7B7-F97F-4412-BF6E-4380A57F1E6B}" presName="accent_1" presStyleCnt="0"/>
      <dgm:spPr/>
      <dgm:t>
        <a:bodyPr/>
        <a:lstStyle/>
        <a:p>
          <a:endParaRPr lang="zh-CN" altLang="en-US"/>
        </a:p>
      </dgm:t>
    </dgm:pt>
    <dgm:pt modelId="{16638310-2182-475E-A3F2-CDC6FCCA7393}" type="pres">
      <dgm:prSet presAssocID="{3AA9E7B7-F97F-4412-BF6E-4380A57F1E6B}" presName="accentRepeatNode" presStyleLbl="solidFgAcc1" presStyleIdx="0" presStyleCnt="3"/>
      <dgm:spPr/>
      <dgm:t>
        <a:bodyPr/>
        <a:lstStyle/>
        <a:p>
          <a:endParaRPr lang="zh-CN" altLang="en-US"/>
        </a:p>
      </dgm:t>
    </dgm:pt>
    <dgm:pt modelId="{E3E7D410-846E-4E35-AA36-CDFD4A4F36B6}" type="pres">
      <dgm:prSet presAssocID="{8AD0907D-DD74-4CD3-99C6-790E2E834334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F0A2A9-0745-4313-82F4-313CC42906C9}" type="pres">
      <dgm:prSet presAssocID="{8AD0907D-DD74-4CD3-99C6-790E2E834334}" presName="accent_2" presStyleCnt="0"/>
      <dgm:spPr/>
      <dgm:t>
        <a:bodyPr/>
        <a:lstStyle/>
        <a:p>
          <a:endParaRPr lang="zh-CN" altLang="en-US"/>
        </a:p>
      </dgm:t>
    </dgm:pt>
    <dgm:pt modelId="{0400EFFC-96CB-46F8-84FF-F4BD18C5B426}" type="pres">
      <dgm:prSet presAssocID="{8AD0907D-DD74-4CD3-99C6-790E2E834334}" presName="accentRepeatNode" presStyleLbl="solidFgAcc1" presStyleIdx="1" presStyleCnt="3"/>
      <dgm:spPr/>
      <dgm:t>
        <a:bodyPr/>
        <a:lstStyle/>
        <a:p>
          <a:endParaRPr lang="zh-CN" altLang="en-US"/>
        </a:p>
      </dgm:t>
    </dgm:pt>
    <dgm:pt modelId="{ABC42A21-9737-44AC-A724-F20EB6ACB482}" type="pres">
      <dgm:prSet presAssocID="{BA3B2CE7-965E-4BCF-8DE2-8979E14AA22B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2025B9-F669-47B9-8A5C-0343EF2770A9}" type="pres">
      <dgm:prSet presAssocID="{BA3B2CE7-965E-4BCF-8DE2-8979E14AA22B}" presName="accent_3" presStyleCnt="0"/>
      <dgm:spPr/>
      <dgm:t>
        <a:bodyPr/>
        <a:lstStyle/>
        <a:p>
          <a:endParaRPr lang="zh-CN" altLang="en-US"/>
        </a:p>
      </dgm:t>
    </dgm:pt>
    <dgm:pt modelId="{761E240A-6B16-4BF4-B0F5-93596651A3B4}" type="pres">
      <dgm:prSet presAssocID="{BA3B2CE7-965E-4BCF-8DE2-8979E14AA22B}" presName="accentRepeatNode" presStyleLbl="solidFgAcc1" presStyleIdx="2" presStyleCnt="3"/>
      <dgm:spPr/>
      <dgm:t>
        <a:bodyPr/>
        <a:lstStyle/>
        <a:p>
          <a:endParaRPr lang="zh-CN" altLang="en-US"/>
        </a:p>
      </dgm:t>
    </dgm:pt>
  </dgm:ptLst>
  <dgm:cxnLst>
    <dgm:cxn modelId="{1CC95671-A632-4C68-9B40-C209A8E96CF7}" srcId="{E1912C0E-D7DB-446B-8FD7-25E778D55437}" destId="{3AA9E7B7-F97F-4412-BF6E-4380A57F1E6B}" srcOrd="0" destOrd="0" parTransId="{24E50C78-0E46-4002-8366-31D08CABC465}" sibTransId="{4FF7AF97-E15A-4A62-B0D9-2C67FCED8D8D}"/>
    <dgm:cxn modelId="{22CE0CA8-7819-4AB2-9002-0D6A44FAB358}" type="presOf" srcId="{93180875-FB62-4F7E-B6F4-D3D69A64393D}" destId="{A9404114-AF82-4A42-894F-5F4C1698CDC8}" srcOrd="0" destOrd="1" presId="urn:microsoft.com/office/officeart/2008/layout/VerticalCurvedList"/>
    <dgm:cxn modelId="{363A3ECD-D43C-44DE-9E4F-EE96EDBE7EB9}" type="presOf" srcId="{E1912C0E-D7DB-446B-8FD7-25E778D55437}" destId="{47F54271-CC9B-4AA1-A0AB-2435BEF0034B}" srcOrd="0" destOrd="0" presId="urn:microsoft.com/office/officeart/2008/layout/VerticalCurvedList"/>
    <dgm:cxn modelId="{10DD4DE2-D8A4-44BA-8E77-435A1DBE8433}" srcId="{8AD0907D-DD74-4CD3-99C6-790E2E834334}" destId="{333ABE2C-7473-4EAD-9D67-906636E0AF34}" srcOrd="0" destOrd="0" parTransId="{9DF1927D-E245-4A8E-A0AF-8945601C46F0}" sibTransId="{FEA5439C-01E5-4C68-B077-592E2F7FAEAD}"/>
    <dgm:cxn modelId="{2B1908BB-CC2D-41E1-A683-1376C4DBB2FB}" srcId="{BA3B2CE7-965E-4BCF-8DE2-8979E14AA22B}" destId="{AC9E1B5D-792D-4925-A3E9-9AD9C7910595}" srcOrd="0" destOrd="0" parTransId="{25079302-651E-47DE-85C8-8C0813C8E9FB}" sibTransId="{C19A2CED-CF5D-4E3E-9642-DC75751F6C45}"/>
    <dgm:cxn modelId="{479039AA-D88D-4972-AC2D-480397F4DA02}" srcId="{E1912C0E-D7DB-446B-8FD7-25E778D55437}" destId="{8AD0907D-DD74-4CD3-99C6-790E2E834334}" srcOrd="1" destOrd="0" parTransId="{9C77C9D0-DAAC-4500-A6D0-14A3911D7A45}" sibTransId="{55909655-256D-4717-BEEE-E2824344D5E5}"/>
    <dgm:cxn modelId="{5DCDDE84-80A3-48DF-94AF-F88EA0604FDC}" type="presOf" srcId="{1D59E85C-69E1-45BF-BE18-D5BFFC072E39}" destId="{2B5E198B-4051-41A0-A180-2DC0D622B2EC}" srcOrd="0" destOrd="0" presId="urn:microsoft.com/office/officeart/2008/layout/VerticalCurvedList"/>
    <dgm:cxn modelId="{3C7E4359-9DE3-45EE-A79B-2F78B0AEC5B9}" srcId="{3AA9E7B7-F97F-4412-BF6E-4380A57F1E6B}" destId="{93180875-FB62-4F7E-B6F4-D3D69A64393D}" srcOrd="0" destOrd="0" parTransId="{7936F924-7D61-4489-910E-C32C2A6441E7}" sibTransId="{1D59E85C-69E1-45BF-BE18-D5BFFC072E39}"/>
    <dgm:cxn modelId="{95B5B8D8-F258-420F-ABCF-6A01EDDD5501}" type="presOf" srcId="{3AA9E7B7-F97F-4412-BF6E-4380A57F1E6B}" destId="{A9404114-AF82-4A42-894F-5F4C1698CDC8}" srcOrd="0" destOrd="0" presId="urn:microsoft.com/office/officeart/2008/layout/VerticalCurvedList"/>
    <dgm:cxn modelId="{7BFB86BE-B93F-44E3-A66C-3B8E2A8FA6A4}" type="presOf" srcId="{333ABE2C-7473-4EAD-9D67-906636E0AF34}" destId="{E3E7D410-846E-4E35-AA36-CDFD4A4F36B6}" srcOrd="0" destOrd="1" presId="urn:microsoft.com/office/officeart/2008/layout/VerticalCurvedList"/>
    <dgm:cxn modelId="{F672EE02-FA05-4FEA-BAB6-98ACDD6DBEA4}" type="presOf" srcId="{AC9E1B5D-792D-4925-A3E9-9AD9C7910595}" destId="{ABC42A21-9737-44AC-A724-F20EB6ACB482}" srcOrd="0" destOrd="1" presId="urn:microsoft.com/office/officeart/2008/layout/VerticalCurvedList"/>
    <dgm:cxn modelId="{1FD9186D-C111-4390-80FC-AE690B090D7A}" type="presOf" srcId="{BA3B2CE7-965E-4BCF-8DE2-8979E14AA22B}" destId="{ABC42A21-9737-44AC-A724-F20EB6ACB482}" srcOrd="0" destOrd="0" presId="urn:microsoft.com/office/officeart/2008/layout/VerticalCurvedList"/>
    <dgm:cxn modelId="{C67E9AE0-5311-46D6-AE43-FCBAFE2B1F87}" type="presOf" srcId="{8AD0907D-DD74-4CD3-99C6-790E2E834334}" destId="{E3E7D410-846E-4E35-AA36-CDFD4A4F36B6}" srcOrd="0" destOrd="0" presId="urn:microsoft.com/office/officeart/2008/layout/VerticalCurvedList"/>
    <dgm:cxn modelId="{CA0660BF-8DEE-41B8-8996-4AC068CD1B1F}" srcId="{E1912C0E-D7DB-446B-8FD7-25E778D55437}" destId="{BA3B2CE7-965E-4BCF-8DE2-8979E14AA22B}" srcOrd="2" destOrd="0" parTransId="{06042DA5-670C-4051-8E97-866E2277D2D6}" sibTransId="{FB20DBC0-C0BD-4654-A759-7B22A9CC125D}"/>
    <dgm:cxn modelId="{4ABA0D34-A050-4D27-99FC-73BE02F08B7C}" type="presParOf" srcId="{47F54271-CC9B-4AA1-A0AB-2435BEF0034B}" destId="{87960B1E-6974-4FF5-B419-4D6549BB1522}" srcOrd="0" destOrd="0" presId="urn:microsoft.com/office/officeart/2008/layout/VerticalCurvedList"/>
    <dgm:cxn modelId="{59D05778-F86A-43C9-81D6-FEAC945D5F11}" type="presParOf" srcId="{87960B1E-6974-4FF5-B419-4D6549BB1522}" destId="{A86CEB97-F0AD-4266-8A86-BB9129F9338E}" srcOrd="0" destOrd="0" presId="urn:microsoft.com/office/officeart/2008/layout/VerticalCurvedList"/>
    <dgm:cxn modelId="{7F4B0047-E657-4BF3-8791-8177926D3F44}" type="presParOf" srcId="{A86CEB97-F0AD-4266-8A86-BB9129F9338E}" destId="{28383768-AFBF-41A1-B367-3973310F48B7}" srcOrd="0" destOrd="0" presId="urn:microsoft.com/office/officeart/2008/layout/VerticalCurvedList"/>
    <dgm:cxn modelId="{71CED046-3FD4-47F3-8674-930BB5036D10}" type="presParOf" srcId="{A86CEB97-F0AD-4266-8A86-BB9129F9338E}" destId="{2B5E198B-4051-41A0-A180-2DC0D622B2EC}" srcOrd="1" destOrd="0" presId="urn:microsoft.com/office/officeart/2008/layout/VerticalCurvedList"/>
    <dgm:cxn modelId="{7F146835-4ADE-460E-9C68-0772F19D130A}" type="presParOf" srcId="{A86CEB97-F0AD-4266-8A86-BB9129F9338E}" destId="{E1BF5D45-428F-4D4A-BC00-7B85A0036E05}" srcOrd="2" destOrd="0" presId="urn:microsoft.com/office/officeart/2008/layout/VerticalCurvedList"/>
    <dgm:cxn modelId="{0D410124-F497-4BC3-B5A4-DD75BA05CEF1}" type="presParOf" srcId="{A86CEB97-F0AD-4266-8A86-BB9129F9338E}" destId="{8C814C2F-F7F4-41A1-9287-5D56E5881063}" srcOrd="3" destOrd="0" presId="urn:microsoft.com/office/officeart/2008/layout/VerticalCurvedList"/>
    <dgm:cxn modelId="{E6E1D641-4BB5-440C-BABE-228355903015}" type="presParOf" srcId="{87960B1E-6974-4FF5-B419-4D6549BB1522}" destId="{A9404114-AF82-4A42-894F-5F4C1698CDC8}" srcOrd="1" destOrd="0" presId="urn:microsoft.com/office/officeart/2008/layout/VerticalCurvedList"/>
    <dgm:cxn modelId="{5643F46F-701F-4F60-8D09-6B522A89C917}" type="presParOf" srcId="{87960B1E-6974-4FF5-B419-4D6549BB1522}" destId="{A11C9536-07C1-4D54-B14C-0DDB25947848}" srcOrd="2" destOrd="0" presId="urn:microsoft.com/office/officeart/2008/layout/VerticalCurvedList"/>
    <dgm:cxn modelId="{7823A979-D92C-44F5-9875-6790826BCABB}" type="presParOf" srcId="{A11C9536-07C1-4D54-B14C-0DDB25947848}" destId="{16638310-2182-475E-A3F2-CDC6FCCA7393}" srcOrd="0" destOrd="0" presId="urn:microsoft.com/office/officeart/2008/layout/VerticalCurvedList"/>
    <dgm:cxn modelId="{B9D3CBE6-B24D-4E2E-9B74-A7E842ACD1C0}" type="presParOf" srcId="{87960B1E-6974-4FF5-B419-4D6549BB1522}" destId="{E3E7D410-846E-4E35-AA36-CDFD4A4F36B6}" srcOrd="3" destOrd="0" presId="urn:microsoft.com/office/officeart/2008/layout/VerticalCurvedList"/>
    <dgm:cxn modelId="{2789F1C9-C929-4655-95CB-D0D293706E7C}" type="presParOf" srcId="{87960B1E-6974-4FF5-B419-4D6549BB1522}" destId="{48F0A2A9-0745-4313-82F4-313CC42906C9}" srcOrd="4" destOrd="0" presId="urn:microsoft.com/office/officeart/2008/layout/VerticalCurvedList"/>
    <dgm:cxn modelId="{748DA125-8C4E-4400-9105-72EE8FF0F2A0}" type="presParOf" srcId="{48F0A2A9-0745-4313-82F4-313CC42906C9}" destId="{0400EFFC-96CB-46F8-84FF-F4BD18C5B426}" srcOrd="0" destOrd="0" presId="urn:microsoft.com/office/officeart/2008/layout/VerticalCurvedList"/>
    <dgm:cxn modelId="{290AD28E-7659-43D9-ABB5-3A90898E729C}" type="presParOf" srcId="{87960B1E-6974-4FF5-B419-4D6549BB1522}" destId="{ABC42A21-9737-44AC-A724-F20EB6ACB482}" srcOrd="5" destOrd="0" presId="urn:microsoft.com/office/officeart/2008/layout/VerticalCurvedList"/>
    <dgm:cxn modelId="{15D4E9CC-F414-4B85-834C-E6C55AEF2991}" type="presParOf" srcId="{87960B1E-6974-4FF5-B419-4D6549BB1522}" destId="{882025B9-F669-47B9-8A5C-0343EF2770A9}" srcOrd="6" destOrd="0" presId="urn:microsoft.com/office/officeart/2008/layout/VerticalCurvedList"/>
    <dgm:cxn modelId="{3016A37E-1811-472A-9011-0DF68DBD8E1E}" type="presParOf" srcId="{882025B9-F669-47B9-8A5C-0343EF2770A9}" destId="{761E240A-6B16-4BF4-B0F5-93596651A3B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EC858D5-F4DE-496F-9E22-922BB20CA0B9}" type="doc">
      <dgm:prSet loTypeId="urn:microsoft.com/office/officeart/2005/8/layout/hProcess7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8B69A539-9C4D-47AD-A47E-974E40A3B9AF}">
      <dgm:prSet phldrT="[文本]" custT="1"/>
      <dgm:spPr/>
      <dgm:t>
        <a:bodyPr/>
        <a:lstStyle/>
        <a:p>
          <a:r>
            <a:rPr lang="zh-CN" altLang="en-US" sz="1800" dirty="0" smtClean="0"/>
            <a:t>模糊查询</a:t>
          </a:r>
          <a:endParaRPr lang="zh-CN" altLang="en-US" sz="1800" dirty="0"/>
        </a:p>
      </dgm:t>
    </dgm:pt>
    <dgm:pt modelId="{F386FDA5-C341-4C16-A849-F29C01E13F5E}" type="parTrans" cxnId="{ACE72463-E9BD-4B7C-8028-3FD02E3B2B9C}">
      <dgm:prSet/>
      <dgm:spPr/>
      <dgm:t>
        <a:bodyPr/>
        <a:lstStyle/>
        <a:p>
          <a:endParaRPr lang="zh-CN" altLang="en-US" sz="1800"/>
        </a:p>
      </dgm:t>
    </dgm:pt>
    <dgm:pt modelId="{2D5C6675-FDE3-45A4-8EDB-D9B0513DA85A}" type="sibTrans" cxnId="{ACE72463-E9BD-4B7C-8028-3FD02E3B2B9C}">
      <dgm:prSet/>
      <dgm:spPr/>
      <dgm:t>
        <a:bodyPr/>
        <a:lstStyle/>
        <a:p>
          <a:endParaRPr lang="zh-CN" altLang="en-US" sz="1800"/>
        </a:p>
      </dgm:t>
    </dgm:pt>
    <dgm:pt modelId="{18A68027-1A1A-40EE-9D27-7CB9F63B5227}">
      <dgm:prSet phldrT="[文本]" custT="1"/>
      <dgm:spPr/>
      <dgm:t>
        <a:bodyPr/>
        <a:lstStyle/>
        <a:p>
          <a:r>
            <a: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1. 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数据量（条）为亿级和千万级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CA9179-D0C5-4685-BC06-2AE1B4429F8C}" type="parTrans" cxnId="{B2FB546C-BA93-4091-9EC4-B7D1C309F932}">
      <dgm:prSet/>
      <dgm:spPr/>
      <dgm:t>
        <a:bodyPr/>
        <a:lstStyle/>
        <a:p>
          <a:endParaRPr lang="zh-CN" altLang="en-US" sz="1800"/>
        </a:p>
      </dgm:t>
    </dgm:pt>
    <dgm:pt modelId="{08914A46-9366-4452-989A-742A4D986AED}" type="sibTrans" cxnId="{B2FB546C-BA93-4091-9EC4-B7D1C309F932}">
      <dgm:prSet/>
      <dgm:spPr/>
      <dgm:t>
        <a:bodyPr/>
        <a:lstStyle/>
        <a:p>
          <a:endParaRPr lang="zh-CN" altLang="en-US" sz="1800"/>
        </a:p>
      </dgm:t>
    </dgm:pt>
    <dgm:pt modelId="{DA07668F-4148-4276-8509-B564EDD2C116}">
      <dgm:prSet phldrT="[文本]" custT="1"/>
      <dgm:spPr/>
      <dgm:t>
        <a:bodyPr/>
        <a:lstStyle/>
        <a:p>
          <a:r>
            <a:rPr lang="en-US" altLang="zh-CN" sz="1400" dirty="0" smtClean="0">
              <a:latin typeface="微软雅黑" pitchFamily="34" charset="-122"/>
              <a:ea typeface="微软雅黑" pitchFamily="34" charset="-122"/>
            </a:rPr>
            <a:t>2. </a:t>
          </a:r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单表取数响应时间为毫秒级别，平均执行时间</a:t>
          </a:r>
          <a:r>
            <a:rPr lang="en-US" altLang="zh-CN" sz="1400" dirty="0" smtClean="0">
              <a:latin typeface="微软雅黑" pitchFamily="34" charset="-122"/>
              <a:ea typeface="微软雅黑" pitchFamily="34" charset="-122"/>
            </a:rPr>
            <a:t>1.4</a:t>
          </a:r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秒。</a:t>
          </a:r>
          <a:endParaRPr lang="zh-CN" altLang="en-US" sz="1400" dirty="0"/>
        </a:p>
      </dgm:t>
    </dgm:pt>
    <dgm:pt modelId="{04509485-B543-4107-955B-D3B60CB80D82}" type="parTrans" cxnId="{7F287E3D-42CC-4B6D-B103-96B745B94DBF}">
      <dgm:prSet/>
      <dgm:spPr/>
      <dgm:t>
        <a:bodyPr/>
        <a:lstStyle/>
        <a:p>
          <a:endParaRPr lang="zh-CN" altLang="en-US" sz="1800"/>
        </a:p>
      </dgm:t>
    </dgm:pt>
    <dgm:pt modelId="{57334EB7-A980-4502-80C9-504F36A3440E}" type="sibTrans" cxnId="{7F287E3D-42CC-4B6D-B103-96B745B94DBF}">
      <dgm:prSet/>
      <dgm:spPr/>
      <dgm:t>
        <a:bodyPr/>
        <a:lstStyle/>
        <a:p>
          <a:endParaRPr lang="zh-CN" altLang="en-US" sz="1800"/>
        </a:p>
      </dgm:t>
    </dgm:pt>
    <dgm:pt modelId="{461BA0EA-74B8-4323-BA18-70AEB29D3C3A}">
      <dgm:prSet phldrT="[文本]" custT="1"/>
      <dgm:spPr/>
      <dgm:t>
        <a:bodyPr/>
        <a:lstStyle/>
        <a:p>
          <a:r>
            <a:rPr lang="en-US" altLang="zh-CN" sz="1400" dirty="0" smtClean="0">
              <a:latin typeface="微软雅黑" pitchFamily="34" charset="-122"/>
              <a:ea typeface="微软雅黑" pitchFamily="34" charset="-122"/>
            </a:rPr>
            <a:t>3. </a:t>
          </a:r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采用模糊查询的话，响应时间跟数据表的数据规模存在明显的相关性，数据规模越大的表，模糊查询的耗时越长。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F191D79B-B711-4327-A2CE-0F5CECE52987}" type="parTrans" cxnId="{D6AAC1CC-3C96-4A49-800D-6F36C7A6EBBC}">
      <dgm:prSet/>
      <dgm:spPr/>
      <dgm:t>
        <a:bodyPr/>
        <a:lstStyle/>
        <a:p>
          <a:endParaRPr lang="zh-CN" altLang="en-US"/>
        </a:p>
      </dgm:t>
    </dgm:pt>
    <dgm:pt modelId="{643CA5EE-F334-4F36-9E6C-B485F9EA9B06}" type="sibTrans" cxnId="{D6AAC1CC-3C96-4A49-800D-6F36C7A6EBBC}">
      <dgm:prSet/>
      <dgm:spPr/>
      <dgm:t>
        <a:bodyPr/>
        <a:lstStyle/>
        <a:p>
          <a:endParaRPr lang="zh-CN" altLang="en-US"/>
        </a:p>
      </dgm:t>
    </dgm:pt>
    <dgm:pt modelId="{F391E2AD-9995-4948-9CB1-585386C19E23}">
      <dgm:prSet phldrT="[文本]" custT="1"/>
      <dgm:spPr/>
      <dgm:t>
        <a:bodyPr/>
        <a:lstStyle/>
        <a:p>
          <a:endParaRPr lang="zh-CN" altLang="en-US" sz="1800" dirty="0"/>
        </a:p>
      </dgm:t>
    </dgm:pt>
    <dgm:pt modelId="{659FF9BB-473C-48F7-A4C8-2817DDC2B44C}" type="parTrans" cxnId="{B3489709-09C9-4EA6-8F05-D0E9C929568D}">
      <dgm:prSet/>
      <dgm:spPr/>
      <dgm:t>
        <a:bodyPr/>
        <a:lstStyle/>
        <a:p>
          <a:endParaRPr lang="zh-CN" altLang="en-US"/>
        </a:p>
      </dgm:t>
    </dgm:pt>
    <dgm:pt modelId="{41DE7AFA-29B9-49CF-A21A-50804F61AA31}" type="sibTrans" cxnId="{B3489709-09C9-4EA6-8F05-D0E9C929568D}">
      <dgm:prSet/>
      <dgm:spPr/>
      <dgm:t>
        <a:bodyPr/>
        <a:lstStyle/>
        <a:p>
          <a:endParaRPr lang="zh-CN" altLang="en-US"/>
        </a:p>
      </dgm:t>
    </dgm:pt>
    <dgm:pt modelId="{94D0F5E3-B756-4333-9A3B-862039961226}" type="pres">
      <dgm:prSet presAssocID="{EEC858D5-F4DE-496F-9E22-922BB20CA0B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73504C1-F2F4-499C-8CE9-F6F506D0C244}" type="pres">
      <dgm:prSet presAssocID="{8B69A539-9C4D-47AD-A47E-974E40A3B9AF}" presName="compositeNode" presStyleCnt="0">
        <dgm:presLayoutVars>
          <dgm:bulletEnabled val="1"/>
        </dgm:presLayoutVars>
      </dgm:prSet>
      <dgm:spPr/>
    </dgm:pt>
    <dgm:pt modelId="{D0CF445E-8E66-47F2-B6F1-168EE614C5CB}" type="pres">
      <dgm:prSet presAssocID="{8B69A539-9C4D-47AD-A47E-974E40A3B9AF}" presName="bgRect" presStyleLbl="node1" presStyleIdx="0" presStyleCnt="1" custLinFactNeighborY="475"/>
      <dgm:spPr/>
      <dgm:t>
        <a:bodyPr/>
        <a:lstStyle/>
        <a:p>
          <a:endParaRPr lang="zh-CN" altLang="en-US"/>
        </a:p>
      </dgm:t>
    </dgm:pt>
    <dgm:pt modelId="{6FB40900-35D8-4A5A-93F1-862ACDAA9565}" type="pres">
      <dgm:prSet presAssocID="{8B69A539-9C4D-47AD-A47E-974E40A3B9AF}" presName="parentNode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EEBC84-C9CF-465F-A966-39BC4139BFB6}" type="pres">
      <dgm:prSet presAssocID="{8B69A539-9C4D-47AD-A47E-974E40A3B9AF}" presName="child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F403608-1FAF-4DEA-BD79-13EB8472278E}" type="presOf" srcId="{8B69A539-9C4D-47AD-A47E-974E40A3B9AF}" destId="{D0CF445E-8E66-47F2-B6F1-168EE614C5CB}" srcOrd="0" destOrd="0" presId="urn:microsoft.com/office/officeart/2005/8/layout/hProcess7"/>
    <dgm:cxn modelId="{73ADB487-6657-4F2A-892B-178688241E11}" type="presOf" srcId="{F391E2AD-9995-4948-9CB1-585386C19E23}" destId="{38EEBC84-C9CF-465F-A966-39BC4139BFB6}" srcOrd="0" destOrd="0" presId="urn:microsoft.com/office/officeart/2005/8/layout/hProcess7"/>
    <dgm:cxn modelId="{B8820C41-0CE8-44C6-9077-8DCF4BA6C455}" type="presOf" srcId="{EEC858D5-F4DE-496F-9E22-922BB20CA0B9}" destId="{94D0F5E3-B756-4333-9A3B-862039961226}" srcOrd="0" destOrd="0" presId="urn:microsoft.com/office/officeart/2005/8/layout/hProcess7"/>
    <dgm:cxn modelId="{403E70E5-D0E6-4B98-956C-8D2A2CDA9C15}" type="presOf" srcId="{DA07668F-4148-4276-8509-B564EDD2C116}" destId="{38EEBC84-C9CF-465F-A966-39BC4139BFB6}" srcOrd="0" destOrd="2" presId="urn:microsoft.com/office/officeart/2005/8/layout/hProcess7"/>
    <dgm:cxn modelId="{EAD8512E-3430-4ED0-891D-4D0FFD3B1249}" type="presOf" srcId="{461BA0EA-74B8-4323-BA18-70AEB29D3C3A}" destId="{38EEBC84-C9CF-465F-A966-39BC4139BFB6}" srcOrd="0" destOrd="3" presId="urn:microsoft.com/office/officeart/2005/8/layout/hProcess7"/>
    <dgm:cxn modelId="{5CB8EFD8-51C7-427E-A79C-B5DB33188329}" type="presOf" srcId="{8B69A539-9C4D-47AD-A47E-974E40A3B9AF}" destId="{6FB40900-35D8-4A5A-93F1-862ACDAA9565}" srcOrd="1" destOrd="0" presId="urn:microsoft.com/office/officeart/2005/8/layout/hProcess7"/>
    <dgm:cxn modelId="{B2FB546C-BA93-4091-9EC4-B7D1C309F932}" srcId="{8B69A539-9C4D-47AD-A47E-974E40A3B9AF}" destId="{18A68027-1A1A-40EE-9D27-7CB9F63B5227}" srcOrd="1" destOrd="0" parTransId="{53CA9179-D0C5-4685-BC06-2AE1B4429F8C}" sibTransId="{08914A46-9366-4452-989A-742A4D986AED}"/>
    <dgm:cxn modelId="{7F287E3D-42CC-4B6D-B103-96B745B94DBF}" srcId="{8B69A539-9C4D-47AD-A47E-974E40A3B9AF}" destId="{DA07668F-4148-4276-8509-B564EDD2C116}" srcOrd="2" destOrd="0" parTransId="{04509485-B543-4107-955B-D3B60CB80D82}" sibTransId="{57334EB7-A980-4502-80C9-504F36A3440E}"/>
    <dgm:cxn modelId="{303554D6-25CD-4FED-979A-CB0147094746}" type="presOf" srcId="{18A68027-1A1A-40EE-9D27-7CB9F63B5227}" destId="{38EEBC84-C9CF-465F-A966-39BC4139BFB6}" srcOrd="0" destOrd="1" presId="urn:microsoft.com/office/officeart/2005/8/layout/hProcess7"/>
    <dgm:cxn modelId="{B3489709-09C9-4EA6-8F05-D0E9C929568D}" srcId="{8B69A539-9C4D-47AD-A47E-974E40A3B9AF}" destId="{F391E2AD-9995-4948-9CB1-585386C19E23}" srcOrd="0" destOrd="0" parTransId="{659FF9BB-473C-48F7-A4C8-2817DDC2B44C}" sibTransId="{41DE7AFA-29B9-49CF-A21A-50804F61AA31}"/>
    <dgm:cxn modelId="{D6AAC1CC-3C96-4A49-800D-6F36C7A6EBBC}" srcId="{8B69A539-9C4D-47AD-A47E-974E40A3B9AF}" destId="{461BA0EA-74B8-4323-BA18-70AEB29D3C3A}" srcOrd="3" destOrd="0" parTransId="{F191D79B-B711-4327-A2CE-0F5CECE52987}" sibTransId="{643CA5EE-F334-4F36-9E6C-B485F9EA9B06}"/>
    <dgm:cxn modelId="{ACE72463-E9BD-4B7C-8028-3FD02E3B2B9C}" srcId="{EEC858D5-F4DE-496F-9E22-922BB20CA0B9}" destId="{8B69A539-9C4D-47AD-A47E-974E40A3B9AF}" srcOrd="0" destOrd="0" parTransId="{F386FDA5-C341-4C16-A849-F29C01E13F5E}" sibTransId="{2D5C6675-FDE3-45A4-8EDB-D9B0513DA85A}"/>
    <dgm:cxn modelId="{17A817EA-8DF3-4627-9AF1-9A5516EE7389}" type="presParOf" srcId="{94D0F5E3-B756-4333-9A3B-862039961226}" destId="{573504C1-F2F4-499C-8CE9-F6F506D0C244}" srcOrd="0" destOrd="0" presId="urn:microsoft.com/office/officeart/2005/8/layout/hProcess7"/>
    <dgm:cxn modelId="{D476AA91-CEA3-4FDB-A3EA-66E209D4A6E5}" type="presParOf" srcId="{573504C1-F2F4-499C-8CE9-F6F506D0C244}" destId="{D0CF445E-8E66-47F2-B6F1-168EE614C5CB}" srcOrd="0" destOrd="0" presId="urn:microsoft.com/office/officeart/2005/8/layout/hProcess7"/>
    <dgm:cxn modelId="{93C2206D-4F72-4304-A334-4C8DD92FE872}" type="presParOf" srcId="{573504C1-F2F4-499C-8CE9-F6F506D0C244}" destId="{6FB40900-35D8-4A5A-93F1-862ACDAA9565}" srcOrd="1" destOrd="0" presId="urn:microsoft.com/office/officeart/2005/8/layout/hProcess7"/>
    <dgm:cxn modelId="{F8FA9896-819D-47FC-97DA-1B8368566CA3}" type="presParOf" srcId="{573504C1-F2F4-499C-8CE9-F6F506D0C244}" destId="{38EEBC84-C9CF-465F-A966-39BC4139BFB6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EC858D5-F4DE-496F-9E22-922BB20CA0B9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8B69A539-9C4D-47AD-A47E-974E40A3B9AF}">
      <dgm:prSet phldrT="[文本]" custT="1"/>
      <dgm:spPr>
        <a:solidFill>
          <a:srgbClr val="00B050"/>
        </a:solidFill>
      </dgm:spPr>
      <dgm:t>
        <a:bodyPr/>
        <a:lstStyle/>
        <a:p>
          <a:r>
            <a:rPr lang="zh-CN" altLang="en-US" sz="1800" dirty="0" smtClean="0"/>
            <a:t>多表关联查询</a:t>
          </a:r>
          <a:endParaRPr lang="zh-CN" altLang="en-US" sz="1800" dirty="0"/>
        </a:p>
      </dgm:t>
    </dgm:pt>
    <dgm:pt modelId="{F386FDA5-C341-4C16-A849-F29C01E13F5E}" type="parTrans" cxnId="{ACE72463-E9BD-4B7C-8028-3FD02E3B2B9C}">
      <dgm:prSet/>
      <dgm:spPr/>
      <dgm:t>
        <a:bodyPr/>
        <a:lstStyle/>
        <a:p>
          <a:endParaRPr lang="zh-CN" altLang="en-US" sz="1800"/>
        </a:p>
      </dgm:t>
    </dgm:pt>
    <dgm:pt modelId="{2D5C6675-FDE3-45A4-8EDB-D9B0513DA85A}" type="sibTrans" cxnId="{ACE72463-E9BD-4B7C-8028-3FD02E3B2B9C}">
      <dgm:prSet/>
      <dgm:spPr/>
      <dgm:t>
        <a:bodyPr/>
        <a:lstStyle/>
        <a:p>
          <a:endParaRPr lang="zh-CN" altLang="en-US" sz="1800"/>
        </a:p>
      </dgm:t>
    </dgm:pt>
    <dgm:pt modelId="{18A68027-1A1A-40EE-9D27-7CB9F63B5227}">
      <dgm:prSet phldrT="[文本]" custT="1"/>
      <dgm:spPr/>
      <dgm:t>
        <a:bodyPr/>
        <a:lstStyle/>
        <a:p>
          <a:r>
            <a: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1. 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表数据量（条）为亿级和千万级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CA9179-D0C5-4685-BC06-2AE1B4429F8C}" type="parTrans" cxnId="{B2FB546C-BA93-4091-9EC4-B7D1C309F932}">
      <dgm:prSet/>
      <dgm:spPr/>
      <dgm:t>
        <a:bodyPr/>
        <a:lstStyle/>
        <a:p>
          <a:endParaRPr lang="zh-CN" altLang="en-US" sz="1800"/>
        </a:p>
      </dgm:t>
    </dgm:pt>
    <dgm:pt modelId="{08914A46-9366-4452-989A-742A4D986AED}" type="sibTrans" cxnId="{B2FB546C-BA93-4091-9EC4-B7D1C309F932}">
      <dgm:prSet/>
      <dgm:spPr/>
      <dgm:t>
        <a:bodyPr/>
        <a:lstStyle/>
        <a:p>
          <a:endParaRPr lang="zh-CN" altLang="en-US" sz="1800"/>
        </a:p>
      </dgm:t>
    </dgm:pt>
    <dgm:pt modelId="{DA07668F-4148-4276-8509-B564EDD2C116}">
      <dgm:prSet phldrT="[文本]" custT="1"/>
      <dgm:spPr/>
      <dgm:t>
        <a:bodyPr/>
        <a:lstStyle/>
        <a:p>
          <a:r>
            <a:rPr lang="en-US" altLang="zh-CN" sz="1400" dirty="0" smtClean="0">
              <a:latin typeface="微软雅黑" pitchFamily="34" charset="-122"/>
              <a:ea typeface="微软雅黑" pitchFamily="34" charset="-122"/>
            </a:rPr>
            <a:t>2. </a:t>
          </a:r>
          <a:r>
            <a:rPr lang="zh-CN" altLang="en-US" sz="1400" dirty="0" smtClean="0"/>
            <a:t>两表取数响应时间为秒级别，平均执行秒</a:t>
          </a:r>
          <a:r>
            <a:rPr lang="en-US" altLang="zh-CN" sz="1400" dirty="0" smtClean="0"/>
            <a:t>422</a:t>
          </a:r>
          <a:r>
            <a:rPr lang="zh-CN" altLang="en-US" sz="1400" dirty="0" smtClean="0"/>
            <a:t>毫秒，最长时间在</a:t>
          </a:r>
          <a:r>
            <a:rPr lang="en-US" altLang="zh-CN" sz="1400" dirty="0" smtClean="0"/>
            <a:t>1</a:t>
          </a:r>
          <a:r>
            <a:rPr lang="zh-CN" altLang="en-US" sz="1400" dirty="0" smtClean="0"/>
            <a:t>秒以内。</a:t>
          </a:r>
          <a:endParaRPr lang="zh-CN" altLang="en-US" sz="1400" dirty="0"/>
        </a:p>
      </dgm:t>
    </dgm:pt>
    <dgm:pt modelId="{04509485-B543-4107-955B-D3B60CB80D82}" type="parTrans" cxnId="{7F287E3D-42CC-4B6D-B103-96B745B94DBF}">
      <dgm:prSet/>
      <dgm:spPr/>
      <dgm:t>
        <a:bodyPr/>
        <a:lstStyle/>
        <a:p>
          <a:endParaRPr lang="zh-CN" altLang="en-US" sz="1800"/>
        </a:p>
      </dgm:t>
    </dgm:pt>
    <dgm:pt modelId="{57334EB7-A980-4502-80C9-504F36A3440E}" type="sibTrans" cxnId="{7F287E3D-42CC-4B6D-B103-96B745B94DBF}">
      <dgm:prSet/>
      <dgm:spPr/>
      <dgm:t>
        <a:bodyPr/>
        <a:lstStyle/>
        <a:p>
          <a:endParaRPr lang="zh-CN" altLang="en-US" sz="1800"/>
        </a:p>
      </dgm:t>
    </dgm:pt>
    <dgm:pt modelId="{461BA0EA-74B8-4323-BA18-70AEB29D3C3A}">
      <dgm:prSet phldrT="[文本]" custT="1"/>
      <dgm:spPr/>
      <dgm:t>
        <a:bodyPr/>
        <a:lstStyle/>
        <a:p>
          <a:r>
            <a:rPr lang="en-US" altLang="zh-CN" sz="1400" dirty="0" smtClean="0">
              <a:latin typeface="微软雅黑" pitchFamily="34" charset="-122"/>
              <a:ea typeface="微软雅黑" pitchFamily="34" charset="-122"/>
            </a:rPr>
            <a:t>3. </a:t>
          </a:r>
          <a:r>
            <a:rPr lang="zh-CN" altLang="en-US" sz="1400" dirty="0" smtClean="0"/>
            <a:t>三表取数响应时间为秒级别，平均时间为</a:t>
          </a:r>
          <a:r>
            <a:rPr lang="en-US" altLang="zh-CN" sz="1400" dirty="0" smtClean="0"/>
            <a:t>686</a:t>
          </a:r>
          <a:r>
            <a:rPr lang="zh-CN" altLang="en-US" sz="1400" dirty="0" smtClean="0"/>
            <a:t>毫秒，最长时间在</a:t>
          </a:r>
          <a:r>
            <a:rPr lang="en-US" altLang="zh-CN" sz="1400" dirty="0" smtClean="0"/>
            <a:t>2</a:t>
          </a:r>
          <a:r>
            <a:rPr lang="zh-CN" altLang="en-US" sz="1400" dirty="0" smtClean="0"/>
            <a:t>秒以内。</a:t>
          </a:r>
          <a:endParaRPr lang="en-US" altLang="zh-CN" sz="1400" dirty="0" smtClean="0"/>
        </a:p>
        <a:p>
          <a:r>
            <a:rPr lang="en-US" altLang="zh-CN" sz="1400" dirty="0" smtClean="0"/>
            <a:t>4. </a:t>
          </a:r>
          <a:r>
            <a:rPr lang="zh-CN" altLang="en-US" sz="1400" dirty="0" smtClean="0"/>
            <a:t>数百行的复杂</a:t>
          </a:r>
          <a:r>
            <a:rPr lang="en-US" altLang="zh-CN" sz="1400" dirty="0" smtClean="0"/>
            <a:t>SQL</a:t>
          </a:r>
          <a:r>
            <a:rPr lang="zh-CN" altLang="en-US" sz="1400" dirty="0" smtClean="0"/>
            <a:t>脚本涉及到多张数据表，平均执行时间为</a:t>
          </a:r>
          <a:r>
            <a:rPr lang="en-US" altLang="zh-CN" sz="1400" dirty="0" smtClean="0"/>
            <a:t>1.79</a:t>
          </a:r>
          <a:r>
            <a:rPr lang="zh-CN" altLang="en-US" sz="1400" dirty="0" smtClean="0"/>
            <a:t>秒。</a:t>
          </a:r>
          <a:endParaRPr lang="en-US" altLang="zh-CN" sz="1400" dirty="0" smtClean="0"/>
        </a:p>
      </dgm:t>
    </dgm:pt>
    <dgm:pt modelId="{F191D79B-B711-4327-A2CE-0F5CECE52987}" type="parTrans" cxnId="{D6AAC1CC-3C96-4A49-800D-6F36C7A6EBBC}">
      <dgm:prSet/>
      <dgm:spPr/>
      <dgm:t>
        <a:bodyPr/>
        <a:lstStyle/>
        <a:p>
          <a:endParaRPr lang="zh-CN" altLang="en-US"/>
        </a:p>
      </dgm:t>
    </dgm:pt>
    <dgm:pt modelId="{643CA5EE-F334-4F36-9E6C-B485F9EA9B06}" type="sibTrans" cxnId="{D6AAC1CC-3C96-4A49-800D-6F36C7A6EBBC}">
      <dgm:prSet/>
      <dgm:spPr/>
      <dgm:t>
        <a:bodyPr/>
        <a:lstStyle/>
        <a:p>
          <a:endParaRPr lang="zh-CN" altLang="en-US"/>
        </a:p>
      </dgm:t>
    </dgm:pt>
    <dgm:pt modelId="{51F3F2C4-2DC7-4102-A7CF-C22702FDD805}">
      <dgm:prSet phldrT="[文本]" custT="1"/>
      <dgm:spPr/>
      <dgm:t>
        <a:bodyPr/>
        <a:lstStyle/>
        <a:p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9EED514-5D99-459A-A3E7-B881CD0C5C23}" type="parTrans" cxnId="{0D057A86-526E-415C-B996-E03E2316B833}">
      <dgm:prSet/>
      <dgm:spPr/>
      <dgm:t>
        <a:bodyPr/>
        <a:lstStyle/>
        <a:p>
          <a:endParaRPr lang="zh-CN" altLang="en-US"/>
        </a:p>
      </dgm:t>
    </dgm:pt>
    <dgm:pt modelId="{6F60E322-5B92-4340-B01D-40C9A5A95BB7}" type="sibTrans" cxnId="{0D057A86-526E-415C-B996-E03E2316B833}">
      <dgm:prSet/>
      <dgm:spPr/>
      <dgm:t>
        <a:bodyPr/>
        <a:lstStyle/>
        <a:p>
          <a:endParaRPr lang="zh-CN" altLang="en-US"/>
        </a:p>
      </dgm:t>
    </dgm:pt>
    <dgm:pt modelId="{94D0F5E3-B756-4333-9A3B-862039961226}" type="pres">
      <dgm:prSet presAssocID="{EEC858D5-F4DE-496F-9E22-922BB20CA0B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73504C1-F2F4-499C-8CE9-F6F506D0C244}" type="pres">
      <dgm:prSet presAssocID="{8B69A539-9C4D-47AD-A47E-974E40A3B9AF}" presName="compositeNode" presStyleCnt="0">
        <dgm:presLayoutVars>
          <dgm:bulletEnabled val="1"/>
        </dgm:presLayoutVars>
      </dgm:prSet>
      <dgm:spPr/>
    </dgm:pt>
    <dgm:pt modelId="{D0CF445E-8E66-47F2-B6F1-168EE614C5CB}" type="pres">
      <dgm:prSet presAssocID="{8B69A539-9C4D-47AD-A47E-974E40A3B9AF}" presName="bgRect" presStyleLbl="node1" presStyleIdx="0" presStyleCnt="1" custLinFactNeighborY="2626"/>
      <dgm:spPr/>
      <dgm:t>
        <a:bodyPr/>
        <a:lstStyle/>
        <a:p>
          <a:endParaRPr lang="zh-CN" altLang="en-US"/>
        </a:p>
      </dgm:t>
    </dgm:pt>
    <dgm:pt modelId="{6FB40900-35D8-4A5A-93F1-862ACDAA9565}" type="pres">
      <dgm:prSet presAssocID="{8B69A539-9C4D-47AD-A47E-974E40A3B9AF}" presName="parentNode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EEBC84-C9CF-465F-A966-39BC4139BFB6}" type="pres">
      <dgm:prSet presAssocID="{8B69A539-9C4D-47AD-A47E-974E40A3B9AF}" presName="child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A2002C2-EA9F-4BD0-B2C4-8EA784DE50D6}" type="presOf" srcId="{51F3F2C4-2DC7-4102-A7CF-C22702FDD805}" destId="{38EEBC84-C9CF-465F-A966-39BC4139BFB6}" srcOrd="0" destOrd="0" presId="urn:microsoft.com/office/officeart/2005/8/layout/hProcess7"/>
    <dgm:cxn modelId="{F0DFB220-FCA1-48A9-9F4A-F9D5229F1481}" type="presOf" srcId="{461BA0EA-74B8-4323-BA18-70AEB29D3C3A}" destId="{38EEBC84-C9CF-465F-A966-39BC4139BFB6}" srcOrd="0" destOrd="3" presId="urn:microsoft.com/office/officeart/2005/8/layout/hProcess7"/>
    <dgm:cxn modelId="{7E36AF55-5C77-40B4-9CEB-15F28657F9A4}" type="presOf" srcId="{18A68027-1A1A-40EE-9D27-7CB9F63B5227}" destId="{38EEBC84-C9CF-465F-A966-39BC4139BFB6}" srcOrd="0" destOrd="1" presId="urn:microsoft.com/office/officeart/2005/8/layout/hProcess7"/>
    <dgm:cxn modelId="{EA65CAC1-9DFB-4D03-AC39-B12CB15F004A}" type="presOf" srcId="{8B69A539-9C4D-47AD-A47E-974E40A3B9AF}" destId="{6FB40900-35D8-4A5A-93F1-862ACDAA9565}" srcOrd="1" destOrd="0" presId="urn:microsoft.com/office/officeart/2005/8/layout/hProcess7"/>
    <dgm:cxn modelId="{B2FB546C-BA93-4091-9EC4-B7D1C309F932}" srcId="{8B69A539-9C4D-47AD-A47E-974E40A3B9AF}" destId="{18A68027-1A1A-40EE-9D27-7CB9F63B5227}" srcOrd="1" destOrd="0" parTransId="{53CA9179-D0C5-4685-BC06-2AE1B4429F8C}" sibTransId="{08914A46-9366-4452-989A-742A4D986AED}"/>
    <dgm:cxn modelId="{BC818F7B-154C-46CF-9A12-DC6E8AE3896A}" type="presOf" srcId="{DA07668F-4148-4276-8509-B564EDD2C116}" destId="{38EEBC84-C9CF-465F-A966-39BC4139BFB6}" srcOrd="0" destOrd="2" presId="urn:microsoft.com/office/officeart/2005/8/layout/hProcess7"/>
    <dgm:cxn modelId="{7F287E3D-42CC-4B6D-B103-96B745B94DBF}" srcId="{8B69A539-9C4D-47AD-A47E-974E40A3B9AF}" destId="{DA07668F-4148-4276-8509-B564EDD2C116}" srcOrd="2" destOrd="0" parTransId="{04509485-B543-4107-955B-D3B60CB80D82}" sibTransId="{57334EB7-A980-4502-80C9-504F36A3440E}"/>
    <dgm:cxn modelId="{6E08F9FE-C205-4E18-A95A-F60D5632891D}" type="presOf" srcId="{EEC858D5-F4DE-496F-9E22-922BB20CA0B9}" destId="{94D0F5E3-B756-4333-9A3B-862039961226}" srcOrd="0" destOrd="0" presId="urn:microsoft.com/office/officeart/2005/8/layout/hProcess7"/>
    <dgm:cxn modelId="{9EED847A-4AF2-4D10-97AC-05621B36B6F2}" type="presOf" srcId="{8B69A539-9C4D-47AD-A47E-974E40A3B9AF}" destId="{D0CF445E-8E66-47F2-B6F1-168EE614C5CB}" srcOrd="0" destOrd="0" presId="urn:microsoft.com/office/officeart/2005/8/layout/hProcess7"/>
    <dgm:cxn modelId="{0D057A86-526E-415C-B996-E03E2316B833}" srcId="{8B69A539-9C4D-47AD-A47E-974E40A3B9AF}" destId="{51F3F2C4-2DC7-4102-A7CF-C22702FDD805}" srcOrd="0" destOrd="0" parTransId="{39EED514-5D99-459A-A3E7-B881CD0C5C23}" sibTransId="{6F60E322-5B92-4340-B01D-40C9A5A95BB7}"/>
    <dgm:cxn modelId="{D6AAC1CC-3C96-4A49-800D-6F36C7A6EBBC}" srcId="{8B69A539-9C4D-47AD-A47E-974E40A3B9AF}" destId="{461BA0EA-74B8-4323-BA18-70AEB29D3C3A}" srcOrd="3" destOrd="0" parTransId="{F191D79B-B711-4327-A2CE-0F5CECE52987}" sibTransId="{643CA5EE-F334-4F36-9E6C-B485F9EA9B06}"/>
    <dgm:cxn modelId="{ACE72463-E9BD-4B7C-8028-3FD02E3B2B9C}" srcId="{EEC858D5-F4DE-496F-9E22-922BB20CA0B9}" destId="{8B69A539-9C4D-47AD-A47E-974E40A3B9AF}" srcOrd="0" destOrd="0" parTransId="{F386FDA5-C341-4C16-A849-F29C01E13F5E}" sibTransId="{2D5C6675-FDE3-45A4-8EDB-D9B0513DA85A}"/>
    <dgm:cxn modelId="{EC2BEB66-222B-4F33-AF55-597FEBFAFE8C}" type="presParOf" srcId="{94D0F5E3-B756-4333-9A3B-862039961226}" destId="{573504C1-F2F4-499C-8CE9-F6F506D0C244}" srcOrd="0" destOrd="0" presId="urn:microsoft.com/office/officeart/2005/8/layout/hProcess7"/>
    <dgm:cxn modelId="{4590B5B0-1F56-4FFB-8169-E679C449E805}" type="presParOf" srcId="{573504C1-F2F4-499C-8CE9-F6F506D0C244}" destId="{D0CF445E-8E66-47F2-B6F1-168EE614C5CB}" srcOrd="0" destOrd="0" presId="urn:microsoft.com/office/officeart/2005/8/layout/hProcess7"/>
    <dgm:cxn modelId="{D33825AC-F0D0-447F-9743-E085937FA7C9}" type="presParOf" srcId="{573504C1-F2F4-499C-8CE9-F6F506D0C244}" destId="{6FB40900-35D8-4A5A-93F1-862ACDAA9565}" srcOrd="1" destOrd="0" presId="urn:microsoft.com/office/officeart/2005/8/layout/hProcess7"/>
    <dgm:cxn modelId="{04BA4945-1919-43B4-852A-895659F29FFF}" type="presParOf" srcId="{573504C1-F2F4-499C-8CE9-F6F506D0C244}" destId="{38EEBC84-C9CF-465F-A966-39BC4139BFB6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D753BFF-69EC-472D-91CE-F15E4F06EC90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7996238-433F-4C14-8189-28018BD619A1}">
      <dgm:prSet phldrT="[文本]" custT="1"/>
      <dgm:spPr/>
      <dgm:t>
        <a:bodyPr/>
        <a:lstStyle/>
        <a:p>
          <a:r>
            <a:rPr lang="zh-CN" altLang="en-US" sz="1400" dirty="0" smtClean="0"/>
            <a:t>数据准确性稽核</a:t>
          </a:r>
          <a:endParaRPr lang="zh-CN" altLang="en-US" sz="1400" dirty="0"/>
        </a:p>
      </dgm:t>
    </dgm:pt>
    <dgm:pt modelId="{2B00B1B2-4223-45C8-B71D-2A7E7FD5EF0B}" type="parTrans" cxnId="{7EE89FD1-7878-483D-BD3D-789CBBBAB59A}">
      <dgm:prSet/>
      <dgm:spPr/>
      <dgm:t>
        <a:bodyPr/>
        <a:lstStyle/>
        <a:p>
          <a:endParaRPr lang="zh-CN" altLang="en-US"/>
        </a:p>
      </dgm:t>
    </dgm:pt>
    <dgm:pt modelId="{C3D2773F-4654-4136-8FC2-8E0B27B21CA4}" type="sibTrans" cxnId="{7EE89FD1-7878-483D-BD3D-789CBBBAB59A}">
      <dgm:prSet/>
      <dgm:spPr/>
      <dgm:t>
        <a:bodyPr/>
        <a:lstStyle/>
        <a:p>
          <a:endParaRPr lang="zh-CN" altLang="en-US"/>
        </a:p>
      </dgm:t>
    </dgm:pt>
    <dgm:pt modelId="{9893BBE0-DB34-40A9-AE72-228A83AB7CEF}">
      <dgm:prSet phldrT="[文本]" custT="1"/>
      <dgm:spPr/>
      <dgm:t>
        <a:bodyPr/>
        <a:lstStyle/>
        <a:p>
          <a:r>
            <a:rPr lang="zh-CN" altLang="en-US" sz="1400" dirty="0" smtClean="0"/>
            <a:t>保证数据导入</a:t>
          </a:r>
          <a:endParaRPr lang="en-US" altLang="zh-CN" sz="1400" dirty="0" smtClean="0"/>
        </a:p>
        <a:p>
          <a:r>
            <a:rPr lang="zh-CN" altLang="en-US" sz="1400" dirty="0" smtClean="0"/>
            <a:t>导出的质量</a:t>
          </a:r>
          <a:endParaRPr lang="zh-CN" altLang="en-US" sz="1400" dirty="0"/>
        </a:p>
      </dgm:t>
    </dgm:pt>
    <dgm:pt modelId="{70222735-ED25-4A8A-804C-2E7EF96EB6BD}" type="parTrans" cxnId="{285EE43B-6BB5-48FD-A10D-617F5F4BED90}">
      <dgm:prSet/>
      <dgm:spPr/>
      <dgm:t>
        <a:bodyPr/>
        <a:lstStyle/>
        <a:p>
          <a:endParaRPr lang="zh-CN" altLang="en-US"/>
        </a:p>
      </dgm:t>
    </dgm:pt>
    <dgm:pt modelId="{E875B50E-CB40-4A70-A454-8EC34EAA2117}" type="sibTrans" cxnId="{285EE43B-6BB5-48FD-A10D-617F5F4BED90}">
      <dgm:prSet/>
      <dgm:spPr/>
      <dgm:t>
        <a:bodyPr/>
        <a:lstStyle/>
        <a:p>
          <a:endParaRPr lang="zh-CN" altLang="en-US"/>
        </a:p>
      </dgm:t>
    </dgm:pt>
    <dgm:pt modelId="{B9AA2E7F-85A3-455D-A33E-D688DE0C7187}" type="pres">
      <dgm:prSet presAssocID="{4D753BFF-69EC-472D-91CE-F15E4F06EC90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E69A15B-3869-4783-B646-42A2A83D42A1}" type="pres">
      <dgm:prSet presAssocID="{87996238-433F-4C14-8189-28018BD619A1}" presName="compNode" presStyleCnt="0"/>
      <dgm:spPr/>
    </dgm:pt>
    <dgm:pt modelId="{645B48BD-F88D-4D34-99C0-CD3C2CDBF6C0}" type="pres">
      <dgm:prSet presAssocID="{87996238-433F-4C14-8189-28018BD619A1}" presName="aNode" presStyleLbl="bgShp" presStyleIdx="0" presStyleCnt="1" custLinFactNeighborX="570"/>
      <dgm:spPr/>
      <dgm:t>
        <a:bodyPr/>
        <a:lstStyle/>
        <a:p>
          <a:endParaRPr lang="zh-CN" altLang="en-US"/>
        </a:p>
      </dgm:t>
    </dgm:pt>
    <dgm:pt modelId="{579C75A5-F747-433A-8983-2192E581DD07}" type="pres">
      <dgm:prSet presAssocID="{87996238-433F-4C14-8189-28018BD619A1}" presName="textNode" presStyleLbl="bgShp" presStyleIdx="0" presStyleCnt="1"/>
      <dgm:spPr/>
      <dgm:t>
        <a:bodyPr/>
        <a:lstStyle/>
        <a:p>
          <a:endParaRPr lang="zh-CN" altLang="en-US"/>
        </a:p>
      </dgm:t>
    </dgm:pt>
    <dgm:pt modelId="{A34D0390-AC5B-4FA6-A335-40F84F6E0E43}" type="pres">
      <dgm:prSet presAssocID="{87996238-433F-4C14-8189-28018BD619A1}" presName="compChildNode" presStyleCnt="0"/>
      <dgm:spPr/>
    </dgm:pt>
    <dgm:pt modelId="{73FA39A9-9B35-44F8-B42F-2049E2B65DFB}" type="pres">
      <dgm:prSet presAssocID="{87996238-433F-4C14-8189-28018BD619A1}" presName="theInnerList" presStyleCnt="0"/>
      <dgm:spPr/>
    </dgm:pt>
    <dgm:pt modelId="{1C7D80DE-4467-40BE-A332-BFC024B73147}" type="pres">
      <dgm:prSet presAssocID="{9893BBE0-DB34-40A9-AE72-228A83AB7CEF}" presName="child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EE89FD1-7878-483D-BD3D-789CBBBAB59A}" srcId="{4D753BFF-69EC-472D-91CE-F15E4F06EC90}" destId="{87996238-433F-4C14-8189-28018BD619A1}" srcOrd="0" destOrd="0" parTransId="{2B00B1B2-4223-45C8-B71D-2A7E7FD5EF0B}" sibTransId="{C3D2773F-4654-4136-8FC2-8E0B27B21CA4}"/>
    <dgm:cxn modelId="{2C3E7BA7-03FB-496F-BCBD-6A9C44A8D6C6}" type="presOf" srcId="{4D753BFF-69EC-472D-91CE-F15E4F06EC90}" destId="{B9AA2E7F-85A3-455D-A33E-D688DE0C7187}" srcOrd="0" destOrd="0" presId="urn:microsoft.com/office/officeart/2005/8/layout/lProcess2"/>
    <dgm:cxn modelId="{74729998-0F89-4113-A5AD-4D3E02F2ECCC}" type="presOf" srcId="{87996238-433F-4C14-8189-28018BD619A1}" destId="{579C75A5-F747-433A-8983-2192E581DD07}" srcOrd="1" destOrd="0" presId="urn:microsoft.com/office/officeart/2005/8/layout/lProcess2"/>
    <dgm:cxn modelId="{285EE43B-6BB5-48FD-A10D-617F5F4BED90}" srcId="{87996238-433F-4C14-8189-28018BD619A1}" destId="{9893BBE0-DB34-40A9-AE72-228A83AB7CEF}" srcOrd="0" destOrd="0" parTransId="{70222735-ED25-4A8A-804C-2E7EF96EB6BD}" sibTransId="{E875B50E-CB40-4A70-A454-8EC34EAA2117}"/>
    <dgm:cxn modelId="{53EB96D2-A1D2-40A8-88E7-0C8235D96A0C}" type="presOf" srcId="{9893BBE0-DB34-40A9-AE72-228A83AB7CEF}" destId="{1C7D80DE-4467-40BE-A332-BFC024B73147}" srcOrd="0" destOrd="0" presId="urn:microsoft.com/office/officeart/2005/8/layout/lProcess2"/>
    <dgm:cxn modelId="{3DCB505E-1FF8-47C5-B79F-35C5F3130ED9}" type="presOf" srcId="{87996238-433F-4C14-8189-28018BD619A1}" destId="{645B48BD-F88D-4D34-99C0-CD3C2CDBF6C0}" srcOrd="0" destOrd="0" presId="urn:microsoft.com/office/officeart/2005/8/layout/lProcess2"/>
    <dgm:cxn modelId="{E6B74FA8-0673-4037-B521-A2E74863602F}" type="presParOf" srcId="{B9AA2E7F-85A3-455D-A33E-D688DE0C7187}" destId="{8E69A15B-3869-4783-B646-42A2A83D42A1}" srcOrd="0" destOrd="0" presId="urn:microsoft.com/office/officeart/2005/8/layout/lProcess2"/>
    <dgm:cxn modelId="{F43E54F2-25DD-4B80-862A-967D69B67B97}" type="presParOf" srcId="{8E69A15B-3869-4783-B646-42A2A83D42A1}" destId="{645B48BD-F88D-4D34-99C0-CD3C2CDBF6C0}" srcOrd="0" destOrd="0" presId="urn:microsoft.com/office/officeart/2005/8/layout/lProcess2"/>
    <dgm:cxn modelId="{F9010A61-2AAA-4A20-A17F-81A5D9693055}" type="presParOf" srcId="{8E69A15B-3869-4783-B646-42A2A83D42A1}" destId="{579C75A5-F747-433A-8983-2192E581DD07}" srcOrd="1" destOrd="0" presId="urn:microsoft.com/office/officeart/2005/8/layout/lProcess2"/>
    <dgm:cxn modelId="{A5036F7A-E4BB-4631-A46D-11FB30485EE7}" type="presParOf" srcId="{8E69A15B-3869-4783-B646-42A2A83D42A1}" destId="{A34D0390-AC5B-4FA6-A335-40F84F6E0E43}" srcOrd="2" destOrd="0" presId="urn:microsoft.com/office/officeart/2005/8/layout/lProcess2"/>
    <dgm:cxn modelId="{1EF310CB-4A37-486C-87BE-E4C73434052A}" type="presParOf" srcId="{A34D0390-AC5B-4FA6-A335-40F84F6E0E43}" destId="{73FA39A9-9B35-44F8-B42F-2049E2B65DFB}" srcOrd="0" destOrd="0" presId="urn:microsoft.com/office/officeart/2005/8/layout/lProcess2"/>
    <dgm:cxn modelId="{2DC537A4-C3B1-4B93-9D13-E8D1EB10F74D}" type="presParOf" srcId="{73FA39A9-9B35-44F8-B42F-2049E2B65DFB}" destId="{1C7D80DE-4467-40BE-A332-BFC024B73147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D753BFF-69EC-472D-91CE-F15E4F06EC90}" type="doc">
      <dgm:prSet loTypeId="urn:microsoft.com/office/officeart/2005/8/layout/lProcess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87996238-433F-4C14-8189-28018BD619A1}">
      <dgm:prSet phldrT="[文本]" custT="1"/>
      <dgm:spPr/>
      <dgm:t>
        <a:bodyPr/>
        <a:lstStyle/>
        <a:p>
          <a:r>
            <a:rPr lang="zh-CN" altLang="en-US" sz="1400" dirty="0" smtClean="0"/>
            <a:t>集群故障性验证</a:t>
          </a:r>
          <a:endParaRPr lang="zh-CN" altLang="en-US" sz="1400" dirty="0"/>
        </a:p>
      </dgm:t>
    </dgm:pt>
    <dgm:pt modelId="{2B00B1B2-4223-45C8-B71D-2A7E7FD5EF0B}" type="parTrans" cxnId="{7EE89FD1-7878-483D-BD3D-789CBBBAB59A}">
      <dgm:prSet/>
      <dgm:spPr/>
      <dgm:t>
        <a:bodyPr/>
        <a:lstStyle/>
        <a:p>
          <a:endParaRPr lang="zh-CN" altLang="en-US"/>
        </a:p>
      </dgm:t>
    </dgm:pt>
    <dgm:pt modelId="{C3D2773F-4654-4136-8FC2-8E0B27B21CA4}" type="sibTrans" cxnId="{7EE89FD1-7878-483D-BD3D-789CBBBAB59A}">
      <dgm:prSet/>
      <dgm:spPr/>
      <dgm:t>
        <a:bodyPr/>
        <a:lstStyle/>
        <a:p>
          <a:endParaRPr lang="zh-CN" altLang="en-US"/>
        </a:p>
      </dgm:t>
    </dgm:pt>
    <dgm:pt modelId="{9893BBE0-DB34-40A9-AE72-228A83AB7CEF}">
      <dgm:prSet phldrT="[文本]" custT="1"/>
      <dgm:spPr/>
      <dgm:t>
        <a:bodyPr/>
        <a:lstStyle/>
        <a:p>
          <a:r>
            <a:rPr lang="zh-CN" altLang="en-US" sz="1200" dirty="0" smtClean="0"/>
            <a:t>节点宕机</a:t>
          </a:r>
          <a:r>
            <a:rPr lang="en-US" altLang="zh-CN" sz="1200" dirty="0" smtClean="0"/>
            <a:t>--&gt;</a:t>
          </a:r>
          <a:r>
            <a:rPr lang="zh-CN" altLang="en-US" sz="1200" dirty="0" smtClean="0"/>
            <a:t>重启正常访问</a:t>
          </a:r>
          <a:endParaRPr lang="zh-CN" altLang="en-US" sz="1200" dirty="0"/>
        </a:p>
      </dgm:t>
    </dgm:pt>
    <dgm:pt modelId="{70222735-ED25-4A8A-804C-2E7EF96EB6BD}" type="parTrans" cxnId="{285EE43B-6BB5-48FD-A10D-617F5F4BED90}">
      <dgm:prSet/>
      <dgm:spPr/>
      <dgm:t>
        <a:bodyPr/>
        <a:lstStyle/>
        <a:p>
          <a:endParaRPr lang="zh-CN" altLang="en-US"/>
        </a:p>
      </dgm:t>
    </dgm:pt>
    <dgm:pt modelId="{E875B50E-CB40-4A70-A454-8EC34EAA2117}" type="sibTrans" cxnId="{285EE43B-6BB5-48FD-A10D-617F5F4BED90}">
      <dgm:prSet/>
      <dgm:spPr/>
      <dgm:t>
        <a:bodyPr/>
        <a:lstStyle/>
        <a:p>
          <a:endParaRPr lang="zh-CN" altLang="en-US"/>
        </a:p>
      </dgm:t>
    </dgm:pt>
    <dgm:pt modelId="{3454F4FD-F595-43B5-89C5-0BDAABA15D00}">
      <dgm:prSet phldrT="[文本]" custT="1"/>
      <dgm:spPr/>
      <dgm:t>
        <a:bodyPr/>
        <a:lstStyle/>
        <a:p>
          <a:r>
            <a:rPr lang="zh-CN" altLang="en-US" sz="1200" dirty="0" smtClean="0"/>
            <a:t>故障节点恢复</a:t>
          </a:r>
          <a:r>
            <a:rPr lang="en-US" altLang="zh-CN" sz="1200" dirty="0" smtClean="0"/>
            <a:t>--&gt;</a:t>
          </a:r>
          <a:r>
            <a:rPr lang="zh-CN" altLang="en-US" sz="1200" dirty="0" smtClean="0"/>
            <a:t>集群性能恢复</a:t>
          </a:r>
          <a:endParaRPr lang="zh-CN" altLang="en-US" sz="1200" dirty="0"/>
        </a:p>
      </dgm:t>
    </dgm:pt>
    <dgm:pt modelId="{0D3C5944-4856-40E1-B37A-157F4683EF7C}" type="parTrans" cxnId="{7D4E1475-9832-405F-9DE9-3C647EA6DD8C}">
      <dgm:prSet/>
      <dgm:spPr/>
      <dgm:t>
        <a:bodyPr/>
        <a:lstStyle/>
        <a:p>
          <a:endParaRPr lang="zh-CN" altLang="en-US"/>
        </a:p>
      </dgm:t>
    </dgm:pt>
    <dgm:pt modelId="{BB6B551E-4CD8-4490-BC0C-5C13D38619A5}" type="sibTrans" cxnId="{7D4E1475-9832-405F-9DE9-3C647EA6DD8C}">
      <dgm:prSet/>
      <dgm:spPr/>
      <dgm:t>
        <a:bodyPr/>
        <a:lstStyle/>
        <a:p>
          <a:endParaRPr lang="zh-CN" altLang="en-US"/>
        </a:p>
      </dgm:t>
    </dgm:pt>
    <dgm:pt modelId="{EFDB7019-4233-4A32-9C1A-FA3243447014}">
      <dgm:prSet phldrT="[文本]" custT="1"/>
      <dgm:spPr/>
      <dgm:t>
        <a:bodyPr/>
        <a:lstStyle/>
        <a:p>
          <a:r>
            <a:rPr lang="zh-CN" altLang="en-US" sz="1200" dirty="0" smtClean="0"/>
            <a:t>单台节点故障</a:t>
          </a:r>
          <a:r>
            <a:rPr lang="en-US" altLang="zh-CN" sz="1200" dirty="0" smtClean="0"/>
            <a:t>--&gt;</a:t>
          </a:r>
          <a:r>
            <a:rPr lang="zh-CN" altLang="en-US" sz="1200" dirty="0" smtClean="0"/>
            <a:t>其他节点正常</a:t>
          </a:r>
          <a:endParaRPr lang="zh-CN" altLang="en-US" sz="1200" dirty="0"/>
        </a:p>
      </dgm:t>
    </dgm:pt>
    <dgm:pt modelId="{836CD4AF-61BC-47D2-B6AB-ECEB48ADE9E0}" type="parTrans" cxnId="{B9DFEBE1-412D-4015-BC96-E4290BA63C79}">
      <dgm:prSet/>
      <dgm:spPr/>
      <dgm:t>
        <a:bodyPr/>
        <a:lstStyle/>
        <a:p>
          <a:endParaRPr lang="zh-CN" altLang="en-US"/>
        </a:p>
      </dgm:t>
    </dgm:pt>
    <dgm:pt modelId="{E960F825-CF82-4DE4-B358-B454C7B7A1BE}" type="sibTrans" cxnId="{B9DFEBE1-412D-4015-BC96-E4290BA63C79}">
      <dgm:prSet/>
      <dgm:spPr/>
      <dgm:t>
        <a:bodyPr/>
        <a:lstStyle/>
        <a:p>
          <a:endParaRPr lang="zh-CN" altLang="en-US"/>
        </a:p>
      </dgm:t>
    </dgm:pt>
    <dgm:pt modelId="{B9AA2E7F-85A3-455D-A33E-D688DE0C7187}" type="pres">
      <dgm:prSet presAssocID="{4D753BFF-69EC-472D-91CE-F15E4F06EC90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E69A15B-3869-4783-B646-42A2A83D42A1}" type="pres">
      <dgm:prSet presAssocID="{87996238-433F-4C14-8189-28018BD619A1}" presName="compNode" presStyleCnt="0"/>
      <dgm:spPr/>
    </dgm:pt>
    <dgm:pt modelId="{645B48BD-F88D-4D34-99C0-CD3C2CDBF6C0}" type="pres">
      <dgm:prSet presAssocID="{87996238-433F-4C14-8189-28018BD619A1}" presName="aNode" presStyleLbl="bgShp" presStyleIdx="0" presStyleCnt="1" custLinFactNeighborX="40089" custLinFactNeighborY="-1557"/>
      <dgm:spPr/>
      <dgm:t>
        <a:bodyPr/>
        <a:lstStyle/>
        <a:p>
          <a:endParaRPr lang="zh-CN" altLang="en-US"/>
        </a:p>
      </dgm:t>
    </dgm:pt>
    <dgm:pt modelId="{579C75A5-F747-433A-8983-2192E581DD07}" type="pres">
      <dgm:prSet presAssocID="{87996238-433F-4C14-8189-28018BD619A1}" presName="textNode" presStyleLbl="bgShp" presStyleIdx="0" presStyleCnt="1"/>
      <dgm:spPr/>
      <dgm:t>
        <a:bodyPr/>
        <a:lstStyle/>
        <a:p>
          <a:endParaRPr lang="zh-CN" altLang="en-US"/>
        </a:p>
      </dgm:t>
    </dgm:pt>
    <dgm:pt modelId="{A34D0390-AC5B-4FA6-A335-40F84F6E0E43}" type="pres">
      <dgm:prSet presAssocID="{87996238-433F-4C14-8189-28018BD619A1}" presName="compChildNode" presStyleCnt="0"/>
      <dgm:spPr/>
    </dgm:pt>
    <dgm:pt modelId="{73FA39A9-9B35-44F8-B42F-2049E2B65DFB}" type="pres">
      <dgm:prSet presAssocID="{87996238-433F-4C14-8189-28018BD619A1}" presName="theInnerList" presStyleCnt="0"/>
      <dgm:spPr/>
    </dgm:pt>
    <dgm:pt modelId="{1C7D80DE-4467-40BE-A332-BFC024B73147}" type="pres">
      <dgm:prSet presAssocID="{9893BBE0-DB34-40A9-AE72-228A83AB7CEF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56BE8C-64DA-4F84-8FA7-82C3A57E4D8D}" type="pres">
      <dgm:prSet presAssocID="{9893BBE0-DB34-40A9-AE72-228A83AB7CEF}" presName="aSpace2" presStyleCnt="0"/>
      <dgm:spPr/>
    </dgm:pt>
    <dgm:pt modelId="{46DDFA58-F849-4D9B-AD7A-35E585D75FD4}" type="pres">
      <dgm:prSet presAssocID="{3454F4FD-F595-43B5-89C5-0BDAABA15D00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A73080-10F0-4F7E-B9F4-B223ADF1D890}" type="pres">
      <dgm:prSet presAssocID="{3454F4FD-F595-43B5-89C5-0BDAABA15D00}" presName="aSpace2" presStyleCnt="0"/>
      <dgm:spPr/>
    </dgm:pt>
    <dgm:pt modelId="{74F0AA01-330B-48E7-AA16-F9647BE0620A}" type="pres">
      <dgm:prSet presAssocID="{EFDB7019-4233-4A32-9C1A-FA3243447014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85EE43B-6BB5-48FD-A10D-617F5F4BED90}" srcId="{87996238-433F-4C14-8189-28018BD619A1}" destId="{9893BBE0-DB34-40A9-AE72-228A83AB7CEF}" srcOrd="0" destOrd="0" parTransId="{70222735-ED25-4A8A-804C-2E7EF96EB6BD}" sibTransId="{E875B50E-CB40-4A70-A454-8EC34EAA2117}"/>
    <dgm:cxn modelId="{2831E850-9428-4F06-AB28-9CB2BCE0616A}" type="presOf" srcId="{3454F4FD-F595-43B5-89C5-0BDAABA15D00}" destId="{46DDFA58-F849-4D9B-AD7A-35E585D75FD4}" srcOrd="0" destOrd="0" presId="urn:microsoft.com/office/officeart/2005/8/layout/lProcess2"/>
    <dgm:cxn modelId="{F789EEC1-7FF8-402B-BC91-8102394DC2DA}" type="presOf" srcId="{4D753BFF-69EC-472D-91CE-F15E4F06EC90}" destId="{B9AA2E7F-85A3-455D-A33E-D688DE0C7187}" srcOrd="0" destOrd="0" presId="urn:microsoft.com/office/officeart/2005/8/layout/lProcess2"/>
    <dgm:cxn modelId="{C38B6D20-B503-423F-80C1-B9F467FEC72C}" type="presOf" srcId="{9893BBE0-DB34-40A9-AE72-228A83AB7CEF}" destId="{1C7D80DE-4467-40BE-A332-BFC024B73147}" srcOrd="0" destOrd="0" presId="urn:microsoft.com/office/officeart/2005/8/layout/lProcess2"/>
    <dgm:cxn modelId="{DFBDEE68-A2AD-4C0E-BE91-4E6B39B88190}" type="presOf" srcId="{EFDB7019-4233-4A32-9C1A-FA3243447014}" destId="{74F0AA01-330B-48E7-AA16-F9647BE0620A}" srcOrd="0" destOrd="0" presId="urn:microsoft.com/office/officeart/2005/8/layout/lProcess2"/>
    <dgm:cxn modelId="{727ABC88-22DA-4286-A709-A24E0F306E03}" type="presOf" srcId="{87996238-433F-4C14-8189-28018BD619A1}" destId="{579C75A5-F747-433A-8983-2192E581DD07}" srcOrd="1" destOrd="0" presId="urn:microsoft.com/office/officeart/2005/8/layout/lProcess2"/>
    <dgm:cxn modelId="{7EE89FD1-7878-483D-BD3D-789CBBBAB59A}" srcId="{4D753BFF-69EC-472D-91CE-F15E4F06EC90}" destId="{87996238-433F-4C14-8189-28018BD619A1}" srcOrd="0" destOrd="0" parTransId="{2B00B1B2-4223-45C8-B71D-2A7E7FD5EF0B}" sibTransId="{C3D2773F-4654-4136-8FC2-8E0B27B21CA4}"/>
    <dgm:cxn modelId="{B9DFEBE1-412D-4015-BC96-E4290BA63C79}" srcId="{87996238-433F-4C14-8189-28018BD619A1}" destId="{EFDB7019-4233-4A32-9C1A-FA3243447014}" srcOrd="2" destOrd="0" parTransId="{836CD4AF-61BC-47D2-B6AB-ECEB48ADE9E0}" sibTransId="{E960F825-CF82-4DE4-B358-B454C7B7A1BE}"/>
    <dgm:cxn modelId="{61A2393A-E08C-4706-8F77-05D076DE9FED}" type="presOf" srcId="{87996238-433F-4C14-8189-28018BD619A1}" destId="{645B48BD-F88D-4D34-99C0-CD3C2CDBF6C0}" srcOrd="0" destOrd="0" presId="urn:microsoft.com/office/officeart/2005/8/layout/lProcess2"/>
    <dgm:cxn modelId="{7D4E1475-9832-405F-9DE9-3C647EA6DD8C}" srcId="{87996238-433F-4C14-8189-28018BD619A1}" destId="{3454F4FD-F595-43B5-89C5-0BDAABA15D00}" srcOrd="1" destOrd="0" parTransId="{0D3C5944-4856-40E1-B37A-157F4683EF7C}" sibTransId="{BB6B551E-4CD8-4490-BC0C-5C13D38619A5}"/>
    <dgm:cxn modelId="{E476EAF0-19E5-4D69-B9A3-D6E52A5C8F66}" type="presParOf" srcId="{B9AA2E7F-85A3-455D-A33E-D688DE0C7187}" destId="{8E69A15B-3869-4783-B646-42A2A83D42A1}" srcOrd="0" destOrd="0" presId="urn:microsoft.com/office/officeart/2005/8/layout/lProcess2"/>
    <dgm:cxn modelId="{291013D8-C7D3-4D21-ACDB-922E48B20E78}" type="presParOf" srcId="{8E69A15B-3869-4783-B646-42A2A83D42A1}" destId="{645B48BD-F88D-4D34-99C0-CD3C2CDBF6C0}" srcOrd="0" destOrd="0" presId="urn:microsoft.com/office/officeart/2005/8/layout/lProcess2"/>
    <dgm:cxn modelId="{40A868F0-FDCA-4506-9074-06DACC5C4951}" type="presParOf" srcId="{8E69A15B-3869-4783-B646-42A2A83D42A1}" destId="{579C75A5-F747-433A-8983-2192E581DD07}" srcOrd="1" destOrd="0" presId="urn:microsoft.com/office/officeart/2005/8/layout/lProcess2"/>
    <dgm:cxn modelId="{5E18A7F7-94E1-4B4F-8669-4F4AADEFD4C4}" type="presParOf" srcId="{8E69A15B-3869-4783-B646-42A2A83D42A1}" destId="{A34D0390-AC5B-4FA6-A335-40F84F6E0E43}" srcOrd="2" destOrd="0" presId="urn:microsoft.com/office/officeart/2005/8/layout/lProcess2"/>
    <dgm:cxn modelId="{94B116D0-33DD-4768-B005-0C544B798E7E}" type="presParOf" srcId="{A34D0390-AC5B-4FA6-A335-40F84F6E0E43}" destId="{73FA39A9-9B35-44F8-B42F-2049E2B65DFB}" srcOrd="0" destOrd="0" presId="urn:microsoft.com/office/officeart/2005/8/layout/lProcess2"/>
    <dgm:cxn modelId="{63E07DD6-9DC1-43C9-9B30-E8624E9C81EA}" type="presParOf" srcId="{73FA39A9-9B35-44F8-B42F-2049E2B65DFB}" destId="{1C7D80DE-4467-40BE-A332-BFC024B73147}" srcOrd="0" destOrd="0" presId="urn:microsoft.com/office/officeart/2005/8/layout/lProcess2"/>
    <dgm:cxn modelId="{5CFAC57F-B8FE-4645-8EE3-757031269CDF}" type="presParOf" srcId="{73FA39A9-9B35-44F8-B42F-2049E2B65DFB}" destId="{B356BE8C-64DA-4F84-8FA7-82C3A57E4D8D}" srcOrd="1" destOrd="0" presId="urn:microsoft.com/office/officeart/2005/8/layout/lProcess2"/>
    <dgm:cxn modelId="{0A5C59A6-6BB0-4886-8405-2E39ABE1B2F5}" type="presParOf" srcId="{73FA39A9-9B35-44F8-B42F-2049E2B65DFB}" destId="{46DDFA58-F849-4D9B-AD7A-35E585D75FD4}" srcOrd="2" destOrd="0" presId="urn:microsoft.com/office/officeart/2005/8/layout/lProcess2"/>
    <dgm:cxn modelId="{30A8DDB0-B4CC-40EA-8A46-C967ECB4A9FC}" type="presParOf" srcId="{73FA39A9-9B35-44F8-B42F-2049E2B65DFB}" destId="{30A73080-10F0-4F7E-B9F4-B223ADF1D890}" srcOrd="3" destOrd="0" presId="urn:microsoft.com/office/officeart/2005/8/layout/lProcess2"/>
    <dgm:cxn modelId="{B4CA9639-40DB-407B-8AAB-0FC494BB1BDA}" type="presParOf" srcId="{73FA39A9-9B35-44F8-B42F-2049E2B65DFB}" destId="{74F0AA01-330B-48E7-AA16-F9647BE0620A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D753BFF-69EC-472D-91CE-F15E4F06EC90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7996238-433F-4C14-8189-28018BD619A1}">
      <dgm:prSet phldrT="[文本]" custT="1"/>
      <dgm:spPr/>
      <dgm:t>
        <a:bodyPr/>
        <a:lstStyle/>
        <a:p>
          <a:r>
            <a:rPr lang="zh-CN" altLang="en-US" sz="1400" smtClean="0"/>
            <a:t>容错机制</a:t>
          </a:r>
          <a:endParaRPr lang="zh-CN" altLang="en-US" sz="1400" dirty="0"/>
        </a:p>
      </dgm:t>
    </dgm:pt>
    <dgm:pt modelId="{2B00B1B2-4223-45C8-B71D-2A7E7FD5EF0B}" type="parTrans" cxnId="{7EE89FD1-7878-483D-BD3D-789CBBBAB59A}">
      <dgm:prSet/>
      <dgm:spPr/>
      <dgm:t>
        <a:bodyPr/>
        <a:lstStyle/>
        <a:p>
          <a:endParaRPr lang="zh-CN" altLang="en-US"/>
        </a:p>
      </dgm:t>
    </dgm:pt>
    <dgm:pt modelId="{C3D2773F-4654-4136-8FC2-8E0B27B21CA4}" type="sibTrans" cxnId="{7EE89FD1-7878-483D-BD3D-789CBBBAB59A}">
      <dgm:prSet/>
      <dgm:spPr/>
      <dgm:t>
        <a:bodyPr/>
        <a:lstStyle/>
        <a:p>
          <a:endParaRPr lang="zh-CN" altLang="en-US"/>
        </a:p>
      </dgm:t>
    </dgm:pt>
    <dgm:pt modelId="{9893BBE0-DB34-40A9-AE72-228A83AB7CEF}">
      <dgm:prSet phldrT="[文本]" custT="1"/>
      <dgm:spPr/>
      <dgm:t>
        <a:bodyPr/>
        <a:lstStyle/>
        <a:p>
          <a:r>
            <a:rPr lang="zh-CN" altLang="en-US" sz="1400" dirty="0" smtClean="0"/>
            <a:t>输出相应错误操作日志</a:t>
          </a:r>
          <a:endParaRPr lang="zh-CN" altLang="en-US" sz="1400" dirty="0"/>
        </a:p>
      </dgm:t>
    </dgm:pt>
    <dgm:pt modelId="{70222735-ED25-4A8A-804C-2E7EF96EB6BD}" type="parTrans" cxnId="{285EE43B-6BB5-48FD-A10D-617F5F4BED90}">
      <dgm:prSet/>
      <dgm:spPr/>
      <dgm:t>
        <a:bodyPr/>
        <a:lstStyle/>
        <a:p>
          <a:endParaRPr lang="zh-CN" altLang="en-US"/>
        </a:p>
      </dgm:t>
    </dgm:pt>
    <dgm:pt modelId="{E875B50E-CB40-4A70-A454-8EC34EAA2117}" type="sibTrans" cxnId="{285EE43B-6BB5-48FD-A10D-617F5F4BED90}">
      <dgm:prSet/>
      <dgm:spPr/>
      <dgm:t>
        <a:bodyPr/>
        <a:lstStyle/>
        <a:p>
          <a:endParaRPr lang="zh-CN" altLang="en-US"/>
        </a:p>
      </dgm:t>
    </dgm:pt>
    <dgm:pt modelId="{B6A7ED8C-41D3-4816-A735-AC6D159A37D5}">
      <dgm:prSet phldrT="[文本]" custT="1"/>
      <dgm:spPr/>
      <dgm:t>
        <a:bodyPr/>
        <a:lstStyle/>
        <a:p>
          <a:r>
            <a:rPr lang="en-US" altLang="zh-CN" sz="1400" dirty="0" smtClean="0"/>
            <a:t>SQL</a:t>
          </a:r>
          <a:r>
            <a:rPr lang="zh-CN" altLang="en-US" sz="1400" dirty="0" smtClean="0"/>
            <a:t>缺省可重试</a:t>
          </a:r>
          <a:endParaRPr lang="zh-CN" altLang="en-US" sz="1400" dirty="0"/>
        </a:p>
      </dgm:t>
    </dgm:pt>
    <dgm:pt modelId="{F0F1DEE5-24A2-45A8-BEB0-9408473BF490}" type="parTrans" cxnId="{5273EB57-913A-4229-83A8-F948E147A3BB}">
      <dgm:prSet/>
      <dgm:spPr/>
      <dgm:t>
        <a:bodyPr/>
        <a:lstStyle/>
        <a:p>
          <a:endParaRPr lang="zh-CN" altLang="en-US"/>
        </a:p>
      </dgm:t>
    </dgm:pt>
    <dgm:pt modelId="{0D9F7A8D-50E7-4EE2-BB89-17AC8E436E8C}" type="sibTrans" cxnId="{5273EB57-913A-4229-83A8-F948E147A3BB}">
      <dgm:prSet/>
      <dgm:spPr/>
      <dgm:t>
        <a:bodyPr/>
        <a:lstStyle/>
        <a:p>
          <a:endParaRPr lang="zh-CN" altLang="en-US"/>
        </a:p>
      </dgm:t>
    </dgm:pt>
    <dgm:pt modelId="{49450EA3-9033-497C-AF62-4A6563D85D05}">
      <dgm:prSet phldrT="[文本]" custT="1"/>
      <dgm:spPr/>
      <dgm:t>
        <a:bodyPr/>
        <a:lstStyle/>
        <a:p>
          <a:r>
            <a:rPr lang="zh-CN" altLang="en-US" sz="1400" dirty="0" smtClean="0"/>
            <a:t>任务失败可通过</a:t>
          </a:r>
          <a:r>
            <a:rPr lang="en-US" altLang="zh-CN" sz="1400" dirty="0" err="1" smtClean="0"/>
            <a:t>upsert</a:t>
          </a:r>
          <a:r>
            <a:rPr lang="zh-CN" altLang="en-US" sz="1400" dirty="0" smtClean="0"/>
            <a:t>重新递交</a:t>
          </a:r>
          <a:endParaRPr lang="zh-CN" altLang="en-US" sz="1400" dirty="0"/>
        </a:p>
      </dgm:t>
    </dgm:pt>
    <dgm:pt modelId="{D3C577CE-56E3-43C6-8509-1BCAC50D8476}" type="parTrans" cxnId="{C350CB3F-BF3E-406A-8039-6FB15085D621}">
      <dgm:prSet/>
      <dgm:spPr/>
      <dgm:t>
        <a:bodyPr/>
        <a:lstStyle/>
        <a:p>
          <a:endParaRPr lang="zh-CN" altLang="en-US"/>
        </a:p>
      </dgm:t>
    </dgm:pt>
    <dgm:pt modelId="{29BD6F8C-20C8-45E4-B541-AFB5AF5435AC}" type="sibTrans" cxnId="{C350CB3F-BF3E-406A-8039-6FB15085D621}">
      <dgm:prSet/>
      <dgm:spPr/>
      <dgm:t>
        <a:bodyPr/>
        <a:lstStyle/>
        <a:p>
          <a:endParaRPr lang="zh-CN" altLang="en-US"/>
        </a:p>
      </dgm:t>
    </dgm:pt>
    <dgm:pt modelId="{B9AA2E7F-85A3-455D-A33E-D688DE0C7187}" type="pres">
      <dgm:prSet presAssocID="{4D753BFF-69EC-472D-91CE-F15E4F06EC90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E69A15B-3869-4783-B646-42A2A83D42A1}" type="pres">
      <dgm:prSet presAssocID="{87996238-433F-4C14-8189-28018BD619A1}" presName="compNode" presStyleCnt="0"/>
      <dgm:spPr/>
    </dgm:pt>
    <dgm:pt modelId="{645B48BD-F88D-4D34-99C0-CD3C2CDBF6C0}" type="pres">
      <dgm:prSet presAssocID="{87996238-433F-4C14-8189-28018BD619A1}" presName="aNode" presStyleLbl="bgShp" presStyleIdx="0" presStyleCnt="1" custLinFactX="-60798" custLinFactNeighborX="-100000"/>
      <dgm:spPr/>
      <dgm:t>
        <a:bodyPr/>
        <a:lstStyle/>
        <a:p>
          <a:endParaRPr lang="zh-CN" altLang="en-US"/>
        </a:p>
      </dgm:t>
    </dgm:pt>
    <dgm:pt modelId="{579C75A5-F747-433A-8983-2192E581DD07}" type="pres">
      <dgm:prSet presAssocID="{87996238-433F-4C14-8189-28018BD619A1}" presName="textNode" presStyleLbl="bgShp" presStyleIdx="0" presStyleCnt="1"/>
      <dgm:spPr/>
      <dgm:t>
        <a:bodyPr/>
        <a:lstStyle/>
        <a:p>
          <a:endParaRPr lang="zh-CN" altLang="en-US"/>
        </a:p>
      </dgm:t>
    </dgm:pt>
    <dgm:pt modelId="{A34D0390-AC5B-4FA6-A335-40F84F6E0E43}" type="pres">
      <dgm:prSet presAssocID="{87996238-433F-4C14-8189-28018BD619A1}" presName="compChildNode" presStyleCnt="0"/>
      <dgm:spPr/>
    </dgm:pt>
    <dgm:pt modelId="{73FA39A9-9B35-44F8-B42F-2049E2B65DFB}" type="pres">
      <dgm:prSet presAssocID="{87996238-433F-4C14-8189-28018BD619A1}" presName="theInnerList" presStyleCnt="0"/>
      <dgm:spPr/>
    </dgm:pt>
    <dgm:pt modelId="{C026DD0C-D54E-431B-8499-6E4CE8AEEDD8}" type="pres">
      <dgm:prSet presAssocID="{B6A7ED8C-41D3-4816-A735-AC6D159A37D5}" presName="childNode" presStyleLbl="node1" presStyleIdx="0" presStyleCnt="3" custLinFactY="-8170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C309A0-2323-4CD7-8FFB-6E597D409771}" type="pres">
      <dgm:prSet presAssocID="{B6A7ED8C-41D3-4816-A735-AC6D159A37D5}" presName="aSpace2" presStyleCnt="0"/>
      <dgm:spPr/>
    </dgm:pt>
    <dgm:pt modelId="{1C7D80DE-4467-40BE-A332-BFC024B73147}" type="pres">
      <dgm:prSet presAssocID="{9893BBE0-DB34-40A9-AE72-228A83AB7CEF}" presName="childNode" presStyleLbl="node1" presStyleIdx="1" presStyleCnt="3" custLinFactNeighborY="-5033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56BE8C-64DA-4F84-8FA7-82C3A57E4D8D}" type="pres">
      <dgm:prSet presAssocID="{9893BBE0-DB34-40A9-AE72-228A83AB7CEF}" presName="aSpace2" presStyleCnt="0"/>
      <dgm:spPr/>
    </dgm:pt>
    <dgm:pt modelId="{CF634C27-8141-458B-A6D1-0C8974D7E412}" type="pres">
      <dgm:prSet presAssocID="{49450EA3-9033-497C-AF62-4A6563D85D05}" presName="childNode" presStyleLbl="node1" presStyleIdx="2" presStyleCnt="3" custScaleY="24054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3A4FEAF-829B-480A-87C6-28A7E7E4BF07}" type="presOf" srcId="{87996238-433F-4C14-8189-28018BD619A1}" destId="{645B48BD-F88D-4D34-99C0-CD3C2CDBF6C0}" srcOrd="0" destOrd="0" presId="urn:microsoft.com/office/officeart/2005/8/layout/lProcess2"/>
    <dgm:cxn modelId="{F02B4CC1-ED5B-4CAD-8403-45C93E43697F}" type="presOf" srcId="{4D753BFF-69EC-472D-91CE-F15E4F06EC90}" destId="{B9AA2E7F-85A3-455D-A33E-D688DE0C7187}" srcOrd="0" destOrd="0" presId="urn:microsoft.com/office/officeart/2005/8/layout/lProcess2"/>
    <dgm:cxn modelId="{7EE89FD1-7878-483D-BD3D-789CBBBAB59A}" srcId="{4D753BFF-69EC-472D-91CE-F15E4F06EC90}" destId="{87996238-433F-4C14-8189-28018BD619A1}" srcOrd="0" destOrd="0" parTransId="{2B00B1B2-4223-45C8-B71D-2A7E7FD5EF0B}" sibTransId="{C3D2773F-4654-4136-8FC2-8E0B27B21CA4}"/>
    <dgm:cxn modelId="{5273EB57-913A-4229-83A8-F948E147A3BB}" srcId="{87996238-433F-4C14-8189-28018BD619A1}" destId="{B6A7ED8C-41D3-4816-A735-AC6D159A37D5}" srcOrd="0" destOrd="0" parTransId="{F0F1DEE5-24A2-45A8-BEB0-9408473BF490}" sibTransId="{0D9F7A8D-50E7-4EE2-BB89-17AC8E436E8C}"/>
    <dgm:cxn modelId="{6C9B7289-59C3-42BF-8EE5-F7A67473D9DA}" type="presOf" srcId="{B6A7ED8C-41D3-4816-A735-AC6D159A37D5}" destId="{C026DD0C-D54E-431B-8499-6E4CE8AEEDD8}" srcOrd="0" destOrd="0" presId="urn:microsoft.com/office/officeart/2005/8/layout/lProcess2"/>
    <dgm:cxn modelId="{B8EA0BC6-E7D5-431B-AAE7-7E1DB79FDC7B}" type="presOf" srcId="{49450EA3-9033-497C-AF62-4A6563D85D05}" destId="{CF634C27-8141-458B-A6D1-0C8974D7E412}" srcOrd="0" destOrd="0" presId="urn:microsoft.com/office/officeart/2005/8/layout/lProcess2"/>
    <dgm:cxn modelId="{12115317-EC3E-427D-8FC3-E04DB765BF12}" type="presOf" srcId="{9893BBE0-DB34-40A9-AE72-228A83AB7CEF}" destId="{1C7D80DE-4467-40BE-A332-BFC024B73147}" srcOrd="0" destOrd="0" presId="urn:microsoft.com/office/officeart/2005/8/layout/lProcess2"/>
    <dgm:cxn modelId="{C350CB3F-BF3E-406A-8039-6FB15085D621}" srcId="{87996238-433F-4C14-8189-28018BD619A1}" destId="{49450EA3-9033-497C-AF62-4A6563D85D05}" srcOrd="2" destOrd="0" parTransId="{D3C577CE-56E3-43C6-8509-1BCAC50D8476}" sibTransId="{29BD6F8C-20C8-45E4-B541-AFB5AF5435AC}"/>
    <dgm:cxn modelId="{285EE43B-6BB5-48FD-A10D-617F5F4BED90}" srcId="{87996238-433F-4C14-8189-28018BD619A1}" destId="{9893BBE0-DB34-40A9-AE72-228A83AB7CEF}" srcOrd="1" destOrd="0" parTransId="{70222735-ED25-4A8A-804C-2E7EF96EB6BD}" sibTransId="{E875B50E-CB40-4A70-A454-8EC34EAA2117}"/>
    <dgm:cxn modelId="{72392889-3725-44A5-832D-9A51155C21E0}" type="presOf" srcId="{87996238-433F-4C14-8189-28018BD619A1}" destId="{579C75A5-F747-433A-8983-2192E581DD07}" srcOrd="1" destOrd="0" presId="urn:microsoft.com/office/officeart/2005/8/layout/lProcess2"/>
    <dgm:cxn modelId="{1C72E4C7-DC90-4DEC-B2EE-ABF97FA2B935}" type="presParOf" srcId="{B9AA2E7F-85A3-455D-A33E-D688DE0C7187}" destId="{8E69A15B-3869-4783-B646-42A2A83D42A1}" srcOrd="0" destOrd="0" presId="urn:microsoft.com/office/officeart/2005/8/layout/lProcess2"/>
    <dgm:cxn modelId="{6BF697CA-D0E5-4D52-B811-2084A27C44B5}" type="presParOf" srcId="{8E69A15B-3869-4783-B646-42A2A83D42A1}" destId="{645B48BD-F88D-4D34-99C0-CD3C2CDBF6C0}" srcOrd="0" destOrd="0" presId="urn:microsoft.com/office/officeart/2005/8/layout/lProcess2"/>
    <dgm:cxn modelId="{79D06DA9-4BD3-45CE-BE72-634EFFFE465F}" type="presParOf" srcId="{8E69A15B-3869-4783-B646-42A2A83D42A1}" destId="{579C75A5-F747-433A-8983-2192E581DD07}" srcOrd="1" destOrd="0" presId="urn:microsoft.com/office/officeart/2005/8/layout/lProcess2"/>
    <dgm:cxn modelId="{42A94AB5-F50B-476A-BFDA-1FA5E8584D88}" type="presParOf" srcId="{8E69A15B-3869-4783-B646-42A2A83D42A1}" destId="{A34D0390-AC5B-4FA6-A335-40F84F6E0E43}" srcOrd="2" destOrd="0" presId="urn:microsoft.com/office/officeart/2005/8/layout/lProcess2"/>
    <dgm:cxn modelId="{05CE3B94-D99E-49E9-A4F5-5A9E78CBFEFA}" type="presParOf" srcId="{A34D0390-AC5B-4FA6-A335-40F84F6E0E43}" destId="{73FA39A9-9B35-44F8-B42F-2049E2B65DFB}" srcOrd="0" destOrd="0" presId="urn:microsoft.com/office/officeart/2005/8/layout/lProcess2"/>
    <dgm:cxn modelId="{7115B4EF-D532-4B04-8CC7-994C5271B3AB}" type="presParOf" srcId="{73FA39A9-9B35-44F8-B42F-2049E2B65DFB}" destId="{C026DD0C-D54E-431B-8499-6E4CE8AEEDD8}" srcOrd="0" destOrd="0" presId="urn:microsoft.com/office/officeart/2005/8/layout/lProcess2"/>
    <dgm:cxn modelId="{02CF8DE0-79E7-458F-ABEF-494180C439EC}" type="presParOf" srcId="{73FA39A9-9B35-44F8-B42F-2049E2B65DFB}" destId="{7DC309A0-2323-4CD7-8FFB-6E597D409771}" srcOrd="1" destOrd="0" presId="urn:microsoft.com/office/officeart/2005/8/layout/lProcess2"/>
    <dgm:cxn modelId="{5082C2A0-3133-4A86-8493-AABC901A74CF}" type="presParOf" srcId="{73FA39A9-9B35-44F8-B42F-2049E2B65DFB}" destId="{1C7D80DE-4467-40BE-A332-BFC024B73147}" srcOrd="2" destOrd="0" presId="urn:microsoft.com/office/officeart/2005/8/layout/lProcess2"/>
    <dgm:cxn modelId="{34B7771E-4D40-402D-9161-DF2B0C46E099}" type="presParOf" srcId="{73FA39A9-9B35-44F8-B42F-2049E2B65DFB}" destId="{B356BE8C-64DA-4F84-8FA7-82C3A57E4D8D}" srcOrd="3" destOrd="0" presId="urn:microsoft.com/office/officeart/2005/8/layout/lProcess2"/>
    <dgm:cxn modelId="{86E06272-953F-4337-9F7B-96FC8D992472}" type="presParOf" srcId="{73FA39A9-9B35-44F8-B42F-2049E2B65DFB}" destId="{CF634C27-8141-458B-A6D1-0C8974D7E412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D753BFF-69EC-472D-91CE-F15E4F06EC90}" type="doc">
      <dgm:prSet loTypeId="urn:microsoft.com/office/officeart/2005/8/layout/lProcess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87996238-433F-4C14-8189-28018BD619A1}">
      <dgm:prSet phldrT="[文本]" custT="1"/>
      <dgm:spPr/>
      <dgm:t>
        <a:bodyPr/>
        <a:lstStyle/>
        <a:p>
          <a:r>
            <a:rPr lang="zh-CN" altLang="en-US" sz="1400" dirty="0" smtClean="0"/>
            <a:t>集群稳定性及扩展测试</a:t>
          </a:r>
          <a:endParaRPr lang="zh-CN" altLang="en-US" sz="1400" dirty="0"/>
        </a:p>
      </dgm:t>
    </dgm:pt>
    <dgm:pt modelId="{2B00B1B2-4223-45C8-B71D-2A7E7FD5EF0B}" type="parTrans" cxnId="{7EE89FD1-7878-483D-BD3D-789CBBBAB59A}">
      <dgm:prSet/>
      <dgm:spPr/>
      <dgm:t>
        <a:bodyPr/>
        <a:lstStyle/>
        <a:p>
          <a:endParaRPr lang="zh-CN" altLang="en-US"/>
        </a:p>
      </dgm:t>
    </dgm:pt>
    <dgm:pt modelId="{C3D2773F-4654-4136-8FC2-8E0B27B21CA4}" type="sibTrans" cxnId="{7EE89FD1-7878-483D-BD3D-789CBBBAB59A}">
      <dgm:prSet/>
      <dgm:spPr/>
      <dgm:t>
        <a:bodyPr/>
        <a:lstStyle/>
        <a:p>
          <a:endParaRPr lang="zh-CN" altLang="en-US"/>
        </a:p>
      </dgm:t>
    </dgm:pt>
    <dgm:pt modelId="{9893BBE0-DB34-40A9-AE72-228A83AB7CEF}">
      <dgm:prSet phldrT="[文本]" custT="1"/>
      <dgm:spPr/>
      <dgm:t>
        <a:bodyPr/>
        <a:lstStyle/>
        <a:p>
          <a:r>
            <a:rPr lang="zh-CN" altLang="en-US" sz="1200" dirty="0" smtClean="0"/>
            <a:t>计算节点增加</a:t>
          </a:r>
          <a:r>
            <a:rPr lang="en-US" altLang="zh-CN" sz="1200" dirty="0" smtClean="0"/>
            <a:t>--&gt;</a:t>
          </a:r>
          <a:r>
            <a:rPr lang="zh-CN" altLang="en-US" sz="1200" dirty="0" smtClean="0"/>
            <a:t>能力成线性提升</a:t>
          </a:r>
          <a:endParaRPr lang="zh-CN" altLang="en-US" sz="1200" dirty="0"/>
        </a:p>
      </dgm:t>
    </dgm:pt>
    <dgm:pt modelId="{70222735-ED25-4A8A-804C-2E7EF96EB6BD}" type="parTrans" cxnId="{285EE43B-6BB5-48FD-A10D-617F5F4BED90}">
      <dgm:prSet/>
      <dgm:spPr/>
      <dgm:t>
        <a:bodyPr/>
        <a:lstStyle/>
        <a:p>
          <a:endParaRPr lang="zh-CN" altLang="en-US"/>
        </a:p>
      </dgm:t>
    </dgm:pt>
    <dgm:pt modelId="{E875B50E-CB40-4A70-A454-8EC34EAA2117}" type="sibTrans" cxnId="{285EE43B-6BB5-48FD-A10D-617F5F4BED90}">
      <dgm:prSet/>
      <dgm:spPr/>
      <dgm:t>
        <a:bodyPr/>
        <a:lstStyle/>
        <a:p>
          <a:endParaRPr lang="zh-CN" altLang="en-US"/>
        </a:p>
      </dgm:t>
    </dgm:pt>
    <dgm:pt modelId="{AD7AE7D0-67F6-42D7-963B-547A395B2CE8}">
      <dgm:prSet phldrT="[文本]" custT="1"/>
      <dgm:spPr/>
      <dgm:t>
        <a:bodyPr/>
        <a:lstStyle/>
        <a:p>
          <a:r>
            <a:rPr lang="zh-CN" altLang="en-US" sz="1200" dirty="0" smtClean="0"/>
            <a:t>存储节点增加</a:t>
          </a:r>
          <a:r>
            <a:rPr lang="en-US" altLang="zh-CN" sz="1200" dirty="0" smtClean="0"/>
            <a:t>--&gt;</a:t>
          </a:r>
          <a:r>
            <a:rPr lang="zh-CN" altLang="en-US" sz="1200" dirty="0" smtClean="0"/>
            <a:t>能力成线性提升</a:t>
          </a:r>
          <a:endParaRPr lang="zh-CN" altLang="en-US" sz="1200" dirty="0"/>
        </a:p>
      </dgm:t>
    </dgm:pt>
    <dgm:pt modelId="{96FF287F-AE7C-47E3-8B79-5048BF4F39F4}" type="parTrans" cxnId="{5EE84E87-83DA-4CFD-8F53-D0270A61F042}">
      <dgm:prSet/>
      <dgm:spPr/>
      <dgm:t>
        <a:bodyPr/>
        <a:lstStyle/>
        <a:p>
          <a:endParaRPr lang="zh-CN" altLang="en-US"/>
        </a:p>
      </dgm:t>
    </dgm:pt>
    <dgm:pt modelId="{F97A4D81-663E-4928-B6AB-5F7AB7163C72}" type="sibTrans" cxnId="{5EE84E87-83DA-4CFD-8F53-D0270A61F042}">
      <dgm:prSet/>
      <dgm:spPr/>
      <dgm:t>
        <a:bodyPr/>
        <a:lstStyle/>
        <a:p>
          <a:endParaRPr lang="zh-CN" altLang="en-US"/>
        </a:p>
      </dgm:t>
    </dgm:pt>
    <dgm:pt modelId="{03508BF2-C1E9-4E63-AF8D-76539D7178D4}">
      <dgm:prSet phldrT="[文本]" custT="1"/>
      <dgm:spPr/>
      <dgm:t>
        <a:bodyPr/>
        <a:lstStyle/>
        <a:p>
          <a:r>
            <a:rPr lang="zh-CN" altLang="en-US" sz="1200" dirty="0" smtClean="0"/>
            <a:t>长期高频率执行作业，集群表现正常</a:t>
          </a:r>
          <a:endParaRPr lang="zh-CN" altLang="en-US" sz="1200" dirty="0"/>
        </a:p>
      </dgm:t>
    </dgm:pt>
    <dgm:pt modelId="{174C186A-FB95-421D-83A1-EB7D2236CB9B}" type="parTrans" cxnId="{D21710A8-DEC8-4B5E-9485-4B6E1BA201C2}">
      <dgm:prSet/>
      <dgm:spPr/>
      <dgm:t>
        <a:bodyPr/>
        <a:lstStyle/>
        <a:p>
          <a:endParaRPr lang="zh-CN" altLang="en-US"/>
        </a:p>
      </dgm:t>
    </dgm:pt>
    <dgm:pt modelId="{AC53A649-9495-400A-8101-37CCD8075434}" type="sibTrans" cxnId="{D21710A8-DEC8-4B5E-9485-4B6E1BA201C2}">
      <dgm:prSet/>
      <dgm:spPr/>
      <dgm:t>
        <a:bodyPr/>
        <a:lstStyle/>
        <a:p>
          <a:endParaRPr lang="zh-CN" altLang="en-US"/>
        </a:p>
      </dgm:t>
    </dgm:pt>
    <dgm:pt modelId="{B9AA2E7F-85A3-455D-A33E-D688DE0C7187}" type="pres">
      <dgm:prSet presAssocID="{4D753BFF-69EC-472D-91CE-F15E4F06EC90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E69A15B-3869-4783-B646-42A2A83D42A1}" type="pres">
      <dgm:prSet presAssocID="{87996238-433F-4C14-8189-28018BD619A1}" presName="compNode" presStyleCnt="0"/>
      <dgm:spPr/>
    </dgm:pt>
    <dgm:pt modelId="{645B48BD-F88D-4D34-99C0-CD3C2CDBF6C0}" type="pres">
      <dgm:prSet presAssocID="{87996238-433F-4C14-8189-28018BD619A1}" presName="aNode" presStyleLbl="bgShp" presStyleIdx="0" presStyleCnt="1" custLinFactNeighborY="-780"/>
      <dgm:spPr/>
      <dgm:t>
        <a:bodyPr/>
        <a:lstStyle/>
        <a:p>
          <a:endParaRPr lang="zh-CN" altLang="en-US"/>
        </a:p>
      </dgm:t>
    </dgm:pt>
    <dgm:pt modelId="{579C75A5-F747-433A-8983-2192E581DD07}" type="pres">
      <dgm:prSet presAssocID="{87996238-433F-4C14-8189-28018BD619A1}" presName="textNode" presStyleLbl="bgShp" presStyleIdx="0" presStyleCnt="1"/>
      <dgm:spPr/>
      <dgm:t>
        <a:bodyPr/>
        <a:lstStyle/>
        <a:p>
          <a:endParaRPr lang="zh-CN" altLang="en-US"/>
        </a:p>
      </dgm:t>
    </dgm:pt>
    <dgm:pt modelId="{A34D0390-AC5B-4FA6-A335-40F84F6E0E43}" type="pres">
      <dgm:prSet presAssocID="{87996238-433F-4C14-8189-28018BD619A1}" presName="compChildNode" presStyleCnt="0"/>
      <dgm:spPr/>
    </dgm:pt>
    <dgm:pt modelId="{73FA39A9-9B35-44F8-B42F-2049E2B65DFB}" type="pres">
      <dgm:prSet presAssocID="{87996238-433F-4C14-8189-28018BD619A1}" presName="theInnerList" presStyleCnt="0"/>
      <dgm:spPr/>
    </dgm:pt>
    <dgm:pt modelId="{D7662412-4BB4-4181-B1C3-ABF570E46EF9}" type="pres">
      <dgm:prSet presAssocID="{03508BF2-C1E9-4E63-AF8D-76539D7178D4}" presName="childNode" presStyleLbl="node1" presStyleIdx="0" presStyleCnt="3" custScaleX="11278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92924B-7165-46E7-88F4-DD85F25D54B1}" type="pres">
      <dgm:prSet presAssocID="{03508BF2-C1E9-4E63-AF8D-76539D7178D4}" presName="aSpace2" presStyleCnt="0"/>
      <dgm:spPr/>
    </dgm:pt>
    <dgm:pt modelId="{1C7D80DE-4467-40BE-A332-BFC024B73147}" type="pres">
      <dgm:prSet presAssocID="{9893BBE0-DB34-40A9-AE72-228A83AB7CEF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56BE8C-64DA-4F84-8FA7-82C3A57E4D8D}" type="pres">
      <dgm:prSet presAssocID="{9893BBE0-DB34-40A9-AE72-228A83AB7CEF}" presName="aSpace2" presStyleCnt="0"/>
      <dgm:spPr/>
    </dgm:pt>
    <dgm:pt modelId="{7C801E38-9FC3-4C67-A5FB-641064A14D2C}" type="pres">
      <dgm:prSet presAssocID="{AD7AE7D0-67F6-42D7-963B-547A395B2CE8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85EE43B-6BB5-48FD-A10D-617F5F4BED90}" srcId="{87996238-433F-4C14-8189-28018BD619A1}" destId="{9893BBE0-DB34-40A9-AE72-228A83AB7CEF}" srcOrd="1" destOrd="0" parTransId="{70222735-ED25-4A8A-804C-2E7EF96EB6BD}" sibTransId="{E875B50E-CB40-4A70-A454-8EC34EAA2117}"/>
    <dgm:cxn modelId="{F4AB821E-3F02-4E3F-A627-171998C433F4}" type="presOf" srcId="{87996238-433F-4C14-8189-28018BD619A1}" destId="{579C75A5-F747-433A-8983-2192E581DD07}" srcOrd="1" destOrd="0" presId="urn:microsoft.com/office/officeart/2005/8/layout/lProcess2"/>
    <dgm:cxn modelId="{D21710A8-DEC8-4B5E-9485-4B6E1BA201C2}" srcId="{87996238-433F-4C14-8189-28018BD619A1}" destId="{03508BF2-C1E9-4E63-AF8D-76539D7178D4}" srcOrd="0" destOrd="0" parTransId="{174C186A-FB95-421D-83A1-EB7D2236CB9B}" sibTransId="{AC53A649-9495-400A-8101-37CCD8075434}"/>
    <dgm:cxn modelId="{C7CA0CDE-6291-4760-8879-534522A73973}" type="presOf" srcId="{9893BBE0-DB34-40A9-AE72-228A83AB7CEF}" destId="{1C7D80DE-4467-40BE-A332-BFC024B73147}" srcOrd="0" destOrd="0" presId="urn:microsoft.com/office/officeart/2005/8/layout/lProcess2"/>
    <dgm:cxn modelId="{9C73814F-FD4E-4C5F-9328-E1CD254348AF}" type="presOf" srcId="{AD7AE7D0-67F6-42D7-963B-547A395B2CE8}" destId="{7C801E38-9FC3-4C67-A5FB-641064A14D2C}" srcOrd="0" destOrd="0" presId="urn:microsoft.com/office/officeart/2005/8/layout/lProcess2"/>
    <dgm:cxn modelId="{5EE84E87-83DA-4CFD-8F53-D0270A61F042}" srcId="{87996238-433F-4C14-8189-28018BD619A1}" destId="{AD7AE7D0-67F6-42D7-963B-547A395B2CE8}" srcOrd="2" destOrd="0" parTransId="{96FF287F-AE7C-47E3-8B79-5048BF4F39F4}" sibTransId="{F97A4D81-663E-4928-B6AB-5F7AB7163C72}"/>
    <dgm:cxn modelId="{7EE89FD1-7878-483D-BD3D-789CBBBAB59A}" srcId="{4D753BFF-69EC-472D-91CE-F15E4F06EC90}" destId="{87996238-433F-4C14-8189-28018BD619A1}" srcOrd="0" destOrd="0" parTransId="{2B00B1B2-4223-45C8-B71D-2A7E7FD5EF0B}" sibTransId="{C3D2773F-4654-4136-8FC2-8E0B27B21CA4}"/>
    <dgm:cxn modelId="{20468DCB-FFA8-44F3-813A-DF6FD3B07366}" type="presOf" srcId="{87996238-433F-4C14-8189-28018BD619A1}" destId="{645B48BD-F88D-4D34-99C0-CD3C2CDBF6C0}" srcOrd="0" destOrd="0" presId="urn:microsoft.com/office/officeart/2005/8/layout/lProcess2"/>
    <dgm:cxn modelId="{C540A435-477E-4BAE-8CFF-A143958AC5EF}" type="presOf" srcId="{4D753BFF-69EC-472D-91CE-F15E4F06EC90}" destId="{B9AA2E7F-85A3-455D-A33E-D688DE0C7187}" srcOrd="0" destOrd="0" presId="urn:microsoft.com/office/officeart/2005/8/layout/lProcess2"/>
    <dgm:cxn modelId="{D95428E6-D94F-4CE2-BB2D-9FE89A179280}" type="presOf" srcId="{03508BF2-C1E9-4E63-AF8D-76539D7178D4}" destId="{D7662412-4BB4-4181-B1C3-ABF570E46EF9}" srcOrd="0" destOrd="0" presId="urn:microsoft.com/office/officeart/2005/8/layout/lProcess2"/>
    <dgm:cxn modelId="{7C681115-93BB-457B-831E-8F4005728BA6}" type="presParOf" srcId="{B9AA2E7F-85A3-455D-A33E-D688DE0C7187}" destId="{8E69A15B-3869-4783-B646-42A2A83D42A1}" srcOrd="0" destOrd="0" presId="urn:microsoft.com/office/officeart/2005/8/layout/lProcess2"/>
    <dgm:cxn modelId="{AB0010FA-8100-459D-A255-C5EB35902247}" type="presParOf" srcId="{8E69A15B-3869-4783-B646-42A2A83D42A1}" destId="{645B48BD-F88D-4D34-99C0-CD3C2CDBF6C0}" srcOrd="0" destOrd="0" presId="urn:microsoft.com/office/officeart/2005/8/layout/lProcess2"/>
    <dgm:cxn modelId="{5E99D5ED-9017-4229-A521-20104BA471CF}" type="presParOf" srcId="{8E69A15B-3869-4783-B646-42A2A83D42A1}" destId="{579C75A5-F747-433A-8983-2192E581DD07}" srcOrd="1" destOrd="0" presId="urn:microsoft.com/office/officeart/2005/8/layout/lProcess2"/>
    <dgm:cxn modelId="{9F6A5DDF-1331-443C-90F6-CE4F83569999}" type="presParOf" srcId="{8E69A15B-3869-4783-B646-42A2A83D42A1}" destId="{A34D0390-AC5B-4FA6-A335-40F84F6E0E43}" srcOrd="2" destOrd="0" presId="urn:microsoft.com/office/officeart/2005/8/layout/lProcess2"/>
    <dgm:cxn modelId="{8B36DC24-74FC-421E-9623-F8182AE5001D}" type="presParOf" srcId="{A34D0390-AC5B-4FA6-A335-40F84F6E0E43}" destId="{73FA39A9-9B35-44F8-B42F-2049E2B65DFB}" srcOrd="0" destOrd="0" presId="urn:microsoft.com/office/officeart/2005/8/layout/lProcess2"/>
    <dgm:cxn modelId="{956D4F5D-3B0F-4B7B-AA0F-9F5A85C57437}" type="presParOf" srcId="{73FA39A9-9B35-44F8-B42F-2049E2B65DFB}" destId="{D7662412-4BB4-4181-B1C3-ABF570E46EF9}" srcOrd="0" destOrd="0" presId="urn:microsoft.com/office/officeart/2005/8/layout/lProcess2"/>
    <dgm:cxn modelId="{CE290E33-D0ED-445D-A736-50B9A13372F3}" type="presParOf" srcId="{73FA39A9-9B35-44F8-B42F-2049E2B65DFB}" destId="{7E92924B-7165-46E7-88F4-DD85F25D54B1}" srcOrd="1" destOrd="0" presId="urn:microsoft.com/office/officeart/2005/8/layout/lProcess2"/>
    <dgm:cxn modelId="{7229A90E-0D27-4B28-9B19-73186A6B1B14}" type="presParOf" srcId="{73FA39A9-9B35-44F8-B42F-2049E2B65DFB}" destId="{1C7D80DE-4467-40BE-A332-BFC024B73147}" srcOrd="2" destOrd="0" presId="urn:microsoft.com/office/officeart/2005/8/layout/lProcess2"/>
    <dgm:cxn modelId="{CC88D93A-B098-4C54-89AD-B8C493C302D3}" type="presParOf" srcId="{73FA39A9-9B35-44F8-B42F-2049E2B65DFB}" destId="{B356BE8C-64DA-4F84-8FA7-82C3A57E4D8D}" srcOrd="3" destOrd="0" presId="urn:microsoft.com/office/officeart/2005/8/layout/lProcess2"/>
    <dgm:cxn modelId="{9E0D933B-038F-4FBF-871E-074369904E1D}" type="presParOf" srcId="{73FA39A9-9B35-44F8-B42F-2049E2B65DFB}" destId="{7C801E38-9FC3-4C67-A5FB-641064A14D2C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4D753BFF-69EC-472D-91CE-F15E4F06EC90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7996238-433F-4C14-8189-28018BD619A1}">
      <dgm:prSet phldrT="[文本]" custT="1"/>
      <dgm:spPr/>
      <dgm:t>
        <a:bodyPr/>
        <a:lstStyle/>
        <a:p>
          <a:r>
            <a:rPr lang="zh-CN" altLang="en-US" sz="1400" dirty="0" smtClean="0"/>
            <a:t>并发</a:t>
          </a:r>
          <a:r>
            <a:rPr lang="en-US" altLang="zh-CN" sz="1400" dirty="0" smtClean="0"/>
            <a:t>&amp;</a:t>
          </a:r>
          <a:r>
            <a:rPr lang="zh-CN" altLang="en-US" sz="1400" dirty="0" smtClean="0"/>
            <a:t>负载压力验证</a:t>
          </a:r>
          <a:endParaRPr lang="zh-CN" altLang="en-US" sz="1400" dirty="0"/>
        </a:p>
      </dgm:t>
    </dgm:pt>
    <dgm:pt modelId="{2B00B1B2-4223-45C8-B71D-2A7E7FD5EF0B}" type="parTrans" cxnId="{7EE89FD1-7878-483D-BD3D-789CBBBAB59A}">
      <dgm:prSet/>
      <dgm:spPr/>
      <dgm:t>
        <a:bodyPr/>
        <a:lstStyle/>
        <a:p>
          <a:endParaRPr lang="zh-CN" altLang="en-US"/>
        </a:p>
      </dgm:t>
    </dgm:pt>
    <dgm:pt modelId="{C3D2773F-4654-4136-8FC2-8E0B27B21CA4}" type="sibTrans" cxnId="{7EE89FD1-7878-483D-BD3D-789CBBBAB59A}">
      <dgm:prSet/>
      <dgm:spPr/>
      <dgm:t>
        <a:bodyPr/>
        <a:lstStyle/>
        <a:p>
          <a:endParaRPr lang="zh-CN" altLang="en-US"/>
        </a:p>
      </dgm:t>
    </dgm:pt>
    <dgm:pt modelId="{9893BBE0-DB34-40A9-AE72-228A83AB7CEF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在</a:t>
          </a:r>
          <a:r>
            <a:rPr lang="en-US" altLang="zh-CN" sz="1200" dirty="0" smtClean="0">
              <a:latin typeface="微软雅黑" pitchFamily="34" charset="-122"/>
              <a:ea typeface="微软雅黑" pitchFamily="34" charset="-122"/>
            </a:rPr>
            <a:t>25</a:t>
          </a:r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个作业负载的环境下，</a:t>
          </a:r>
          <a:r>
            <a:rPr lang="en-US" altLang="zh-CN" sz="1200" dirty="0" smtClean="0">
              <a:latin typeface="微软雅黑" pitchFamily="34" charset="-122"/>
              <a:ea typeface="微软雅黑" pitchFamily="34" charset="-122"/>
            </a:rPr>
            <a:t>300</a:t>
          </a:r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并发测试的响应时间在</a:t>
          </a:r>
          <a:r>
            <a:rPr lang="en-US" altLang="zh-CN" sz="1200" dirty="0" smtClean="0">
              <a:latin typeface="微软雅黑" pitchFamily="34" charset="-122"/>
              <a:ea typeface="微软雅黑" pitchFamily="34" charset="-122"/>
            </a:rPr>
            <a:t>1</a:t>
          </a:r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秒左右</a:t>
          </a:r>
          <a:endParaRPr lang="zh-CN" altLang="en-US" sz="1200" dirty="0"/>
        </a:p>
      </dgm:t>
    </dgm:pt>
    <dgm:pt modelId="{70222735-ED25-4A8A-804C-2E7EF96EB6BD}" type="parTrans" cxnId="{285EE43B-6BB5-48FD-A10D-617F5F4BED90}">
      <dgm:prSet/>
      <dgm:spPr/>
      <dgm:t>
        <a:bodyPr/>
        <a:lstStyle/>
        <a:p>
          <a:endParaRPr lang="zh-CN" altLang="en-US"/>
        </a:p>
      </dgm:t>
    </dgm:pt>
    <dgm:pt modelId="{E875B50E-CB40-4A70-A454-8EC34EAA2117}" type="sibTrans" cxnId="{285EE43B-6BB5-48FD-A10D-617F5F4BED90}">
      <dgm:prSet/>
      <dgm:spPr/>
      <dgm:t>
        <a:bodyPr/>
        <a:lstStyle/>
        <a:p>
          <a:endParaRPr lang="zh-CN" altLang="en-US"/>
        </a:p>
      </dgm:t>
    </dgm:pt>
    <dgm:pt modelId="{5CF7101E-A151-40CD-AA0F-0CA98FB35B11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在</a:t>
          </a:r>
          <a:r>
            <a:rPr lang="en-US" altLang="zh-CN" sz="1200" dirty="0" smtClean="0">
              <a:latin typeface="微软雅黑" pitchFamily="34" charset="-122"/>
              <a:ea typeface="微软雅黑" pitchFamily="34" charset="-122"/>
            </a:rPr>
            <a:t>79</a:t>
          </a:r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个作业负载的环境下，</a:t>
          </a:r>
          <a:r>
            <a:rPr lang="en-US" altLang="zh-CN" sz="1200" dirty="0" smtClean="0">
              <a:latin typeface="微软雅黑" pitchFamily="34" charset="-122"/>
              <a:ea typeface="微软雅黑" pitchFamily="34" charset="-122"/>
            </a:rPr>
            <a:t>300</a:t>
          </a:r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并发测试的响应时间在</a:t>
          </a:r>
          <a:r>
            <a:rPr lang="en-US" altLang="zh-CN" sz="1200" dirty="0" smtClean="0">
              <a:latin typeface="微软雅黑" pitchFamily="34" charset="-122"/>
              <a:ea typeface="微软雅黑" pitchFamily="34" charset="-122"/>
            </a:rPr>
            <a:t>1.5</a:t>
          </a:r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秒左右</a:t>
          </a:r>
          <a:endParaRPr lang="zh-CN" altLang="en-US" sz="1200" dirty="0"/>
        </a:p>
      </dgm:t>
    </dgm:pt>
    <dgm:pt modelId="{266525AF-B35D-4FDC-AB11-51B3A634E648}" type="parTrans" cxnId="{1290FE67-43D3-487C-B010-F79020B946C0}">
      <dgm:prSet/>
      <dgm:spPr/>
      <dgm:t>
        <a:bodyPr/>
        <a:lstStyle/>
        <a:p>
          <a:endParaRPr lang="zh-CN" altLang="en-US"/>
        </a:p>
      </dgm:t>
    </dgm:pt>
    <dgm:pt modelId="{4AE3CC61-B1F3-4D82-88F3-882E4C29A9F3}" type="sibTrans" cxnId="{1290FE67-43D3-487C-B010-F79020B946C0}">
      <dgm:prSet/>
      <dgm:spPr/>
      <dgm:t>
        <a:bodyPr/>
        <a:lstStyle/>
        <a:p>
          <a:endParaRPr lang="zh-CN" altLang="en-US"/>
        </a:p>
      </dgm:t>
    </dgm:pt>
    <dgm:pt modelId="{B9AA2E7F-85A3-455D-A33E-D688DE0C7187}" type="pres">
      <dgm:prSet presAssocID="{4D753BFF-69EC-472D-91CE-F15E4F06EC90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E69A15B-3869-4783-B646-42A2A83D42A1}" type="pres">
      <dgm:prSet presAssocID="{87996238-433F-4C14-8189-28018BD619A1}" presName="compNode" presStyleCnt="0"/>
      <dgm:spPr/>
    </dgm:pt>
    <dgm:pt modelId="{645B48BD-F88D-4D34-99C0-CD3C2CDBF6C0}" type="pres">
      <dgm:prSet presAssocID="{87996238-433F-4C14-8189-28018BD619A1}" presName="aNode" presStyleLbl="bgShp" presStyleIdx="0" presStyleCnt="1" custLinFactNeighborX="-83159" custLinFactNeighborY="3251"/>
      <dgm:spPr/>
      <dgm:t>
        <a:bodyPr/>
        <a:lstStyle/>
        <a:p>
          <a:endParaRPr lang="zh-CN" altLang="en-US"/>
        </a:p>
      </dgm:t>
    </dgm:pt>
    <dgm:pt modelId="{579C75A5-F747-433A-8983-2192E581DD07}" type="pres">
      <dgm:prSet presAssocID="{87996238-433F-4C14-8189-28018BD619A1}" presName="textNode" presStyleLbl="bgShp" presStyleIdx="0" presStyleCnt="1"/>
      <dgm:spPr/>
      <dgm:t>
        <a:bodyPr/>
        <a:lstStyle/>
        <a:p>
          <a:endParaRPr lang="zh-CN" altLang="en-US"/>
        </a:p>
      </dgm:t>
    </dgm:pt>
    <dgm:pt modelId="{A34D0390-AC5B-4FA6-A335-40F84F6E0E43}" type="pres">
      <dgm:prSet presAssocID="{87996238-433F-4C14-8189-28018BD619A1}" presName="compChildNode" presStyleCnt="0"/>
      <dgm:spPr/>
    </dgm:pt>
    <dgm:pt modelId="{73FA39A9-9B35-44F8-B42F-2049E2B65DFB}" type="pres">
      <dgm:prSet presAssocID="{87996238-433F-4C14-8189-28018BD619A1}" presName="theInnerList" presStyleCnt="0"/>
      <dgm:spPr/>
    </dgm:pt>
    <dgm:pt modelId="{1C7D80DE-4467-40BE-A332-BFC024B73147}" type="pres">
      <dgm:prSet presAssocID="{9893BBE0-DB34-40A9-AE72-228A83AB7CEF}" presName="child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56BE8C-64DA-4F84-8FA7-82C3A57E4D8D}" type="pres">
      <dgm:prSet presAssocID="{9893BBE0-DB34-40A9-AE72-228A83AB7CEF}" presName="aSpace2" presStyleCnt="0"/>
      <dgm:spPr/>
    </dgm:pt>
    <dgm:pt modelId="{59BDAF18-7EE0-4C01-9D4B-5B28F69CB691}" type="pres">
      <dgm:prSet presAssocID="{5CF7101E-A151-40CD-AA0F-0CA98FB35B11}" presName="child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F848BF5-5D22-4FDC-98C4-1B469CF3B7A0}" type="presOf" srcId="{9893BBE0-DB34-40A9-AE72-228A83AB7CEF}" destId="{1C7D80DE-4467-40BE-A332-BFC024B73147}" srcOrd="0" destOrd="0" presId="urn:microsoft.com/office/officeart/2005/8/layout/lProcess2"/>
    <dgm:cxn modelId="{3AD9D48A-D22B-4B4E-8408-F684F1366CD5}" type="presOf" srcId="{5CF7101E-A151-40CD-AA0F-0CA98FB35B11}" destId="{59BDAF18-7EE0-4C01-9D4B-5B28F69CB691}" srcOrd="0" destOrd="0" presId="urn:microsoft.com/office/officeart/2005/8/layout/lProcess2"/>
    <dgm:cxn modelId="{1290FE67-43D3-487C-B010-F79020B946C0}" srcId="{87996238-433F-4C14-8189-28018BD619A1}" destId="{5CF7101E-A151-40CD-AA0F-0CA98FB35B11}" srcOrd="1" destOrd="0" parTransId="{266525AF-B35D-4FDC-AB11-51B3A634E648}" sibTransId="{4AE3CC61-B1F3-4D82-88F3-882E4C29A9F3}"/>
    <dgm:cxn modelId="{285EE43B-6BB5-48FD-A10D-617F5F4BED90}" srcId="{87996238-433F-4C14-8189-28018BD619A1}" destId="{9893BBE0-DB34-40A9-AE72-228A83AB7CEF}" srcOrd="0" destOrd="0" parTransId="{70222735-ED25-4A8A-804C-2E7EF96EB6BD}" sibTransId="{E875B50E-CB40-4A70-A454-8EC34EAA2117}"/>
    <dgm:cxn modelId="{2A463992-9C47-4BED-BF91-F7AE5EEB3880}" type="presOf" srcId="{87996238-433F-4C14-8189-28018BD619A1}" destId="{579C75A5-F747-433A-8983-2192E581DD07}" srcOrd="1" destOrd="0" presId="urn:microsoft.com/office/officeart/2005/8/layout/lProcess2"/>
    <dgm:cxn modelId="{5039905C-1487-411B-BF27-5C9698A4B159}" type="presOf" srcId="{87996238-433F-4C14-8189-28018BD619A1}" destId="{645B48BD-F88D-4D34-99C0-CD3C2CDBF6C0}" srcOrd="0" destOrd="0" presId="urn:microsoft.com/office/officeart/2005/8/layout/lProcess2"/>
    <dgm:cxn modelId="{7EE89FD1-7878-483D-BD3D-789CBBBAB59A}" srcId="{4D753BFF-69EC-472D-91CE-F15E4F06EC90}" destId="{87996238-433F-4C14-8189-28018BD619A1}" srcOrd="0" destOrd="0" parTransId="{2B00B1B2-4223-45C8-B71D-2A7E7FD5EF0B}" sibTransId="{C3D2773F-4654-4136-8FC2-8E0B27B21CA4}"/>
    <dgm:cxn modelId="{D60716C9-DE16-44BF-A5D8-0A333BA5F1B9}" type="presOf" srcId="{4D753BFF-69EC-472D-91CE-F15E4F06EC90}" destId="{B9AA2E7F-85A3-455D-A33E-D688DE0C7187}" srcOrd="0" destOrd="0" presId="urn:microsoft.com/office/officeart/2005/8/layout/lProcess2"/>
    <dgm:cxn modelId="{B00A2A49-A30B-45D4-8BA7-2D412B567480}" type="presParOf" srcId="{B9AA2E7F-85A3-455D-A33E-D688DE0C7187}" destId="{8E69A15B-3869-4783-B646-42A2A83D42A1}" srcOrd="0" destOrd="0" presId="urn:microsoft.com/office/officeart/2005/8/layout/lProcess2"/>
    <dgm:cxn modelId="{58AB5DE3-991D-4C64-9DCC-991DAA9FD85D}" type="presParOf" srcId="{8E69A15B-3869-4783-B646-42A2A83D42A1}" destId="{645B48BD-F88D-4D34-99C0-CD3C2CDBF6C0}" srcOrd="0" destOrd="0" presId="urn:microsoft.com/office/officeart/2005/8/layout/lProcess2"/>
    <dgm:cxn modelId="{4A80E4F9-E08F-4EAB-8F24-B024B915AFC4}" type="presParOf" srcId="{8E69A15B-3869-4783-B646-42A2A83D42A1}" destId="{579C75A5-F747-433A-8983-2192E581DD07}" srcOrd="1" destOrd="0" presId="urn:microsoft.com/office/officeart/2005/8/layout/lProcess2"/>
    <dgm:cxn modelId="{9744E617-C0E5-48FA-98B4-2BCF2B3A5FCF}" type="presParOf" srcId="{8E69A15B-3869-4783-B646-42A2A83D42A1}" destId="{A34D0390-AC5B-4FA6-A335-40F84F6E0E43}" srcOrd="2" destOrd="0" presId="urn:microsoft.com/office/officeart/2005/8/layout/lProcess2"/>
    <dgm:cxn modelId="{CDF81AE8-9086-48E5-9D4D-3240D3696E4E}" type="presParOf" srcId="{A34D0390-AC5B-4FA6-A335-40F84F6E0E43}" destId="{73FA39A9-9B35-44F8-B42F-2049E2B65DFB}" srcOrd="0" destOrd="0" presId="urn:microsoft.com/office/officeart/2005/8/layout/lProcess2"/>
    <dgm:cxn modelId="{EB4272D6-482A-4FF0-B86F-4ECBED7DE6D0}" type="presParOf" srcId="{73FA39A9-9B35-44F8-B42F-2049E2B65DFB}" destId="{1C7D80DE-4467-40BE-A332-BFC024B73147}" srcOrd="0" destOrd="0" presId="urn:microsoft.com/office/officeart/2005/8/layout/lProcess2"/>
    <dgm:cxn modelId="{53935557-540E-4D01-B980-57F64F1C1936}" type="presParOf" srcId="{73FA39A9-9B35-44F8-B42F-2049E2B65DFB}" destId="{B356BE8C-64DA-4F84-8FA7-82C3A57E4D8D}" srcOrd="1" destOrd="0" presId="urn:microsoft.com/office/officeart/2005/8/layout/lProcess2"/>
    <dgm:cxn modelId="{00E738A2-D85E-4F59-9BAD-42FFA5ACB542}" type="presParOf" srcId="{73FA39A9-9B35-44F8-B42F-2049E2B65DFB}" destId="{59BDAF18-7EE0-4C01-9D4B-5B28F69CB691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28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4D753BFF-69EC-472D-91CE-F15E4F06EC90}" type="doc">
      <dgm:prSet loTypeId="urn:microsoft.com/office/officeart/2005/8/layout/lProcess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87996238-433F-4C14-8189-28018BD619A1}">
      <dgm:prSet phldrT="[文本]" custT="1"/>
      <dgm:spPr/>
      <dgm:t>
        <a:bodyPr/>
        <a:lstStyle/>
        <a:p>
          <a:r>
            <a:rPr lang="zh-CN" altLang="en-US" sz="1400" dirty="0" smtClean="0"/>
            <a:t>计算能力支撑</a:t>
          </a:r>
          <a:endParaRPr lang="zh-CN" altLang="en-US" sz="1400" dirty="0"/>
        </a:p>
      </dgm:t>
    </dgm:pt>
    <dgm:pt modelId="{2B00B1B2-4223-45C8-B71D-2A7E7FD5EF0B}" type="parTrans" cxnId="{7EE89FD1-7878-483D-BD3D-789CBBBAB59A}">
      <dgm:prSet/>
      <dgm:spPr/>
      <dgm:t>
        <a:bodyPr/>
        <a:lstStyle/>
        <a:p>
          <a:endParaRPr lang="zh-CN" altLang="en-US"/>
        </a:p>
      </dgm:t>
    </dgm:pt>
    <dgm:pt modelId="{C3D2773F-4654-4136-8FC2-8E0B27B21CA4}" type="sibTrans" cxnId="{7EE89FD1-7878-483D-BD3D-789CBBBAB59A}">
      <dgm:prSet/>
      <dgm:spPr/>
      <dgm:t>
        <a:bodyPr/>
        <a:lstStyle/>
        <a:p>
          <a:endParaRPr lang="zh-CN" altLang="en-US"/>
        </a:p>
      </dgm:t>
    </dgm:pt>
    <dgm:pt modelId="{9893BBE0-DB34-40A9-AE72-228A83AB7CEF}">
      <dgm:prSet phldrT="[文本]" custT="1"/>
      <dgm:spPr/>
      <dgm:t>
        <a:bodyPr/>
        <a:lstStyle/>
        <a:p>
          <a:r>
            <a:rPr lang="zh-CN" altLang="en-US" sz="1200" dirty="0" smtClean="0"/>
            <a:t>支持</a:t>
          </a:r>
          <a:r>
            <a:rPr lang="en-US" altLang="zh-CN" sz="1200" dirty="0" err="1" smtClean="0"/>
            <a:t>Impala&amp;Kudu</a:t>
          </a:r>
          <a:endParaRPr lang="zh-CN" altLang="en-US" sz="1200" dirty="0"/>
        </a:p>
      </dgm:t>
    </dgm:pt>
    <dgm:pt modelId="{70222735-ED25-4A8A-804C-2E7EF96EB6BD}" type="parTrans" cxnId="{285EE43B-6BB5-48FD-A10D-617F5F4BED90}">
      <dgm:prSet/>
      <dgm:spPr/>
      <dgm:t>
        <a:bodyPr/>
        <a:lstStyle/>
        <a:p>
          <a:endParaRPr lang="zh-CN" altLang="en-US"/>
        </a:p>
      </dgm:t>
    </dgm:pt>
    <dgm:pt modelId="{E875B50E-CB40-4A70-A454-8EC34EAA2117}" type="sibTrans" cxnId="{285EE43B-6BB5-48FD-A10D-617F5F4BED90}">
      <dgm:prSet/>
      <dgm:spPr/>
      <dgm:t>
        <a:bodyPr/>
        <a:lstStyle/>
        <a:p>
          <a:endParaRPr lang="zh-CN" altLang="en-US"/>
        </a:p>
      </dgm:t>
    </dgm:pt>
    <dgm:pt modelId="{AD7AE7D0-67F6-42D7-963B-547A395B2CE8}">
      <dgm:prSet phldrT="[文本]" custT="1"/>
      <dgm:spPr/>
      <dgm:t>
        <a:bodyPr/>
        <a:lstStyle/>
        <a:p>
          <a:r>
            <a:rPr lang="zh-CN" altLang="en-US" sz="1200" dirty="0" smtClean="0"/>
            <a:t>支持</a:t>
          </a:r>
          <a:r>
            <a:rPr lang="en-US" altLang="zh-CN" sz="1200" dirty="0" err="1" smtClean="0"/>
            <a:t>Spark&amp;Kudu</a:t>
          </a:r>
          <a:endParaRPr lang="zh-CN" altLang="en-US" sz="1200" dirty="0"/>
        </a:p>
      </dgm:t>
    </dgm:pt>
    <dgm:pt modelId="{96FF287F-AE7C-47E3-8B79-5048BF4F39F4}" type="parTrans" cxnId="{5EE84E87-83DA-4CFD-8F53-D0270A61F042}">
      <dgm:prSet/>
      <dgm:spPr/>
      <dgm:t>
        <a:bodyPr/>
        <a:lstStyle/>
        <a:p>
          <a:endParaRPr lang="zh-CN" altLang="en-US"/>
        </a:p>
      </dgm:t>
    </dgm:pt>
    <dgm:pt modelId="{F97A4D81-663E-4928-B6AB-5F7AB7163C72}" type="sibTrans" cxnId="{5EE84E87-83DA-4CFD-8F53-D0270A61F042}">
      <dgm:prSet/>
      <dgm:spPr/>
      <dgm:t>
        <a:bodyPr/>
        <a:lstStyle/>
        <a:p>
          <a:endParaRPr lang="zh-CN" altLang="en-US"/>
        </a:p>
      </dgm:t>
    </dgm:pt>
    <dgm:pt modelId="{C85B467C-583F-41C7-A786-6B5D44270CE0}">
      <dgm:prSet phldrT="[文本]" custT="1"/>
      <dgm:spPr/>
      <dgm:t>
        <a:bodyPr/>
        <a:lstStyle/>
        <a:p>
          <a:r>
            <a:rPr lang="zh-CN" altLang="en-US" sz="1200" dirty="0" smtClean="0"/>
            <a:t>支持</a:t>
          </a:r>
          <a:r>
            <a:rPr lang="en-US" altLang="zh-CN" sz="1200" dirty="0" err="1" smtClean="0"/>
            <a:t>Python&amp;Kudu</a:t>
          </a:r>
          <a:endParaRPr lang="zh-CN" altLang="en-US" sz="1200" dirty="0"/>
        </a:p>
      </dgm:t>
    </dgm:pt>
    <dgm:pt modelId="{83CB528E-00FA-49DD-BC2C-563343F9BE13}" type="parTrans" cxnId="{E9B3F429-18AF-4890-8F93-8DB1A2446C9A}">
      <dgm:prSet/>
      <dgm:spPr/>
      <dgm:t>
        <a:bodyPr/>
        <a:lstStyle/>
        <a:p>
          <a:endParaRPr lang="zh-CN" altLang="en-US"/>
        </a:p>
      </dgm:t>
    </dgm:pt>
    <dgm:pt modelId="{0A1D82DB-E116-4989-B7C7-B42216AE40B0}" type="sibTrans" cxnId="{E9B3F429-18AF-4890-8F93-8DB1A2446C9A}">
      <dgm:prSet/>
      <dgm:spPr/>
      <dgm:t>
        <a:bodyPr/>
        <a:lstStyle/>
        <a:p>
          <a:endParaRPr lang="zh-CN" altLang="en-US"/>
        </a:p>
      </dgm:t>
    </dgm:pt>
    <dgm:pt modelId="{4B98F76E-65F3-41F7-BA1E-D6625ECB0453}">
      <dgm:prSet phldrT="[文本]" custT="1"/>
      <dgm:spPr/>
      <dgm:t>
        <a:bodyPr/>
        <a:lstStyle/>
        <a:p>
          <a:r>
            <a:rPr lang="zh-CN" altLang="en-US" sz="1200" dirty="0" smtClean="0"/>
            <a:t>支持</a:t>
          </a:r>
          <a:r>
            <a:rPr lang="en-US" altLang="zh-CN" sz="1200" dirty="0" smtClean="0"/>
            <a:t>HDFS</a:t>
          </a:r>
          <a:r>
            <a:rPr lang="zh-CN" altLang="en-US" sz="1200" dirty="0" smtClean="0"/>
            <a:t>和</a:t>
          </a:r>
          <a:r>
            <a:rPr lang="en-US" altLang="zh-CN" sz="1200" dirty="0" smtClean="0"/>
            <a:t>Kudu</a:t>
          </a:r>
          <a:r>
            <a:rPr lang="zh-CN" altLang="en-US" sz="1200" dirty="0" smtClean="0"/>
            <a:t>数据的融合分析</a:t>
          </a:r>
          <a:endParaRPr lang="zh-CN" altLang="en-US" sz="1200" dirty="0"/>
        </a:p>
      </dgm:t>
    </dgm:pt>
    <dgm:pt modelId="{7F48D3C1-9E29-4629-8353-AA443B2C55BB}" type="parTrans" cxnId="{9AF90ACB-4A2D-486A-ACE0-F47F8152518C}">
      <dgm:prSet/>
      <dgm:spPr/>
      <dgm:t>
        <a:bodyPr/>
        <a:lstStyle/>
        <a:p>
          <a:endParaRPr lang="zh-CN" altLang="en-US"/>
        </a:p>
      </dgm:t>
    </dgm:pt>
    <dgm:pt modelId="{61228826-0CE4-4A65-BE14-EB0D8E670C06}" type="sibTrans" cxnId="{9AF90ACB-4A2D-486A-ACE0-F47F8152518C}">
      <dgm:prSet/>
      <dgm:spPr/>
      <dgm:t>
        <a:bodyPr/>
        <a:lstStyle/>
        <a:p>
          <a:endParaRPr lang="zh-CN" altLang="en-US"/>
        </a:p>
      </dgm:t>
    </dgm:pt>
    <dgm:pt modelId="{B9AA2E7F-85A3-455D-A33E-D688DE0C7187}" type="pres">
      <dgm:prSet presAssocID="{4D753BFF-69EC-472D-91CE-F15E4F06EC90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E69A15B-3869-4783-B646-42A2A83D42A1}" type="pres">
      <dgm:prSet presAssocID="{87996238-433F-4C14-8189-28018BD619A1}" presName="compNode" presStyleCnt="0"/>
      <dgm:spPr/>
    </dgm:pt>
    <dgm:pt modelId="{645B48BD-F88D-4D34-99C0-CD3C2CDBF6C0}" type="pres">
      <dgm:prSet presAssocID="{87996238-433F-4C14-8189-28018BD619A1}" presName="aNode" presStyleLbl="bgShp" presStyleIdx="0" presStyleCnt="1" custLinFactNeighborY="-780"/>
      <dgm:spPr/>
      <dgm:t>
        <a:bodyPr/>
        <a:lstStyle/>
        <a:p>
          <a:endParaRPr lang="zh-CN" altLang="en-US"/>
        </a:p>
      </dgm:t>
    </dgm:pt>
    <dgm:pt modelId="{579C75A5-F747-433A-8983-2192E581DD07}" type="pres">
      <dgm:prSet presAssocID="{87996238-433F-4C14-8189-28018BD619A1}" presName="textNode" presStyleLbl="bgShp" presStyleIdx="0" presStyleCnt="1"/>
      <dgm:spPr/>
      <dgm:t>
        <a:bodyPr/>
        <a:lstStyle/>
        <a:p>
          <a:endParaRPr lang="zh-CN" altLang="en-US"/>
        </a:p>
      </dgm:t>
    </dgm:pt>
    <dgm:pt modelId="{A34D0390-AC5B-4FA6-A335-40F84F6E0E43}" type="pres">
      <dgm:prSet presAssocID="{87996238-433F-4C14-8189-28018BD619A1}" presName="compChildNode" presStyleCnt="0"/>
      <dgm:spPr/>
    </dgm:pt>
    <dgm:pt modelId="{73FA39A9-9B35-44F8-B42F-2049E2B65DFB}" type="pres">
      <dgm:prSet presAssocID="{87996238-433F-4C14-8189-28018BD619A1}" presName="theInnerList" presStyleCnt="0"/>
      <dgm:spPr/>
    </dgm:pt>
    <dgm:pt modelId="{1C7D80DE-4467-40BE-A332-BFC024B73147}" type="pres">
      <dgm:prSet presAssocID="{9893BBE0-DB34-40A9-AE72-228A83AB7CEF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56BE8C-64DA-4F84-8FA7-82C3A57E4D8D}" type="pres">
      <dgm:prSet presAssocID="{9893BBE0-DB34-40A9-AE72-228A83AB7CEF}" presName="aSpace2" presStyleCnt="0"/>
      <dgm:spPr/>
    </dgm:pt>
    <dgm:pt modelId="{7C801E38-9FC3-4C67-A5FB-641064A14D2C}" type="pres">
      <dgm:prSet presAssocID="{AD7AE7D0-67F6-42D7-963B-547A395B2CE8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F8E63B-AAA6-4A6A-A5E1-D6647ED1C63B}" type="pres">
      <dgm:prSet presAssocID="{AD7AE7D0-67F6-42D7-963B-547A395B2CE8}" presName="aSpace2" presStyleCnt="0"/>
      <dgm:spPr/>
    </dgm:pt>
    <dgm:pt modelId="{20EAD3B4-486D-4799-8E37-8B9CBDA9B1D6}" type="pres">
      <dgm:prSet presAssocID="{C85B467C-583F-41C7-A786-6B5D44270CE0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ABF30A-C68F-4FBA-8ACF-913ABCA364C8}" type="pres">
      <dgm:prSet presAssocID="{C85B467C-583F-41C7-A786-6B5D44270CE0}" presName="aSpace2" presStyleCnt="0"/>
      <dgm:spPr/>
    </dgm:pt>
    <dgm:pt modelId="{37792796-B8A3-46C3-8106-C057517FEA0F}" type="pres">
      <dgm:prSet presAssocID="{4B98F76E-65F3-41F7-BA1E-D6625ECB0453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EE84E87-83DA-4CFD-8F53-D0270A61F042}" srcId="{87996238-433F-4C14-8189-28018BD619A1}" destId="{AD7AE7D0-67F6-42D7-963B-547A395B2CE8}" srcOrd="1" destOrd="0" parTransId="{96FF287F-AE7C-47E3-8B79-5048BF4F39F4}" sibTransId="{F97A4D81-663E-4928-B6AB-5F7AB7163C72}"/>
    <dgm:cxn modelId="{B61D0EAF-8A2F-4024-9001-62C049782795}" type="presOf" srcId="{4B98F76E-65F3-41F7-BA1E-D6625ECB0453}" destId="{37792796-B8A3-46C3-8106-C057517FEA0F}" srcOrd="0" destOrd="0" presId="urn:microsoft.com/office/officeart/2005/8/layout/lProcess2"/>
    <dgm:cxn modelId="{9AF90ACB-4A2D-486A-ACE0-F47F8152518C}" srcId="{87996238-433F-4C14-8189-28018BD619A1}" destId="{4B98F76E-65F3-41F7-BA1E-D6625ECB0453}" srcOrd="3" destOrd="0" parTransId="{7F48D3C1-9E29-4629-8353-AA443B2C55BB}" sibTransId="{61228826-0CE4-4A65-BE14-EB0D8E670C06}"/>
    <dgm:cxn modelId="{3E39FC36-EF62-4E3A-A0AC-988EBC00EA30}" type="presOf" srcId="{9893BBE0-DB34-40A9-AE72-228A83AB7CEF}" destId="{1C7D80DE-4467-40BE-A332-BFC024B73147}" srcOrd="0" destOrd="0" presId="urn:microsoft.com/office/officeart/2005/8/layout/lProcess2"/>
    <dgm:cxn modelId="{285EE43B-6BB5-48FD-A10D-617F5F4BED90}" srcId="{87996238-433F-4C14-8189-28018BD619A1}" destId="{9893BBE0-DB34-40A9-AE72-228A83AB7CEF}" srcOrd="0" destOrd="0" parTransId="{70222735-ED25-4A8A-804C-2E7EF96EB6BD}" sibTransId="{E875B50E-CB40-4A70-A454-8EC34EAA2117}"/>
    <dgm:cxn modelId="{E9B3F429-18AF-4890-8F93-8DB1A2446C9A}" srcId="{87996238-433F-4C14-8189-28018BD619A1}" destId="{C85B467C-583F-41C7-A786-6B5D44270CE0}" srcOrd="2" destOrd="0" parTransId="{83CB528E-00FA-49DD-BC2C-563343F9BE13}" sibTransId="{0A1D82DB-E116-4989-B7C7-B42216AE40B0}"/>
    <dgm:cxn modelId="{70B7A22B-122C-4831-B6FE-27ED6AD7B4A9}" type="presOf" srcId="{87996238-433F-4C14-8189-28018BD619A1}" destId="{579C75A5-F747-433A-8983-2192E581DD07}" srcOrd="1" destOrd="0" presId="urn:microsoft.com/office/officeart/2005/8/layout/lProcess2"/>
    <dgm:cxn modelId="{84FD105C-D4DC-42EF-B517-956DFCE15F39}" type="presOf" srcId="{87996238-433F-4C14-8189-28018BD619A1}" destId="{645B48BD-F88D-4D34-99C0-CD3C2CDBF6C0}" srcOrd="0" destOrd="0" presId="urn:microsoft.com/office/officeart/2005/8/layout/lProcess2"/>
    <dgm:cxn modelId="{B6DC7618-A396-48FF-B9B0-E685EE1DF401}" type="presOf" srcId="{C85B467C-583F-41C7-A786-6B5D44270CE0}" destId="{20EAD3B4-486D-4799-8E37-8B9CBDA9B1D6}" srcOrd="0" destOrd="0" presId="urn:microsoft.com/office/officeart/2005/8/layout/lProcess2"/>
    <dgm:cxn modelId="{7EE89FD1-7878-483D-BD3D-789CBBBAB59A}" srcId="{4D753BFF-69EC-472D-91CE-F15E4F06EC90}" destId="{87996238-433F-4C14-8189-28018BD619A1}" srcOrd="0" destOrd="0" parTransId="{2B00B1B2-4223-45C8-B71D-2A7E7FD5EF0B}" sibTransId="{C3D2773F-4654-4136-8FC2-8E0B27B21CA4}"/>
    <dgm:cxn modelId="{30D1390E-FB0D-48DD-91DF-CAD637B3AC10}" type="presOf" srcId="{4D753BFF-69EC-472D-91CE-F15E4F06EC90}" destId="{B9AA2E7F-85A3-455D-A33E-D688DE0C7187}" srcOrd="0" destOrd="0" presId="urn:microsoft.com/office/officeart/2005/8/layout/lProcess2"/>
    <dgm:cxn modelId="{208296A5-509E-40F8-9AAF-A24FEA007DEA}" type="presOf" srcId="{AD7AE7D0-67F6-42D7-963B-547A395B2CE8}" destId="{7C801E38-9FC3-4C67-A5FB-641064A14D2C}" srcOrd="0" destOrd="0" presId="urn:microsoft.com/office/officeart/2005/8/layout/lProcess2"/>
    <dgm:cxn modelId="{BD1959A1-D271-4DE9-B33F-2A9A299F893D}" type="presParOf" srcId="{B9AA2E7F-85A3-455D-A33E-D688DE0C7187}" destId="{8E69A15B-3869-4783-B646-42A2A83D42A1}" srcOrd="0" destOrd="0" presId="urn:microsoft.com/office/officeart/2005/8/layout/lProcess2"/>
    <dgm:cxn modelId="{022163C9-CF75-4CD5-BB49-AE8F4FD5B313}" type="presParOf" srcId="{8E69A15B-3869-4783-B646-42A2A83D42A1}" destId="{645B48BD-F88D-4D34-99C0-CD3C2CDBF6C0}" srcOrd="0" destOrd="0" presId="urn:microsoft.com/office/officeart/2005/8/layout/lProcess2"/>
    <dgm:cxn modelId="{364E7DD5-F0F9-4299-AA1D-9F9B060B0207}" type="presParOf" srcId="{8E69A15B-3869-4783-B646-42A2A83D42A1}" destId="{579C75A5-F747-433A-8983-2192E581DD07}" srcOrd="1" destOrd="0" presId="urn:microsoft.com/office/officeart/2005/8/layout/lProcess2"/>
    <dgm:cxn modelId="{A221655B-DFCE-4E17-B538-4D5452F0EB51}" type="presParOf" srcId="{8E69A15B-3869-4783-B646-42A2A83D42A1}" destId="{A34D0390-AC5B-4FA6-A335-40F84F6E0E43}" srcOrd="2" destOrd="0" presId="urn:microsoft.com/office/officeart/2005/8/layout/lProcess2"/>
    <dgm:cxn modelId="{84E79C7E-CF95-4A49-A0B7-D606AC155868}" type="presParOf" srcId="{A34D0390-AC5B-4FA6-A335-40F84F6E0E43}" destId="{73FA39A9-9B35-44F8-B42F-2049E2B65DFB}" srcOrd="0" destOrd="0" presId="urn:microsoft.com/office/officeart/2005/8/layout/lProcess2"/>
    <dgm:cxn modelId="{DF47E1AF-293B-467D-AF7B-9AB5B92B513C}" type="presParOf" srcId="{73FA39A9-9B35-44F8-B42F-2049E2B65DFB}" destId="{1C7D80DE-4467-40BE-A332-BFC024B73147}" srcOrd="0" destOrd="0" presId="urn:microsoft.com/office/officeart/2005/8/layout/lProcess2"/>
    <dgm:cxn modelId="{81D0AA04-B920-4BB4-8810-C5EEA3BACABD}" type="presParOf" srcId="{73FA39A9-9B35-44F8-B42F-2049E2B65DFB}" destId="{B356BE8C-64DA-4F84-8FA7-82C3A57E4D8D}" srcOrd="1" destOrd="0" presId="urn:microsoft.com/office/officeart/2005/8/layout/lProcess2"/>
    <dgm:cxn modelId="{2B90E25E-D4DB-43A3-B385-91F43F9FDDDF}" type="presParOf" srcId="{73FA39A9-9B35-44F8-B42F-2049E2B65DFB}" destId="{7C801E38-9FC3-4C67-A5FB-641064A14D2C}" srcOrd="2" destOrd="0" presId="urn:microsoft.com/office/officeart/2005/8/layout/lProcess2"/>
    <dgm:cxn modelId="{2B650390-1274-4D42-8DCF-4B4691D2EF15}" type="presParOf" srcId="{73FA39A9-9B35-44F8-B42F-2049E2B65DFB}" destId="{30F8E63B-AAA6-4A6A-A5E1-D6647ED1C63B}" srcOrd="3" destOrd="0" presId="urn:microsoft.com/office/officeart/2005/8/layout/lProcess2"/>
    <dgm:cxn modelId="{8429C249-7CF9-4D67-B98A-2929A992E66A}" type="presParOf" srcId="{73FA39A9-9B35-44F8-B42F-2049E2B65DFB}" destId="{20EAD3B4-486D-4799-8E37-8B9CBDA9B1D6}" srcOrd="4" destOrd="0" presId="urn:microsoft.com/office/officeart/2005/8/layout/lProcess2"/>
    <dgm:cxn modelId="{88E5E51C-754D-457A-A9C3-60E9FD7D6575}" type="presParOf" srcId="{73FA39A9-9B35-44F8-B42F-2049E2B65DFB}" destId="{01ABF30A-C68F-4FBA-8ACF-913ABCA364C8}" srcOrd="5" destOrd="0" presId="urn:microsoft.com/office/officeart/2005/8/layout/lProcess2"/>
    <dgm:cxn modelId="{BB5A13DD-66FF-4ED1-95DF-05853468EC5D}" type="presParOf" srcId="{73FA39A9-9B35-44F8-B42F-2049E2B65DFB}" destId="{37792796-B8A3-46C3-8106-C057517FEA0F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33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4C29D2E1-E7EE-4811-B79B-75D9A1331080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EC69FCF-CF42-4465-8A51-8C8B61B72A10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基表入库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spark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163F751A-D371-492E-A895-AB5552788938}" type="parTrans" cxnId="{F3679355-7ECA-4394-9C0B-D26029B7760D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971392D7-3A3E-4BF6-B98F-E6D56F14AD5F}" type="sibTrans" cxnId="{F3679355-7ECA-4394-9C0B-D26029B7760D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572D8EF1-FBDD-4614-BB02-FAC6349DD2EA}">
      <dgm:prSet phldrT="[文本]"/>
      <dgm:spPr/>
      <dgm:t>
        <a:bodyPr/>
        <a:lstStyle/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4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月份开发完成增量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spark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代码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115931D4-F42F-43C4-9C18-3545BE8A1256}" type="parTrans" cxnId="{7BBD2D62-5C86-4009-8449-DD17D0C18740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5558B6EA-3540-4922-ABB0-2F5EE8932802}" type="sibTrans" cxnId="{7BBD2D62-5C86-4009-8449-DD17D0C18740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A7705A39-6997-4C54-9B62-C13C7E829FE8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基表更新日志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6D74EC8F-9992-49F8-AA42-6BA64F19322B}" type="parTrans" cxnId="{71B47A8E-D98F-471A-BB4D-AEFE84BE5A65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4942B82C-CF16-4558-8846-FC11814A16CE}" type="sibTrans" cxnId="{71B47A8E-D98F-471A-BB4D-AEFE84BE5A65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2425DC60-E349-4DAC-803E-AAEFCA4638A5}">
      <dgm:prSet phldrT="[文本]"/>
      <dgm:spPr/>
      <dgm:t>
        <a:bodyPr/>
        <a:lstStyle/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4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月份开发</a:t>
          </a:r>
          <a:r>
            <a:rPr lang="zh-CN" altLang="en-US" smtClean="0">
              <a:latin typeface="微软雅黑" pitchFamily="34" charset="-122"/>
              <a:ea typeface="微软雅黑" pitchFamily="34" charset="-122"/>
            </a:rPr>
            <a:t>完成日志表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用于基表更新追溯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0CC7F300-AE6F-4184-A012-52DCD6F9CBA9}" type="parTrans" cxnId="{0BF6AF03-20DD-437C-B3CA-AF4AD9E9D3E4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85E642EA-E637-4E51-9D31-2964A6D8674E}" type="sibTrans" cxnId="{0BF6AF03-20DD-437C-B3CA-AF4AD9E9D3E4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BD6586F0-B7D8-4D5A-AD84-9F68D605FDC6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涉及全量基表，进行日志插入，保留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7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天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45BAEEBC-E067-4278-90BC-DBFF9DB7481F}" type="parTrans" cxnId="{D6A66681-AE9A-440A-A53F-C94A1C6F4BF5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79E3F6FF-BBF8-4CE2-9D65-8BBC4D7BC0F2}" type="sibTrans" cxnId="{D6A66681-AE9A-440A-A53F-C94A1C6F4BF5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56F7DE96-BC8B-484F-B50B-72FAFE1C2462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宽表转换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65301019-3F79-4C22-A43B-349B8F0AE728}" type="parTrans" cxnId="{B77A3B5C-E98C-4C08-8D38-89C7A85C690F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AD655A6D-A8B9-46CA-8EC9-B8796070E29A}" type="sibTrans" cxnId="{B77A3B5C-E98C-4C08-8D38-89C7A85C690F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C0CAD639-10C9-4C91-834D-AFE6C25AE1A9}">
      <dgm:prSet phldrT="[文本]"/>
      <dgm:spPr/>
      <dgm:t>
        <a:bodyPr/>
        <a:lstStyle/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5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月份开发完成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40D7A8A2-C6D9-44C6-99DC-3974327FF7B9}" type="parTrans" cxnId="{36DD4DF3-732D-4271-B849-349B425CC3F0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56C2D7FD-9D70-43D8-AC3D-2CF287B9CEBE}" type="sibTrans" cxnId="{36DD4DF3-732D-4271-B849-349B425CC3F0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B354B830-5393-4E59-B7AF-6479F6ED41A9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开发完成实体宽表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18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张、历史宽表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18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张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75C297B0-18D4-4A74-A556-5DAB21B6BE03}" type="parTrans" cxnId="{F458280A-598D-4497-94B7-47A3CB319F8C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945D5C00-0274-4635-A484-792CF0D8AF5E}" type="sibTrans" cxnId="{F458280A-598D-4497-94B7-47A3CB319F8C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61CB2A25-341F-43C1-B5FB-13B9D55D138A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代码优化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021E8592-ACFA-4F73-9EB7-6B4A7BC46C52}" type="parTrans" cxnId="{E7A70739-82B2-4BDC-9568-C9C3F81E81CC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F9061F36-D70F-41FC-900E-A9F950A1334D}" type="sibTrans" cxnId="{E7A70739-82B2-4BDC-9568-C9C3F81E81CC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F30FCD20-9678-454F-9848-A46999EDC85E}">
      <dgm:prSet phldrT="[文本]"/>
      <dgm:spPr/>
      <dgm:t>
        <a:bodyPr/>
        <a:lstStyle/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7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月进行宽表增量优化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17FB22AD-EDF1-4839-ABB3-530A68294B0A}" type="parTrans" cxnId="{DB870BEF-631C-4DAB-8148-DF40AE26371E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0E3BE428-28B4-46F3-83D6-AC5E6B76B34D}" type="sibTrans" cxnId="{DB870BEF-631C-4DAB-8148-DF40AE26371E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50EE57BB-D275-4177-94EF-9B37A462E2C4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抽取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280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张基表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497FA454-BB8E-48FA-86DD-DDB4824E2642}" type="parTrans" cxnId="{91AAB2E6-C9EF-4914-864C-76258EF6B064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EE326839-6483-4EC1-BE23-0871C1223EB1}" type="sibTrans" cxnId="{91AAB2E6-C9EF-4914-864C-76258EF6B064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B799DC49-D170-4DAF-AE73-F5E1A545D34B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基于日志表进行批量更新减少计算量提升性能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4221C339-0BFC-4061-B05D-A5B9F9E32E3A}" type="parTrans" cxnId="{CF99AEE8-58E9-4851-8202-FA28A1F55859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49C39F6B-6A84-4205-BBA1-ACE6AFDF73A6}" type="sibTrans" cxnId="{CF99AEE8-58E9-4851-8202-FA28A1F55859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F422168E-7BEB-4912-9E99-C983B5D48AFD}" type="pres">
      <dgm:prSet presAssocID="{4C29D2E1-E7EE-4811-B79B-75D9A133108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D0F810A-5535-48E1-A7FF-4425B5534BFF}" type="pres">
      <dgm:prSet presAssocID="{8EC69FCF-CF42-4465-8A51-8C8B61B72A10}" presName="composite" presStyleCnt="0"/>
      <dgm:spPr/>
    </dgm:pt>
    <dgm:pt modelId="{F7BA3447-E5C3-4F38-840C-4B75A109FD2C}" type="pres">
      <dgm:prSet presAssocID="{8EC69FCF-CF42-4465-8A51-8C8B61B72A10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73ED8D-B5FD-475D-BF4D-36ACF229EB37}" type="pres">
      <dgm:prSet presAssocID="{8EC69FCF-CF42-4465-8A51-8C8B61B72A10}" presName="parSh" presStyleLbl="node1" presStyleIdx="0" presStyleCnt="4"/>
      <dgm:spPr/>
      <dgm:t>
        <a:bodyPr/>
        <a:lstStyle/>
        <a:p>
          <a:endParaRPr lang="zh-CN" altLang="en-US"/>
        </a:p>
      </dgm:t>
    </dgm:pt>
    <dgm:pt modelId="{CEDD07FB-8563-47C5-8B6E-437B1A1B461A}" type="pres">
      <dgm:prSet presAssocID="{8EC69FCF-CF42-4465-8A51-8C8B61B72A10}" presName="desTx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629519-AD3D-4125-8123-216811DB9729}" type="pres">
      <dgm:prSet presAssocID="{971392D7-3A3E-4BF6-B98F-E6D56F14AD5F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58576A11-AA19-422D-9392-267B2BCEE512}" type="pres">
      <dgm:prSet presAssocID="{971392D7-3A3E-4BF6-B98F-E6D56F14AD5F}" presName="connTx" presStyleLbl="sibTrans2D1" presStyleIdx="0" presStyleCnt="3"/>
      <dgm:spPr/>
      <dgm:t>
        <a:bodyPr/>
        <a:lstStyle/>
        <a:p>
          <a:endParaRPr lang="zh-CN" altLang="en-US"/>
        </a:p>
      </dgm:t>
    </dgm:pt>
    <dgm:pt modelId="{6223F52D-1D4D-4776-B7C7-8A6A8B106AA0}" type="pres">
      <dgm:prSet presAssocID="{A7705A39-6997-4C54-9B62-C13C7E829FE8}" presName="composite" presStyleCnt="0"/>
      <dgm:spPr/>
    </dgm:pt>
    <dgm:pt modelId="{E3535800-D2F2-4A45-A35E-45DC6C36504B}" type="pres">
      <dgm:prSet presAssocID="{A7705A39-6997-4C54-9B62-C13C7E829FE8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6F5895-72B5-476C-BB31-7026E689E835}" type="pres">
      <dgm:prSet presAssocID="{A7705A39-6997-4C54-9B62-C13C7E829FE8}" presName="parSh" presStyleLbl="node1" presStyleIdx="1" presStyleCnt="4"/>
      <dgm:spPr/>
      <dgm:t>
        <a:bodyPr/>
        <a:lstStyle/>
        <a:p>
          <a:endParaRPr lang="zh-CN" altLang="en-US"/>
        </a:p>
      </dgm:t>
    </dgm:pt>
    <dgm:pt modelId="{1E35B1C9-84F0-4274-B4E0-DB5647488971}" type="pres">
      <dgm:prSet presAssocID="{A7705A39-6997-4C54-9B62-C13C7E829FE8}" presName="desTx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3742E3-96A7-4CDE-9369-F9A1161567A8}" type="pres">
      <dgm:prSet presAssocID="{4942B82C-CF16-4558-8846-FC11814A16CE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F1816E51-8142-41FB-BCBC-5C0AAEF36897}" type="pres">
      <dgm:prSet presAssocID="{4942B82C-CF16-4558-8846-FC11814A16CE}" presName="connTx" presStyleLbl="sibTrans2D1" presStyleIdx="1" presStyleCnt="3"/>
      <dgm:spPr/>
      <dgm:t>
        <a:bodyPr/>
        <a:lstStyle/>
        <a:p>
          <a:endParaRPr lang="zh-CN" altLang="en-US"/>
        </a:p>
      </dgm:t>
    </dgm:pt>
    <dgm:pt modelId="{5A961B51-99B0-4986-BF23-9CF976732ACF}" type="pres">
      <dgm:prSet presAssocID="{56F7DE96-BC8B-484F-B50B-72FAFE1C2462}" presName="composite" presStyleCnt="0"/>
      <dgm:spPr/>
    </dgm:pt>
    <dgm:pt modelId="{BBE658CE-07CB-4055-A60D-9C1DBA9C5438}" type="pres">
      <dgm:prSet presAssocID="{56F7DE96-BC8B-484F-B50B-72FAFE1C2462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2F0C37-2B39-4D2B-8854-CD77A85BE17F}" type="pres">
      <dgm:prSet presAssocID="{56F7DE96-BC8B-484F-B50B-72FAFE1C2462}" presName="parSh" presStyleLbl="node1" presStyleIdx="2" presStyleCnt="4"/>
      <dgm:spPr/>
      <dgm:t>
        <a:bodyPr/>
        <a:lstStyle/>
        <a:p>
          <a:endParaRPr lang="zh-CN" altLang="en-US"/>
        </a:p>
      </dgm:t>
    </dgm:pt>
    <dgm:pt modelId="{FE18D2C9-E935-4779-A732-56D5C0701801}" type="pres">
      <dgm:prSet presAssocID="{56F7DE96-BC8B-484F-B50B-72FAFE1C2462}" presName="desTx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B5D2C1-1C4B-477F-8CED-84E2CAC8496E}" type="pres">
      <dgm:prSet presAssocID="{AD655A6D-A8B9-46CA-8EC9-B8796070E29A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83C74531-7C60-4E7B-837A-6255C782DA86}" type="pres">
      <dgm:prSet presAssocID="{AD655A6D-A8B9-46CA-8EC9-B8796070E29A}" presName="connTx" presStyleLbl="sibTrans2D1" presStyleIdx="2" presStyleCnt="3"/>
      <dgm:spPr/>
      <dgm:t>
        <a:bodyPr/>
        <a:lstStyle/>
        <a:p>
          <a:endParaRPr lang="zh-CN" altLang="en-US"/>
        </a:p>
      </dgm:t>
    </dgm:pt>
    <dgm:pt modelId="{437BE7F2-7D82-4920-B82E-BF6F3DEFBA37}" type="pres">
      <dgm:prSet presAssocID="{61CB2A25-341F-43C1-B5FB-13B9D55D138A}" presName="composite" presStyleCnt="0"/>
      <dgm:spPr/>
    </dgm:pt>
    <dgm:pt modelId="{A54A7226-311F-4CD3-B39E-798EF17C725F}" type="pres">
      <dgm:prSet presAssocID="{61CB2A25-341F-43C1-B5FB-13B9D55D138A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E54E67-E1E4-472A-8FBE-C3E00E6AAA5F}" type="pres">
      <dgm:prSet presAssocID="{61CB2A25-341F-43C1-B5FB-13B9D55D138A}" presName="parSh" presStyleLbl="node1" presStyleIdx="3" presStyleCnt="4"/>
      <dgm:spPr/>
      <dgm:t>
        <a:bodyPr/>
        <a:lstStyle/>
        <a:p>
          <a:endParaRPr lang="zh-CN" altLang="en-US"/>
        </a:p>
      </dgm:t>
    </dgm:pt>
    <dgm:pt modelId="{1F8CC3E1-A4A5-43DC-8F03-2B34E71BD0F3}" type="pres">
      <dgm:prSet presAssocID="{61CB2A25-341F-43C1-B5FB-13B9D55D138A}" presName="desTx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3679355-7ECA-4394-9C0B-D26029B7760D}" srcId="{4C29D2E1-E7EE-4811-B79B-75D9A1331080}" destId="{8EC69FCF-CF42-4465-8A51-8C8B61B72A10}" srcOrd="0" destOrd="0" parTransId="{163F751A-D371-492E-A895-AB5552788938}" sibTransId="{971392D7-3A3E-4BF6-B98F-E6D56F14AD5F}"/>
    <dgm:cxn modelId="{C14A2477-08CB-4475-A339-87A4F229B4F7}" type="presOf" srcId="{C0CAD639-10C9-4C91-834D-AFE6C25AE1A9}" destId="{FE18D2C9-E935-4779-A732-56D5C0701801}" srcOrd="0" destOrd="0" presId="urn:microsoft.com/office/officeart/2005/8/layout/process3"/>
    <dgm:cxn modelId="{5A4F40D6-DC91-4341-B964-1BB348ABADC4}" type="presOf" srcId="{572D8EF1-FBDD-4614-BB02-FAC6349DD2EA}" destId="{CEDD07FB-8563-47C5-8B6E-437B1A1B461A}" srcOrd="0" destOrd="0" presId="urn:microsoft.com/office/officeart/2005/8/layout/process3"/>
    <dgm:cxn modelId="{9D3FCCA1-26BB-4D94-BB9D-D7C1C814F310}" type="presOf" srcId="{2425DC60-E349-4DAC-803E-AAEFCA4638A5}" destId="{1E35B1C9-84F0-4274-B4E0-DB5647488971}" srcOrd="0" destOrd="0" presId="urn:microsoft.com/office/officeart/2005/8/layout/process3"/>
    <dgm:cxn modelId="{7F7DD24F-E145-4438-9CA6-3F3EB27750CA}" type="presOf" srcId="{B354B830-5393-4E59-B7AF-6479F6ED41A9}" destId="{FE18D2C9-E935-4779-A732-56D5C0701801}" srcOrd="0" destOrd="1" presId="urn:microsoft.com/office/officeart/2005/8/layout/process3"/>
    <dgm:cxn modelId="{10D5CA59-2DD6-4779-9C3B-037640620EB4}" type="presOf" srcId="{56F7DE96-BC8B-484F-B50B-72FAFE1C2462}" destId="{BBE658CE-07CB-4055-A60D-9C1DBA9C5438}" srcOrd="0" destOrd="0" presId="urn:microsoft.com/office/officeart/2005/8/layout/process3"/>
    <dgm:cxn modelId="{EF76623E-5A18-48DD-8EC4-F49A6299ED19}" type="presOf" srcId="{61CB2A25-341F-43C1-B5FB-13B9D55D138A}" destId="{A54A7226-311F-4CD3-B39E-798EF17C725F}" srcOrd="0" destOrd="0" presId="urn:microsoft.com/office/officeart/2005/8/layout/process3"/>
    <dgm:cxn modelId="{CF99AEE8-58E9-4851-8202-FA28A1F55859}" srcId="{61CB2A25-341F-43C1-B5FB-13B9D55D138A}" destId="{B799DC49-D170-4DAF-AE73-F5E1A545D34B}" srcOrd="1" destOrd="0" parTransId="{4221C339-0BFC-4061-B05D-A5B9F9E32E3A}" sibTransId="{49C39F6B-6A84-4205-BBA1-ACE6AFDF73A6}"/>
    <dgm:cxn modelId="{37C4E5B5-701F-46A4-9BCD-B4EFCC673BCB}" type="presOf" srcId="{8EC69FCF-CF42-4465-8A51-8C8B61B72A10}" destId="{4A73ED8D-B5FD-475D-BF4D-36ACF229EB37}" srcOrd="1" destOrd="0" presId="urn:microsoft.com/office/officeart/2005/8/layout/process3"/>
    <dgm:cxn modelId="{0BF6AF03-20DD-437C-B3CA-AF4AD9E9D3E4}" srcId="{A7705A39-6997-4C54-9B62-C13C7E829FE8}" destId="{2425DC60-E349-4DAC-803E-AAEFCA4638A5}" srcOrd="0" destOrd="0" parTransId="{0CC7F300-AE6F-4184-A012-52DCD6F9CBA9}" sibTransId="{85E642EA-E637-4E51-9D31-2964A6D8674E}"/>
    <dgm:cxn modelId="{C0C3D1A5-3CD9-4106-956E-BD2C90285818}" type="presOf" srcId="{61CB2A25-341F-43C1-B5FB-13B9D55D138A}" destId="{BAE54E67-E1E4-472A-8FBE-C3E00E6AAA5F}" srcOrd="1" destOrd="0" presId="urn:microsoft.com/office/officeart/2005/8/layout/process3"/>
    <dgm:cxn modelId="{B77A3B5C-E98C-4C08-8D38-89C7A85C690F}" srcId="{4C29D2E1-E7EE-4811-B79B-75D9A1331080}" destId="{56F7DE96-BC8B-484F-B50B-72FAFE1C2462}" srcOrd="2" destOrd="0" parTransId="{65301019-3F79-4C22-A43B-349B8F0AE728}" sibTransId="{AD655A6D-A8B9-46CA-8EC9-B8796070E29A}"/>
    <dgm:cxn modelId="{05790335-B01F-4A36-941D-BDF61481E81E}" type="presOf" srcId="{AD655A6D-A8B9-46CA-8EC9-B8796070E29A}" destId="{CCB5D2C1-1C4B-477F-8CED-84E2CAC8496E}" srcOrd="0" destOrd="0" presId="urn:microsoft.com/office/officeart/2005/8/layout/process3"/>
    <dgm:cxn modelId="{E33A5EA6-07BF-4E07-9230-AD733C891BDE}" type="presOf" srcId="{A7705A39-6997-4C54-9B62-C13C7E829FE8}" destId="{E3535800-D2F2-4A45-A35E-45DC6C36504B}" srcOrd="0" destOrd="0" presId="urn:microsoft.com/office/officeart/2005/8/layout/process3"/>
    <dgm:cxn modelId="{0C6619CA-D850-4CB4-8EEE-E4141E66D7A3}" type="presOf" srcId="{AD655A6D-A8B9-46CA-8EC9-B8796070E29A}" destId="{83C74531-7C60-4E7B-837A-6255C782DA86}" srcOrd="1" destOrd="0" presId="urn:microsoft.com/office/officeart/2005/8/layout/process3"/>
    <dgm:cxn modelId="{8DB7C723-7777-4E13-85A6-FF67DFD5EBD3}" type="presOf" srcId="{4942B82C-CF16-4558-8846-FC11814A16CE}" destId="{F1816E51-8142-41FB-BCBC-5C0AAEF36897}" srcOrd="1" destOrd="0" presId="urn:microsoft.com/office/officeart/2005/8/layout/process3"/>
    <dgm:cxn modelId="{3879B062-C909-484B-9ECF-00315E848243}" type="presOf" srcId="{971392D7-3A3E-4BF6-B98F-E6D56F14AD5F}" destId="{58576A11-AA19-422D-9392-267B2BCEE512}" srcOrd="1" destOrd="0" presId="urn:microsoft.com/office/officeart/2005/8/layout/process3"/>
    <dgm:cxn modelId="{E7A70739-82B2-4BDC-9568-C9C3F81E81CC}" srcId="{4C29D2E1-E7EE-4811-B79B-75D9A1331080}" destId="{61CB2A25-341F-43C1-B5FB-13B9D55D138A}" srcOrd="3" destOrd="0" parTransId="{021E8592-ACFA-4F73-9EB7-6B4A7BC46C52}" sibTransId="{F9061F36-D70F-41FC-900E-A9F950A1334D}"/>
    <dgm:cxn modelId="{8F41C43D-92B9-4341-92E8-124B6149D772}" type="presOf" srcId="{8EC69FCF-CF42-4465-8A51-8C8B61B72A10}" destId="{F7BA3447-E5C3-4F38-840C-4B75A109FD2C}" srcOrd="0" destOrd="0" presId="urn:microsoft.com/office/officeart/2005/8/layout/process3"/>
    <dgm:cxn modelId="{F458280A-598D-4497-94B7-47A3CB319F8C}" srcId="{56F7DE96-BC8B-484F-B50B-72FAFE1C2462}" destId="{B354B830-5393-4E59-B7AF-6479F6ED41A9}" srcOrd="1" destOrd="0" parTransId="{75C297B0-18D4-4A74-A556-5DAB21B6BE03}" sibTransId="{945D5C00-0274-4635-A484-792CF0D8AF5E}"/>
    <dgm:cxn modelId="{71B47A8E-D98F-471A-BB4D-AEFE84BE5A65}" srcId="{4C29D2E1-E7EE-4811-B79B-75D9A1331080}" destId="{A7705A39-6997-4C54-9B62-C13C7E829FE8}" srcOrd="1" destOrd="0" parTransId="{6D74EC8F-9992-49F8-AA42-6BA64F19322B}" sibTransId="{4942B82C-CF16-4558-8846-FC11814A16CE}"/>
    <dgm:cxn modelId="{ECE3E244-1C09-4F49-9CDC-A192D75308EA}" type="presOf" srcId="{BD6586F0-B7D8-4D5A-AD84-9F68D605FDC6}" destId="{1E35B1C9-84F0-4274-B4E0-DB5647488971}" srcOrd="0" destOrd="1" presId="urn:microsoft.com/office/officeart/2005/8/layout/process3"/>
    <dgm:cxn modelId="{22035E22-8A5B-4B87-8370-46D61113345E}" type="presOf" srcId="{B799DC49-D170-4DAF-AE73-F5E1A545D34B}" destId="{1F8CC3E1-A4A5-43DC-8F03-2B34E71BD0F3}" srcOrd="0" destOrd="1" presId="urn:microsoft.com/office/officeart/2005/8/layout/process3"/>
    <dgm:cxn modelId="{DB870BEF-631C-4DAB-8148-DF40AE26371E}" srcId="{61CB2A25-341F-43C1-B5FB-13B9D55D138A}" destId="{F30FCD20-9678-454F-9848-A46999EDC85E}" srcOrd="0" destOrd="0" parTransId="{17FB22AD-EDF1-4839-ABB3-530A68294B0A}" sibTransId="{0E3BE428-28B4-46F3-83D6-AC5E6B76B34D}"/>
    <dgm:cxn modelId="{18A02CB7-563D-4023-8727-DFBEABDF0AEE}" type="presOf" srcId="{56F7DE96-BC8B-484F-B50B-72FAFE1C2462}" destId="{362F0C37-2B39-4D2B-8854-CD77A85BE17F}" srcOrd="1" destOrd="0" presId="urn:microsoft.com/office/officeart/2005/8/layout/process3"/>
    <dgm:cxn modelId="{D6A66681-AE9A-440A-A53F-C94A1C6F4BF5}" srcId="{A7705A39-6997-4C54-9B62-C13C7E829FE8}" destId="{BD6586F0-B7D8-4D5A-AD84-9F68D605FDC6}" srcOrd="1" destOrd="0" parTransId="{45BAEEBC-E067-4278-90BC-DBFF9DB7481F}" sibTransId="{79E3F6FF-BBF8-4CE2-9D65-8BBC4D7BC0F2}"/>
    <dgm:cxn modelId="{D02BCC59-E806-47D5-8C18-273754A4C2D6}" type="presOf" srcId="{971392D7-3A3E-4BF6-B98F-E6D56F14AD5F}" destId="{75629519-AD3D-4125-8123-216811DB9729}" srcOrd="0" destOrd="0" presId="urn:microsoft.com/office/officeart/2005/8/layout/process3"/>
    <dgm:cxn modelId="{CA50BA69-C8AB-40EF-AF13-D286745B8C65}" type="presOf" srcId="{F30FCD20-9678-454F-9848-A46999EDC85E}" destId="{1F8CC3E1-A4A5-43DC-8F03-2B34E71BD0F3}" srcOrd="0" destOrd="0" presId="urn:microsoft.com/office/officeart/2005/8/layout/process3"/>
    <dgm:cxn modelId="{91AAB2E6-C9EF-4914-864C-76258EF6B064}" srcId="{8EC69FCF-CF42-4465-8A51-8C8B61B72A10}" destId="{50EE57BB-D275-4177-94EF-9B37A462E2C4}" srcOrd="1" destOrd="0" parTransId="{497FA454-BB8E-48FA-86DD-DDB4824E2642}" sibTransId="{EE326839-6483-4EC1-BE23-0871C1223EB1}"/>
    <dgm:cxn modelId="{ECDBCBF8-CC57-4A0C-B2A8-12FDF7CFFB2F}" type="presOf" srcId="{4942B82C-CF16-4558-8846-FC11814A16CE}" destId="{F23742E3-96A7-4CDE-9369-F9A1161567A8}" srcOrd="0" destOrd="0" presId="urn:microsoft.com/office/officeart/2005/8/layout/process3"/>
    <dgm:cxn modelId="{E774CF4D-4D58-4940-99F7-7BD727086C5E}" type="presOf" srcId="{4C29D2E1-E7EE-4811-B79B-75D9A1331080}" destId="{F422168E-7BEB-4912-9E99-C983B5D48AFD}" srcOrd="0" destOrd="0" presId="urn:microsoft.com/office/officeart/2005/8/layout/process3"/>
    <dgm:cxn modelId="{4D74BB28-AFB6-414E-957B-BFFA49DBF553}" type="presOf" srcId="{A7705A39-6997-4C54-9B62-C13C7E829FE8}" destId="{2F6F5895-72B5-476C-BB31-7026E689E835}" srcOrd="1" destOrd="0" presId="urn:microsoft.com/office/officeart/2005/8/layout/process3"/>
    <dgm:cxn modelId="{36DD4DF3-732D-4271-B849-349B425CC3F0}" srcId="{56F7DE96-BC8B-484F-B50B-72FAFE1C2462}" destId="{C0CAD639-10C9-4C91-834D-AFE6C25AE1A9}" srcOrd="0" destOrd="0" parTransId="{40D7A8A2-C6D9-44C6-99DC-3974327FF7B9}" sibTransId="{56C2D7FD-9D70-43D8-AC3D-2CF287B9CEBE}"/>
    <dgm:cxn modelId="{7BBD2D62-5C86-4009-8449-DD17D0C18740}" srcId="{8EC69FCF-CF42-4465-8A51-8C8B61B72A10}" destId="{572D8EF1-FBDD-4614-BB02-FAC6349DD2EA}" srcOrd="0" destOrd="0" parTransId="{115931D4-F42F-43C4-9C18-3545BE8A1256}" sibTransId="{5558B6EA-3540-4922-ABB0-2F5EE8932802}"/>
    <dgm:cxn modelId="{6D035BD3-CB0E-4250-8BAD-E9F73D5D5B8D}" type="presOf" srcId="{50EE57BB-D275-4177-94EF-9B37A462E2C4}" destId="{CEDD07FB-8563-47C5-8B6E-437B1A1B461A}" srcOrd="0" destOrd="1" presId="urn:microsoft.com/office/officeart/2005/8/layout/process3"/>
    <dgm:cxn modelId="{A9C82DF0-00DF-4F73-8544-D3072A666F76}" type="presParOf" srcId="{F422168E-7BEB-4912-9E99-C983B5D48AFD}" destId="{1D0F810A-5535-48E1-A7FF-4425B5534BFF}" srcOrd="0" destOrd="0" presId="urn:microsoft.com/office/officeart/2005/8/layout/process3"/>
    <dgm:cxn modelId="{DE1B8236-91C8-4949-B46D-5D1BCC06C898}" type="presParOf" srcId="{1D0F810A-5535-48E1-A7FF-4425B5534BFF}" destId="{F7BA3447-E5C3-4F38-840C-4B75A109FD2C}" srcOrd="0" destOrd="0" presId="urn:microsoft.com/office/officeart/2005/8/layout/process3"/>
    <dgm:cxn modelId="{D639EDB2-C09B-4293-B869-BAAEEAD72544}" type="presParOf" srcId="{1D0F810A-5535-48E1-A7FF-4425B5534BFF}" destId="{4A73ED8D-B5FD-475D-BF4D-36ACF229EB37}" srcOrd="1" destOrd="0" presId="urn:microsoft.com/office/officeart/2005/8/layout/process3"/>
    <dgm:cxn modelId="{1996E8EE-AD60-4EAE-BCE6-3EC5A7B54552}" type="presParOf" srcId="{1D0F810A-5535-48E1-A7FF-4425B5534BFF}" destId="{CEDD07FB-8563-47C5-8B6E-437B1A1B461A}" srcOrd="2" destOrd="0" presId="urn:microsoft.com/office/officeart/2005/8/layout/process3"/>
    <dgm:cxn modelId="{8EA1379E-6BC9-4F7A-BA2F-8E0398BB72EC}" type="presParOf" srcId="{F422168E-7BEB-4912-9E99-C983B5D48AFD}" destId="{75629519-AD3D-4125-8123-216811DB9729}" srcOrd="1" destOrd="0" presId="urn:microsoft.com/office/officeart/2005/8/layout/process3"/>
    <dgm:cxn modelId="{62645BF6-F806-4849-A112-3A3C550386A3}" type="presParOf" srcId="{75629519-AD3D-4125-8123-216811DB9729}" destId="{58576A11-AA19-422D-9392-267B2BCEE512}" srcOrd="0" destOrd="0" presId="urn:microsoft.com/office/officeart/2005/8/layout/process3"/>
    <dgm:cxn modelId="{18F45A9B-9333-40F7-B614-8EF752F3AE60}" type="presParOf" srcId="{F422168E-7BEB-4912-9E99-C983B5D48AFD}" destId="{6223F52D-1D4D-4776-B7C7-8A6A8B106AA0}" srcOrd="2" destOrd="0" presId="urn:microsoft.com/office/officeart/2005/8/layout/process3"/>
    <dgm:cxn modelId="{3C07A118-0F7B-408F-9C3B-D618B0541AB5}" type="presParOf" srcId="{6223F52D-1D4D-4776-B7C7-8A6A8B106AA0}" destId="{E3535800-D2F2-4A45-A35E-45DC6C36504B}" srcOrd="0" destOrd="0" presId="urn:microsoft.com/office/officeart/2005/8/layout/process3"/>
    <dgm:cxn modelId="{699A4E93-A18B-4752-AC9A-5FC450A82154}" type="presParOf" srcId="{6223F52D-1D4D-4776-B7C7-8A6A8B106AA0}" destId="{2F6F5895-72B5-476C-BB31-7026E689E835}" srcOrd="1" destOrd="0" presId="urn:microsoft.com/office/officeart/2005/8/layout/process3"/>
    <dgm:cxn modelId="{D345DC26-A1F3-42C8-8A1B-05B8D3727CB5}" type="presParOf" srcId="{6223F52D-1D4D-4776-B7C7-8A6A8B106AA0}" destId="{1E35B1C9-84F0-4274-B4E0-DB5647488971}" srcOrd="2" destOrd="0" presId="urn:microsoft.com/office/officeart/2005/8/layout/process3"/>
    <dgm:cxn modelId="{1D3608B5-1C61-4941-BCDF-47563F88CDC5}" type="presParOf" srcId="{F422168E-7BEB-4912-9E99-C983B5D48AFD}" destId="{F23742E3-96A7-4CDE-9369-F9A1161567A8}" srcOrd="3" destOrd="0" presId="urn:microsoft.com/office/officeart/2005/8/layout/process3"/>
    <dgm:cxn modelId="{31EB7377-CF3E-4620-995F-BEB6AEF92D57}" type="presParOf" srcId="{F23742E3-96A7-4CDE-9369-F9A1161567A8}" destId="{F1816E51-8142-41FB-BCBC-5C0AAEF36897}" srcOrd="0" destOrd="0" presId="urn:microsoft.com/office/officeart/2005/8/layout/process3"/>
    <dgm:cxn modelId="{D1A37A93-F792-459E-9189-9D29CA323FD7}" type="presParOf" srcId="{F422168E-7BEB-4912-9E99-C983B5D48AFD}" destId="{5A961B51-99B0-4986-BF23-9CF976732ACF}" srcOrd="4" destOrd="0" presId="urn:microsoft.com/office/officeart/2005/8/layout/process3"/>
    <dgm:cxn modelId="{9314B76D-B612-4088-A365-5367C17F1401}" type="presParOf" srcId="{5A961B51-99B0-4986-BF23-9CF976732ACF}" destId="{BBE658CE-07CB-4055-A60D-9C1DBA9C5438}" srcOrd="0" destOrd="0" presId="urn:microsoft.com/office/officeart/2005/8/layout/process3"/>
    <dgm:cxn modelId="{7C857FEC-5F06-42A7-900A-55285445E5C9}" type="presParOf" srcId="{5A961B51-99B0-4986-BF23-9CF976732ACF}" destId="{362F0C37-2B39-4D2B-8854-CD77A85BE17F}" srcOrd="1" destOrd="0" presId="urn:microsoft.com/office/officeart/2005/8/layout/process3"/>
    <dgm:cxn modelId="{B938CA66-D83F-4990-A2A5-17BD5DC8556C}" type="presParOf" srcId="{5A961B51-99B0-4986-BF23-9CF976732ACF}" destId="{FE18D2C9-E935-4779-A732-56D5C0701801}" srcOrd="2" destOrd="0" presId="urn:microsoft.com/office/officeart/2005/8/layout/process3"/>
    <dgm:cxn modelId="{B124351C-9A19-4608-95F6-70D7C308A75D}" type="presParOf" srcId="{F422168E-7BEB-4912-9E99-C983B5D48AFD}" destId="{CCB5D2C1-1C4B-477F-8CED-84E2CAC8496E}" srcOrd="5" destOrd="0" presId="urn:microsoft.com/office/officeart/2005/8/layout/process3"/>
    <dgm:cxn modelId="{834DE6FD-F3BA-49CA-9EF8-C4A4D14CF796}" type="presParOf" srcId="{CCB5D2C1-1C4B-477F-8CED-84E2CAC8496E}" destId="{83C74531-7C60-4E7B-837A-6255C782DA86}" srcOrd="0" destOrd="0" presId="urn:microsoft.com/office/officeart/2005/8/layout/process3"/>
    <dgm:cxn modelId="{7B0434D5-34CF-4B3E-9E65-52A0A9F0099D}" type="presParOf" srcId="{F422168E-7BEB-4912-9E99-C983B5D48AFD}" destId="{437BE7F2-7D82-4920-B82E-BF6F3DEFBA37}" srcOrd="6" destOrd="0" presId="urn:microsoft.com/office/officeart/2005/8/layout/process3"/>
    <dgm:cxn modelId="{3BB27FF5-FD08-444F-A44F-3CABE6BFEC49}" type="presParOf" srcId="{437BE7F2-7D82-4920-B82E-BF6F3DEFBA37}" destId="{A54A7226-311F-4CD3-B39E-798EF17C725F}" srcOrd="0" destOrd="0" presId="urn:microsoft.com/office/officeart/2005/8/layout/process3"/>
    <dgm:cxn modelId="{76A16C4E-41D4-466D-8089-2D07F237BB49}" type="presParOf" srcId="{437BE7F2-7D82-4920-B82E-BF6F3DEFBA37}" destId="{BAE54E67-E1E4-472A-8FBE-C3E00E6AAA5F}" srcOrd="1" destOrd="0" presId="urn:microsoft.com/office/officeart/2005/8/layout/process3"/>
    <dgm:cxn modelId="{6D6A78CA-4157-4406-BDD2-F04F46503B54}" type="presParOf" srcId="{437BE7F2-7D82-4920-B82E-BF6F3DEFBA37}" destId="{1F8CC3E1-A4A5-43DC-8F03-2B34E71BD0F3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B054C1-94AE-482C-8D5D-7F1AE121BFB9}" type="doc">
      <dgm:prSet loTypeId="urn:microsoft.com/office/officeart/2005/8/layout/hList6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95010E2C-7674-4DD2-98C2-FB91E6192B7F}">
      <dgm:prSet phldrT="[文本]" custT="1"/>
      <dgm:spPr/>
      <dgm:t>
        <a:bodyPr/>
        <a:lstStyle/>
        <a:p>
          <a:r>
            <a:rPr lang="en-US" altLang="zh-CN" sz="1400" b="1" dirty="0" smtClean="0">
              <a:latin typeface="微软雅黑" pitchFamily="34" charset="-122"/>
              <a:ea typeface="微软雅黑" pitchFamily="34" charset="-122"/>
            </a:rPr>
            <a:t>HDFS</a:t>
          </a:r>
          <a:r>
            <a:rPr lang="zh-CN" altLang="en-US" sz="1400" b="1" dirty="0" smtClean="0">
              <a:latin typeface="微软雅黑" pitchFamily="34" charset="-122"/>
              <a:ea typeface="微软雅黑" pitchFamily="34" charset="-122"/>
            </a:rPr>
            <a:t>文件系统</a:t>
          </a:r>
          <a:endParaRPr lang="zh-CN" altLang="en-US" sz="1400" b="1" dirty="0">
            <a:latin typeface="微软雅黑" pitchFamily="34" charset="-122"/>
            <a:ea typeface="微软雅黑" pitchFamily="34" charset="-122"/>
          </a:endParaRPr>
        </a:p>
      </dgm:t>
    </dgm:pt>
    <dgm:pt modelId="{F445D79A-8859-4B35-BA9D-085AB346B681}" type="parTrans" cxnId="{8BEFFF89-CC56-4259-8E19-BBA5C6540D91}">
      <dgm:prSet/>
      <dgm:spPr/>
      <dgm:t>
        <a:bodyPr/>
        <a:lstStyle/>
        <a:p>
          <a:endParaRPr lang="zh-CN" altLang="en-US" sz="1600">
            <a:latin typeface="微软雅黑" pitchFamily="34" charset="-122"/>
            <a:ea typeface="微软雅黑" pitchFamily="34" charset="-122"/>
          </a:endParaRPr>
        </a:p>
      </dgm:t>
    </dgm:pt>
    <dgm:pt modelId="{4F500413-D3C4-4EB6-ADF1-F9DE93FE2622}" type="sibTrans" cxnId="{8BEFFF89-CC56-4259-8E19-BBA5C6540D91}">
      <dgm:prSet/>
      <dgm:spPr/>
      <dgm:t>
        <a:bodyPr/>
        <a:lstStyle/>
        <a:p>
          <a:endParaRPr lang="zh-CN" altLang="en-US" sz="1600">
            <a:latin typeface="微软雅黑" pitchFamily="34" charset="-122"/>
            <a:ea typeface="微软雅黑" pitchFamily="34" charset="-122"/>
          </a:endParaRPr>
        </a:p>
      </dgm:t>
    </dgm:pt>
    <dgm:pt modelId="{A920DBF2-DC04-4787-A8AF-DE56A89AECA3}">
      <dgm:prSet phldrT="[文本]" custT="1"/>
      <dgm:spPr/>
      <dgm:t>
        <a:bodyPr/>
        <a:lstStyle/>
        <a:p>
          <a:r>
            <a:rPr lang="en-US" altLang="zh-CN" sz="1400" dirty="0" smtClean="0">
              <a:latin typeface="微软雅黑" pitchFamily="34" charset="-122"/>
              <a:ea typeface="微软雅黑" pitchFamily="34" charset="-122"/>
            </a:rPr>
            <a:t>HDFS</a:t>
          </a:r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文件系统支持文件存储、数据块存储等多种存储方式，存储方式灵活。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A6E82E29-A990-4DFB-AD44-9120A0534C18}" type="parTrans" cxnId="{815E99DC-FEA9-4353-85CD-E3EC3D71EA3F}">
      <dgm:prSet/>
      <dgm:spPr/>
      <dgm:t>
        <a:bodyPr/>
        <a:lstStyle/>
        <a:p>
          <a:endParaRPr lang="zh-CN" altLang="en-US" sz="1600">
            <a:latin typeface="微软雅黑" pitchFamily="34" charset="-122"/>
            <a:ea typeface="微软雅黑" pitchFamily="34" charset="-122"/>
          </a:endParaRPr>
        </a:p>
      </dgm:t>
    </dgm:pt>
    <dgm:pt modelId="{47781154-DD85-4078-B8B2-0592DB6B8216}" type="sibTrans" cxnId="{815E99DC-FEA9-4353-85CD-E3EC3D71EA3F}">
      <dgm:prSet/>
      <dgm:spPr/>
      <dgm:t>
        <a:bodyPr/>
        <a:lstStyle/>
        <a:p>
          <a:endParaRPr lang="zh-CN" altLang="en-US" sz="1600">
            <a:latin typeface="微软雅黑" pitchFamily="34" charset="-122"/>
            <a:ea typeface="微软雅黑" pitchFamily="34" charset="-122"/>
          </a:endParaRPr>
        </a:p>
      </dgm:t>
    </dgm:pt>
    <dgm:pt modelId="{FE1E966A-548B-42AF-9EF8-A7BB8F7A56CE}">
      <dgm:prSet phldrT="[文本]" custT="1"/>
      <dgm:spPr/>
      <dgm:t>
        <a:bodyPr/>
        <a:lstStyle/>
        <a:p>
          <a:r>
            <a:rPr lang="en-US" altLang="zh-CN" sz="1400" b="1" dirty="0" smtClean="0">
              <a:latin typeface="微软雅黑" pitchFamily="34" charset="-122"/>
              <a:ea typeface="微软雅黑" pitchFamily="34" charset="-122"/>
            </a:rPr>
            <a:t>HIVE</a:t>
          </a:r>
          <a:r>
            <a:rPr lang="zh-CN" altLang="en-US" sz="1400" b="1" dirty="0" smtClean="0">
              <a:latin typeface="微软雅黑" pitchFamily="34" charset="-122"/>
              <a:ea typeface="微软雅黑" pitchFamily="34" charset="-122"/>
            </a:rPr>
            <a:t>数据库</a:t>
          </a:r>
          <a:endParaRPr lang="zh-CN" altLang="en-US" sz="1400" b="1" dirty="0">
            <a:latin typeface="微软雅黑" pitchFamily="34" charset="-122"/>
            <a:ea typeface="微软雅黑" pitchFamily="34" charset="-122"/>
          </a:endParaRPr>
        </a:p>
      </dgm:t>
    </dgm:pt>
    <dgm:pt modelId="{C3FC8B78-E44C-4E18-99E3-84B394877736}" type="parTrans" cxnId="{6B997B9B-EB5A-49C9-8084-B6F133B8E072}">
      <dgm:prSet/>
      <dgm:spPr/>
      <dgm:t>
        <a:bodyPr/>
        <a:lstStyle/>
        <a:p>
          <a:endParaRPr lang="zh-CN" altLang="en-US" sz="1600">
            <a:latin typeface="微软雅黑" pitchFamily="34" charset="-122"/>
            <a:ea typeface="微软雅黑" pitchFamily="34" charset="-122"/>
          </a:endParaRPr>
        </a:p>
      </dgm:t>
    </dgm:pt>
    <dgm:pt modelId="{169AB1C0-67C3-4AEF-B54B-8148D361CA7E}" type="sibTrans" cxnId="{6B997B9B-EB5A-49C9-8084-B6F133B8E072}">
      <dgm:prSet/>
      <dgm:spPr/>
      <dgm:t>
        <a:bodyPr/>
        <a:lstStyle/>
        <a:p>
          <a:endParaRPr lang="zh-CN" altLang="en-US" sz="1600">
            <a:latin typeface="微软雅黑" pitchFamily="34" charset="-122"/>
            <a:ea typeface="微软雅黑" pitchFamily="34" charset="-122"/>
          </a:endParaRPr>
        </a:p>
      </dgm:t>
    </dgm:pt>
    <dgm:pt modelId="{FDDA5461-722D-4527-B5F7-99FB393777B3}">
      <dgm:prSet phldrT="[文本]" custT="1"/>
      <dgm:spPr/>
      <dgm:t>
        <a:bodyPr/>
        <a:lstStyle/>
        <a:p>
          <a:r>
            <a:rPr lang="en-US" altLang="zh-CN" sz="1400" dirty="0" smtClean="0">
              <a:latin typeface="微软雅黑" pitchFamily="34" charset="-122"/>
              <a:ea typeface="微软雅黑" pitchFamily="34" charset="-122"/>
            </a:rPr>
            <a:t>HIVE</a:t>
          </a:r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数据库写入速度快，是海量数据存储的最佳解决方案</a:t>
          </a:r>
          <a:r>
            <a:rPr lang="zh-CN" sz="1400" dirty="0" smtClean="0">
              <a:latin typeface="微软雅黑" pitchFamily="34" charset="-122"/>
              <a:ea typeface="微软雅黑" pitchFamily="34" charset="-122"/>
            </a:rPr>
            <a:t>。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2BC4D845-4300-4C0C-8529-2172BE693DAA}" type="parTrans" cxnId="{774FAB72-5895-4AF7-9D24-555A940868FE}">
      <dgm:prSet/>
      <dgm:spPr/>
      <dgm:t>
        <a:bodyPr/>
        <a:lstStyle/>
        <a:p>
          <a:endParaRPr lang="zh-CN" altLang="en-US" sz="1600">
            <a:latin typeface="微软雅黑" pitchFamily="34" charset="-122"/>
            <a:ea typeface="微软雅黑" pitchFamily="34" charset="-122"/>
          </a:endParaRPr>
        </a:p>
      </dgm:t>
    </dgm:pt>
    <dgm:pt modelId="{B2164029-2903-4BA2-8D51-68701E581F3A}" type="sibTrans" cxnId="{774FAB72-5895-4AF7-9D24-555A940868FE}">
      <dgm:prSet/>
      <dgm:spPr/>
      <dgm:t>
        <a:bodyPr/>
        <a:lstStyle/>
        <a:p>
          <a:endParaRPr lang="zh-CN" altLang="en-US" sz="1600">
            <a:latin typeface="微软雅黑" pitchFamily="34" charset="-122"/>
            <a:ea typeface="微软雅黑" pitchFamily="34" charset="-122"/>
          </a:endParaRPr>
        </a:p>
      </dgm:t>
    </dgm:pt>
    <dgm:pt modelId="{D5CCF430-3E1F-47EC-B7B3-B4494B52CBB8}">
      <dgm:prSet phldrT="[文本]" custT="1"/>
      <dgm:spPr/>
      <dgm:t>
        <a:bodyPr/>
        <a:lstStyle/>
        <a:p>
          <a:r>
            <a:rPr lang="en-US" altLang="zh-CN" sz="1400" b="1" dirty="0" smtClean="0">
              <a:latin typeface="微软雅黑" pitchFamily="34" charset="-122"/>
              <a:ea typeface="微软雅黑" pitchFamily="34" charset="-122"/>
            </a:rPr>
            <a:t>HBASE</a:t>
          </a:r>
          <a:r>
            <a:rPr lang="zh-CN" altLang="en-US" sz="1400" b="1" dirty="0" smtClean="0">
              <a:latin typeface="微软雅黑" pitchFamily="34" charset="-122"/>
              <a:ea typeface="微软雅黑" pitchFamily="34" charset="-122"/>
            </a:rPr>
            <a:t>数据库</a:t>
          </a:r>
          <a:endParaRPr lang="zh-CN" altLang="en-US" sz="1400" b="1" dirty="0">
            <a:latin typeface="微软雅黑" pitchFamily="34" charset="-122"/>
            <a:ea typeface="微软雅黑" pitchFamily="34" charset="-122"/>
          </a:endParaRPr>
        </a:p>
      </dgm:t>
    </dgm:pt>
    <dgm:pt modelId="{D2157052-D5A2-43C7-9E1F-4E62CC079AE8}" type="parTrans" cxnId="{CC45096A-BCF8-4DAF-BABD-25F9A5BF57F9}">
      <dgm:prSet/>
      <dgm:spPr/>
      <dgm:t>
        <a:bodyPr/>
        <a:lstStyle/>
        <a:p>
          <a:endParaRPr lang="zh-CN" altLang="en-US" sz="1600">
            <a:latin typeface="微软雅黑" pitchFamily="34" charset="-122"/>
            <a:ea typeface="微软雅黑" pitchFamily="34" charset="-122"/>
          </a:endParaRPr>
        </a:p>
      </dgm:t>
    </dgm:pt>
    <dgm:pt modelId="{DFEF7D0B-822C-48D2-A678-E1F4F10E27A9}" type="sibTrans" cxnId="{CC45096A-BCF8-4DAF-BABD-25F9A5BF57F9}">
      <dgm:prSet/>
      <dgm:spPr/>
      <dgm:t>
        <a:bodyPr/>
        <a:lstStyle/>
        <a:p>
          <a:endParaRPr lang="zh-CN" altLang="en-US" sz="1600">
            <a:latin typeface="微软雅黑" pitchFamily="34" charset="-122"/>
            <a:ea typeface="微软雅黑" pitchFamily="34" charset="-122"/>
          </a:endParaRPr>
        </a:p>
      </dgm:t>
    </dgm:pt>
    <dgm:pt modelId="{E24CAB03-4607-4DCF-99CA-712DD202DAD5}">
      <dgm:prSet phldrT="[文本]" custT="1"/>
      <dgm:spPr/>
      <dgm:t>
        <a:bodyPr/>
        <a:lstStyle/>
        <a:p>
          <a:endParaRPr lang="zh-CN" altLang="en-US" sz="1600" dirty="0">
            <a:latin typeface="微软雅黑" pitchFamily="34" charset="-122"/>
            <a:ea typeface="微软雅黑" pitchFamily="34" charset="-122"/>
          </a:endParaRPr>
        </a:p>
      </dgm:t>
    </dgm:pt>
    <dgm:pt modelId="{055C05D7-6051-4813-A7A9-9289A131F6B7}" type="parTrans" cxnId="{96DAAED3-8F91-48F5-B483-A1E1465F4C8F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C425116C-1479-4524-8225-215C2A836549}" type="sibTrans" cxnId="{96DAAED3-8F91-48F5-B483-A1E1465F4C8F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1918D468-61D9-43CB-952D-C150BF00ACE9}">
      <dgm:prSet phldrT="[文本]" custT="1"/>
      <dgm:spPr/>
      <dgm:t>
        <a:bodyPr/>
        <a:lstStyle/>
        <a:p>
          <a:r>
            <a:rPr lang="en-US" altLang="zh-CN" sz="1400" dirty="0" smtClean="0">
              <a:latin typeface="微软雅黑" pitchFamily="34" charset="-122"/>
              <a:ea typeface="微软雅黑" pitchFamily="34" charset="-122"/>
            </a:rPr>
            <a:t>HBASE</a:t>
          </a:r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数据库采用</a:t>
          </a:r>
          <a:r>
            <a:rPr lang="en-US" altLang="zh-CN" sz="1400" dirty="0" smtClean="0">
              <a:latin typeface="微软雅黑" pitchFamily="34" charset="-122"/>
              <a:ea typeface="微软雅黑" pitchFamily="34" charset="-122"/>
            </a:rPr>
            <a:t>K/V</a:t>
          </a:r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查询模式，查询效率高，支持秒级查询</a:t>
          </a:r>
          <a:r>
            <a:rPr lang="zh-CN" sz="1400" dirty="0" smtClean="0">
              <a:latin typeface="微软雅黑" pitchFamily="34" charset="-122"/>
              <a:ea typeface="微软雅黑" pitchFamily="34" charset="-122"/>
            </a:rPr>
            <a:t>。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9FD16D78-E06C-4E33-85C6-9D03B3B67CF0}" type="parTrans" cxnId="{8BFA9C31-E7E2-4E10-AA36-7B7393115C38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824EBBE5-4A49-425E-9F3F-A5985B04119B}" type="sibTrans" cxnId="{8BFA9C31-E7E2-4E10-AA36-7B7393115C38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0358DA7D-003B-4D8E-A512-142A3F5850E8}">
      <dgm:prSet phldrT="[文本]" custT="1"/>
      <dgm:spPr/>
      <dgm:t>
        <a:bodyPr/>
        <a:lstStyle/>
        <a:p>
          <a:r>
            <a:rPr lang="en-US" altLang="zh-CN" sz="1400" dirty="0" smtClean="0">
              <a:latin typeface="微软雅黑" pitchFamily="34" charset="-122"/>
              <a:ea typeface="微软雅黑" pitchFamily="34" charset="-122"/>
            </a:rPr>
            <a:t>HDFS</a:t>
          </a:r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不支持数据增量存储。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56B5C63C-D9CF-44C0-B3EB-5898CE821015}" type="parTrans" cxnId="{20154FFE-F8BA-4A25-AD4A-495F1854EEAE}">
      <dgm:prSet/>
      <dgm:spPr/>
      <dgm:t>
        <a:bodyPr/>
        <a:lstStyle/>
        <a:p>
          <a:endParaRPr lang="zh-CN" altLang="en-US"/>
        </a:p>
      </dgm:t>
    </dgm:pt>
    <dgm:pt modelId="{624052CE-0004-4EF6-B055-3891B069AE66}" type="sibTrans" cxnId="{20154FFE-F8BA-4A25-AD4A-495F1854EEAE}">
      <dgm:prSet/>
      <dgm:spPr/>
      <dgm:t>
        <a:bodyPr/>
        <a:lstStyle/>
        <a:p>
          <a:endParaRPr lang="zh-CN" altLang="en-US"/>
        </a:p>
      </dgm:t>
    </dgm:pt>
    <dgm:pt modelId="{37819E67-79FE-4DB4-B1FE-0BAE8A271E44}">
      <dgm:prSet phldrT="[文本]" custT="1"/>
      <dgm:spPr/>
      <dgm:t>
        <a:bodyPr/>
        <a:lstStyle/>
        <a:p>
          <a:r>
            <a:rPr lang="en-US" altLang="zh-CN" sz="1400" dirty="0" smtClean="0">
              <a:latin typeface="微软雅黑" pitchFamily="34" charset="-122"/>
              <a:ea typeface="微软雅黑" pitchFamily="34" charset="-122"/>
            </a:rPr>
            <a:t>HIVE</a:t>
          </a:r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数据库查询效率较低，不支持秒级查询。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7B765326-13CC-4D24-B4EF-D8C6864177ED}" type="parTrans" cxnId="{F317F000-E59C-4377-A71A-37463FAE2D19}">
      <dgm:prSet/>
      <dgm:spPr/>
      <dgm:t>
        <a:bodyPr/>
        <a:lstStyle/>
        <a:p>
          <a:endParaRPr lang="zh-CN" altLang="en-US"/>
        </a:p>
      </dgm:t>
    </dgm:pt>
    <dgm:pt modelId="{556E1C31-0763-4A42-A9AF-554FCB549D5B}" type="sibTrans" cxnId="{F317F000-E59C-4377-A71A-37463FAE2D19}">
      <dgm:prSet/>
      <dgm:spPr/>
      <dgm:t>
        <a:bodyPr/>
        <a:lstStyle/>
        <a:p>
          <a:endParaRPr lang="zh-CN" altLang="en-US"/>
        </a:p>
      </dgm:t>
    </dgm:pt>
    <dgm:pt modelId="{743C6A9D-7485-4369-AFC2-BAF0A15E694F}">
      <dgm:prSet phldrT="[文本]" custT="1"/>
      <dgm:spPr/>
      <dgm:t>
        <a:bodyPr/>
        <a:lstStyle/>
        <a:p>
          <a:endParaRPr lang="zh-CN" altLang="en-US" sz="1600" dirty="0">
            <a:latin typeface="微软雅黑" pitchFamily="34" charset="-122"/>
            <a:ea typeface="微软雅黑" pitchFamily="34" charset="-122"/>
          </a:endParaRPr>
        </a:p>
      </dgm:t>
    </dgm:pt>
    <dgm:pt modelId="{48295F5A-97C1-4255-9D99-863D04E5DAE5}" type="parTrans" cxnId="{E937FF3D-F4D9-49C0-9155-E756F201B3BD}">
      <dgm:prSet/>
      <dgm:spPr/>
      <dgm:t>
        <a:bodyPr/>
        <a:lstStyle/>
        <a:p>
          <a:endParaRPr lang="zh-CN" altLang="en-US"/>
        </a:p>
      </dgm:t>
    </dgm:pt>
    <dgm:pt modelId="{ED5BF2E8-F8B5-46B7-9505-546BBA554B93}" type="sibTrans" cxnId="{E937FF3D-F4D9-49C0-9155-E756F201B3BD}">
      <dgm:prSet/>
      <dgm:spPr/>
      <dgm:t>
        <a:bodyPr/>
        <a:lstStyle/>
        <a:p>
          <a:endParaRPr lang="zh-CN" altLang="en-US"/>
        </a:p>
      </dgm:t>
    </dgm:pt>
    <dgm:pt modelId="{2ECF60EE-46EB-4132-BB47-33237B4F1631}">
      <dgm:prSet phldrT="[文本]" custT="1"/>
      <dgm:spPr/>
      <dgm:t>
        <a:bodyPr/>
        <a:lstStyle/>
        <a:p>
          <a:r>
            <a:rPr lang="en-US" altLang="zh-CN" sz="1400" dirty="0" smtClean="0">
              <a:latin typeface="微软雅黑" pitchFamily="34" charset="-122"/>
              <a:ea typeface="微软雅黑" pitchFamily="34" charset="-122"/>
            </a:rPr>
            <a:t>HBASE</a:t>
          </a:r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数据库不支持复杂</a:t>
          </a:r>
          <a:r>
            <a: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SQL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操作。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B2AB8B85-327E-4228-9A8E-7E2B679861A8}" type="parTrans" cxnId="{4F9A3590-1A88-44C6-9361-52AE719D4D06}">
      <dgm:prSet/>
      <dgm:spPr/>
      <dgm:t>
        <a:bodyPr/>
        <a:lstStyle/>
        <a:p>
          <a:endParaRPr lang="zh-CN" altLang="en-US"/>
        </a:p>
      </dgm:t>
    </dgm:pt>
    <dgm:pt modelId="{99853D5E-4902-4924-8BDD-001C783FC607}" type="sibTrans" cxnId="{4F9A3590-1A88-44C6-9361-52AE719D4D06}">
      <dgm:prSet/>
      <dgm:spPr/>
      <dgm:t>
        <a:bodyPr/>
        <a:lstStyle/>
        <a:p>
          <a:endParaRPr lang="zh-CN" altLang="en-US"/>
        </a:p>
      </dgm:t>
    </dgm:pt>
    <dgm:pt modelId="{A70D1622-13CE-4C18-B344-628F05C96518}" type="pres">
      <dgm:prSet presAssocID="{B2B054C1-94AE-482C-8D5D-7F1AE121BFB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603DAA1-C537-4D77-B9DE-764991C02EB1}" type="pres">
      <dgm:prSet presAssocID="{95010E2C-7674-4DD2-98C2-FB91E6192B7F}" presName="node" presStyleLbl="node1" presStyleIdx="0" presStyleCnt="3" custLinFactX="-4223" custLinFactNeighborX="-100000" custLinFactNeighborY="-14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8FE6C5-7B6B-409A-B268-52E27DCC281C}" type="pres">
      <dgm:prSet presAssocID="{4F500413-D3C4-4EB6-ADF1-F9DE93FE2622}" presName="sibTrans" presStyleCnt="0"/>
      <dgm:spPr/>
      <dgm:t>
        <a:bodyPr/>
        <a:lstStyle/>
        <a:p>
          <a:endParaRPr lang="zh-CN" altLang="en-US"/>
        </a:p>
      </dgm:t>
    </dgm:pt>
    <dgm:pt modelId="{3B749FFF-AE67-427A-A556-E18E54ED7C9D}" type="pres">
      <dgm:prSet presAssocID="{FE1E966A-548B-42AF-9EF8-A7BB8F7A56C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61077D-57F6-4BEE-A261-230000A5C8BB}" type="pres">
      <dgm:prSet presAssocID="{169AB1C0-67C3-4AEF-B54B-8148D361CA7E}" presName="sibTrans" presStyleCnt="0"/>
      <dgm:spPr/>
      <dgm:t>
        <a:bodyPr/>
        <a:lstStyle/>
        <a:p>
          <a:endParaRPr lang="zh-CN" altLang="en-US"/>
        </a:p>
      </dgm:t>
    </dgm:pt>
    <dgm:pt modelId="{489E59D9-92C9-482B-9F52-8CD76742857F}" type="pres">
      <dgm:prSet presAssocID="{D5CCF430-3E1F-47EC-B7B3-B4494B52CBB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CFD293F-E363-4D0F-AD3A-E63C0CDAE7C5}" type="presOf" srcId="{2ECF60EE-46EB-4132-BB47-33237B4F1631}" destId="{489E59D9-92C9-482B-9F52-8CD76742857F}" srcOrd="0" destOrd="2" presId="urn:microsoft.com/office/officeart/2005/8/layout/hList6"/>
    <dgm:cxn modelId="{3035EA83-380B-4996-97DF-8CECF5679C4B}" type="presOf" srcId="{FE1E966A-548B-42AF-9EF8-A7BB8F7A56CE}" destId="{3B749FFF-AE67-427A-A556-E18E54ED7C9D}" srcOrd="0" destOrd="0" presId="urn:microsoft.com/office/officeart/2005/8/layout/hList6"/>
    <dgm:cxn modelId="{96DAAED3-8F91-48F5-B483-A1E1465F4C8F}" srcId="{95010E2C-7674-4DD2-98C2-FB91E6192B7F}" destId="{E24CAB03-4607-4DCF-99CA-712DD202DAD5}" srcOrd="2" destOrd="0" parTransId="{055C05D7-6051-4813-A7A9-9289A131F6B7}" sibTransId="{C425116C-1479-4524-8225-215C2A836549}"/>
    <dgm:cxn modelId="{6B997B9B-EB5A-49C9-8084-B6F133B8E072}" srcId="{B2B054C1-94AE-482C-8D5D-7F1AE121BFB9}" destId="{FE1E966A-548B-42AF-9EF8-A7BB8F7A56CE}" srcOrd="1" destOrd="0" parTransId="{C3FC8B78-E44C-4E18-99E3-84B394877736}" sibTransId="{169AB1C0-67C3-4AEF-B54B-8148D361CA7E}"/>
    <dgm:cxn modelId="{20154FFE-F8BA-4A25-AD4A-495F1854EEAE}" srcId="{95010E2C-7674-4DD2-98C2-FB91E6192B7F}" destId="{0358DA7D-003B-4D8E-A512-142A3F5850E8}" srcOrd="1" destOrd="0" parTransId="{56B5C63C-D9CF-44C0-B3EB-5898CE821015}" sibTransId="{624052CE-0004-4EF6-B055-3891B069AE66}"/>
    <dgm:cxn modelId="{D6C89510-FB5E-4ABB-A3EF-9EB21D586D3C}" type="presOf" srcId="{0358DA7D-003B-4D8E-A512-142A3F5850E8}" destId="{B603DAA1-C537-4D77-B9DE-764991C02EB1}" srcOrd="0" destOrd="2" presId="urn:microsoft.com/office/officeart/2005/8/layout/hList6"/>
    <dgm:cxn modelId="{8BFA9C31-E7E2-4E10-AA36-7B7393115C38}" srcId="{D5CCF430-3E1F-47EC-B7B3-B4494B52CBB8}" destId="{1918D468-61D9-43CB-952D-C150BF00ACE9}" srcOrd="0" destOrd="0" parTransId="{9FD16D78-E06C-4E33-85C6-9D03B3B67CF0}" sibTransId="{824EBBE5-4A49-425E-9F3F-A5985B04119B}"/>
    <dgm:cxn modelId="{E937FF3D-F4D9-49C0-9155-E756F201B3BD}" srcId="{D5CCF430-3E1F-47EC-B7B3-B4494B52CBB8}" destId="{743C6A9D-7485-4369-AFC2-BAF0A15E694F}" srcOrd="2" destOrd="0" parTransId="{48295F5A-97C1-4255-9D99-863D04E5DAE5}" sibTransId="{ED5BF2E8-F8B5-46B7-9505-546BBA554B93}"/>
    <dgm:cxn modelId="{66373E2E-AB0E-4148-8551-EDCD8BB5A2F5}" type="presOf" srcId="{E24CAB03-4607-4DCF-99CA-712DD202DAD5}" destId="{B603DAA1-C537-4D77-B9DE-764991C02EB1}" srcOrd="0" destOrd="3" presId="urn:microsoft.com/office/officeart/2005/8/layout/hList6"/>
    <dgm:cxn modelId="{5E14FCA1-4F3D-4FAB-A088-7A7AC09D39DD}" type="presOf" srcId="{B2B054C1-94AE-482C-8D5D-7F1AE121BFB9}" destId="{A70D1622-13CE-4C18-B344-628F05C96518}" srcOrd="0" destOrd="0" presId="urn:microsoft.com/office/officeart/2005/8/layout/hList6"/>
    <dgm:cxn modelId="{801CF1FE-3E24-4ECB-A44B-06DB32F92695}" type="presOf" srcId="{D5CCF430-3E1F-47EC-B7B3-B4494B52CBB8}" destId="{489E59D9-92C9-482B-9F52-8CD76742857F}" srcOrd="0" destOrd="0" presId="urn:microsoft.com/office/officeart/2005/8/layout/hList6"/>
    <dgm:cxn modelId="{C9B4AF63-0100-4E43-8DB3-DBA7F2E4845F}" type="presOf" srcId="{A920DBF2-DC04-4787-A8AF-DE56A89AECA3}" destId="{B603DAA1-C537-4D77-B9DE-764991C02EB1}" srcOrd="0" destOrd="1" presId="urn:microsoft.com/office/officeart/2005/8/layout/hList6"/>
    <dgm:cxn modelId="{CC45096A-BCF8-4DAF-BABD-25F9A5BF57F9}" srcId="{B2B054C1-94AE-482C-8D5D-7F1AE121BFB9}" destId="{D5CCF430-3E1F-47EC-B7B3-B4494B52CBB8}" srcOrd="2" destOrd="0" parTransId="{D2157052-D5A2-43C7-9E1F-4E62CC079AE8}" sibTransId="{DFEF7D0B-822C-48D2-A678-E1F4F10E27A9}"/>
    <dgm:cxn modelId="{4F9A3590-1A88-44C6-9361-52AE719D4D06}" srcId="{D5CCF430-3E1F-47EC-B7B3-B4494B52CBB8}" destId="{2ECF60EE-46EB-4132-BB47-33237B4F1631}" srcOrd="1" destOrd="0" parTransId="{B2AB8B85-327E-4228-9A8E-7E2B679861A8}" sibTransId="{99853D5E-4902-4924-8BDD-001C783FC607}"/>
    <dgm:cxn modelId="{C77CAD32-1CB5-4F10-AF7D-88AF266DFC83}" type="presOf" srcId="{FDDA5461-722D-4527-B5F7-99FB393777B3}" destId="{3B749FFF-AE67-427A-A556-E18E54ED7C9D}" srcOrd="0" destOrd="1" presId="urn:microsoft.com/office/officeart/2005/8/layout/hList6"/>
    <dgm:cxn modelId="{0239DEAF-04CA-438D-B6AE-86D8576FD958}" type="presOf" srcId="{37819E67-79FE-4DB4-B1FE-0BAE8A271E44}" destId="{3B749FFF-AE67-427A-A556-E18E54ED7C9D}" srcOrd="0" destOrd="2" presId="urn:microsoft.com/office/officeart/2005/8/layout/hList6"/>
    <dgm:cxn modelId="{8BEFFF89-CC56-4259-8E19-BBA5C6540D91}" srcId="{B2B054C1-94AE-482C-8D5D-7F1AE121BFB9}" destId="{95010E2C-7674-4DD2-98C2-FB91E6192B7F}" srcOrd="0" destOrd="0" parTransId="{F445D79A-8859-4B35-BA9D-085AB346B681}" sibTransId="{4F500413-D3C4-4EB6-ADF1-F9DE93FE2622}"/>
    <dgm:cxn modelId="{A762FD68-74BC-43FD-A81C-BC0FD38C14E1}" type="presOf" srcId="{95010E2C-7674-4DD2-98C2-FB91E6192B7F}" destId="{B603DAA1-C537-4D77-B9DE-764991C02EB1}" srcOrd="0" destOrd="0" presId="urn:microsoft.com/office/officeart/2005/8/layout/hList6"/>
    <dgm:cxn modelId="{815E99DC-FEA9-4353-85CD-E3EC3D71EA3F}" srcId="{95010E2C-7674-4DD2-98C2-FB91E6192B7F}" destId="{A920DBF2-DC04-4787-A8AF-DE56A89AECA3}" srcOrd="0" destOrd="0" parTransId="{A6E82E29-A990-4DFB-AD44-9120A0534C18}" sibTransId="{47781154-DD85-4078-B8B2-0592DB6B8216}"/>
    <dgm:cxn modelId="{F317F000-E59C-4377-A71A-37463FAE2D19}" srcId="{FE1E966A-548B-42AF-9EF8-A7BB8F7A56CE}" destId="{37819E67-79FE-4DB4-B1FE-0BAE8A271E44}" srcOrd="1" destOrd="0" parTransId="{7B765326-13CC-4D24-B4EF-D8C6864177ED}" sibTransId="{556E1C31-0763-4A42-A9AF-554FCB549D5B}"/>
    <dgm:cxn modelId="{1832009B-6C15-4372-B4EF-C972E2F671E9}" type="presOf" srcId="{1918D468-61D9-43CB-952D-C150BF00ACE9}" destId="{489E59D9-92C9-482B-9F52-8CD76742857F}" srcOrd="0" destOrd="1" presId="urn:microsoft.com/office/officeart/2005/8/layout/hList6"/>
    <dgm:cxn modelId="{F2F8E18C-B67C-4FF9-B7C1-3C1CCE3E4D6E}" type="presOf" srcId="{743C6A9D-7485-4369-AFC2-BAF0A15E694F}" destId="{489E59D9-92C9-482B-9F52-8CD76742857F}" srcOrd="0" destOrd="3" presId="urn:microsoft.com/office/officeart/2005/8/layout/hList6"/>
    <dgm:cxn modelId="{774FAB72-5895-4AF7-9D24-555A940868FE}" srcId="{FE1E966A-548B-42AF-9EF8-A7BB8F7A56CE}" destId="{FDDA5461-722D-4527-B5F7-99FB393777B3}" srcOrd="0" destOrd="0" parTransId="{2BC4D845-4300-4C0C-8529-2172BE693DAA}" sibTransId="{B2164029-2903-4BA2-8D51-68701E581F3A}"/>
    <dgm:cxn modelId="{4124EDD2-62AB-4A80-A9D4-3035B2B7F1D3}" type="presParOf" srcId="{A70D1622-13CE-4C18-B344-628F05C96518}" destId="{B603DAA1-C537-4D77-B9DE-764991C02EB1}" srcOrd="0" destOrd="0" presId="urn:microsoft.com/office/officeart/2005/8/layout/hList6"/>
    <dgm:cxn modelId="{BA1E0011-7764-4C50-9A79-EBE06B64DB50}" type="presParOf" srcId="{A70D1622-13CE-4C18-B344-628F05C96518}" destId="{C88FE6C5-7B6B-409A-B268-52E27DCC281C}" srcOrd="1" destOrd="0" presId="urn:microsoft.com/office/officeart/2005/8/layout/hList6"/>
    <dgm:cxn modelId="{444B3E6D-F833-4833-B63B-7FF553CCFBF3}" type="presParOf" srcId="{A70D1622-13CE-4C18-B344-628F05C96518}" destId="{3B749FFF-AE67-427A-A556-E18E54ED7C9D}" srcOrd="2" destOrd="0" presId="urn:microsoft.com/office/officeart/2005/8/layout/hList6"/>
    <dgm:cxn modelId="{58F76EB1-7E4F-4B71-A58B-A28832679D80}" type="presParOf" srcId="{A70D1622-13CE-4C18-B344-628F05C96518}" destId="{1561077D-57F6-4BEE-A261-230000A5C8BB}" srcOrd="3" destOrd="0" presId="urn:microsoft.com/office/officeart/2005/8/layout/hList6"/>
    <dgm:cxn modelId="{F2EAF3C5-E651-4688-9A30-2B2ACCD70B83}" type="presParOf" srcId="{A70D1622-13CE-4C18-B344-628F05C96518}" destId="{489E59D9-92C9-482B-9F52-8CD76742857F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31306A-0F47-49B8-AD1D-D1AE87448009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176E00A-44D0-470B-BAF3-C246369BE3AA}">
      <dgm:prSet phldrT="[文本]" custT="1"/>
      <dgm:spPr/>
      <dgm:t>
        <a:bodyPr/>
        <a:lstStyle/>
        <a:p>
          <a:r>
            <a: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Kudu</a:t>
          </a:r>
          <a:r>
            <a: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设计目标</a:t>
          </a:r>
          <a:endParaRPr lang="zh-CN" altLang="en-US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13F950-205E-45F1-A97E-B3B05F8E09F9}" type="parTrans" cxnId="{2827B552-AAF9-4E40-B5CD-BBFAC6950340}">
      <dgm:prSet/>
      <dgm:spPr/>
      <dgm:t>
        <a:bodyPr/>
        <a:lstStyle/>
        <a:p>
          <a:endParaRPr lang="zh-CN" altLang="en-US"/>
        </a:p>
      </dgm:t>
    </dgm:pt>
    <dgm:pt modelId="{892E4335-44A6-4C34-AB02-80B8ED52A378}" type="sibTrans" cxnId="{2827B552-AAF9-4E40-B5CD-BBFAC6950340}">
      <dgm:prSet/>
      <dgm:spPr/>
      <dgm:t>
        <a:bodyPr/>
        <a:lstStyle/>
        <a:p>
          <a:endParaRPr lang="zh-CN" altLang="en-US"/>
        </a:p>
      </dgm:t>
    </dgm:pt>
    <dgm:pt modelId="{368FEB37-955B-4610-AA70-D5DDF8A8E859}">
      <dgm:prSet phldrT="[文本]" custT="1"/>
      <dgm:spPr/>
      <dgm:t>
        <a:bodyPr/>
        <a:lstStyle/>
        <a:p>
          <a:r>
            <a: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对于</a:t>
          </a:r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Scan</a:t>
          </a:r>
          <a:r>
            <a: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和随机访问都有非常好的性能，从而降低客户构造混合架构的复杂度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9C54B5-B0A7-4BE4-B5F8-B790E0FFF69E}" type="parTrans" cxnId="{A595A46E-6C56-446F-914E-37F1BE2AE097}">
      <dgm:prSet/>
      <dgm:spPr/>
      <dgm:t>
        <a:bodyPr/>
        <a:lstStyle/>
        <a:p>
          <a:endParaRPr lang="zh-CN" altLang="en-US"/>
        </a:p>
      </dgm:t>
    </dgm:pt>
    <dgm:pt modelId="{F8EDE5AE-3EF3-4585-B5E4-D7ECA78AAAF4}" type="sibTrans" cxnId="{A595A46E-6C56-446F-914E-37F1BE2AE097}">
      <dgm:prSet/>
      <dgm:spPr/>
      <dgm:t>
        <a:bodyPr/>
        <a:lstStyle/>
        <a:p>
          <a:endParaRPr lang="zh-CN" altLang="en-US"/>
        </a:p>
      </dgm:t>
    </dgm:pt>
    <dgm:pt modelId="{93713CCB-31BA-4897-943A-235DDB341D5E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用户在资源使用上的投入产出比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8BFC63-1517-42C3-A0EC-810A846837B1}" type="parTrans" cxnId="{89077669-F6D9-4374-8F0D-72D85D7AA63D}">
      <dgm:prSet/>
      <dgm:spPr/>
      <dgm:t>
        <a:bodyPr/>
        <a:lstStyle/>
        <a:p>
          <a:endParaRPr lang="zh-CN" altLang="en-US"/>
        </a:p>
      </dgm:t>
    </dgm:pt>
    <dgm:pt modelId="{10714490-7829-4982-9E45-23EFF2879285}" type="sibTrans" cxnId="{89077669-F6D9-4374-8F0D-72D85D7AA63D}">
      <dgm:prSet/>
      <dgm:spPr/>
      <dgm:t>
        <a:bodyPr/>
        <a:lstStyle/>
        <a:p>
          <a:endParaRPr lang="zh-CN" altLang="en-US"/>
        </a:p>
      </dgm:t>
    </dgm:pt>
    <dgm:pt modelId="{F4028BE6-CE34-4D34-A4C7-9E3899A38980}">
      <dgm:prSet phldrT="[文本]" custT="1"/>
      <dgm:spPr/>
      <dgm:t>
        <a:bodyPr/>
        <a:lstStyle/>
        <a:p>
          <a:r>
            <a: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很高的</a:t>
          </a:r>
          <a:r>
            <a:rPr 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IO</a:t>
          </a:r>
          <a:r>
            <a: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利用效率，从而更好的使用现代的存储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870D52-7BB4-4056-AC8C-CECA0E25CD2B}" type="parTrans" cxnId="{C477FE31-11DF-4E9E-B953-3EBDDD329F07}">
      <dgm:prSet/>
      <dgm:spPr/>
      <dgm:t>
        <a:bodyPr/>
        <a:lstStyle/>
        <a:p>
          <a:endParaRPr lang="zh-CN" altLang="en-US"/>
        </a:p>
      </dgm:t>
    </dgm:pt>
    <dgm:pt modelId="{27B77B95-7D5D-4BF0-8931-BBB5AF9988FF}" type="sibTrans" cxnId="{C477FE31-11DF-4E9E-B953-3EBDDD329F07}">
      <dgm:prSet/>
      <dgm:spPr/>
      <dgm:t>
        <a:bodyPr/>
        <a:lstStyle/>
        <a:p>
          <a:endParaRPr lang="zh-CN" altLang="en-US"/>
        </a:p>
      </dgm:t>
    </dgm:pt>
    <dgm:pt modelId="{5363707C-AB46-4421-AB90-404B9DC67C0B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能够对数据和根据数据所在位置进行更新，从而减少额外的处理和数据的移动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CFE0AF-F91D-4446-ADBD-40123B2EEFEE}" type="parTrans" cxnId="{D4304205-989F-4417-8585-E7374D49579A}">
      <dgm:prSet/>
      <dgm:spPr/>
      <dgm:t>
        <a:bodyPr/>
        <a:lstStyle/>
        <a:p>
          <a:endParaRPr lang="zh-CN" altLang="en-US"/>
        </a:p>
      </dgm:t>
    </dgm:pt>
    <dgm:pt modelId="{08CA1ED9-1404-445E-BBEE-EBB48F4DC0DC}" type="sibTrans" cxnId="{D4304205-989F-4417-8585-E7374D49579A}">
      <dgm:prSet/>
      <dgm:spPr/>
      <dgm:t>
        <a:bodyPr/>
        <a:lstStyle/>
        <a:p>
          <a:endParaRPr lang="zh-CN" altLang="en-US"/>
        </a:p>
      </dgm:t>
    </dgm:pt>
    <dgm:pt modelId="{41912402-1CAF-461F-AFFA-DDAEFC4A845F}" type="pres">
      <dgm:prSet presAssocID="{2C31306A-0F47-49B8-AD1D-D1AE8744800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ADA5483-9AD6-432D-823D-ED2C34F331F9}" type="pres">
      <dgm:prSet presAssocID="{1176E00A-44D0-470B-BAF3-C246369BE3AA}" presName="node" presStyleLbl="node1" presStyleIdx="0" presStyleCnt="1" custScaleY="99551" custLinFactNeighborY="49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B04DE91-2C12-4B0B-AD32-99F698F1656A}" type="presOf" srcId="{5363707C-AB46-4421-AB90-404B9DC67C0B}" destId="{5ADA5483-9AD6-432D-823D-ED2C34F331F9}" srcOrd="0" destOrd="4" presId="urn:microsoft.com/office/officeart/2005/8/layout/hList6"/>
    <dgm:cxn modelId="{D4304205-989F-4417-8585-E7374D49579A}" srcId="{1176E00A-44D0-470B-BAF3-C246369BE3AA}" destId="{5363707C-AB46-4421-AB90-404B9DC67C0B}" srcOrd="3" destOrd="0" parTransId="{64CFE0AF-F91D-4446-ADBD-40123B2EEFEE}" sibTransId="{08CA1ED9-1404-445E-BBEE-EBB48F4DC0DC}"/>
    <dgm:cxn modelId="{31EA38FA-5666-4FBA-8508-B764368E0D4E}" type="presOf" srcId="{1176E00A-44D0-470B-BAF3-C246369BE3AA}" destId="{5ADA5483-9AD6-432D-823D-ED2C34F331F9}" srcOrd="0" destOrd="0" presId="urn:microsoft.com/office/officeart/2005/8/layout/hList6"/>
    <dgm:cxn modelId="{D1CF7DF6-2C6E-4E1E-A6CA-CE2A7B2FA843}" type="presOf" srcId="{F4028BE6-CE34-4D34-A4C7-9E3899A38980}" destId="{5ADA5483-9AD6-432D-823D-ED2C34F331F9}" srcOrd="0" destOrd="3" presId="urn:microsoft.com/office/officeart/2005/8/layout/hList6"/>
    <dgm:cxn modelId="{C477FE31-11DF-4E9E-B953-3EBDDD329F07}" srcId="{1176E00A-44D0-470B-BAF3-C246369BE3AA}" destId="{F4028BE6-CE34-4D34-A4C7-9E3899A38980}" srcOrd="2" destOrd="0" parTransId="{45870D52-7BB4-4056-AC8C-CECA0E25CD2B}" sibTransId="{27B77B95-7D5D-4BF0-8931-BBB5AF9988FF}"/>
    <dgm:cxn modelId="{A595A46E-6C56-446F-914E-37F1BE2AE097}" srcId="{1176E00A-44D0-470B-BAF3-C246369BE3AA}" destId="{368FEB37-955B-4610-AA70-D5DDF8A8E859}" srcOrd="0" destOrd="0" parTransId="{659C54B5-B0A7-4BE4-B5F8-B790E0FFF69E}" sibTransId="{F8EDE5AE-3EF3-4585-B5E4-D7ECA78AAAF4}"/>
    <dgm:cxn modelId="{89077669-F6D9-4374-8F0D-72D85D7AA63D}" srcId="{1176E00A-44D0-470B-BAF3-C246369BE3AA}" destId="{93713CCB-31BA-4897-943A-235DDB341D5E}" srcOrd="1" destOrd="0" parTransId="{E98BFC63-1517-42C3-A0EC-810A846837B1}" sibTransId="{10714490-7829-4982-9E45-23EFF2879285}"/>
    <dgm:cxn modelId="{4D0E8397-0B2B-4DE3-B0DD-A15343B141D7}" type="presOf" srcId="{368FEB37-955B-4610-AA70-D5DDF8A8E859}" destId="{5ADA5483-9AD6-432D-823D-ED2C34F331F9}" srcOrd="0" destOrd="1" presId="urn:microsoft.com/office/officeart/2005/8/layout/hList6"/>
    <dgm:cxn modelId="{2827B552-AAF9-4E40-B5CD-BBFAC6950340}" srcId="{2C31306A-0F47-49B8-AD1D-D1AE87448009}" destId="{1176E00A-44D0-470B-BAF3-C246369BE3AA}" srcOrd="0" destOrd="0" parTransId="{D713F950-205E-45F1-A97E-B3B05F8E09F9}" sibTransId="{892E4335-44A6-4C34-AB02-80B8ED52A378}"/>
    <dgm:cxn modelId="{F182BAA3-3AC0-475B-AE87-93FC2F52E60F}" type="presOf" srcId="{93713CCB-31BA-4897-943A-235DDB341D5E}" destId="{5ADA5483-9AD6-432D-823D-ED2C34F331F9}" srcOrd="0" destOrd="2" presId="urn:microsoft.com/office/officeart/2005/8/layout/hList6"/>
    <dgm:cxn modelId="{20982EC5-CF5E-4691-8DC9-3C4B74B1302A}" type="presOf" srcId="{2C31306A-0F47-49B8-AD1D-D1AE87448009}" destId="{41912402-1CAF-461F-AFFA-DDAEFC4A845F}" srcOrd="0" destOrd="0" presId="urn:microsoft.com/office/officeart/2005/8/layout/hList6"/>
    <dgm:cxn modelId="{357F894F-A052-4A6D-8E51-FF097A2E3A3F}" type="presParOf" srcId="{41912402-1CAF-461F-AFFA-DDAEFC4A845F}" destId="{5ADA5483-9AD6-432D-823D-ED2C34F331F9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F87E55-FBA0-4DEA-8F3E-BC0767059EC9}" type="doc">
      <dgm:prSet loTypeId="urn:microsoft.com/office/officeart/2005/8/layout/matrix3" loCatId="matrix" qsTypeId="urn:microsoft.com/office/officeart/2005/8/quickstyle/simple5" qsCatId="simple" csTypeId="urn:microsoft.com/office/officeart/2005/8/colors/colorful1#1" csCatId="colorful" phldr="1"/>
      <dgm:spPr/>
      <dgm:t>
        <a:bodyPr/>
        <a:lstStyle/>
        <a:p>
          <a:endParaRPr lang="zh-CN" altLang="en-US"/>
        </a:p>
      </dgm:t>
    </dgm:pt>
    <dgm:pt modelId="{B2CA8A7F-E90A-4436-886D-3752E2934A17}">
      <dgm:prSet phldrT="[文本]" custT="1"/>
      <dgm:spPr/>
      <dgm:t>
        <a:bodyPr/>
        <a:lstStyle/>
        <a:p>
          <a:pPr algn="ctr"/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列存储</a:t>
          </a:r>
          <a:endParaRPr lang="en-US" altLang="zh-CN" sz="20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F986F1-F3C6-4ED8-8AFD-1440E27BE926}" type="parTrans" cxnId="{A12A2ECA-3EAE-4876-AF4D-9D8B78B426C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CA9D75A-92A9-4B4D-B7F2-25C0C2DF4E2F}" type="sibTrans" cxnId="{A12A2ECA-3EAE-4876-AF4D-9D8B78B426C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9CD10B-1F2D-4DF1-8531-325881139AE2}">
      <dgm:prSet phldrT="[文本]" custT="1"/>
      <dgm:spPr/>
      <dgm:t>
        <a:bodyPr/>
        <a:lstStyle/>
        <a:p>
          <a:pPr algn="ctr"/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记录更新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ACE266-888B-4E3A-89ED-95ABB29B09B9}" type="parTrans" cxnId="{5C967801-0CF2-478C-A79C-BEC407DF308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79C8E8-9F50-44C6-8649-0E43DA5D93EB}" type="sibTrans" cxnId="{5C967801-0CF2-478C-A79C-BEC407DF308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4CA16A-6767-4501-8F94-A296FFC33B23}">
      <dgm:prSet phldrT="[文本]" custT="1"/>
      <dgm:spPr/>
      <dgm:t>
        <a:bodyPr/>
        <a:lstStyle/>
        <a:p>
          <a:pPr algn="ctr"/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随机访问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3F9BB0-8F7B-494E-8AED-C13F7DE9C91F}" type="parTrans" cxnId="{0E154926-E7FF-4232-94BE-C638388FE58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570213D-8D37-412C-B8DD-C443D808DB70}" type="sibTrans" cxnId="{0E154926-E7FF-4232-94BE-C638388FE58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4738FB-16DD-4182-B655-03DD6D25A894}">
      <dgm:prSet phldrT="[文本]" custT="1"/>
      <dgm:spPr/>
      <dgm:t>
        <a:bodyPr/>
        <a:lstStyle/>
        <a:p>
          <a:pPr algn="ctr"/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高速缓存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95D3EEF-6422-4942-946B-E94A2F830D57}" type="parTrans" cxnId="{B909290B-9B9A-48E3-A484-A6736F49790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16A905-7778-47F0-9060-4575996A8793}" type="sibTrans" cxnId="{B909290B-9B9A-48E3-A484-A6736F49790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5650C6-6DB3-4FCF-B9AD-F6533FA3E6AF}">
      <dgm:prSet/>
      <dgm:spPr/>
      <dgm:t>
        <a:bodyPr/>
        <a:lstStyle/>
        <a:p>
          <a:endParaRPr lang="zh-CN" altLang="en-US" dirty="0"/>
        </a:p>
      </dgm:t>
    </dgm:pt>
    <dgm:pt modelId="{9C48290F-AA37-4D6B-9A5E-5A6027ADC73C}" type="parTrans" cxnId="{B63C0CEA-CE78-44EF-A0B8-8D87DFFD222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A85A03B-9370-43BB-8890-7BB6E8648781}" type="sibTrans" cxnId="{B63C0CEA-CE78-44EF-A0B8-8D87DFFD222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1571BBF-A359-476D-A054-3AB19EB9DFD0}" type="pres">
      <dgm:prSet presAssocID="{DDF87E55-FBA0-4DEA-8F3E-BC0767059EC9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0DB4931-141F-4909-BB16-6E3B751AB38D}" type="pres">
      <dgm:prSet presAssocID="{DDF87E55-FBA0-4DEA-8F3E-BC0767059EC9}" presName="diamond" presStyleLbl="bgShp" presStyleIdx="0" presStyleCnt="1"/>
      <dgm:spPr/>
      <dgm:t>
        <a:bodyPr/>
        <a:lstStyle/>
        <a:p>
          <a:endParaRPr lang="zh-CN" altLang="en-US"/>
        </a:p>
      </dgm:t>
    </dgm:pt>
    <dgm:pt modelId="{B790A774-69A2-46B0-B4D1-45591C8D3C2F}" type="pres">
      <dgm:prSet presAssocID="{DDF87E55-FBA0-4DEA-8F3E-BC0767059EC9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80FD44-BE5D-4969-A532-EBB2CF58D9DE}" type="pres">
      <dgm:prSet presAssocID="{DDF87E55-FBA0-4DEA-8F3E-BC0767059EC9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0EA1D4-8142-4C7D-964E-DD17642937F6}" type="pres">
      <dgm:prSet presAssocID="{DDF87E55-FBA0-4DEA-8F3E-BC0767059EC9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3F5958-127A-4D2A-964E-2B2FEB997EC0}" type="pres">
      <dgm:prSet presAssocID="{DDF87E55-FBA0-4DEA-8F3E-BC0767059EC9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871191C-AC84-48C6-A0A8-CBB9ECB380DA}" type="presOf" srcId="{DDF87E55-FBA0-4DEA-8F3E-BC0767059EC9}" destId="{E1571BBF-A359-476D-A054-3AB19EB9DFD0}" srcOrd="0" destOrd="0" presId="urn:microsoft.com/office/officeart/2005/8/layout/matrix3"/>
    <dgm:cxn modelId="{5C967801-0CF2-478C-A79C-BEC407DF3086}" srcId="{DDF87E55-FBA0-4DEA-8F3E-BC0767059EC9}" destId="{4B9CD10B-1F2D-4DF1-8531-325881139AE2}" srcOrd="1" destOrd="0" parTransId="{78ACE266-888B-4E3A-89ED-95ABB29B09B9}" sibTransId="{AC79C8E8-9F50-44C6-8649-0E43DA5D93EB}"/>
    <dgm:cxn modelId="{B63C0CEA-CE78-44EF-A0B8-8D87DFFD222C}" srcId="{DDF87E55-FBA0-4DEA-8F3E-BC0767059EC9}" destId="{0F5650C6-6DB3-4FCF-B9AD-F6533FA3E6AF}" srcOrd="4" destOrd="0" parTransId="{9C48290F-AA37-4D6B-9A5E-5A6027ADC73C}" sibTransId="{9A85A03B-9370-43BB-8890-7BB6E8648781}"/>
    <dgm:cxn modelId="{A12A2ECA-3EAE-4876-AF4D-9D8B78B426CD}" srcId="{DDF87E55-FBA0-4DEA-8F3E-BC0767059EC9}" destId="{B2CA8A7F-E90A-4436-886D-3752E2934A17}" srcOrd="0" destOrd="0" parTransId="{F7F986F1-F3C6-4ED8-8AFD-1440E27BE926}" sibTransId="{ECA9D75A-92A9-4B4D-B7F2-25C0C2DF4E2F}"/>
    <dgm:cxn modelId="{23ED5399-187D-4E01-8237-6369B0E1163F}" type="presOf" srcId="{414738FB-16DD-4182-B655-03DD6D25A894}" destId="{A93F5958-127A-4D2A-964E-2B2FEB997EC0}" srcOrd="0" destOrd="0" presId="urn:microsoft.com/office/officeart/2005/8/layout/matrix3"/>
    <dgm:cxn modelId="{0E154926-E7FF-4232-94BE-C638388FE587}" srcId="{DDF87E55-FBA0-4DEA-8F3E-BC0767059EC9}" destId="{F54CA16A-6767-4501-8F94-A296FFC33B23}" srcOrd="2" destOrd="0" parTransId="{423F9BB0-8F7B-494E-8AED-C13F7DE9C91F}" sibTransId="{8570213D-8D37-412C-B8DD-C443D808DB70}"/>
    <dgm:cxn modelId="{8F6F4888-55BD-407C-A810-96D186E45901}" type="presOf" srcId="{F54CA16A-6767-4501-8F94-A296FFC33B23}" destId="{170EA1D4-8142-4C7D-964E-DD17642937F6}" srcOrd="0" destOrd="0" presId="urn:microsoft.com/office/officeart/2005/8/layout/matrix3"/>
    <dgm:cxn modelId="{B909290B-9B9A-48E3-A484-A6736F49790A}" srcId="{DDF87E55-FBA0-4DEA-8F3E-BC0767059EC9}" destId="{414738FB-16DD-4182-B655-03DD6D25A894}" srcOrd="3" destOrd="0" parTransId="{295D3EEF-6422-4942-946B-E94A2F830D57}" sibTransId="{B916A905-7778-47F0-9060-4575996A8793}"/>
    <dgm:cxn modelId="{87AD000C-1E93-454D-841A-21C153397979}" type="presOf" srcId="{4B9CD10B-1F2D-4DF1-8531-325881139AE2}" destId="{3F80FD44-BE5D-4969-A532-EBB2CF58D9DE}" srcOrd="0" destOrd="0" presId="urn:microsoft.com/office/officeart/2005/8/layout/matrix3"/>
    <dgm:cxn modelId="{40CB0514-8934-439E-BC63-73FC33864913}" type="presOf" srcId="{B2CA8A7F-E90A-4436-886D-3752E2934A17}" destId="{B790A774-69A2-46B0-B4D1-45591C8D3C2F}" srcOrd="0" destOrd="0" presId="urn:microsoft.com/office/officeart/2005/8/layout/matrix3"/>
    <dgm:cxn modelId="{26192625-0B96-477F-A876-123618258FBA}" type="presParOf" srcId="{E1571BBF-A359-476D-A054-3AB19EB9DFD0}" destId="{70DB4931-141F-4909-BB16-6E3B751AB38D}" srcOrd="0" destOrd="0" presId="urn:microsoft.com/office/officeart/2005/8/layout/matrix3"/>
    <dgm:cxn modelId="{4FBBBC9E-42E6-4C95-B689-F6D8E14DB1D8}" type="presParOf" srcId="{E1571BBF-A359-476D-A054-3AB19EB9DFD0}" destId="{B790A774-69A2-46B0-B4D1-45591C8D3C2F}" srcOrd="1" destOrd="0" presId="urn:microsoft.com/office/officeart/2005/8/layout/matrix3"/>
    <dgm:cxn modelId="{CF9B0D9F-594A-4C10-982F-50E87490D5FA}" type="presParOf" srcId="{E1571BBF-A359-476D-A054-3AB19EB9DFD0}" destId="{3F80FD44-BE5D-4969-A532-EBB2CF58D9DE}" srcOrd="2" destOrd="0" presId="urn:microsoft.com/office/officeart/2005/8/layout/matrix3"/>
    <dgm:cxn modelId="{E1606EC1-8E5F-428E-AD0E-71BA75E35DBE}" type="presParOf" srcId="{E1571BBF-A359-476D-A054-3AB19EB9DFD0}" destId="{170EA1D4-8142-4C7D-964E-DD17642937F6}" srcOrd="3" destOrd="0" presId="urn:microsoft.com/office/officeart/2005/8/layout/matrix3"/>
    <dgm:cxn modelId="{0A481668-2073-4B62-A08D-0A279C8574EC}" type="presParOf" srcId="{E1571BBF-A359-476D-A054-3AB19EB9DFD0}" destId="{A93F5958-127A-4D2A-964E-2B2FEB997EC0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E06F550-8436-49E0-A702-92E15B8B4180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773B2440-A3A1-4FFA-9DD1-A63C22E0FECA}">
      <dgm:prSet phldrT="[文本]" custT="1"/>
      <dgm:spPr/>
      <dgm:t>
        <a:bodyPr/>
        <a:lstStyle/>
        <a:p>
          <a:r>
            <a:rPr lang="en-US" altLang="zh-CN" sz="1600" b="0" smtClean="0">
              <a:latin typeface="微软雅黑" pitchFamily="34" charset="-122"/>
              <a:ea typeface="微软雅黑" pitchFamily="34" charset="-122"/>
            </a:rPr>
            <a:t>【</a:t>
          </a:r>
          <a:r>
            <a:rPr lang="zh-CN" altLang="en-US" sz="1600" b="0" smtClean="0">
              <a:latin typeface="微软雅黑" pitchFamily="34" charset="-122"/>
              <a:ea typeface="微软雅黑" pitchFamily="34" charset="-122"/>
            </a:rPr>
            <a:t>原生方案，数据一致</a:t>
          </a:r>
          <a:r>
            <a:rPr lang="en-US" altLang="zh-CN" sz="1600" b="0" smtClean="0">
              <a:latin typeface="微软雅黑" pitchFamily="34" charset="-122"/>
              <a:ea typeface="微软雅黑" pitchFamily="34" charset="-122"/>
            </a:rPr>
            <a:t>】</a:t>
          </a:r>
        </a:p>
        <a:p>
          <a:r>
            <a:rPr lang="en-US" altLang="zh-CN" sz="1600" smtClean="0">
              <a:latin typeface="微软雅黑" pitchFamily="34" charset="-122"/>
              <a:ea typeface="微软雅黑" pitchFamily="34" charset="-122"/>
            </a:rPr>
            <a:t>  </a:t>
          </a:r>
          <a:r>
            <a:rPr lang="zh-CN" altLang="en-US" sz="1600" smtClean="0">
              <a:latin typeface="微软雅黑" pitchFamily="34" charset="-122"/>
              <a:ea typeface="微软雅黑" pitchFamily="34" charset="-122"/>
            </a:rPr>
            <a:t>完整的解决方案，保证数据更新一致性</a:t>
          </a:r>
          <a:endParaRPr lang="zh-CN" altLang="en-US" sz="1600">
            <a:latin typeface="微软雅黑" pitchFamily="34" charset="-122"/>
            <a:ea typeface="微软雅黑" pitchFamily="34" charset="-122"/>
          </a:endParaRPr>
        </a:p>
      </dgm:t>
    </dgm:pt>
    <dgm:pt modelId="{9F62A43B-0AD2-45C2-9BB4-9B22084FA814}" type="parTrans" cxnId="{12652CCF-09E0-4727-BEBC-C35001B95473}">
      <dgm:prSet/>
      <dgm:spPr/>
      <dgm:t>
        <a:bodyPr/>
        <a:lstStyle/>
        <a:p>
          <a:endParaRPr lang="zh-CN" altLang="en-US"/>
        </a:p>
      </dgm:t>
    </dgm:pt>
    <dgm:pt modelId="{0A74E440-5D2A-4B88-85A0-716F11846F3D}" type="sibTrans" cxnId="{12652CCF-09E0-4727-BEBC-C35001B95473}">
      <dgm:prSet/>
      <dgm:spPr/>
      <dgm:t>
        <a:bodyPr/>
        <a:lstStyle/>
        <a:p>
          <a:endParaRPr lang="zh-CN" altLang="en-US"/>
        </a:p>
      </dgm:t>
    </dgm:pt>
    <dgm:pt modelId="{79299B16-BFCD-4AD7-8518-2F7D4B5F8965}">
      <dgm:prSet phldrT="[文本]" custT="1"/>
      <dgm:spPr/>
      <dgm:t>
        <a:bodyPr/>
        <a:lstStyle/>
        <a:p>
          <a:r>
            <a:rPr lang="en-US" altLang="zh-CN" sz="1600" b="0" dirty="0" smtClean="0">
              <a:latin typeface="微软雅黑" pitchFamily="34" charset="-122"/>
              <a:ea typeface="微软雅黑" pitchFamily="34" charset="-122"/>
            </a:rPr>
            <a:t>【</a:t>
          </a:r>
          <a:r>
            <a:rPr lang="zh-CN" altLang="en-US" sz="1600" b="0" dirty="0" smtClean="0">
              <a:latin typeface="微软雅黑" pitchFamily="34" charset="-122"/>
              <a:ea typeface="微软雅黑" pitchFamily="34" charset="-122"/>
            </a:rPr>
            <a:t>自带索引，秒级响应</a:t>
          </a:r>
          <a:r>
            <a:rPr lang="en-US" altLang="zh-CN" sz="1600" b="0" dirty="0" smtClean="0">
              <a:latin typeface="微软雅黑" pitchFamily="34" charset="-122"/>
              <a:ea typeface="微软雅黑" pitchFamily="34" charset="-122"/>
            </a:rPr>
            <a:t>】</a:t>
          </a:r>
        </a:p>
        <a:p>
          <a:r>
            <a:rPr lang="en-US" altLang="zh-CN" sz="1600" dirty="0" smtClean="0">
              <a:latin typeface="微软雅黑" pitchFamily="34" charset="-122"/>
              <a:ea typeface="微软雅黑" pitchFamily="34" charset="-122"/>
            </a:rPr>
            <a:t>  </a:t>
          </a:r>
          <a:r>
            <a:rPr lang="zh-CN" altLang="en-US" sz="1600" dirty="0" smtClean="0">
              <a:latin typeface="微软雅黑" pitchFamily="34" charset="-122"/>
              <a:ea typeface="微软雅黑" pitchFamily="34" charset="-122"/>
            </a:rPr>
            <a:t>列式存储优化，查询速度快</a:t>
          </a:r>
          <a:endParaRPr lang="zh-CN" altLang="en-US" sz="1600" dirty="0">
            <a:latin typeface="微软雅黑" pitchFamily="34" charset="-122"/>
            <a:ea typeface="微软雅黑" pitchFamily="34" charset="-122"/>
          </a:endParaRPr>
        </a:p>
      </dgm:t>
    </dgm:pt>
    <dgm:pt modelId="{7975314D-B5F7-46E2-96F5-C93327E8903C}" type="parTrans" cxnId="{49BA5D23-5198-494A-A7CF-B1B9047EB6EE}">
      <dgm:prSet/>
      <dgm:spPr/>
      <dgm:t>
        <a:bodyPr/>
        <a:lstStyle/>
        <a:p>
          <a:endParaRPr lang="zh-CN" altLang="en-US"/>
        </a:p>
      </dgm:t>
    </dgm:pt>
    <dgm:pt modelId="{23609C10-8079-4B49-8C31-CF0CD8F563E5}" type="sibTrans" cxnId="{49BA5D23-5198-494A-A7CF-B1B9047EB6EE}">
      <dgm:prSet/>
      <dgm:spPr/>
      <dgm:t>
        <a:bodyPr/>
        <a:lstStyle/>
        <a:p>
          <a:endParaRPr lang="zh-CN" altLang="en-US"/>
        </a:p>
      </dgm:t>
    </dgm:pt>
    <dgm:pt modelId="{4CEB7AB7-F21B-4B02-94B0-896CB17F2308}">
      <dgm:prSet phldrT="[文本]" custT="1"/>
      <dgm:spPr/>
      <dgm:t>
        <a:bodyPr/>
        <a:lstStyle/>
        <a:p>
          <a:r>
            <a:rPr lang="en-US" altLang="zh-CN" sz="1600" smtClean="0">
              <a:latin typeface="微软雅黑" pitchFamily="34" charset="-122"/>
              <a:ea typeface="微软雅黑" pitchFamily="34" charset="-122"/>
            </a:rPr>
            <a:t>【MPP</a:t>
          </a:r>
          <a:r>
            <a:rPr lang="zh-CN" altLang="en-US" sz="1600" smtClean="0">
              <a:latin typeface="微软雅黑" pitchFamily="34" charset="-122"/>
              <a:ea typeface="微软雅黑" pitchFamily="34" charset="-122"/>
            </a:rPr>
            <a:t>架构，支持复杂</a:t>
          </a:r>
          <a:r>
            <a:rPr lang="en-US" altLang="zh-CN" sz="1600" smtClean="0">
              <a:latin typeface="微软雅黑" pitchFamily="34" charset="-122"/>
              <a:ea typeface="微软雅黑" pitchFamily="34" charset="-122"/>
            </a:rPr>
            <a:t>SQL】</a:t>
          </a:r>
        </a:p>
        <a:p>
          <a:r>
            <a:rPr lang="zh-CN" altLang="en-US" sz="1600" smtClean="0">
              <a:latin typeface="微软雅黑" pitchFamily="34" charset="-122"/>
              <a:ea typeface="微软雅黑" pitchFamily="34" charset="-122"/>
            </a:rPr>
            <a:t>采用</a:t>
          </a:r>
          <a:r>
            <a:rPr lang="en-US" altLang="zh-CN" sz="1600" smtClean="0">
              <a:latin typeface="微软雅黑" pitchFamily="34" charset="-122"/>
              <a:ea typeface="微软雅黑" pitchFamily="34" charset="-122"/>
            </a:rPr>
            <a:t>Spark/Impala</a:t>
          </a:r>
          <a:r>
            <a:rPr lang="zh-CN" altLang="en-US" sz="1600" smtClean="0">
              <a:latin typeface="微软雅黑" pitchFamily="34" charset="-122"/>
              <a:ea typeface="微软雅黑" pitchFamily="34" charset="-122"/>
            </a:rPr>
            <a:t>引擎，复杂</a:t>
          </a:r>
          <a:r>
            <a:rPr lang="en-US" altLang="zh-CN" sz="1600" smtClean="0">
              <a:latin typeface="微软雅黑" pitchFamily="34" charset="-122"/>
              <a:ea typeface="微软雅黑" pitchFamily="34" charset="-122"/>
            </a:rPr>
            <a:t>SQL</a:t>
          </a:r>
          <a:r>
            <a:rPr lang="zh-CN" altLang="en-US" sz="1600" smtClean="0">
              <a:latin typeface="微软雅黑" pitchFamily="34" charset="-122"/>
              <a:ea typeface="微软雅黑" pitchFamily="34" charset="-122"/>
            </a:rPr>
            <a:t>效率高</a:t>
          </a:r>
          <a:endParaRPr lang="en-US" altLang="zh-CN" sz="1600" smtClean="0">
            <a:latin typeface="微软雅黑" pitchFamily="34" charset="-122"/>
            <a:ea typeface="微软雅黑" pitchFamily="34" charset="-122"/>
          </a:endParaRPr>
        </a:p>
      </dgm:t>
    </dgm:pt>
    <dgm:pt modelId="{EF96AF4E-8299-4F35-B062-9F41EE11D62F}" type="parTrans" cxnId="{9AED44C0-3DED-417B-97BC-2F94F5E0D71C}">
      <dgm:prSet/>
      <dgm:spPr/>
      <dgm:t>
        <a:bodyPr/>
        <a:lstStyle/>
        <a:p>
          <a:endParaRPr lang="zh-CN" altLang="en-US"/>
        </a:p>
      </dgm:t>
    </dgm:pt>
    <dgm:pt modelId="{2633EACE-E2E8-4514-8486-DFE2E3428CE3}" type="sibTrans" cxnId="{9AED44C0-3DED-417B-97BC-2F94F5E0D71C}">
      <dgm:prSet/>
      <dgm:spPr/>
      <dgm:t>
        <a:bodyPr/>
        <a:lstStyle/>
        <a:p>
          <a:endParaRPr lang="zh-CN" altLang="en-US"/>
        </a:p>
      </dgm:t>
    </dgm:pt>
    <dgm:pt modelId="{B3F24E81-8987-44AB-B8B4-D10ABD2A4F37}" type="pres">
      <dgm:prSet presAssocID="{BE06F550-8436-49E0-A702-92E15B8B418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C9C0E07-2F54-4F0B-B41D-34645F104BD8}" type="pres">
      <dgm:prSet presAssocID="{773B2440-A3A1-4FFA-9DD1-A63C22E0FECA}" presName="parentLin" presStyleCnt="0"/>
      <dgm:spPr/>
      <dgm:t>
        <a:bodyPr/>
        <a:lstStyle/>
        <a:p>
          <a:endParaRPr lang="zh-CN" altLang="en-US"/>
        </a:p>
      </dgm:t>
    </dgm:pt>
    <dgm:pt modelId="{03698D9D-08C1-46FF-BE63-47636F651A14}" type="pres">
      <dgm:prSet presAssocID="{773B2440-A3A1-4FFA-9DD1-A63C22E0FECA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721821DC-9CEE-46D9-BB40-09D1421917C6}" type="pres">
      <dgm:prSet presAssocID="{773B2440-A3A1-4FFA-9DD1-A63C22E0FEC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686A9D-0C5F-4A6E-A8E7-331BEC32824D}" type="pres">
      <dgm:prSet presAssocID="{773B2440-A3A1-4FFA-9DD1-A63C22E0FECA}" presName="negativeSpace" presStyleCnt="0"/>
      <dgm:spPr/>
      <dgm:t>
        <a:bodyPr/>
        <a:lstStyle/>
        <a:p>
          <a:endParaRPr lang="zh-CN" altLang="en-US"/>
        </a:p>
      </dgm:t>
    </dgm:pt>
    <dgm:pt modelId="{3AB462EF-AC43-4104-BCF0-CB53A193975B}" type="pres">
      <dgm:prSet presAssocID="{773B2440-A3A1-4FFA-9DD1-A63C22E0FECA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1A455A-95F5-4414-969A-A8F0A8FF3EF3}" type="pres">
      <dgm:prSet presAssocID="{0A74E440-5D2A-4B88-85A0-716F11846F3D}" presName="spaceBetweenRectangles" presStyleCnt="0"/>
      <dgm:spPr/>
      <dgm:t>
        <a:bodyPr/>
        <a:lstStyle/>
        <a:p>
          <a:endParaRPr lang="zh-CN" altLang="en-US"/>
        </a:p>
      </dgm:t>
    </dgm:pt>
    <dgm:pt modelId="{5049F790-783B-43E3-9A09-5CF8917345B0}" type="pres">
      <dgm:prSet presAssocID="{79299B16-BFCD-4AD7-8518-2F7D4B5F8965}" presName="parentLin" presStyleCnt="0"/>
      <dgm:spPr/>
      <dgm:t>
        <a:bodyPr/>
        <a:lstStyle/>
        <a:p>
          <a:endParaRPr lang="zh-CN" altLang="en-US"/>
        </a:p>
      </dgm:t>
    </dgm:pt>
    <dgm:pt modelId="{FC1A1867-E982-4921-82C4-8D235AE71C75}" type="pres">
      <dgm:prSet presAssocID="{79299B16-BFCD-4AD7-8518-2F7D4B5F8965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C1DEEB2B-AAB9-4411-9A0E-A101BE8487B3}" type="pres">
      <dgm:prSet presAssocID="{79299B16-BFCD-4AD7-8518-2F7D4B5F8965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578E87-00CC-4AD3-9EA3-99C8C3CFE4C8}" type="pres">
      <dgm:prSet presAssocID="{79299B16-BFCD-4AD7-8518-2F7D4B5F8965}" presName="negativeSpace" presStyleCnt="0"/>
      <dgm:spPr/>
      <dgm:t>
        <a:bodyPr/>
        <a:lstStyle/>
        <a:p>
          <a:endParaRPr lang="zh-CN" altLang="en-US"/>
        </a:p>
      </dgm:t>
    </dgm:pt>
    <dgm:pt modelId="{2E9F9FB2-D966-4DE5-94C5-919CDE20A6E3}" type="pres">
      <dgm:prSet presAssocID="{79299B16-BFCD-4AD7-8518-2F7D4B5F8965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7A2353-041A-43CE-A4DE-6F26F9189B7D}" type="pres">
      <dgm:prSet presAssocID="{23609C10-8079-4B49-8C31-CF0CD8F563E5}" presName="spaceBetweenRectangles" presStyleCnt="0"/>
      <dgm:spPr/>
      <dgm:t>
        <a:bodyPr/>
        <a:lstStyle/>
        <a:p>
          <a:endParaRPr lang="zh-CN" altLang="en-US"/>
        </a:p>
      </dgm:t>
    </dgm:pt>
    <dgm:pt modelId="{EB6674A1-A2DA-420C-99D3-184B1E1E7750}" type="pres">
      <dgm:prSet presAssocID="{4CEB7AB7-F21B-4B02-94B0-896CB17F2308}" presName="parentLin" presStyleCnt="0"/>
      <dgm:spPr/>
      <dgm:t>
        <a:bodyPr/>
        <a:lstStyle/>
        <a:p>
          <a:endParaRPr lang="zh-CN" altLang="en-US"/>
        </a:p>
      </dgm:t>
    </dgm:pt>
    <dgm:pt modelId="{7DAF92EB-E89F-409A-84DB-90FC978A5F82}" type="pres">
      <dgm:prSet presAssocID="{4CEB7AB7-F21B-4B02-94B0-896CB17F2308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4A5D44C2-D957-4F24-9B1F-338AC5D2A131}" type="pres">
      <dgm:prSet presAssocID="{4CEB7AB7-F21B-4B02-94B0-896CB17F230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636B35-0B2F-40C9-8581-7285390F88F6}" type="pres">
      <dgm:prSet presAssocID="{4CEB7AB7-F21B-4B02-94B0-896CB17F2308}" presName="negativeSpace" presStyleCnt="0"/>
      <dgm:spPr/>
      <dgm:t>
        <a:bodyPr/>
        <a:lstStyle/>
        <a:p>
          <a:endParaRPr lang="zh-CN" altLang="en-US"/>
        </a:p>
      </dgm:t>
    </dgm:pt>
    <dgm:pt modelId="{6F451A0E-41AC-4284-8D6A-F275531016F5}" type="pres">
      <dgm:prSet presAssocID="{4CEB7AB7-F21B-4B02-94B0-896CB17F2308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9BA5D23-5198-494A-A7CF-B1B9047EB6EE}" srcId="{BE06F550-8436-49E0-A702-92E15B8B4180}" destId="{79299B16-BFCD-4AD7-8518-2F7D4B5F8965}" srcOrd="1" destOrd="0" parTransId="{7975314D-B5F7-46E2-96F5-C93327E8903C}" sibTransId="{23609C10-8079-4B49-8C31-CF0CD8F563E5}"/>
    <dgm:cxn modelId="{9AED44C0-3DED-417B-97BC-2F94F5E0D71C}" srcId="{BE06F550-8436-49E0-A702-92E15B8B4180}" destId="{4CEB7AB7-F21B-4B02-94B0-896CB17F2308}" srcOrd="2" destOrd="0" parTransId="{EF96AF4E-8299-4F35-B062-9F41EE11D62F}" sibTransId="{2633EACE-E2E8-4514-8486-DFE2E3428CE3}"/>
    <dgm:cxn modelId="{2B778A3D-3754-4D5C-BA7A-CC8BF31B471F}" type="presOf" srcId="{4CEB7AB7-F21B-4B02-94B0-896CB17F2308}" destId="{4A5D44C2-D957-4F24-9B1F-338AC5D2A131}" srcOrd="1" destOrd="0" presId="urn:microsoft.com/office/officeart/2005/8/layout/list1"/>
    <dgm:cxn modelId="{12652CCF-09E0-4727-BEBC-C35001B95473}" srcId="{BE06F550-8436-49E0-A702-92E15B8B4180}" destId="{773B2440-A3A1-4FFA-9DD1-A63C22E0FECA}" srcOrd="0" destOrd="0" parTransId="{9F62A43B-0AD2-45C2-9BB4-9B22084FA814}" sibTransId="{0A74E440-5D2A-4B88-85A0-716F11846F3D}"/>
    <dgm:cxn modelId="{3117AC85-73A5-46D1-BAA7-13C5A4908BC8}" type="presOf" srcId="{79299B16-BFCD-4AD7-8518-2F7D4B5F8965}" destId="{C1DEEB2B-AAB9-4411-9A0E-A101BE8487B3}" srcOrd="1" destOrd="0" presId="urn:microsoft.com/office/officeart/2005/8/layout/list1"/>
    <dgm:cxn modelId="{AF61FF23-2BE0-41BD-903B-5A9FA41CF79C}" type="presOf" srcId="{773B2440-A3A1-4FFA-9DD1-A63C22E0FECA}" destId="{721821DC-9CEE-46D9-BB40-09D1421917C6}" srcOrd="1" destOrd="0" presId="urn:microsoft.com/office/officeart/2005/8/layout/list1"/>
    <dgm:cxn modelId="{CF6FA752-9218-4B59-BA67-896ECEC89535}" type="presOf" srcId="{BE06F550-8436-49E0-A702-92E15B8B4180}" destId="{B3F24E81-8987-44AB-B8B4-D10ABD2A4F37}" srcOrd="0" destOrd="0" presId="urn:microsoft.com/office/officeart/2005/8/layout/list1"/>
    <dgm:cxn modelId="{1584F39F-7045-4296-A887-2C95B72846A7}" type="presOf" srcId="{79299B16-BFCD-4AD7-8518-2F7D4B5F8965}" destId="{FC1A1867-E982-4921-82C4-8D235AE71C75}" srcOrd="0" destOrd="0" presId="urn:microsoft.com/office/officeart/2005/8/layout/list1"/>
    <dgm:cxn modelId="{9A7F674E-61F6-49DB-9E0B-D98EABE06088}" type="presOf" srcId="{773B2440-A3A1-4FFA-9DD1-A63C22E0FECA}" destId="{03698D9D-08C1-46FF-BE63-47636F651A14}" srcOrd="0" destOrd="0" presId="urn:microsoft.com/office/officeart/2005/8/layout/list1"/>
    <dgm:cxn modelId="{87B6E835-CD7D-432B-8CD4-2DEE92BE62BC}" type="presOf" srcId="{4CEB7AB7-F21B-4B02-94B0-896CB17F2308}" destId="{7DAF92EB-E89F-409A-84DB-90FC978A5F82}" srcOrd="0" destOrd="0" presId="urn:microsoft.com/office/officeart/2005/8/layout/list1"/>
    <dgm:cxn modelId="{F08C1BE5-40E8-40F2-B235-8661F8EC8054}" type="presParOf" srcId="{B3F24E81-8987-44AB-B8B4-D10ABD2A4F37}" destId="{6C9C0E07-2F54-4F0B-B41D-34645F104BD8}" srcOrd="0" destOrd="0" presId="urn:microsoft.com/office/officeart/2005/8/layout/list1"/>
    <dgm:cxn modelId="{A85233C9-DE81-4333-B96E-41198D215452}" type="presParOf" srcId="{6C9C0E07-2F54-4F0B-B41D-34645F104BD8}" destId="{03698D9D-08C1-46FF-BE63-47636F651A14}" srcOrd="0" destOrd="0" presId="urn:microsoft.com/office/officeart/2005/8/layout/list1"/>
    <dgm:cxn modelId="{C90F7989-5243-46BF-B45B-3C2D2E6BDDD6}" type="presParOf" srcId="{6C9C0E07-2F54-4F0B-B41D-34645F104BD8}" destId="{721821DC-9CEE-46D9-BB40-09D1421917C6}" srcOrd="1" destOrd="0" presId="urn:microsoft.com/office/officeart/2005/8/layout/list1"/>
    <dgm:cxn modelId="{AF0236FD-1990-45B2-8109-3A323A5165D2}" type="presParOf" srcId="{B3F24E81-8987-44AB-B8B4-D10ABD2A4F37}" destId="{54686A9D-0C5F-4A6E-A8E7-331BEC32824D}" srcOrd="1" destOrd="0" presId="urn:microsoft.com/office/officeart/2005/8/layout/list1"/>
    <dgm:cxn modelId="{DC4114D4-4703-4AD9-AA3B-43DBF89D7CAA}" type="presParOf" srcId="{B3F24E81-8987-44AB-B8B4-D10ABD2A4F37}" destId="{3AB462EF-AC43-4104-BCF0-CB53A193975B}" srcOrd="2" destOrd="0" presId="urn:microsoft.com/office/officeart/2005/8/layout/list1"/>
    <dgm:cxn modelId="{B2DB6C69-7861-4575-A3BD-B3D668E3C9AA}" type="presParOf" srcId="{B3F24E81-8987-44AB-B8B4-D10ABD2A4F37}" destId="{AE1A455A-95F5-4414-969A-A8F0A8FF3EF3}" srcOrd="3" destOrd="0" presId="urn:microsoft.com/office/officeart/2005/8/layout/list1"/>
    <dgm:cxn modelId="{73E8FA71-E811-438D-94BF-011C23F64438}" type="presParOf" srcId="{B3F24E81-8987-44AB-B8B4-D10ABD2A4F37}" destId="{5049F790-783B-43E3-9A09-5CF8917345B0}" srcOrd="4" destOrd="0" presId="urn:microsoft.com/office/officeart/2005/8/layout/list1"/>
    <dgm:cxn modelId="{90EA5109-A61D-4854-892E-D1CEF8D250F2}" type="presParOf" srcId="{5049F790-783B-43E3-9A09-5CF8917345B0}" destId="{FC1A1867-E982-4921-82C4-8D235AE71C75}" srcOrd="0" destOrd="0" presId="urn:microsoft.com/office/officeart/2005/8/layout/list1"/>
    <dgm:cxn modelId="{F8E77008-93A7-4990-9F44-6EA974DEFA65}" type="presParOf" srcId="{5049F790-783B-43E3-9A09-5CF8917345B0}" destId="{C1DEEB2B-AAB9-4411-9A0E-A101BE8487B3}" srcOrd="1" destOrd="0" presId="urn:microsoft.com/office/officeart/2005/8/layout/list1"/>
    <dgm:cxn modelId="{AAE6B8BC-878B-4432-9FDB-C1FD68386B3D}" type="presParOf" srcId="{B3F24E81-8987-44AB-B8B4-D10ABD2A4F37}" destId="{64578E87-00CC-4AD3-9EA3-99C8C3CFE4C8}" srcOrd="5" destOrd="0" presId="urn:microsoft.com/office/officeart/2005/8/layout/list1"/>
    <dgm:cxn modelId="{FEB37442-3C36-4BED-90CB-214316A9C55D}" type="presParOf" srcId="{B3F24E81-8987-44AB-B8B4-D10ABD2A4F37}" destId="{2E9F9FB2-D966-4DE5-94C5-919CDE20A6E3}" srcOrd="6" destOrd="0" presId="urn:microsoft.com/office/officeart/2005/8/layout/list1"/>
    <dgm:cxn modelId="{269D8FE0-42AD-4033-9785-A670C33C1B80}" type="presParOf" srcId="{B3F24E81-8987-44AB-B8B4-D10ABD2A4F37}" destId="{147A2353-041A-43CE-A4DE-6F26F9189B7D}" srcOrd="7" destOrd="0" presId="urn:microsoft.com/office/officeart/2005/8/layout/list1"/>
    <dgm:cxn modelId="{03E1152D-6423-43BF-A025-93F44B9C4318}" type="presParOf" srcId="{B3F24E81-8987-44AB-B8B4-D10ABD2A4F37}" destId="{EB6674A1-A2DA-420C-99D3-184B1E1E7750}" srcOrd="8" destOrd="0" presId="urn:microsoft.com/office/officeart/2005/8/layout/list1"/>
    <dgm:cxn modelId="{AB13EEEF-F846-467C-A48F-72B9734AFB2E}" type="presParOf" srcId="{EB6674A1-A2DA-420C-99D3-184B1E1E7750}" destId="{7DAF92EB-E89F-409A-84DB-90FC978A5F82}" srcOrd="0" destOrd="0" presId="urn:microsoft.com/office/officeart/2005/8/layout/list1"/>
    <dgm:cxn modelId="{A2F04E68-55D4-4FC4-9DBC-A8DC4C8B04FE}" type="presParOf" srcId="{EB6674A1-A2DA-420C-99D3-184B1E1E7750}" destId="{4A5D44C2-D957-4F24-9B1F-338AC5D2A131}" srcOrd="1" destOrd="0" presId="urn:microsoft.com/office/officeart/2005/8/layout/list1"/>
    <dgm:cxn modelId="{642F760C-B89F-44C0-91C7-C522CCC61CC3}" type="presParOf" srcId="{B3F24E81-8987-44AB-B8B4-D10ABD2A4F37}" destId="{A0636B35-0B2F-40C9-8581-7285390F88F6}" srcOrd="9" destOrd="0" presId="urn:microsoft.com/office/officeart/2005/8/layout/list1"/>
    <dgm:cxn modelId="{E20B8A7C-A005-46FE-A904-984E6C3E7989}" type="presParOf" srcId="{B3F24E81-8987-44AB-B8B4-D10ABD2A4F37}" destId="{6F451A0E-41AC-4284-8D6A-F275531016F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DBF1369-3A46-4ACE-997A-E3808E3964C9}" type="doc">
      <dgm:prSet loTypeId="urn:microsoft.com/office/officeart/2005/8/layout/vList5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zh-CN" altLang="en-US"/>
        </a:p>
      </dgm:t>
    </dgm:pt>
    <dgm:pt modelId="{124D34DF-9A15-4055-B77A-3AF65DFDFBDA}">
      <dgm:prSet phldrT="[文本]"/>
      <dgm:spPr/>
      <dgm:t>
        <a:bodyPr/>
        <a:lstStyle/>
        <a:p>
          <a:r>
            <a:rPr lang="zh-CN" altLang="en-US" smtClean="0">
              <a:latin typeface="微软雅黑" pitchFamily="34" charset="-122"/>
              <a:ea typeface="微软雅黑" pitchFamily="34" charset="-122"/>
            </a:rPr>
            <a:t>元数据融合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AF3AC670-9F1C-4076-B588-65621B05696F}" type="parTrans" cxnId="{D77E2D7B-D0F8-48FC-B4B6-249981A0F3E6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15C3E024-0E1B-4930-869D-A805150BBF89}" type="sibTrans" cxnId="{D77E2D7B-D0F8-48FC-B4B6-249981A0F3E6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EF74F63A-BD32-468E-833D-FF28480360FC}">
      <dgm:prSet phldrT="[文本]"/>
      <dgm:spPr/>
      <dgm:t>
        <a:bodyPr/>
        <a:lstStyle/>
        <a:p>
          <a:r>
            <a:rPr lang="zh-CN" altLang="en-US" smtClean="0">
              <a:latin typeface="微软雅黑" pitchFamily="34" charset="-122"/>
              <a:ea typeface="微软雅黑" pitchFamily="34" charset="-122"/>
            </a:rPr>
            <a:t>数据唯一性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C8E723EC-CBBF-4AF8-8B56-55254B47CF51}" type="parTrans" cxnId="{AE38FEAA-87B3-4B1F-9559-F560EC01B8E0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8C45D2CA-0DAF-4E01-A974-20534970EDCC}" type="sibTrans" cxnId="{AE38FEAA-87B3-4B1F-9559-F560EC01B8E0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21AF06E1-DCFD-46AD-AA31-DB000888350F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无论采用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HDFS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还是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Kudu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，大数据平台的数据只存储一份，保证数据的唯一性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D216F0BD-7069-4CA7-AD24-BD947C0247D0}" type="parTrans" cxnId="{CA4464A6-BC61-4FDC-8E74-60C2F4030405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4381018F-0067-43F9-8A99-14A35173B26E}" type="sibTrans" cxnId="{CA4464A6-BC61-4FDC-8E74-60C2F4030405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1C1D8B08-2F0D-4CA4-A9F0-CB2448CF83C9}">
      <dgm:prSet phldrT="[文本]"/>
      <dgm:spPr/>
      <dgm:t>
        <a:bodyPr/>
        <a:lstStyle/>
        <a:p>
          <a:r>
            <a:rPr lang="en-US" altLang="zh-CN" smtClean="0">
              <a:latin typeface="微软雅黑" pitchFamily="34" charset="-122"/>
              <a:ea typeface="微软雅黑" pitchFamily="34" charset="-122"/>
            </a:rPr>
            <a:t>HDFS</a:t>
          </a:r>
          <a:r>
            <a:rPr lang="zh-CN" altLang="en-US" smtClean="0">
              <a:latin typeface="微软雅黑" pitchFamily="34" charset="-122"/>
              <a:ea typeface="微软雅黑" pitchFamily="34" charset="-122"/>
            </a:rPr>
            <a:t>和</a:t>
          </a:r>
          <a:r>
            <a:rPr lang="en-US" altLang="zh-CN" smtClean="0">
              <a:latin typeface="微软雅黑" pitchFamily="34" charset="-122"/>
              <a:ea typeface="微软雅黑" pitchFamily="34" charset="-122"/>
            </a:rPr>
            <a:t>Kudu</a:t>
          </a:r>
          <a:r>
            <a:rPr lang="zh-CN" altLang="en-US" smtClean="0">
              <a:latin typeface="微软雅黑" pitchFamily="34" charset="-122"/>
              <a:ea typeface="微软雅黑" pitchFamily="34" charset="-122"/>
            </a:rPr>
            <a:t>的数据表采用相同的元数据管理，保证上层应用的透明访问。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9D1D546A-8BE9-4DD2-BFC2-4568FB8C823C}" type="parTrans" cxnId="{972722AE-1156-458C-9E97-88486FE59E61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F20B00E2-2DE2-447A-BD71-12F9AC8BA2B4}" type="sibTrans" cxnId="{972722AE-1156-458C-9E97-88486FE59E61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EB5EDB6F-F58A-4AB4-ADB1-2FC676176947}">
      <dgm:prSet phldrT="[文本]"/>
      <dgm:spPr/>
      <dgm:t>
        <a:bodyPr/>
        <a:lstStyle/>
        <a:p>
          <a:r>
            <a:rPr lang="zh-CN" altLang="en-US" smtClean="0">
              <a:latin typeface="微软雅黑" pitchFamily="34" charset="-122"/>
              <a:ea typeface="微软雅黑" pitchFamily="34" charset="-122"/>
            </a:rPr>
            <a:t>多应用支持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42346B08-F97A-493B-B37F-3033FB95FF6B}" type="parTrans" cxnId="{FA88FF1D-8447-458C-B75A-29866B6D71E3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9A28B955-D076-4A1A-9561-F2EE63941551}" type="sibTrans" cxnId="{FA88FF1D-8447-458C-B75A-29866B6D71E3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FCDBC37F-B6DD-46FE-8790-C094A5F1C890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无缝数据融合，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MR/Spark/Impala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等作业可以同时访问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HDFS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和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Kudu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数据表。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EB989213-DEE1-4752-AE9C-961046983870}" type="parTrans" cxnId="{11242DF2-12C3-4A68-8384-4AC92128B9C0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40B63742-40C9-442A-BD71-2C94545E0B7A}" type="sibTrans" cxnId="{11242DF2-12C3-4A68-8384-4AC92128B9C0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FEC3A3A3-6B72-4F59-AD0C-10E4604C8860}">
      <dgm:prSet phldrT="[文本]"/>
      <dgm:spPr/>
      <dgm:t>
        <a:bodyPr/>
        <a:lstStyle/>
        <a:p>
          <a:r>
            <a:rPr lang="zh-CN" altLang="en-US" smtClean="0">
              <a:latin typeface="微软雅黑" pitchFamily="34" charset="-122"/>
              <a:ea typeface="微软雅黑" pitchFamily="34" charset="-122"/>
            </a:rPr>
            <a:t>租户统一认证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97397D6F-8A81-4AD6-8E41-FA0A781DAAB4}" type="parTrans" cxnId="{34410000-F7EB-4389-9EE3-4F2ECC55D857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D9A210C0-7DAF-4DE1-B97B-7B4BB026560C}" type="sibTrans" cxnId="{34410000-F7EB-4389-9EE3-4F2ECC55D857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73CA1F90-9AD9-4B9D-ACA0-9D13791E49DD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共享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KDC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认证中心，大数据平台租户可以同时访问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HDFS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和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Kudu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的数据。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C89FD5B0-2449-4F32-9991-80397787E6A7}" type="parTrans" cxnId="{90855896-4BDA-4613-9EB3-A7BE23D942A5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C75F1747-F6BE-4828-93B5-09604D02A484}" type="sibTrans" cxnId="{90855896-4BDA-4613-9EB3-A7BE23D942A5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0B329D41-9307-4B7A-8CC9-E971E8326721}">
      <dgm:prSet phldrT="[文本]"/>
      <dgm:spPr/>
      <dgm:t>
        <a:bodyPr/>
        <a:lstStyle/>
        <a:p>
          <a:r>
            <a:rPr lang="zh-CN" altLang="en-US" smtClean="0">
              <a:latin typeface="微软雅黑" pitchFamily="34" charset="-122"/>
              <a:ea typeface="微软雅黑" pitchFamily="34" charset="-122"/>
            </a:rPr>
            <a:t>权限控制一致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5691FD76-FC78-455C-B73D-50FC49E6DAAA}" type="parTrans" cxnId="{37348A2D-7303-4112-BB69-B8F9C474046E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D51832C8-9BA0-4A21-A2A5-4BCCE26EA847}" type="sibTrans" cxnId="{37348A2D-7303-4112-BB69-B8F9C474046E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8BD40099-9D7C-4910-9871-CE8BAD781643}">
      <dgm:prSet phldrT="[文本]"/>
      <dgm:spPr/>
      <dgm:t>
        <a:bodyPr/>
        <a:lstStyle/>
        <a:p>
          <a:r>
            <a:rPr lang="zh-CN" altLang="en-US" smtClean="0">
              <a:latin typeface="微软雅黑" pitchFamily="34" charset="-122"/>
              <a:ea typeface="微软雅黑" pitchFamily="34" charset="-122"/>
            </a:rPr>
            <a:t>采用一致的</a:t>
          </a:r>
          <a:r>
            <a:rPr lang="en-US" altLang="zh-CN" smtClean="0">
              <a:latin typeface="微软雅黑" pitchFamily="34" charset="-122"/>
              <a:ea typeface="微软雅黑" pitchFamily="34" charset="-122"/>
            </a:rPr>
            <a:t>Sentry</a:t>
          </a:r>
          <a:r>
            <a:rPr lang="zh-CN" altLang="en-US" smtClean="0">
              <a:latin typeface="微软雅黑" pitchFamily="34" charset="-122"/>
              <a:ea typeface="微软雅黑" pitchFamily="34" charset="-122"/>
            </a:rPr>
            <a:t>方式，实现</a:t>
          </a:r>
          <a:r>
            <a:rPr lang="en-US" altLang="zh-CN" smtClean="0">
              <a:latin typeface="微软雅黑" pitchFamily="34" charset="-122"/>
              <a:ea typeface="微软雅黑" pitchFamily="34" charset="-122"/>
            </a:rPr>
            <a:t>HDFS</a:t>
          </a:r>
          <a:r>
            <a:rPr lang="zh-CN" altLang="en-US" smtClean="0">
              <a:latin typeface="微软雅黑" pitchFamily="34" charset="-122"/>
              <a:ea typeface="微软雅黑" pitchFamily="34" charset="-122"/>
            </a:rPr>
            <a:t>和</a:t>
          </a:r>
          <a:r>
            <a:rPr lang="en-US" altLang="zh-CN" smtClean="0">
              <a:latin typeface="微软雅黑" pitchFamily="34" charset="-122"/>
              <a:ea typeface="微软雅黑" pitchFamily="34" charset="-122"/>
            </a:rPr>
            <a:t>Kudu</a:t>
          </a:r>
          <a:r>
            <a:rPr lang="zh-CN" altLang="en-US" smtClean="0">
              <a:latin typeface="微软雅黑" pitchFamily="34" charset="-122"/>
              <a:ea typeface="微软雅黑" pitchFamily="34" charset="-122"/>
            </a:rPr>
            <a:t>数据表的访问权限统一控制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D291F467-BA68-43FA-BF55-BAA12CF1AEF2}" type="parTrans" cxnId="{4D5866CD-DD1A-42A4-9F88-8E072D7E9CF4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E5376900-5900-4A82-8E7E-B87B3F77C57E}" type="sibTrans" cxnId="{4D5866CD-DD1A-42A4-9F88-8E072D7E9CF4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0070601E-1D2C-46C8-B280-0EC65D6722EB}">
      <dgm:prSet phldrT="[文本]"/>
      <dgm:spPr/>
      <dgm:t>
        <a:bodyPr/>
        <a:lstStyle/>
        <a:p>
          <a:r>
            <a:rPr lang="zh-CN" altLang="en-US" smtClean="0">
              <a:latin typeface="微软雅黑" pitchFamily="34" charset="-122"/>
              <a:ea typeface="微软雅黑" pitchFamily="34" charset="-122"/>
            </a:rPr>
            <a:t>资源分配独立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866A46FD-C101-4091-BD91-FA423C73480E}" type="parTrans" cxnId="{B600727E-946E-4665-A50C-D7248833248E}">
      <dgm:prSet/>
      <dgm:spPr/>
      <dgm:t>
        <a:bodyPr/>
        <a:lstStyle/>
        <a:p>
          <a:endParaRPr lang="zh-CN" altLang="en-US"/>
        </a:p>
      </dgm:t>
    </dgm:pt>
    <dgm:pt modelId="{F71CAA18-D581-432E-9A71-8109192F207D}" type="sibTrans" cxnId="{B600727E-946E-4665-A50C-D7248833248E}">
      <dgm:prSet/>
      <dgm:spPr/>
      <dgm:t>
        <a:bodyPr/>
        <a:lstStyle/>
        <a:p>
          <a:endParaRPr lang="zh-CN" altLang="en-US"/>
        </a:p>
      </dgm:t>
    </dgm:pt>
    <dgm:pt modelId="{01F76126-0B08-46A3-B671-6D0E23B6CE03}">
      <dgm:prSet phldrT="[文本]"/>
      <dgm:spPr/>
      <dgm:t>
        <a:bodyPr/>
        <a:lstStyle/>
        <a:p>
          <a:r>
            <a:rPr lang="zh-CN" altLang="en-US" smtClean="0">
              <a:latin typeface="微软雅黑" pitchFamily="34" charset="-122"/>
              <a:ea typeface="微软雅黑" pitchFamily="34" charset="-122"/>
            </a:rPr>
            <a:t>为了满足租户不同模式的业务，可以为租户分配独立的</a:t>
          </a:r>
          <a:r>
            <a:rPr lang="en-US" altLang="zh-CN" smtClean="0">
              <a:latin typeface="微软雅黑" pitchFamily="34" charset="-122"/>
              <a:ea typeface="微软雅黑" pitchFamily="34" charset="-122"/>
            </a:rPr>
            <a:t>Kudu</a:t>
          </a:r>
          <a:r>
            <a:rPr lang="zh-CN" altLang="en-US" smtClean="0">
              <a:latin typeface="微软雅黑" pitchFamily="34" charset="-122"/>
              <a:ea typeface="微软雅黑" pitchFamily="34" charset="-122"/>
            </a:rPr>
            <a:t>与</a:t>
          </a:r>
          <a:r>
            <a:rPr lang="en-US" altLang="zh-CN" smtClean="0">
              <a:latin typeface="微软雅黑" pitchFamily="34" charset="-122"/>
              <a:ea typeface="微软雅黑" pitchFamily="34" charset="-122"/>
            </a:rPr>
            <a:t>HDFS</a:t>
          </a:r>
          <a:r>
            <a:rPr lang="zh-CN" altLang="en-US" smtClean="0">
              <a:latin typeface="微软雅黑" pitchFamily="34" charset="-122"/>
              <a:ea typeface="微软雅黑" pitchFamily="34" charset="-122"/>
            </a:rPr>
            <a:t>的资源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0974CB87-DDBA-4874-945F-3764C09BED0A}" type="parTrans" cxnId="{F8737F87-BD63-48BA-82EA-49DE8A329DB8}">
      <dgm:prSet/>
      <dgm:spPr/>
      <dgm:t>
        <a:bodyPr/>
        <a:lstStyle/>
        <a:p>
          <a:endParaRPr lang="zh-CN" altLang="en-US"/>
        </a:p>
      </dgm:t>
    </dgm:pt>
    <dgm:pt modelId="{D2FF56E8-AD14-4E72-AF35-C956E0EBFA10}" type="sibTrans" cxnId="{F8737F87-BD63-48BA-82EA-49DE8A329DB8}">
      <dgm:prSet/>
      <dgm:spPr/>
      <dgm:t>
        <a:bodyPr/>
        <a:lstStyle/>
        <a:p>
          <a:endParaRPr lang="zh-CN" altLang="en-US"/>
        </a:p>
      </dgm:t>
    </dgm:pt>
    <dgm:pt modelId="{AA01C04F-0147-4F3C-8A35-9DE19B87FB58}" type="pres">
      <dgm:prSet presAssocID="{ADBF1369-3A46-4ACE-997A-E3808E3964C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9A461F4-E886-4518-AE80-019F740CC5B6}" type="pres">
      <dgm:prSet presAssocID="{EF74F63A-BD32-468E-833D-FF28480360FC}" presName="linNode" presStyleCnt="0"/>
      <dgm:spPr/>
      <dgm:t>
        <a:bodyPr/>
        <a:lstStyle/>
        <a:p>
          <a:endParaRPr lang="zh-CN" altLang="en-US"/>
        </a:p>
      </dgm:t>
    </dgm:pt>
    <dgm:pt modelId="{BD92AD89-AE4F-4612-AC32-FF971CFDFCC0}" type="pres">
      <dgm:prSet presAssocID="{EF74F63A-BD32-468E-833D-FF28480360FC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FD1456-FF9D-44A4-86C8-BF95CDE192D7}" type="pres">
      <dgm:prSet presAssocID="{EF74F63A-BD32-468E-833D-FF28480360FC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51DC68-17C7-4608-BA44-E8AE0A641147}" type="pres">
      <dgm:prSet presAssocID="{8C45D2CA-0DAF-4E01-A974-20534970EDCC}" presName="sp" presStyleCnt="0"/>
      <dgm:spPr/>
      <dgm:t>
        <a:bodyPr/>
        <a:lstStyle/>
        <a:p>
          <a:endParaRPr lang="zh-CN" altLang="en-US"/>
        </a:p>
      </dgm:t>
    </dgm:pt>
    <dgm:pt modelId="{B61CB298-6711-4AB1-AED7-1D5215D17235}" type="pres">
      <dgm:prSet presAssocID="{124D34DF-9A15-4055-B77A-3AF65DFDFBDA}" presName="linNode" presStyleCnt="0"/>
      <dgm:spPr/>
      <dgm:t>
        <a:bodyPr/>
        <a:lstStyle/>
        <a:p>
          <a:endParaRPr lang="zh-CN" altLang="en-US"/>
        </a:p>
      </dgm:t>
    </dgm:pt>
    <dgm:pt modelId="{1CB4955E-3CD0-4394-9D40-2363D8EA6E5E}" type="pres">
      <dgm:prSet presAssocID="{124D34DF-9A15-4055-B77A-3AF65DFDFBDA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65F973-71DA-42E2-B8CD-2D1A88489582}" type="pres">
      <dgm:prSet presAssocID="{124D34DF-9A15-4055-B77A-3AF65DFDFBDA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2D4248-0373-49E6-8DF4-F5FE9FABEC8B}" type="pres">
      <dgm:prSet presAssocID="{15C3E024-0E1B-4930-869D-A805150BBF89}" presName="sp" presStyleCnt="0"/>
      <dgm:spPr/>
      <dgm:t>
        <a:bodyPr/>
        <a:lstStyle/>
        <a:p>
          <a:endParaRPr lang="zh-CN" altLang="en-US"/>
        </a:p>
      </dgm:t>
    </dgm:pt>
    <dgm:pt modelId="{8AC714A8-DF50-4857-8D21-BA539F8AD4EF}" type="pres">
      <dgm:prSet presAssocID="{EB5EDB6F-F58A-4AB4-ADB1-2FC676176947}" presName="linNode" presStyleCnt="0"/>
      <dgm:spPr/>
      <dgm:t>
        <a:bodyPr/>
        <a:lstStyle/>
        <a:p>
          <a:endParaRPr lang="zh-CN" altLang="en-US"/>
        </a:p>
      </dgm:t>
    </dgm:pt>
    <dgm:pt modelId="{2D763CB6-2E81-40BE-A23B-5C26C4D8FDC7}" type="pres">
      <dgm:prSet presAssocID="{EB5EDB6F-F58A-4AB4-ADB1-2FC676176947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89D10C-2C84-4FB9-9243-2F84C6B81A66}" type="pres">
      <dgm:prSet presAssocID="{EB5EDB6F-F58A-4AB4-ADB1-2FC676176947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EFD66F-81FC-4E1E-A434-1889C88EF509}" type="pres">
      <dgm:prSet presAssocID="{9A28B955-D076-4A1A-9561-F2EE63941551}" presName="sp" presStyleCnt="0"/>
      <dgm:spPr/>
      <dgm:t>
        <a:bodyPr/>
        <a:lstStyle/>
        <a:p>
          <a:endParaRPr lang="zh-CN" altLang="en-US"/>
        </a:p>
      </dgm:t>
    </dgm:pt>
    <dgm:pt modelId="{99D96725-879B-4639-856C-EBAE8772C8B3}" type="pres">
      <dgm:prSet presAssocID="{FEC3A3A3-6B72-4F59-AD0C-10E4604C8860}" presName="linNode" presStyleCnt="0"/>
      <dgm:spPr/>
      <dgm:t>
        <a:bodyPr/>
        <a:lstStyle/>
        <a:p>
          <a:endParaRPr lang="zh-CN" altLang="en-US"/>
        </a:p>
      </dgm:t>
    </dgm:pt>
    <dgm:pt modelId="{9CE7683A-E737-4BE0-A8C6-4E1566CD3957}" type="pres">
      <dgm:prSet presAssocID="{FEC3A3A3-6B72-4F59-AD0C-10E4604C8860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E7E58D-059C-4CDE-B2F9-0D2B3D64B6E2}" type="pres">
      <dgm:prSet presAssocID="{FEC3A3A3-6B72-4F59-AD0C-10E4604C8860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DD9641-120D-46D3-81A0-61EA0926FE97}" type="pres">
      <dgm:prSet presAssocID="{D9A210C0-7DAF-4DE1-B97B-7B4BB026560C}" presName="sp" presStyleCnt="0"/>
      <dgm:spPr/>
      <dgm:t>
        <a:bodyPr/>
        <a:lstStyle/>
        <a:p>
          <a:endParaRPr lang="zh-CN" altLang="en-US"/>
        </a:p>
      </dgm:t>
    </dgm:pt>
    <dgm:pt modelId="{1799D76A-6155-46A6-81EB-7CC7EA695F61}" type="pres">
      <dgm:prSet presAssocID="{0B329D41-9307-4B7A-8CC9-E971E8326721}" presName="linNode" presStyleCnt="0"/>
      <dgm:spPr/>
      <dgm:t>
        <a:bodyPr/>
        <a:lstStyle/>
        <a:p>
          <a:endParaRPr lang="zh-CN" altLang="en-US"/>
        </a:p>
      </dgm:t>
    </dgm:pt>
    <dgm:pt modelId="{53733CC5-15FD-4A7F-875B-0CF98B431E8D}" type="pres">
      <dgm:prSet presAssocID="{0B329D41-9307-4B7A-8CC9-E971E8326721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FE56BF-AC14-4BBD-8045-640BB64B15E7}" type="pres">
      <dgm:prSet presAssocID="{0B329D41-9307-4B7A-8CC9-E971E8326721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ACFC62-C86D-4EFC-8085-8703EE94FA88}" type="pres">
      <dgm:prSet presAssocID="{D51832C8-9BA0-4A21-A2A5-4BCCE26EA847}" presName="sp" presStyleCnt="0"/>
      <dgm:spPr/>
      <dgm:t>
        <a:bodyPr/>
        <a:lstStyle/>
        <a:p>
          <a:endParaRPr lang="zh-CN" altLang="en-US"/>
        </a:p>
      </dgm:t>
    </dgm:pt>
    <dgm:pt modelId="{73206171-5D86-493C-9D0B-600F77C39AC8}" type="pres">
      <dgm:prSet presAssocID="{0070601E-1D2C-46C8-B280-0EC65D6722EB}" presName="linNode" presStyleCnt="0"/>
      <dgm:spPr/>
    </dgm:pt>
    <dgm:pt modelId="{65F7A578-A8D4-4C73-A2A4-FC9DEE00D6E6}" type="pres">
      <dgm:prSet presAssocID="{0070601E-1D2C-46C8-B280-0EC65D6722EB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91A24A-153E-453F-AA9D-B06E697A0908}" type="pres">
      <dgm:prSet presAssocID="{0070601E-1D2C-46C8-B280-0EC65D6722EB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2987C7E-F8CA-4B02-8128-15C13A3A0004}" type="presOf" srcId="{73CA1F90-9AD9-4B9D-ACA0-9D13791E49DD}" destId="{FAE7E58D-059C-4CDE-B2F9-0D2B3D64B6E2}" srcOrd="0" destOrd="0" presId="urn:microsoft.com/office/officeart/2005/8/layout/vList5"/>
    <dgm:cxn modelId="{972722AE-1156-458C-9E97-88486FE59E61}" srcId="{124D34DF-9A15-4055-B77A-3AF65DFDFBDA}" destId="{1C1D8B08-2F0D-4CA4-A9F0-CB2448CF83C9}" srcOrd="0" destOrd="0" parTransId="{9D1D546A-8BE9-4DD2-BFC2-4568FB8C823C}" sibTransId="{F20B00E2-2DE2-447A-BD71-12F9AC8BA2B4}"/>
    <dgm:cxn modelId="{11242DF2-12C3-4A68-8384-4AC92128B9C0}" srcId="{EB5EDB6F-F58A-4AB4-ADB1-2FC676176947}" destId="{FCDBC37F-B6DD-46FE-8790-C094A5F1C890}" srcOrd="0" destOrd="0" parTransId="{EB989213-DEE1-4752-AE9C-961046983870}" sibTransId="{40B63742-40C9-442A-BD71-2C94545E0B7A}"/>
    <dgm:cxn modelId="{E79F1EB8-B5A6-4024-A765-36D7F902C256}" type="presOf" srcId="{EB5EDB6F-F58A-4AB4-ADB1-2FC676176947}" destId="{2D763CB6-2E81-40BE-A23B-5C26C4D8FDC7}" srcOrd="0" destOrd="0" presId="urn:microsoft.com/office/officeart/2005/8/layout/vList5"/>
    <dgm:cxn modelId="{34410000-F7EB-4389-9EE3-4F2ECC55D857}" srcId="{ADBF1369-3A46-4ACE-997A-E3808E3964C9}" destId="{FEC3A3A3-6B72-4F59-AD0C-10E4604C8860}" srcOrd="3" destOrd="0" parTransId="{97397D6F-8A81-4AD6-8E41-FA0A781DAAB4}" sibTransId="{D9A210C0-7DAF-4DE1-B97B-7B4BB026560C}"/>
    <dgm:cxn modelId="{F8737F87-BD63-48BA-82EA-49DE8A329DB8}" srcId="{0070601E-1D2C-46C8-B280-0EC65D6722EB}" destId="{01F76126-0B08-46A3-B671-6D0E23B6CE03}" srcOrd="0" destOrd="0" parTransId="{0974CB87-DDBA-4874-945F-3764C09BED0A}" sibTransId="{D2FF56E8-AD14-4E72-AF35-C956E0EBFA10}"/>
    <dgm:cxn modelId="{4D5866CD-DD1A-42A4-9F88-8E072D7E9CF4}" srcId="{0B329D41-9307-4B7A-8CC9-E971E8326721}" destId="{8BD40099-9D7C-4910-9871-CE8BAD781643}" srcOrd="0" destOrd="0" parTransId="{D291F467-BA68-43FA-BF55-BAA12CF1AEF2}" sibTransId="{E5376900-5900-4A82-8E7E-B87B3F77C57E}"/>
    <dgm:cxn modelId="{37348A2D-7303-4112-BB69-B8F9C474046E}" srcId="{ADBF1369-3A46-4ACE-997A-E3808E3964C9}" destId="{0B329D41-9307-4B7A-8CC9-E971E8326721}" srcOrd="4" destOrd="0" parTransId="{5691FD76-FC78-455C-B73D-50FC49E6DAAA}" sibTransId="{D51832C8-9BA0-4A21-A2A5-4BCCE26EA847}"/>
    <dgm:cxn modelId="{3CF02301-96D3-465B-A39A-B7E6EA9CD6CD}" type="presOf" srcId="{21AF06E1-DCFD-46AD-AA31-DB000888350F}" destId="{96FD1456-FF9D-44A4-86C8-BF95CDE192D7}" srcOrd="0" destOrd="0" presId="urn:microsoft.com/office/officeart/2005/8/layout/vList5"/>
    <dgm:cxn modelId="{B600727E-946E-4665-A50C-D7248833248E}" srcId="{ADBF1369-3A46-4ACE-997A-E3808E3964C9}" destId="{0070601E-1D2C-46C8-B280-0EC65D6722EB}" srcOrd="5" destOrd="0" parTransId="{866A46FD-C101-4091-BD91-FA423C73480E}" sibTransId="{F71CAA18-D581-432E-9A71-8109192F207D}"/>
    <dgm:cxn modelId="{A56731C4-35BE-4550-A998-260C1FF54F5E}" type="presOf" srcId="{FCDBC37F-B6DD-46FE-8790-C094A5F1C890}" destId="{9589D10C-2C84-4FB9-9243-2F84C6B81A66}" srcOrd="0" destOrd="0" presId="urn:microsoft.com/office/officeart/2005/8/layout/vList5"/>
    <dgm:cxn modelId="{BB94E4B0-C412-4502-9721-727849BBC29F}" type="presOf" srcId="{FEC3A3A3-6B72-4F59-AD0C-10E4604C8860}" destId="{9CE7683A-E737-4BE0-A8C6-4E1566CD3957}" srcOrd="0" destOrd="0" presId="urn:microsoft.com/office/officeart/2005/8/layout/vList5"/>
    <dgm:cxn modelId="{2D28AC90-775A-43D7-B227-415CF5EB6179}" type="presOf" srcId="{1C1D8B08-2F0D-4CA4-A9F0-CB2448CF83C9}" destId="{F965F973-71DA-42E2-B8CD-2D1A88489582}" srcOrd="0" destOrd="0" presId="urn:microsoft.com/office/officeart/2005/8/layout/vList5"/>
    <dgm:cxn modelId="{90855896-4BDA-4613-9EB3-A7BE23D942A5}" srcId="{FEC3A3A3-6B72-4F59-AD0C-10E4604C8860}" destId="{73CA1F90-9AD9-4B9D-ACA0-9D13791E49DD}" srcOrd="0" destOrd="0" parTransId="{C89FD5B0-2449-4F32-9991-80397787E6A7}" sibTransId="{C75F1747-F6BE-4828-93B5-09604D02A484}"/>
    <dgm:cxn modelId="{8CBBC3EE-2DA8-47A2-9140-FA8EED64011E}" type="presOf" srcId="{124D34DF-9A15-4055-B77A-3AF65DFDFBDA}" destId="{1CB4955E-3CD0-4394-9D40-2363D8EA6E5E}" srcOrd="0" destOrd="0" presId="urn:microsoft.com/office/officeart/2005/8/layout/vList5"/>
    <dgm:cxn modelId="{AE38FEAA-87B3-4B1F-9559-F560EC01B8E0}" srcId="{ADBF1369-3A46-4ACE-997A-E3808E3964C9}" destId="{EF74F63A-BD32-468E-833D-FF28480360FC}" srcOrd="0" destOrd="0" parTransId="{C8E723EC-CBBF-4AF8-8B56-55254B47CF51}" sibTransId="{8C45D2CA-0DAF-4E01-A974-20534970EDCC}"/>
    <dgm:cxn modelId="{E8DB7788-13D4-45CA-90AC-194E461CEDA3}" type="presOf" srcId="{0B329D41-9307-4B7A-8CC9-E971E8326721}" destId="{53733CC5-15FD-4A7F-875B-0CF98B431E8D}" srcOrd="0" destOrd="0" presId="urn:microsoft.com/office/officeart/2005/8/layout/vList5"/>
    <dgm:cxn modelId="{4ED1137B-53BC-4F3C-8FA5-4AAACE2D0732}" type="presOf" srcId="{8BD40099-9D7C-4910-9871-CE8BAD781643}" destId="{03FE56BF-AC14-4BBD-8045-640BB64B15E7}" srcOrd="0" destOrd="0" presId="urn:microsoft.com/office/officeart/2005/8/layout/vList5"/>
    <dgm:cxn modelId="{CA4464A6-BC61-4FDC-8E74-60C2F4030405}" srcId="{EF74F63A-BD32-468E-833D-FF28480360FC}" destId="{21AF06E1-DCFD-46AD-AA31-DB000888350F}" srcOrd="0" destOrd="0" parTransId="{D216F0BD-7069-4CA7-AD24-BD947C0247D0}" sibTransId="{4381018F-0067-43F9-8A99-14A35173B26E}"/>
    <dgm:cxn modelId="{FA88FF1D-8447-458C-B75A-29866B6D71E3}" srcId="{ADBF1369-3A46-4ACE-997A-E3808E3964C9}" destId="{EB5EDB6F-F58A-4AB4-ADB1-2FC676176947}" srcOrd="2" destOrd="0" parTransId="{42346B08-F97A-493B-B37F-3033FB95FF6B}" sibTransId="{9A28B955-D076-4A1A-9561-F2EE63941551}"/>
    <dgm:cxn modelId="{ADA8A830-03ED-48A1-95B9-370CC734038B}" type="presOf" srcId="{EF74F63A-BD32-468E-833D-FF28480360FC}" destId="{BD92AD89-AE4F-4612-AC32-FF971CFDFCC0}" srcOrd="0" destOrd="0" presId="urn:microsoft.com/office/officeart/2005/8/layout/vList5"/>
    <dgm:cxn modelId="{3A60C50B-7EBC-413D-BC06-5D5AADD334BC}" type="presOf" srcId="{0070601E-1D2C-46C8-B280-0EC65D6722EB}" destId="{65F7A578-A8D4-4C73-A2A4-FC9DEE00D6E6}" srcOrd="0" destOrd="0" presId="urn:microsoft.com/office/officeart/2005/8/layout/vList5"/>
    <dgm:cxn modelId="{1D8DA443-2219-42BA-A399-B3164F0F22D6}" type="presOf" srcId="{ADBF1369-3A46-4ACE-997A-E3808E3964C9}" destId="{AA01C04F-0147-4F3C-8A35-9DE19B87FB58}" srcOrd="0" destOrd="0" presId="urn:microsoft.com/office/officeart/2005/8/layout/vList5"/>
    <dgm:cxn modelId="{D77E2D7B-D0F8-48FC-B4B6-249981A0F3E6}" srcId="{ADBF1369-3A46-4ACE-997A-E3808E3964C9}" destId="{124D34DF-9A15-4055-B77A-3AF65DFDFBDA}" srcOrd="1" destOrd="0" parTransId="{AF3AC670-9F1C-4076-B588-65621B05696F}" sibTransId="{15C3E024-0E1B-4930-869D-A805150BBF89}"/>
    <dgm:cxn modelId="{E0C35DAD-CD56-46BC-8351-87BFB3AB3D82}" type="presOf" srcId="{01F76126-0B08-46A3-B671-6D0E23B6CE03}" destId="{5D91A24A-153E-453F-AA9D-B06E697A0908}" srcOrd="0" destOrd="0" presId="urn:microsoft.com/office/officeart/2005/8/layout/vList5"/>
    <dgm:cxn modelId="{E8BF75F6-582D-491D-9078-3F1D4318ADE5}" type="presParOf" srcId="{AA01C04F-0147-4F3C-8A35-9DE19B87FB58}" destId="{39A461F4-E886-4518-AE80-019F740CC5B6}" srcOrd="0" destOrd="0" presId="urn:microsoft.com/office/officeart/2005/8/layout/vList5"/>
    <dgm:cxn modelId="{629BED68-B0A3-4850-9A3B-2D8DDDE61E9C}" type="presParOf" srcId="{39A461F4-E886-4518-AE80-019F740CC5B6}" destId="{BD92AD89-AE4F-4612-AC32-FF971CFDFCC0}" srcOrd="0" destOrd="0" presId="urn:microsoft.com/office/officeart/2005/8/layout/vList5"/>
    <dgm:cxn modelId="{EC4E0361-D847-4C46-9D2B-051A4997461E}" type="presParOf" srcId="{39A461F4-E886-4518-AE80-019F740CC5B6}" destId="{96FD1456-FF9D-44A4-86C8-BF95CDE192D7}" srcOrd="1" destOrd="0" presId="urn:microsoft.com/office/officeart/2005/8/layout/vList5"/>
    <dgm:cxn modelId="{C14990C8-3E73-4CC8-A4D4-9208E27A9939}" type="presParOf" srcId="{AA01C04F-0147-4F3C-8A35-9DE19B87FB58}" destId="{C351DC68-17C7-4608-BA44-E8AE0A641147}" srcOrd="1" destOrd="0" presId="urn:microsoft.com/office/officeart/2005/8/layout/vList5"/>
    <dgm:cxn modelId="{D96D2B05-B6BC-404F-A83D-08AC768060C9}" type="presParOf" srcId="{AA01C04F-0147-4F3C-8A35-9DE19B87FB58}" destId="{B61CB298-6711-4AB1-AED7-1D5215D17235}" srcOrd="2" destOrd="0" presId="urn:microsoft.com/office/officeart/2005/8/layout/vList5"/>
    <dgm:cxn modelId="{9AFF638B-3673-45D3-AB18-7FD232CDF90E}" type="presParOf" srcId="{B61CB298-6711-4AB1-AED7-1D5215D17235}" destId="{1CB4955E-3CD0-4394-9D40-2363D8EA6E5E}" srcOrd="0" destOrd="0" presId="urn:microsoft.com/office/officeart/2005/8/layout/vList5"/>
    <dgm:cxn modelId="{F6A7AD89-9F5D-4938-A4B7-B98AA1DBFB09}" type="presParOf" srcId="{B61CB298-6711-4AB1-AED7-1D5215D17235}" destId="{F965F973-71DA-42E2-B8CD-2D1A88489582}" srcOrd="1" destOrd="0" presId="urn:microsoft.com/office/officeart/2005/8/layout/vList5"/>
    <dgm:cxn modelId="{9ACFB11C-D9C7-4144-9A49-9ED19A6383B8}" type="presParOf" srcId="{AA01C04F-0147-4F3C-8A35-9DE19B87FB58}" destId="{332D4248-0373-49E6-8DF4-F5FE9FABEC8B}" srcOrd="3" destOrd="0" presId="urn:microsoft.com/office/officeart/2005/8/layout/vList5"/>
    <dgm:cxn modelId="{03BA4E32-97D0-4045-92BF-B63188CC6B4B}" type="presParOf" srcId="{AA01C04F-0147-4F3C-8A35-9DE19B87FB58}" destId="{8AC714A8-DF50-4857-8D21-BA539F8AD4EF}" srcOrd="4" destOrd="0" presId="urn:microsoft.com/office/officeart/2005/8/layout/vList5"/>
    <dgm:cxn modelId="{1EDD9DCF-FDB9-43E2-9DA9-B243C83A4CB3}" type="presParOf" srcId="{8AC714A8-DF50-4857-8D21-BA539F8AD4EF}" destId="{2D763CB6-2E81-40BE-A23B-5C26C4D8FDC7}" srcOrd="0" destOrd="0" presId="urn:microsoft.com/office/officeart/2005/8/layout/vList5"/>
    <dgm:cxn modelId="{61D7BD05-31CC-49DD-B559-BBB7C3537EB8}" type="presParOf" srcId="{8AC714A8-DF50-4857-8D21-BA539F8AD4EF}" destId="{9589D10C-2C84-4FB9-9243-2F84C6B81A66}" srcOrd="1" destOrd="0" presId="urn:microsoft.com/office/officeart/2005/8/layout/vList5"/>
    <dgm:cxn modelId="{61851DC8-F4CB-4732-8BC1-757175CC2B03}" type="presParOf" srcId="{AA01C04F-0147-4F3C-8A35-9DE19B87FB58}" destId="{F5EFD66F-81FC-4E1E-A434-1889C88EF509}" srcOrd="5" destOrd="0" presId="urn:microsoft.com/office/officeart/2005/8/layout/vList5"/>
    <dgm:cxn modelId="{552FD2B8-8A15-4B17-B82C-542E32975BB8}" type="presParOf" srcId="{AA01C04F-0147-4F3C-8A35-9DE19B87FB58}" destId="{99D96725-879B-4639-856C-EBAE8772C8B3}" srcOrd="6" destOrd="0" presId="urn:microsoft.com/office/officeart/2005/8/layout/vList5"/>
    <dgm:cxn modelId="{D150C4FA-A81C-4539-9DCF-E2843703221D}" type="presParOf" srcId="{99D96725-879B-4639-856C-EBAE8772C8B3}" destId="{9CE7683A-E737-4BE0-A8C6-4E1566CD3957}" srcOrd="0" destOrd="0" presId="urn:microsoft.com/office/officeart/2005/8/layout/vList5"/>
    <dgm:cxn modelId="{F303EE98-8801-4BF3-8D60-292EC5A6DC5E}" type="presParOf" srcId="{99D96725-879B-4639-856C-EBAE8772C8B3}" destId="{FAE7E58D-059C-4CDE-B2F9-0D2B3D64B6E2}" srcOrd="1" destOrd="0" presId="urn:microsoft.com/office/officeart/2005/8/layout/vList5"/>
    <dgm:cxn modelId="{BAD8B39A-6744-4DEC-A56F-989D4E5FA275}" type="presParOf" srcId="{AA01C04F-0147-4F3C-8A35-9DE19B87FB58}" destId="{95DD9641-120D-46D3-81A0-61EA0926FE97}" srcOrd="7" destOrd="0" presId="urn:microsoft.com/office/officeart/2005/8/layout/vList5"/>
    <dgm:cxn modelId="{36084286-6089-454F-9132-E51D5F23E326}" type="presParOf" srcId="{AA01C04F-0147-4F3C-8A35-9DE19B87FB58}" destId="{1799D76A-6155-46A6-81EB-7CC7EA695F61}" srcOrd="8" destOrd="0" presId="urn:microsoft.com/office/officeart/2005/8/layout/vList5"/>
    <dgm:cxn modelId="{C818C622-B4FC-4068-A755-E63D6CDFD2D7}" type="presParOf" srcId="{1799D76A-6155-46A6-81EB-7CC7EA695F61}" destId="{53733CC5-15FD-4A7F-875B-0CF98B431E8D}" srcOrd="0" destOrd="0" presId="urn:microsoft.com/office/officeart/2005/8/layout/vList5"/>
    <dgm:cxn modelId="{F6CF6053-8D79-4E33-9E40-F0C8823BAD79}" type="presParOf" srcId="{1799D76A-6155-46A6-81EB-7CC7EA695F61}" destId="{03FE56BF-AC14-4BBD-8045-640BB64B15E7}" srcOrd="1" destOrd="0" presId="urn:microsoft.com/office/officeart/2005/8/layout/vList5"/>
    <dgm:cxn modelId="{986804C7-2273-482D-9707-D3786C7EBB88}" type="presParOf" srcId="{AA01C04F-0147-4F3C-8A35-9DE19B87FB58}" destId="{92ACFC62-C86D-4EFC-8085-8703EE94FA88}" srcOrd="9" destOrd="0" presId="urn:microsoft.com/office/officeart/2005/8/layout/vList5"/>
    <dgm:cxn modelId="{4DE87A84-2390-40A8-88A4-ADEFFEABD959}" type="presParOf" srcId="{AA01C04F-0147-4F3C-8A35-9DE19B87FB58}" destId="{73206171-5D86-493C-9D0B-600F77C39AC8}" srcOrd="10" destOrd="0" presId="urn:microsoft.com/office/officeart/2005/8/layout/vList5"/>
    <dgm:cxn modelId="{06C5F97C-D7F0-4848-B398-A0BB0ADE43F3}" type="presParOf" srcId="{73206171-5D86-493C-9D0B-600F77C39AC8}" destId="{65F7A578-A8D4-4C73-A2A4-FC9DEE00D6E6}" srcOrd="0" destOrd="0" presId="urn:microsoft.com/office/officeart/2005/8/layout/vList5"/>
    <dgm:cxn modelId="{18749908-0598-4E8A-96B7-FB68AFE28A47}" type="presParOf" srcId="{73206171-5D86-493C-9D0B-600F77C39AC8}" destId="{5D91A24A-153E-453F-AA9D-B06E697A090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FB77CFC-6015-4991-AE00-708BFEA37AB5}" type="doc">
      <dgm:prSet loTypeId="urn:microsoft.com/office/officeart/2005/8/layout/vList2" loCatId="list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zh-CN" altLang="en-US"/>
        </a:p>
      </dgm:t>
    </dgm:pt>
    <dgm:pt modelId="{80B7EA35-8648-402B-9D61-545E4385E319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测试目标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5FAA8FE-E1EB-4193-9C06-98A70100D471}" type="parTrans" cxnId="{32BBA748-13BE-40D5-BC80-8612D3EB7FD0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A710A3-3AE5-471C-9C3D-D07A41033331}" type="sibTrans" cxnId="{32BBA748-13BE-40D5-BC80-8612D3EB7FD0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0E0909-4C3F-49C3-AAF5-2BB5FB56874E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针对上海电信大数据平台</a:t>
          </a:r>
          <a:r>
            <a:rPr lang="en-US" altLang="zh-CN" sz="1400" dirty="0" smtClean="0">
              <a:latin typeface="微软雅黑" pitchFamily="34" charset="-122"/>
              <a:ea typeface="微软雅黑" pitchFamily="34" charset="-122"/>
            </a:rPr>
            <a:t>SQL</a:t>
          </a:r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应用的两个重点性能指标（增量更新，实时查询）进行了针对性测试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1C01C80-6349-40EE-B4C3-8E66E5FFD906}" type="parTrans" cxnId="{AC49344A-7E2B-472D-9D0D-A5CFA665267C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7F8A09-E1E1-4D66-AAF5-EE1D0AB820E8}" type="sibTrans" cxnId="{AC49344A-7E2B-472D-9D0D-A5CFA665267C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334066-EADF-4763-8956-719D37C4EAA7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测试场景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05126A-E394-4CD3-AFA3-4F1234B2E722}" type="parTrans" cxnId="{524B8959-3D06-4E7E-B5A9-1B7DEEF9BECC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5F21014-6627-47CF-9774-7AA25BBA19F8}" type="sibTrans" cxnId="{524B8959-3D06-4E7E-B5A9-1B7DEEF9BECC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0281690-372B-491F-8E9B-D3BCE515961A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选择了业务复杂性最高的</a:t>
          </a:r>
          <a:r>
            <a:rPr lang="en-US" altLang="zh-CN" sz="1400" dirty="0" smtClean="0">
              <a:latin typeface="微软雅黑" pitchFamily="34" charset="-122"/>
              <a:ea typeface="微软雅黑" pitchFamily="34" charset="-122"/>
            </a:rPr>
            <a:t>O</a:t>
          </a:r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域相关业务场景，覆盖实时处理业务和数据分析业务的大部分业务需求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1F5AAA-E9EA-4B40-9A8F-3E13746B3EF1}" type="parTrans" cxnId="{769CAF1C-5C13-4270-96A2-A786173F0D07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2EB233-1A12-4102-AC22-7CD764DCEC86}" type="sibTrans" cxnId="{769CAF1C-5C13-4270-96A2-A786173F0D07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4BB4C2-858A-4074-AF39-AE0A0CBE61CB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测试过程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EB9B6E4-B09C-49CC-81E4-0745F72CE0FE}" type="parTrans" cxnId="{88B76B3E-E168-4A6C-A686-FA797556BBE5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AFA88B-B5C1-4B6D-8977-F9E6E415F6E5}" type="sibTrans" cxnId="{88B76B3E-E168-4A6C-A686-FA797556BBE5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6921327-42B6-47BC-9648-311D166D1681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包括了功能测试、管理测试、对外接口测试、性能测试、完整性测试，稳定性测试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D1C8EB-8A41-45C3-BD11-690705BE2FA4}" type="parTrans" cxnId="{DA262563-61D6-431C-AA86-DA86174EDF45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FCC90E8-BA30-4B3D-A208-FC7B2A818C59}" type="sibTrans" cxnId="{DA262563-61D6-431C-AA86-DA86174EDF45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0774B8-5461-4237-A5F3-09A644EAEB6C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业务对接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0DF5BD-D3EE-448D-B36A-EC44CBEDF271}" type="parTrans" cxnId="{CD6A3837-DD0C-4CE8-B2CE-AF4B3A0F52AC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299A3E6-0FDE-4B6C-BEFE-BDD52BC68017}" type="sibTrans" cxnId="{CD6A3837-DD0C-4CE8-B2CE-AF4B3A0F52AC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517D36-74B5-433C-A69F-85B4A836808D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提供了</a:t>
          </a:r>
          <a:r>
            <a:rPr lang="en-US" altLang="zh-CN" sz="1400" dirty="0" smtClean="0">
              <a:latin typeface="微软雅黑" pitchFamily="34" charset="-122"/>
              <a:ea typeface="微软雅黑" pitchFamily="34" charset="-122"/>
            </a:rPr>
            <a:t>Kudu</a:t>
          </a:r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多租户的应用环境，满足租户管理、资源分配、权限管理等业务开通的必备条件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91037F-E791-4214-916B-95B43A9BEAD8}" type="parTrans" cxnId="{78BE3D69-904D-4FD3-8ACB-2B4A2B5B6065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3A91E27-786B-48DC-8626-2A3B7E260982}" type="sibTrans" cxnId="{78BE3D69-904D-4FD3-8ACB-2B4A2B5B6065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E1E360-E378-418A-8918-03D3DD1CDF94}">
      <dgm:prSet custT="1"/>
      <dgm:spPr/>
      <dgm:t>
        <a:bodyPr/>
        <a:lstStyle/>
        <a:p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对于外部应用提供访问接口，支持流量均衡，满足外部应用的需求</a:t>
          </a:r>
          <a:endParaRPr lang="en-US" altLang="zh-CN" sz="1400" dirty="0">
            <a:latin typeface="微软雅黑" pitchFamily="34" charset="-122"/>
            <a:ea typeface="微软雅黑" pitchFamily="34" charset="-122"/>
          </a:endParaRPr>
        </a:p>
      </dgm:t>
    </dgm:pt>
    <dgm:pt modelId="{04B2B59A-B95B-4947-9D79-7094759FDB24}" type="parTrans" cxnId="{2C7E431E-2A8B-4FD8-A692-429B9FB346DD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B621AC-6917-4F97-A852-1DB9F18A9D4E}" type="sibTrans" cxnId="{2C7E431E-2A8B-4FD8-A692-429B9FB346DD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B54365-3069-4424-91EB-1415B1DD1571}">
      <dgm:prSet custT="1"/>
      <dgm:spPr/>
      <dgm:t>
        <a:bodyPr/>
        <a:lstStyle/>
        <a:p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对于内部应用提供</a:t>
          </a:r>
          <a:r>
            <a:rPr lang="en-US" altLang="zh-CN" sz="1400" dirty="0" smtClean="0">
              <a:latin typeface="微软雅黑" pitchFamily="34" charset="-122"/>
              <a:ea typeface="微软雅黑" pitchFamily="34" charset="-122"/>
            </a:rPr>
            <a:t>JDBC</a:t>
          </a:r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访问接口和批量文件访问接口，满足数据分析和大数据量访问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B5479E-3657-40CA-9684-044FF8E72EF6}" type="parTrans" cxnId="{BCEBBAE9-D247-4449-8FA3-9258389AC7E7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E0FD1D3-BDA3-4E7A-A54C-8C4C6A99820A}" type="sibTrans" cxnId="{BCEBBAE9-D247-4449-8FA3-9258389AC7E7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7F039F-D6CF-406E-BB23-4A68B38E5D71}">
      <dgm:prSet custT="1"/>
      <dgm:spPr/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可用性分析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7816566-9FA3-42BD-B282-FAA925288D96}" type="parTrans" cxnId="{C2BA8CCB-59E6-4359-B767-2B116C1DCE94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EE687C0-B4DA-4D83-8506-54EDA6C3EDDE}" type="sibTrans" cxnId="{C2BA8CCB-59E6-4359-B767-2B116C1DCE94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8F8A6D-5B1E-4D04-BBB9-8849F39B3174}">
      <dgm:prSet custT="1"/>
      <dgm:spPr/>
      <dgm:t>
        <a:bodyPr/>
        <a:lstStyle/>
        <a:p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运行性能良好符合业务要求，平台运行稳定，同时满足数据一致性审核的要求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C7DF407-95C1-4858-AFBC-7007B614E87B}" type="parTrans" cxnId="{F56CEEB1-181A-4838-B7BC-7618D3184C6E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A32987-FBE4-4620-8649-C77E7986640F}" type="sibTrans" cxnId="{F56CEEB1-181A-4838-B7BC-7618D3184C6E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809776-8387-45FE-ACAE-D5473A2B7BB9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实时查询（单表主键：秒级别；非主键等于：</a:t>
          </a:r>
          <a:r>
            <a: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10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秒内；模糊非主键：</a:t>
          </a:r>
          <a:r>
            <a: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10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秒内；两表关联：</a:t>
          </a:r>
          <a:r>
            <a: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30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秒内；三表关联：分钟级别）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4C170C-5A54-4411-AE42-38452A164B09}" type="parTrans" cxnId="{CC85087C-D843-4769-AF30-FF8FFA4902BA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424A9B-EF58-4DE7-8210-A9800187566B}" type="sibTrans" cxnId="{CC85087C-D843-4769-AF30-FF8FFA4902BA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ED35BC-C890-4FC9-BC87-FCC0723903B1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数据增量更新全流程（</a:t>
          </a:r>
          <a:r>
            <a: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15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分钟）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A567BB3-BD0A-4C1F-934D-5E8771E2015E}" type="parTrans" cxnId="{1E91478B-61CC-4723-BB84-7F6FB92020EE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6214EF5-34E4-416C-9EF4-7F9EE9247504}" type="sibTrans" cxnId="{1E91478B-61CC-4723-BB84-7F6FB92020EE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A8B164-E5DE-400E-BC83-934D2A9FBFB7}" type="pres">
      <dgm:prSet presAssocID="{FFB77CFC-6015-4991-AE00-708BFEA37AB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B7BC4B7-E8F4-4F0A-AB30-E59C201704B6}" type="pres">
      <dgm:prSet presAssocID="{80B7EA35-8648-402B-9D61-545E4385E319}" presName="parentText" presStyleLbl="node1" presStyleIdx="0" presStyleCnt="5" custLinFactNeighborX="938" custLinFactNeighborY="-182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B0BCDD-D452-4D0B-B526-138C255D7766}" type="pres">
      <dgm:prSet presAssocID="{80B7EA35-8648-402B-9D61-545E4385E319}" presName="childText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108C0A-816B-4C48-A4B8-8F40C14773E8}" type="pres">
      <dgm:prSet presAssocID="{8A334066-EADF-4763-8956-719D37C4EAA7}" presName="parentText" presStyleLbl="node1" presStyleIdx="1" presStyleCnt="5" custLinFactNeighborX="-79167" custLinFactNeighborY="1084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170BEC-D0A7-47A4-9EB0-534B41F1758E}" type="pres">
      <dgm:prSet presAssocID="{8A334066-EADF-4763-8956-719D37C4EAA7}" presName="childText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1C3261-EFD4-4618-8EAC-94C2BB322C47}" type="pres">
      <dgm:prSet presAssocID="{3F4BB4C2-858A-4074-AF39-AE0A0CBE61CB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919E0F-45D6-48C4-90C9-ECAAB09F7543}" type="pres">
      <dgm:prSet presAssocID="{3F4BB4C2-858A-4074-AF39-AE0A0CBE61CB}" presName="childText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43F031-FF7F-4CBA-9458-1792B94D1F1A}" type="pres">
      <dgm:prSet presAssocID="{480774B8-5461-4237-A5F3-09A644EAEB6C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91EE5B-8722-4F14-9DA5-A95AB702EC8D}" type="pres">
      <dgm:prSet presAssocID="{480774B8-5461-4237-A5F3-09A644EAEB6C}" presName="childText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A0074D-9798-417B-BFC0-43E6639D0437}" type="pres">
      <dgm:prSet presAssocID="{047F039F-D6CF-406E-BB23-4A68B38E5D71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34CD87-FED2-404B-A71D-D85DAAF6658A}" type="pres">
      <dgm:prSet presAssocID="{047F039F-D6CF-406E-BB23-4A68B38E5D71}" presName="childText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2BBA748-13BE-40D5-BC80-8612D3EB7FD0}" srcId="{FFB77CFC-6015-4991-AE00-708BFEA37AB5}" destId="{80B7EA35-8648-402B-9D61-545E4385E319}" srcOrd="0" destOrd="0" parTransId="{85FAA8FE-E1EB-4193-9C06-98A70100D471}" sibTransId="{DEA710A3-3AE5-471C-9C3D-D07A41033331}"/>
    <dgm:cxn modelId="{10450A01-A8AD-4DA4-B0D4-62D2F69D446E}" type="presOf" srcId="{0D517D36-74B5-433C-A69F-85B4A836808D}" destId="{6391EE5B-8722-4F14-9DA5-A95AB702EC8D}" srcOrd="0" destOrd="0" presId="urn:microsoft.com/office/officeart/2005/8/layout/vList2"/>
    <dgm:cxn modelId="{EDF2067E-B161-4AC2-9165-453F86542547}" type="presOf" srcId="{3F4BB4C2-858A-4074-AF39-AE0A0CBE61CB}" destId="{771C3261-EFD4-4618-8EAC-94C2BB322C47}" srcOrd="0" destOrd="0" presId="urn:microsoft.com/office/officeart/2005/8/layout/vList2"/>
    <dgm:cxn modelId="{7A37DED6-8091-40B9-8DFD-1287EAD913F8}" type="presOf" srcId="{46921327-42B6-47BC-9648-311D166D1681}" destId="{16919E0F-45D6-48C4-90C9-ECAAB09F7543}" srcOrd="0" destOrd="0" presId="urn:microsoft.com/office/officeart/2005/8/layout/vList2"/>
    <dgm:cxn modelId="{769CAF1C-5C13-4270-96A2-A786173F0D07}" srcId="{8A334066-EADF-4763-8956-719D37C4EAA7}" destId="{B0281690-372B-491F-8E9B-D3BCE515961A}" srcOrd="0" destOrd="0" parTransId="{B11F5AAA-E9EA-4B40-9A8F-3E13746B3EF1}" sibTransId="{182EB233-1A12-4102-AC22-7CD764DCEC86}"/>
    <dgm:cxn modelId="{AC49344A-7E2B-472D-9D0D-A5CFA665267C}" srcId="{80B7EA35-8648-402B-9D61-545E4385E319}" destId="{FC0E0909-4C3F-49C3-AAF5-2BB5FB56874E}" srcOrd="0" destOrd="0" parTransId="{21C01C80-6349-40EE-B4C3-8E66E5FFD906}" sibTransId="{1D7F8A09-E1E1-4D66-AAF5-EE1D0AB820E8}"/>
    <dgm:cxn modelId="{2C7E431E-2A8B-4FD8-A692-429B9FB346DD}" srcId="{480774B8-5461-4237-A5F3-09A644EAEB6C}" destId="{1EE1E360-E378-418A-8918-03D3DD1CDF94}" srcOrd="1" destOrd="0" parTransId="{04B2B59A-B95B-4947-9D79-7094759FDB24}" sibTransId="{FCB621AC-6917-4F97-A852-1DB9F18A9D4E}"/>
    <dgm:cxn modelId="{75168A8D-A1E2-4B95-A56B-F087BD420A37}" type="presOf" srcId="{FFB77CFC-6015-4991-AE00-708BFEA37AB5}" destId="{0DA8B164-E5DE-400E-BC83-934D2A9FBFB7}" srcOrd="0" destOrd="0" presId="urn:microsoft.com/office/officeart/2005/8/layout/vList2"/>
    <dgm:cxn modelId="{88B76B3E-E168-4A6C-A686-FA797556BBE5}" srcId="{FFB77CFC-6015-4991-AE00-708BFEA37AB5}" destId="{3F4BB4C2-858A-4074-AF39-AE0A0CBE61CB}" srcOrd="2" destOrd="0" parTransId="{0EB9B6E4-B09C-49CC-81E4-0745F72CE0FE}" sibTransId="{6AAFA88B-B5C1-4B6D-8977-F9E6E415F6E5}"/>
    <dgm:cxn modelId="{8C62A9AB-5B7E-476A-9E54-A561B22FE5FB}" type="presOf" srcId="{047F039F-D6CF-406E-BB23-4A68B38E5D71}" destId="{B7A0074D-9798-417B-BFC0-43E6639D0437}" srcOrd="0" destOrd="0" presId="urn:microsoft.com/office/officeart/2005/8/layout/vList2"/>
    <dgm:cxn modelId="{2AA56E77-3C89-4F0C-8850-CC29F1089402}" type="presOf" srcId="{09B54365-3069-4424-91EB-1415B1DD1571}" destId="{6391EE5B-8722-4F14-9DA5-A95AB702EC8D}" srcOrd="0" destOrd="2" presId="urn:microsoft.com/office/officeart/2005/8/layout/vList2"/>
    <dgm:cxn modelId="{D59865E8-D7EB-446E-9A51-0F66A9609CE0}" type="presOf" srcId="{1EE1E360-E378-418A-8918-03D3DD1CDF94}" destId="{6391EE5B-8722-4F14-9DA5-A95AB702EC8D}" srcOrd="0" destOrd="1" presId="urn:microsoft.com/office/officeart/2005/8/layout/vList2"/>
    <dgm:cxn modelId="{DAA3F807-05B3-468A-860D-2BA3C41F9133}" type="presOf" srcId="{480774B8-5461-4237-A5F3-09A644EAEB6C}" destId="{4C43F031-FF7F-4CBA-9458-1792B94D1F1A}" srcOrd="0" destOrd="0" presId="urn:microsoft.com/office/officeart/2005/8/layout/vList2"/>
    <dgm:cxn modelId="{59952E5D-8E3C-47A7-810E-3D703C71FDFC}" type="presOf" srcId="{8A334066-EADF-4763-8956-719D37C4EAA7}" destId="{67108C0A-816B-4C48-A4B8-8F40C14773E8}" srcOrd="0" destOrd="0" presId="urn:microsoft.com/office/officeart/2005/8/layout/vList2"/>
    <dgm:cxn modelId="{960B9283-1173-4079-B0BD-58D44DAC68E6}" type="presOf" srcId="{60ED35BC-C890-4FC9-BC87-FCC0723903B1}" destId="{E9B0BCDD-D452-4D0B-B526-138C255D7766}" srcOrd="0" destOrd="1" presId="urn:microsoft.com/office/officeart/2005/8/layout/vList2"/>
    <dgm:cxn modelId="{CD6A3837-DD0C-4CE8-B2CE-AF4B3A0F52AC}" srcId="{FFB77CFC-6015-4991-AE00-708BFEA37AB5}" destId="{480774B8-5461-4237-A5F3-09A644EAEB6C}" srcOrd="3" destOrd="0" parTransId="{F40DF5BD-D3EE-448D-B36A-EC44CBEDF271}" sibTransId="{D299A3E6-0FDE-4B6C-BEFE-BDD52BC68017}"/>
    <dgm:cxn modelId="{524B8959-3D06-4E7E-B5A9-1B7DEEF9BECC}" srcId="{FFB77CFC-6015-4991-AE00-708BFEA37AB5}" destId="{8A334066-EADF-4763-8956-719D37C4EAA7}" srcOrd="1" destOrd="0" parTransId="{8205126A-E394-4CD3-AFA3-4F1234B2E722}" sibTransId="{85F21014-6627-47CF-9774-7AA25BBA19F8}"/>
    <dgm:cxn modelId="{C2BA8CCB-59E6-4359-B767-2B116C1DCE94}" srcId="{FFB77CFC-6015-4991-AE00-708BFEA37AB5}" destId="{047F039F-D6CF-406E-BB23-4A68B38E5D71}" srcOrd="4" destOrd="0" parTransId="{C7816566-9FA3-42BD-B282-FAA925288D96}" sibTransId="{BEE687C0-B4DA-4D83-8506-54EDA6C3EDDE}"/>
    <dgm:cxn modelId="{F56CEEB1-181A-4838-B7BC-7618D3184C6E}" srcId="{047F039F-D6CF-406E-BB23-4A68B38E5D71}" destId="{5B8F8A6D-5B1E-4D04-BBB9-8849F39B3174}" srcOrd="0" destOrd="0" parTransId="{2C7DF407-95C1-4858-AFBC-7007B614E87B}" sibTransId="{8DA32987-FBE4-4620-8649-C77E7986640F}"/>
    <dgm:cxn modelId="{F880941B-0EEB-4585-A1F1-A6ADA8667BC4}" type="presOf" srcId="{B0281690-372B-491F-8E9B-D3BCE515961A}" destId="{77170BEC-D0A7-47A4-9EB0-534B41F1758E}" srcOrd="0" destOrd="0" presId="urn:microsoft.com/office/officeart/2005/8/layout/vList2"/>
    <dgm:cxn modelId="{EA4611BB-D584-4DB1-959F-56635D4ADD68}" type="presOf" srcId="{3B809776-8387-45FE-ACAE-D5473A2B7BB9}" destId="{E9B0BCDD-D452-4D0B-B526-138C255D7766}" srcOrd="0" destOrd="2" presId="urn:microsoft.com/office/officeart/2005/8/layout/vList2"/>
    <dgm:cxn modelId="{DA262563-61D6-431C-AA86-DA86174EDF45}" srcId="{3F4BB4C2-858A-4074-AF39-AE0A0CBE61CB}" destId="{46921327-42B6-47BC-9648-311D166D1681}" srcOrd="0" destOrd="0" parTransId="{2AD1C8EB-8A41-45C3-BD11-690705BE2FA4}" sibTransId="{8FCC90E8-BA30-4B3D-A208-FC7B2A818C59}"/>
    <dgm:cxn modelId="{BCEBBAE9-D247-4449-8FA3-9258389AC7E7}" srcId="{480774B8-5461-4237-A5F3-09A644EAEB6C}" destId="{09B54365-3069-4424-91EB-1415B1DD1571}" srcOrd="2" destOrd="0" parTransId="{78B5479E-3657-40CA-9684-044FF8E72EF6}" sibTransId="{CE0FD1D3-BDA3-4E7A-A54C-8C4C6A99820A}"/>
    <dgm:cxn modelId="{D721EF74-9011-4B05-8574-DEA12DABBD32}" type="presOf" srcId="{FC0E0909-4C3F-49C3-AAF5-2BB5FB56874E}" destId="{E9B0BCDD-D452-4D0B-B526-138C255D7766}" srcOrd="0" destOrd="0" presId="urn:microsoft.com/office/officeart/2005/8/layout/vList2"/>
    <dgm:cxn modelId="{C61D2BFB-1A88-412F-A3DA-85FA7F020725}" type="presOf" srcId="{5B8F8A6D-5B1E-4D04-BBB9-8849F39B3174}" destId="{5534CD87-FED2-404B-A71D-D85DAAF6658A}" srcOrd="0" destOrd="0" presId="urn:microsoft.com/office/officeart/2005/8/layout/vList2"/>
    <dgm:cxn modelId="{1E91478B-61CC-4723-BB84-7F6FB92020EE}" srcId="{80B7EA35-8648-402B-9D61-545E4385E319}" destId="{60ED35BC-C890-4FC9-BC87-FCC0723903B1}" srcOrd="1" destOrd="0" parTransId="{BA567BB3-BD0A-4C1F-934D-5E8771E2015E}" sibTransId="{66214EF5-34E4-416C-9EF4-7F9EE9247504}"/>
    <dgm:cxn modelId="{CC85087C-D843-4769-AF30-FF8FFA4902BA}" srcId="{80B7EA35-8648-402B-9D61-545E4385E319}" destId="{3B809776-8387-45FE-ACAE-D5473A2B7BB9}" srcOrd="2" destOrd="0" parTransId="{B54C170C-5A54-4411-AE42-38452A164B09}" sibTransId="{16424A9B-EF58-4DE7-8210-A9800187566B}"/>
    <dgm:cxn modelId="{78BE3D69-904D-4FD3-8ACB-2B4A2B5B6065}" srcId="{480774B8-5461-4237-A5F3-09A644EAEB6C}" destId="{0D517D36-74B5-433C-A69F-85B4A836808D}" srcOrd="0" destOrd="0" parTransId="{1591037F-E791-4214-916B-95B43A9BEAD8}" sibTransId="{D3A91E27-786B-48DC-8626-2A3B7E260982}"/>
    <dgm:cxn modelId="{DEA9E8E6-4A81-4BFE-A684-18E3FEA317B0}" type="presOf" srcId="{80B7EA35-8648-402B-9D61-545E4385E319}" destId="{6B7BC4B7-E8F4-4F0A-AB30-E59C201704B6}" srcOrd="0" destOrd="0" presId="urn:microsoft.com/office/officeart/2005/8/layout/vList2"/>
    <dgm:cxn modelId="{06CBFC3E-D99B-4D9F-81C7-40863C7B5050}" type="presParOf" srcId="{0DA8B164-E5DE-400E-BC83-934D2A9FBFB7}" destId="{6B7BC4B7-E8F4-4F0A-AB30-E59C201704B6}" srcOrd="0" destOrd="0" presId="urn:microsoft.com/office/officeart/2005/8/layout/vList2"/>
    <dgm:cxn modelId="{69C3728D-CF17-4D81-A93D-029C75DD9C87}" type="presParOf" srcId="{0DA8B164-E5DE-400E-BC83-934D2A9FBFB7}" destId="{E9B0BCDD-D452-4D0B-B526-138C255D7766}" srcOrd="1" destOrd="0" presId="urn:microsoft.com/office/officeart/2005/8/layout/vList2"/>
    <dgm:cxn modelId="{123A566B-38E5-4B25-8018-0F2258AD4484}" type="presParOf" srcId="{0DA8B164-E5DE-400E-BC83-934D2A9FBFB7}" destId="{67108C0A-816B-4C48-A4B8-8F40C14773E8}" srcOrd="2" destOrd="0" presId="urn:microsoft.com/office/officeart/2005/8/layout/vList2"/>
    <dgm:cxn modelId="{4EE4ED09-F275-4C06-90C8-CACBD38AAD02}" type="presParOf" srcId="{0DA8B164-E5DE-400E-BC83-934D2A9FBFB7}" destId="{77170BEC-D0A7-47A4-9EB0-534B41F1758E}" srcOrd="3" destOrd="0" presId="urn:microsoft.com/office/officeart/2005/8/layout/vList2"/>
    <dgm:cxn modelId="{3A6F0076-2391-48AE-8F7C-AE26DD66D10F}" type="presParOf" srcId="{0DA8B164-E5DE-400E-BC83-934D2A9FBFB7}" destId="{771C3261-EFD4-4618-8EAC-94C2BB322C47}" srcOrd="4" destOrd="0" presId="urn:microsoft.com/office/officeart/2005/8/layout/vList2"/>
    <dgm:cxn modelId="{39524507-42D1-4D97-8D78-14D4CA3ABA92}" type="presParOf" srcId="{0DA8B164-E5DE-400E-BC83-934D2A9FBFB7}" destId="{16919E0F-45D6-48C4-90C9-ECAAB09F7543}" srcOrd="5" destOrd="0" presId="urn:microsoft.com/office/officeart/2005/8/layout/vList2"/>
    <dgm:cxn modelId="{F2AC7A08-B0EB-4374-A5F3-53696C41E4E9}" type="presParOf" srcId="{0DA8B164-E5DE-400E-BC83-934D2A9FBFB7}" destId="{4C43F031-FF7F-4CBA-9458-1792B94D1F1A}" srcOrd="6" destOrd="0" presId="urn:microsoft.com/office/officeart/2005/8/layout/vList2"/>
    <dgm:cxn modelId="{8DC764C4-9E57-4F41-ADA4-EB9F696E515E}" type="presParOf" srcId="{0DA8B164-E5DE-400E-BC83-934D2A9FBFB7}" destId="{6391EE5B-8722-4F14-9DA5-A95AB702EC8D}" srcOrd="7" destOrd="0" presId="urn:microsoft.com/office/officeart/2005/8/layout/vList2"/>
    <dgm:cxn modelId="{13536E69-9C7B-4DC7-80C6-EDD4F23F0C2E}" type="presParOf" srcId="{0DA8B164-E5DE-400E-BC83-934D2A9FBFB7}" destId="{B7A0074D-9798-417B-BFC0-43E6639D0437}" srcOrd="8" destOrd="0" presId="urn:microsoft.com/office/officeart/2005/8/layout/vList2"/>
    <dgm:cxn modelId="{EB1190D4-B117-4E6F-8F03-2F646F254483}" type="presParOf" srcId="{0DA8B164-E5DE-400E-BC83-934D2A9FBFB7}" destId="{5534CD87-FED2-404B-A71D-D85DAAF6658A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EC858D5-F4DE-496F-9E22-922BB20CA0B9}" type="doc">
      <dgm:prSet loTypeId="urn:microsoft.com/office/officeart/2005/8/layout/hProcess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B69A539-9C4D-47AD-A47E-974E40A3B9AF}">
      <dgm:prSet phldrT="[文本]" custT="1"/>
      <dgm:spPr/>
      <dgm:t>
        <a:bodyPr/>
        <a:lstStyle/>
        <a:p>
          <a:r>
            <a:rPr lang="zh-CN" altLang="en-US" sz="1800" dirty="0" smtClean="0"/>
            <a:t>单表主键查询</a:t>
          </a:r>
          <a:endParaRPr lang="zh-CN" altLang="en-US" sz="1800" dirty="0"/>
        </a:p>
      </dgm:t>
    </dgm:pt>
    <dgm:pt modelId="{F386FDA5-C341-4C16-A849-F29C01E13F5E}" type="parTrans" cxnId="{ACE72463-E9BD-4B7C-8028-3FD02E3B2B9C}">
      <dgm:prSet/>
      <dgm:spPr/>
      <dgm:t>
        <a:bodyPr/>
        <a:lstStyle/>
        <a:p>
          <a:endParaRPr lang="zh-CN" altLang="en-US" sz="1800"/>
        </a:p>
      </dgm:t>
    </dgm:pt>
    <dgm:pt modelId="{2D5C6675-FDE3-45A4-8EDB-D9B0513DA85A}" type="sibTrans" cxnId="{ACE72463-E9BD-4B7C-8028-3FD02E3B2B9C}">
      <dgm:prSet/>
      <dgm:spPr/>
      <dgm:t>
        <a:bodyPr/>
        <a:lstStyle/>
        <a:p>
          <a:endParaRPr lang="zh-CN" altLang="en-US" sz="1800"/>
        </a:p>
      </dgm:t>
    </dgm:pt>
    <dgm:pt modelId="{18A68027-1A1A-40EE-9D27-7CB9F63B5227}">
      <dgm:prSet phldrT="[文本]" custT="1"/>
      <dgm:spPr/>
      <dgm:t>
        <a:bodyPr/>
        <a:lstStyle/>
        <a:p>
          <a:r>
            <a: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1. 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数据量（条）为亿级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CA9179-D0C5-4685-BC06-2AE1B4429F8C}" type="parTrans" cxnId="{B2FB546C-BA93-4091-9EC4-B7D1C309F932}">
      <dgm:prSet/>
      <dgm:spPr/>
      <dgm:t>
        <a:bodyPr/>
        <a:lstStyle/>
        <a:p>
          <a:endParaRPr lang="zh-CN" altLang="en-US" sz="1800"/>
        </a:p>
      </dgm:t>
    </dgm:pt>
    <dgm:pt modelId="{08914A46-9366-4452-989A-742A4D986AED}" type="sibTrans" cxnId="{B2FB546C-BA93-4091-9EC4-B7D1C309F932}">
      <dgm:prSet/>
      <dgm:spPr/>
      <dgm:t>
        <a:bodyPr/>
        <a:lstStyle/>
        <a:p>
          <a:endParaRPr lang="zh-CN" altLang="en-US" sz="1800"/>
        </a:p>
      </dgm:t>
    </dgm:pt>
    <dgm:pt modelId="{DA07668F-4148-4276-8509-B564EDD2C116}">
      <dgm:prSet phldrT="[文本]" custT="1"/>
      <dgm:spPr/>
      <dgm:t>
        <a:bodyPr/>
        <a:lstStyle/>
        <a:p>
          <a:r>
            <a:rPr lang="en-US" altLang="zh-CN" sz="1400" dirty="0" smtClean="0">
              <a:latin typeface="微软雅黑" pitchFamily="34" charset="-122"/>
              <a:ea typeface="微软雅黑" pitchFamily="34" charset="-122"/>
            </a:rPr>
            <a:t>2. </a:t>
          </a:r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取数响应时间为毫秒级别，平均时间小于</a:t>
          </a:r>
          <a:r>
            <a:rPr lang="en-US" altLang="zh-CN" sz="1400" dirty="0" smtClean="0">
              <a:latin typeface="微软雅黑" pitchFamily="34" charset="-122"/>
              <a:ea typeface="微软雅黑" pitchFamily="34" charset="-122"/>
            </a:rPr>
            <a:t>200</a:t>
          </a:r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毫秒。</a:t>
          </a:r>
          <a:endParaRPr lang="zh-CN" altLang="en-US" sz="1400" dirty="0"/>
        </a:p>
      </dgm:t>
    </dgm:pt>
    <dgm:pt modelId="{04509485-B543-4107-955B-D3B60CB80D82}" type="parTrans" cxnId="{7F287E3D-42CC-4B6D-B103-96B745B94DBF}">
      <dgm:prSet/>
      <dgm:spPr/>
      <dgm:t>
        <a:bodyPr/>
        <a:lstStyle/>
        <a:p>
          <a:endParaRPr lang="zh-CN" altLang="en-US" sz="1800"/>
        </a:p>
      </dgm:t>
    </dgm:pt>
    <dgm:pt modelId="{57334EB7-A980-4502-80C9-504F36A3440E}" type="sibTrans" cxnId="{7F287E3D-42CC-4B6D-B103-96B745B94DBF}">
      <dgm:prSet/>
      <dgm:spPr/>
      <dgm:t>
        <a:bodyPr/>
        <a:lstStyle/>
        <a:p>
          <a:endParaRPr lang="zh-CN" altLang="en-US" sz="1800"/>
        </a:p>
      </dgm:t>
    </dgm:pt>
    <dgm:pt modelId="{461BA0EA-74B8-4323-BA18-70AEB29D3C3A}">
      <dgm:prSet phldrT="[文本]" custT="1"/>
      <dgm:spPr/>
      <dgm:t>
        <a:bodyPr/>
        <a:lstStyle/>
        <a:p>
          <a:r>
            <a:rPr lang="en-US" altLang="zh-CN" sz="1400" dirty="0" smtClean="0">
              <a:latin typeface="微软雅黑" pitchFamily="34" charset="-122"/>
              <a:ea typeface="微软雅黑" pitchFamily="34" charset="-122"/>
            </a:rPr>
            <a:t>3. </a:t>
          </a:r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利用主键进行查询的话，响应时间基本相同，跟数据表的数据规模无关。</a:t>
          </a:r>
          <a:endParaRPr lang="zh-CN" altLang="en-US" sz="1400" dirty="0"/>
        </a:p>
      </dgm:t>
    </dgm:pt>
    <dgm:pt modelId="{F191D79B-B711-4327-A2CE-0F5CECE52987}" type="parTrans" cxnId="{D6AAC1CC-3C96-4A49-800D-6F36C7A6EBBC}">
      <dgm:prSet/>
      <dgm:spPr/>
      <dgm:t>
        <a:bodyPr/>
        <a:lstStyle/>
        <a:p>
          <a:endParaRPr lang="zh-CN" altLang="en-US"/>
        </a:p>
      </dgm:t>
    </dgm:pt>
    <dgm:pt modelId="{643CA5EE-F334-4F36-9E6C-B485F9EA9B06}" type="sibTrans" cxnId="{D6AAC1CC-3C96-4A49-800D-6F36C7A6EBBC}">
      <dgm:prSet/>
      <dgm:spPr/>
      <dgm:t>
        <a:bodyPr/>
        <a:lstStyle/>
        <a:p>
          <a:endParaRPr lang="zh-CN" altLang="en-US"/>
        </a:p>
      </dgm:t>
    </dgm:pt>
    <dgm:pt modelId="{8F9FB239-BE67-4C46-8A84-DD79CDF332F2}">
      <dgm:prSet phldrT="[文本]" custT="1"/>
      <dgm:spPr/>
      <dgm:t>
        <a:bodyPr/>
        <a:lstStyle/>
        <a:p>
          <a:endParaRPr lang="zh-CN" altLang="en-US" sz="1600" dirty="0"/>
        </a:p>
      </dgm:t>
    </dgm:pt>
    <dgm:pt modelId="{7AA466E4-5DE4-4C82-BC04-18D3A04113FF}" type="parTrans" cxnId="{B757B051-C263-4201-AAEF-8EAE2A504B1B}">
      <dgm:prSet/>
      <dgm:spPr/>
      <dgm:t>
        <a:bodyPr/>
        <a:lstStyle/>
        <a:p>
          <a:endParaRPr lang="zh-CN" altLang="en-US"/>
        </a:p>
      </dgm:t>
    </dgm:pt>
    <dgm:pt modelId="{36D2C42E-A962-46C8-AC84-BC28208ED041}" type="sibTrans" cxnId="{B757B051-C263-4201-AAEF-8EAE2A504B1B}">
      <dgm:prSet/>
      <dgm:spPr/>
      <dgm:t>
        <a:bodyPr/>
        <a:lstStyle/>
        <a:p>
          <a:endParaRPr lang="zh-CN" altLang="en-US"/>
        </a:p>
      </dgm:t>
    </dgm:pt>
    <dgm:pt modelId="{94D0F5E3-B756-4333-9A3B-862039961226}" type="pres">
      <dgm:prSet presAssocID="{EEC858D5-F4DE-496F-9E22-922BB20CA0B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73504C1-F2F4-499C-8CE9-F6F506D0C244}" type="pres">
      <dgm:prSet presAssocID="{8B69A539-9C4D-47AD-A47E-974E40A3B9AF}" presName="compositeNode" presStyleCnt="0">
        <dgm:presLayoutVars>
          <dgm:bulletEnabled val="1"/>
        </dgm:presLayoutVars>
      </dgm:prSet>
      <dgm:spPr/>
    </dgm:pt>
    <dgm:pt modelId="{D0CF445E-8E66-47F2-B6F1-168EE614C5CB}" type="pres">
      <dgm:prSet presAssocID="{8B69A539-9C4D-47AD-A47E-974E40A3B9AF}" presName="bgRect" presStyleLbl="node1" presStyleIdx="0" presStyleCnt="1" custLinFactNeighborY="474"/>
      <dgm:spPr/>
      <dgm:t>
        <a:bodyPr/>
        <a:lstStyle/>
        <a:p>
          <a:endParaRPr lang="zh-CN" altLang="en-US"/>
        </a:p>
      </dgm:t>
    </dgm:pt>
    <dgm:pt modelId="{6FB40900-35D8-4A5A-93F1-862ACDAA9565}" type="pres">
      <dgm:prSet presAssocID="{8B69A539-9C4D-47AD-A47E-974E40A3B9AF}" presName="parentNode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EEBC84-C9CF-465F-A966-39BC4139BFB6}" type="pres">
      <dgm:prSet presAssocID="{8B69A539-9C4D-47AD-A47E-974E40A3B9AF}" presName="child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31FDFF9-7DD7-4301-8D81-27EDA49A1C54}" type="presOf" srcId="{8B69A539-9C4D-47AD-A47E-974E40A3B9AF}" destId="{6FB40900-35D8-4A5A-93F1-862ACDAA9565}" srcOrd="1" destOrd="0" presId="urn:microsoft.com/office/officeart/2005/8/layout/hProcess7"/>
    <dgm:cxn modelId="{5A69159B-577C-4EFE-BCDC-FE9C5C8B5C19}" type="presOf" srcId="{18A68027-1A1A-40EE-9D27-7CB9F63B5227}" destId="{38EEBC84-C9CF-465F-A966-39BC4139BFB6}" srcOrd="0" destOrd="1" presId="urn:microsoft.com/office/officeart/2005/8/layout/hProcess7"/>
    <dgm:cxn modelId="{FBBF1110-C641-4504-A628-2ABDCB356B68}" type="presOf" srcId="{EEC858D5-F4DE-496F-9E22-922BB20CA0B9}" destId="{94D0F5E3-B756-4333-9A3B-862039961226}" srcOrd="0" destOrd="0" presId="urn:microsoft.com/office/officeart/2005/8/layout/hProcess7"/>
    <dgm:cxn modelId="{B2FB546C-BA93-4091-9EC4-B7D1C309F932}" srcId="{8B69A539-9C4D-47AD-A47E-974E40A3B9AF}" destId="{18A68027-1A1A-40EE-9D27-7CB9F63B5227}" srcOrd="1" destOrd="0" parTransId="{53CA9179-D0C5-4685-BC06-2AE1B4429F8C}" sibTransId="{08914A46-9366-4452-989A-742A4D986AED}"/>
    <dgm:cxn modelId="{7F287E3D-42CC-4B6D-B103-96B745B94DBF}" srcId="{8B69A539-9C4D-47AD-A47E-974E40A3B9AF}" destId="{DA07668F-4148-4276-8509-B564EDD2C116}" srcOrd="2" destOrd="0" parTransId="{04509485-B543-4107-955B-D3B60CB80D82}" sibTransId="{57334EB7-A980-4502-80C9-504F36A3440E}"/>
    <dgm:cxn modelId="{B757B051-C263-4201-AAEF-8EAE2A504B1B}" srcId="{8B69A539-9C4D-47AD-A47E-974E40A3B9AF}" destId="{8F9FB239-BE67-4C46-8A84-DD79CDF332F2}" srcOrd="0" destOrd="0" parTransId="{7AA466E4-5DE4-4C82-BC04-18D3A04113FF}" sibTransId="{36D2C42E-A962-46C8-AC84-BC28208ED041}"/>
    <dgm:cxn modelId="{C12BD5F1-1CB9-44FA-9D61-F674DA05CD15}" type="presOf" srcId="{8B69A539-9C4D-47AD-A47E-974E40A3B9AF}" destId="{D0CF445E-8E66-47F2-B6F1-168EE614C5CB}" srcOrd="0" destOrd="0" presId="urn:microsoft.com/office/officeart/2005/8/layout/hProcess7"/>
    <dgm:cxn modelId="{492880E8-F2DB-48BF-B2E6-B246B4E5ACA6}" type="presOf" srcId="{8F9FB239-BE67-4C46-8A84-DD79CDF332F2}" destId="{38EEBC84-C9CF-465F-A966-39BC4139BFB6}" srcOrd="0" destOrd="0" presId="urn:microsoft.com/office/officeart/2005/8/layout/hProcess7"/>
    <dgm:cxn modelId="{F94A577B-9409-4D15-8D46-2F6D13A8438C}" type="presOf" srcId="{DA07668F-4148-4276-8509-B564EDD2C116}" destId="{38EEBC84-C9CF-465F-A966-39BC4139BFB6}" srcOrd="0" destOrd="2" presId="urn:microsoft.com/office/officeart/2005/8/layout/hProcess7"/>
    <dgm:cxn modelId="{D6AAC1CC-3C96-4A49-800D-6F36C7A6EBBC}" srcId="{8B69A539-9C4D-47AD-A47E-974E40A3B9AF}" destId="{461BA0EA-74B8-4323-BA18-70AEB29D3C3A}" srcOrd="3" destOrd="0" parTransId="{F191D79B-B711-4327-A2CE-0F5CECE52987}" sibTransId="{643CA5EE-F334-4F36-9E6C-B485F9EA9B06}"/>
    <dgm:cxn modelId="{ACE72463-E9BD-4B7C-8028-3FD02E3B2B9C}" srcId="{EEC858D5-F4DE-496F-9E22-922BB20CA0B9}" destId="{8B69A539-9C4D-47AD-A47E-974E40A3B9AF}" srcOrd="0" destOrd="0" parTransId="{F386FDA5-C341-4C16-A849-F29C01E13F5E}" sibTransId="{2D5C6675-FDE3-45A4-8EDB-D9B0513DA85A}"/>
    <dgm:cxn modelId="{09EEDB9B-A5F5-40F2-AD67-1F67EFD2EF5A}" type="presOf" srcId="{461BA0EA-74B8-4323-BA18-70AEB29D3C3A}" destId="{38EEBC84-C9CF-465F-A966-39BC4139BFB6}" srcOrd="0" destOrd="3" presId="urn:microsoft.com/office/officeart/2005/8/layout/hProcess7"/>
    <dgm:cxn modelId="{16EE3100-0E02-4FAF-A81F-52EE9D4F337B}" type="presParOf" srcId="{94D0F5E3-B756-4333-9A3B-862039961226}" destId="{573504C1-F2F4-499C-8CE9-F6F506D0C244}" srcOrd="0" destOrd="0" presId="urn:microsoft.com/office/officeart/2005/8/layout/hProcess7"/>
    <dgm:cxn modelId="{B0131684-CDD5-4F9F-A236-2E8CB615FC18}" type="presParOf" srcId="{573504C1-F2F4-499C-8CE9-F6F506D0C244}" destId="{D0CF445E-8E66-47F2-B6F1-168EE614C5CB}" srcOrd="0" destOrd="0" presId="urn:microsoft.com/office/officeart/2005/8/layout/hProcess7"/>
    <dgm:cxn modelId="{290602EC-37F7-4A75-883D-1594158550AA}" type="presParOf" srcId="{573504C1-F2F4-499C-8CE9-F6F506D0C244}" destId="{6FB40900-35D8-4A5A-93F1-862ACDAA9565}" srcOrd="1" destOrd="0" presId="urn:microsoft.com/office/officeart/2005/8/layout/hProcess7"/>
    <dgm:cxn modelId="{31B7A23D-8B1B-44CE-B24F-85BE13838BD0}" type="presParOf" srcId="{573504C1-F2F4-499C-8CE9-F6F506D0C244}" destId="{38EEBC84-C9CF-465F-A966-39BC4139BFB6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A57333D-1054-4BC9-B2A4-9BCCD4FB02E2}" type="doc">
      <dgm:prSet loTypeId="urn:microsoft.com/office/officeart/2005/8/layout/hProcess7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F263617E-B431-437E-8036-C9431A99E08C}">
      <dgm:prSet phldrT="[文本]" custT="1"/>
      <dgm:spPr/>
      <dgm:t>
        <a:bodyPr/>
        <a:lstStyle/>
        <a:p>
          <a:r>
            <a:rPr lang="zh-CN" altLang="en-US" sz="1800" dirty="0" smtClean="0"/>
            <a:t>单表非主键查询</a:t>
          </a:r>
          <a:endParaRPr lang="zh-CN" altLang="en-US" sz="1800" dirty="0"/>
        </a:p>
      </dgm:t>
    </dgm:pt>
    <dgm:pt modelId="{156CDC4E-343A-4306-B819-7F03FE33B4CB}" type="parTrans" cxnId="{D59FBD01-73BA-41C2-A63C-4DB69119C3B5}">
      <dgm:prSet/>
      <dgm:spPr/>
      <dgm:t>
        <a:bodyPr/>
        <a:lstStyle/>
        <a:p>
          <a:endParaRPr lang="zh-CN" altLang="en-US"/>
        </a:p>
      </dgm:t>
    </dgm:pt>
    <dgm:pt modelId="{90CA74AE-0901-4434-8AF6-26E28E5AFBEF}" type="sibTrans" cxnId="{D59FBD01-73BA-41C2-A63C-4DB69119C3B5}">
      <dgm:prSet/>
      <dgm:spPr/>
      <dgm:t>
        <a:bodyPr/>
        <a:lstStyle/>
        <a:p>
          <a:endParaRPr lang="zh-CN" altLang="en-US"/>
        </a:p>
      </dgm:t>
    </dgm:pt>
    <dgm:pt modelId="{737FD264-E74C-4F28-92D0-375803ECC6B4}">
      <dgm:prSet phldrT="[文本]" custT="1"/>
      <dgm:spPr/>
      <dgm:t>
        <a:bodyPr/>
        <a:lstStyle/>
        <a:p>
          <a:r>
            <a: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1. 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数据量（条）为亿级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E92D4A-BFC9-4655-A3BF-117048514AEA}" type="parTrans" cxnId="{78D4044E-136E-4B0D-93C6-DC8DFE599E50}">
      <dgm:prSet/>
      <dgm:spPr/>
      <dgm:t>
        <a:bodyPr/>
        <a:lstStyle/>
        <a:p>
          <a:endParaRPr lang="zh-CN" altLang="en-US"/>
        </a:p>
      </dgm:t>
    </dgm:pt>
    <dgm:pt modelId="{2A38D38E-3492-480E-A414-CB6C776BDACA}" type="sibTrans" cxnId="{78D4044E-136E-4B0D-93C6-DC8DFE599E50}">
      <dgm:prSet/>
      <dgm:spPr/>
      <dgm:t>
        <a:bodyPr/>
        <a:lstStyle/>
        <a:p>
          <a:endParaRPr lang="zh-CN" altLang="en-US"/>
        </a:p>
      </dgm:t>
    </dgm:pt>
    <dgm:pt modelId="{DF196451-32E7-4EAA-8A3E-0C7C49B77CE8}">
      <dgm:prSet phldrT="[文本]" custT="1"/>
      <dgm:spPr/>
      <dgm:t>
        <a:bodyPr/>
        <a:lstStyle/>
        <a:p>
          <a:r>
            <a:rPr lang="en-US" altLang="zh-CN" sz="1400" dirty="0" smtClean="0">
              <a:latin typeface="微软雅黑" pitchFamily="34" charset="-122"/>
              <a:ea typeface="微软雅黑" pitchFamily="34" charset="-122"/>
            </a:rPr>
            <a:t>2. </a:t>
          </a:r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取数响应时间为毫秒级别，平均执行时间</a:t>
          </a:r>
          <a:r>
            <a:rPr lang="en-US" altLang="zh-CN" sz="1400" dirty="0" smtClean="0">
              <a:latin typeface="微软雅黑" pitchFamily="34" charset="-122"/>
              <a:ea typeface="微软雅黑" pitchFamily="34" charset="-122"/>
            </a:rPr>
            <a:t>298</a:t>
          </a:r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毫秒。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61C5078-90AF-4526-A872-4DCF1F0DC1CF}" type="parTrans" cxnId="{9111D5FF-BD30-4B49-8974-34444B10ACC6}">
      <dgm:prSet/>
      <dgm:spPr/>
      <dgm:t>
        <a:bodyPr/>
        <a:lstStyle/>
        <a:p>
          <a:endParaRPr lang="zh-CN" altLang="en-US"/>
        </a:p>
      </dgm:t>
    </dgm:pt>
    <dgm:pt modelId="{1D92548C-CBA3-4F14-AD48-708FDE857C1C}" type="sibTrans" cxnId="{9111D5FF-BD30-4B49-8974-34444B10ACC6}">
      <dgm:prSet/>
      <dgm:spPr/>
      <dgm:t>
        <a:bodyPr/>
        <a:lstStyle/>
        <a:p>
          <a:endParaRPr lang="zh-CN" altLang="en-US"/>
        </a:p>
      </dgm:t>
    </dgm:pt>
    <dgm:pt modelId="{08918505-BFC2-4119-8534-7B123DCD5B38}">
      <dgm:prSet phldrT="[文本]" custT="1"/>
      <dgm:spPr/>
      <dgm:t>
        <a:bodyPr/>
        <a:lstStyle/>
        <a:p>
          <a:r>
            <a:rPr lang="en-US" altLang="zh-CN" sz="1400" dirty="0" smtClean="0">
              <a:latin typeface="微软雅黑" pitchFamily="34" charset="-122"/>
              <a:ea typeface="微软雅黑" pitchFamily="34" charset="-122"/>
            </a:rPr>
            <a:t>3. </a:t>
          </a:r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单表如果不采用主键进行查询的话，响应时间跟数据表的数据规模存在明显的相关性，数据规模越大的表，非主键查询的耗时越长。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1A9E904-5277-4787-9F5F-B50E817F704F}" type="parTrans" cxnId="{A646A963-90F7-4F0B-91FF-CA8F27BB1061}">
      <dgm:prSet/>
      <dgm:spPr/>
      <dgm:t>
        <a:bodyPr/>
        <a:lstStyle/>
        <a:p>
          <a:endParaRPr lang="zh-CN" altLang="en-US"/>
        </a:p>
      </dgm:t>
    </dgm:pt>
    <dgm:pt modelId="{1C16DCF9-4E4A-496C-9767-2F8B65D0CA76}" type="sibTrans" cxnId="{A646A963-90F7-4F0B-91FF-CA8F27BB1061}">
      <dgm:prSet/>
      <dgm:spPr/>
      <dgm:t>
        <a:bodyPr/>
        <a:lstStyle/>
        <a:p>
          <a:endParaRPr lang="zh-CN" altLang="en-US"/>
        </a:p>
      </dgm:t>
    </dgm:pt>
    <dgm:pt modelId="{E3D2B341-90DF-4514-8F2A-227ED423FA84}">
      <dgm:prSet phldrT="[文本]" custT="1"/>
      <dgm:spPr/>
      <dgm:t>
        <a:bodyPr/>
        <a:lstStyle/>
        <a:p>
          <a:endParaRPr lang="zh-CN" altLang="en-US" sz="1800" dirty="0"/>
        </a:p>
      </dgm:t>
    </dgm:pt>
    <dgm:pt modelId="{7AEC283E-632E-4793-8F47-6117E4652D99}" type="parTrans" cxnId="{A22B2416-0813-4E81-B696-C6673DB33A8F}">
      <dgm:prSet/>
      <dgm:spPr/>
      <dgm:t>
        <a:bodyPr/>
        <a:lstStyle/>
        <a:p>
          <a:endParaRPr lang="zh-CN" altLang="en-US"/>
        </a:p>
      </dgm:t>
    </dgm:pt>
    <dgm:pt modelId="{4C730DAC-F571-4121-988E-84AA9D6A719E}" type="sibTrans" cxnId="{A22B2416-0813-4E81-B696-C6673DB33A8F}">
      <dgm:prSet/>
      <dgm:spPr/>
      <dgm:t>
        <a:bodyPr/>
        <a:lstStyle/>
        <a:p>
          <a:endParaRPr lang="zh-CN" altLang="en-US"/>
        </a:p>
      </dgm:t>
    </dgm:pt>
    <dgm:pt modelId="{6D7E9D04-352F-419D-B1D5-5F5DB7455CAE}" type="pres">
      <dgm:prSet presAssocID="{7A57333D-1054-4BC9-B2A4-9BCCD4FB02E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F47C36C-8795-41CF-A313-6E63DF2B5502}" type="pres">
      <dgm:prSet presAssocID="{F263617E-B431-437E-8036-C9431A99E08C}" presName="compositeNode" presStyleCnt="0">
        <dgm:presLayoutVars>
          <dgm:bulletEnabled val="1"/>
        </dgm:presLayoutVars>
      </dgm:prSet>
      <dgm:spPr/>
    </dgm:pt>
    <dgm:pt modelId="{39769463-BB03-46A9-98F8-F51D37BAABB4}" type="pres">
      <dgm:prSet presAssocID="{F263617E-B431-437E-8036-C9431A99E08C}" presName="bgRect" presStyleLbl="node1" presStyleIdx="0" presStyleCnt="1" custScaleX="80608" custLinFactNeighborX="-3201" custLinFactNeighborY="-1296"/>
      <dgm:spPr/>
      <dgm:t>
        <a:bodyPr/>
        <a:lstStyle/>
        <a:p>
          <a:endParaRPr lang="zh-CN" altLang="en-US"/>
        </a:p>
      </dgm:t>
    </dgm:pt>
    <dgm:pt modelId="{A5BD8119-3FE9-4681-9615-7372458272E1}" type="pres">
      <dgm:prSet presAssocID="{F263617E-B431-437E-8036-C9431A99E08C}" presName="parentNode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7854E0-5347-4DDB-B7B6-863719FD1578}" type="pres">
      <dgm:prSet presAssocID="{F263617E-B431-437E-8036-C9431A99E08C}" presName="child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646A963-90F7-4F0B-91FF-CA8F27BB1061}" srcId="{F263617E-B431-437E-8036-C9431A99E08C}" destId="{08918505-BFC2-4119-8534-7B123DCD5B38}" srcOrd="3" destOrd="0" parTransId="{31A9E904-5277-4787-9F5F-B50E817F704F}" sibTransId="{1C16DCF9-4E4A-496C-9767-2F8B65D0CA76}"/>
    <dgm:cxn modelId="{FEDBB2C8-05DC-41CD-9C8B-B2B1379F8ECD}" type="presOf" srcId="{737FD264-E74C-4F28-92D0-375803ECC6B4}" destId="{E87854E0-5347-4DDB-B7B6-863719FD1578}" srcOrd="0" destOrd="1" presId="urn:microsoft.com/office/officeart/2005/8/layout/hProcess7"/>
    <dgm:cxn modelId="{5425D0F2-8AE8-4A5B-826E-0358844E5ECC}" type="presOf" srcId="{DF196451-32E7-4EAA-8A3E-0C7C49B77CE8}" destId="{E87854E0-5347-4DDB-B7B6-863719FD1578}" srcOrd="0" destOrd="2" presId="urn:microsoft.com/office/officeart/2005/8/layout/hProcess7"/>
    <dgm:cxn modelId="{A22B2416-0813-4E81-B696-C6673DB33A8F}" srcId="{F263617E-B431-437E-8036-C9431A99E08C}" destId="{E3D2B341-90DF-4514-8F2A-227ED423FA84}" srcOrd="0" destOrd="0" parTransId="{7AEC283E-632E-4793-8F47-6117E4652D99}" sibTransId="{4C730DAC-F571-4121-988E-84AA9D6A719E}"/>
    <dgm:cxn modelId="{F5C5AAC7-B58B-4915-BE25-4238FC32C556}" type="presOf" srcId="{08918505-BFC2-4119-8534-7B123DCD5B38}" destId="{E87854E0-5347-4DDB-B7B6-863719FD1578}" srcOrd="0" destOrd="3" presId="urn:microsoft.com/office/officeart/2005/8/layout/hProcess7"/>
    <dgm:cxn modelId="{5DE00FFD-F9F0-448C-8173-DEF36E109F02}" type="presOf" srcId="{E3D2B341-90DF-4514-8F2A-227ED423FA84}" destId="{E87854E0-5347-4DDB-B7B6-863719FD1578}" srcOrd="0" destOrd="0" presId="urn:microsoft.com/office/officeart/2005/8/layout/hProcess7"/>
    <dgm:cxn modelId="{D59FBD01-73BA-41C2-A63C-4DB69119C3B5}" srcId="{7A57333D-1054-4BC9-B2A4-9BCCD4FB02E2}" destId="{F263617E-B431-437E-8036-C9431A99E08C}" srcOrd="0" destOrd="0" parTransId="{156CDC4E-343A-4306-B819-7F03FE33B4CB}" sibTransId="{90CA74AE-0901-4434-8AF6-26E28E5AFBEF}"/>
    <dgm:cxn modelId="{EF734D8C-5A5E-453D-A69F-703DE3C2E03D}" type="presOf" srcId="{F263617E-B431-437E-8036-C9431A99E08C}" destId="{39769463-BB03-46A9-98F8-F51D37BAABB4}" srcOrd="0" destOrd="0" presId="urn:microsoft.com/office/officeart/2005/8/layout/hProcess7"/>
    <dgm:cxn modelId="{78D4044E-136E-4B0D-93C6-DC8DFE599E50}" srcId="{F263617E-B431-437E-8036-C9431A99E08C}" destId="{737FD264-E74C-4F28-92D0-375803ECC6B4}" srcOrd="1" destOrd="0" parTransId="{67E92D4A-BFC9-4655-A3BF-117048514AEA}" sibTransId="{2A38D38E-3492-480E-A414-CB6C776BDACA}"/>
    <dgm:cxn modelId="{9111D5FF-BD30-4B49-8974-34444B10ACC6}" srcId="{F263617E-B431-437E-8036-C9431A99E08C}" destId="{DF196451-32E7-4EAA-8A3E-0C7C49B77CE8}" srcOrd="2" destOrd="0" parTransId="{D61C5078-90AF-4526-A872-4DCF1F0DC1CF}" sibTransId="{1D92548C-CBA3-4F14-AD48-708FDE857C1C}"/>
    <dgm:cxn modelId="{B481460E-3F81-466D-AB33-126DD04CEFDD}" type="presOf" srcId="{7A57333D-1054-4BC9-B2A4-9BCCD4FB02E2}" destId="{6D7E9D04-352F-419D-B1D5-5F5DB7455CAE}" srcOrd="0" destOrd="0" presId="urn:microsoft.com/office/officeart/2005/8/layout/hProcess7"/>
    <dgm:cxn modelId="{B34964A6-B207-4553-8844-49FA53CB99BF}" type="presOf" srcId="{F263617E-B431-437E-8036-C9431A99E08C}" destId="{A5BD8119-3FE9-4681-9615-7372458272E1}" srcOrd="1" destOrd="0" presId="urn:microsoft.com/office/officeart/2005/8/layout/hProcess7"/>
    <dgm:cxn modelId="{936F44C3-4610-43E7-9E5D-D0E6B7BFC4C5}" type="presParOf" srcId="{6D7E9D04-352F-419D-B1D5-5F5DB7455CAE}" destId="{4F47C36C-8795-41CF-A313-6E63DF2B5502}" srcOrd="0" destOrd="0" presId="urn:microsoft.com/office/officeart/2005/8/layout/hProcess7"/>
    <dgm:cxn modelId="{0F92CED9-E5C8-4EDB-89B9-421DB5D39BE0}" type="presParOf" srcId="{4F47C36C-8795-41CF-A313-6E63DF2B5502}" destId="{39769463-BB03-46A9-98F8-F51D37BAABB4}" srcOrd="0" destOrd="0" presId="urn:microsoft.com/office/officeart/2005/8/layout/hProcess7"/>
    <dgm:cxn modelId="{FA183CDF-05C0-437F-8291-EAFDC9D1EBEF}" type="presParOf" srcId="{4F47C36C-8795-41CF-A313-6E63DF2B5502}" destId="{A5BD8119-3FE9-4681-9615-7372458272E1}" srcOrd="1" destOrd="0" presId="urn:microsoft.com/office/officeart/2005/8/layout/hProcess7"/>
    <dgm:cxn modelId="{06442C35-3858-4358-AFA9-31D452986210}" type="presParOf" srcId="{4F47C36C-8795-41CF-A313-6E63DF2B5502}" destId="{E87854E0-5347-4DDB-B7B6-863719FD1578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5E198B-4051-41A0-A180-2DC0D622B2EC}">
      <dsp:nvSpPr>
        <dsp:cNvPr id="0" name=""/>
        <dsp:cNvSpPr/>
      </dsp:nvSpPr>
      <dsp:spPr>
        <a:xfrm>
          <a:off x="-4784079" y="-733254"/>
          <a:ext cx="5698218" cy="5698218"/>
        </a:xfrm>
        <a:prstGeom prst="blockArc">
          <a:avLst>
            <a:gd name="adj1" fmla="val 18900000"/>
            <a:gd name="adj2" fmla="val 2700000"/>
            <a:gd name="adj3" fmla="val 379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404114-AF82-4A42-894F-5F4C1698CDC8}">
      <dsp:nvSpPr>
        <dsp:cNvPr id="0" name=""/>
        <dsp:cNvSpPr/>
      </dsp:nvSpPr>
      <dsp:spPr>
        <a:xfrm>
          <a:off x="587923" y="423171"/>
          <a:ext cx="4418194" cy="84634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71784" tIns="30480" rIns="30480" bIns="3048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增量更新（</a:t>
          </a:r>
          <a:r>
            <a:rPr lang="en-US" altLang="zh-CN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Update</a:t>
          </a: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需要在原有数据情况下，增加并更新系统的数据。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7923" y="423171"/>
        <a:ext cx="4418194" cy="846342"/>
      </dsp:txXfrm>
    </dsp:sp>
    <dsp:sp modelId="{16638310-2182-475E-A3F2-CDC6FCCA7393}">
      <dsp:nvSpPr>
        <dsp:cNvPr id="0" name=""/>
        <dsp:cNvSpPr/>
      </dsp:nvSpPr>
      <dsp:spPr>
        <a:xfrm>
          <a:off x="58959" y="317378"/>
          <a:ext cx="1057927" cy="105792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3E7D410-846E-4E35-AA36-CDFD4A4F36B6}">
      <dsp:nvSpPr>
        <dsp:cNvPr id="0" name=""/>
        <dsp:cNvSpPr/>
      </dsp:nvSpPr>
      <dsp:spPr>
        <a:xfrm>
          <a:off x="895568" y="1692684"/>
          <a:ext cx="4110548" cy="846342"/>
        </a:xfrm>
        <a:prstGeom prst="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1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2">
                <a:hueOff val="-727682"/>
                <a:satOff val="-41964"/>
                <a:lumOff val="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71784" tIns="30480" rIns="30480" bIns="3048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复杂</a:t>
          </a:r>
          <a:r>
            <a:rPr lang="en-US" altLang="zh-CN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SQL</a:t>
          </a: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操作（</a:t>
          </a:r>
          <a:r>
            <a:rPr lang="en-US" altLang="zh-CN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Join</a:t>
          </a: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需要支持复杂的</a:t>
          </a:r>
          <a:r>
            <a:rPr lang="en-US" altLang="zh-CN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SQL</a:t>
          </a: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语句，包括多表</a:t>
          </a:r>
          <a:r>
            <a:rPr lang="en-US" altLang="zh-CN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Join</a:t>
          </a: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关联等操作。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95568" y="1692684"/>
        <a:ext cx="4110548" cy="846342"/>
      </dsp:txXfrm>
    </dsp:sp>
    <dsp:sp modelId="{0400EFFC-96CB-46F8-84FF-F4BD18C5B426}">
      <dsp:nvSpPr>
        <dsp:cNvPr id="0" name=""/>
        <dsp:cNvSpPr/>
      </dsp:nvSpPr>
      <dsp:spPr>
        <a:xfrm>
          <a:off x="366605" y="1586891"/>
          <a:ext cx="1057927" cy="105792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727682"/>
              <a:satOff val="-41964"/>
              <a:lumOff val="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BC42A21-9737-44AC-A724-F20EB6ACB482}">
      <dsp:nvSpPr>
        <dsp:cNvPr id="0" name=""/>
        <dsp:cNvSpPr/>
      </dsp:nvSpPr>
      <dsp:spPr>
        <a:xfrm>
          <a:off x="587923" y="2962197"/>
          <a:ext cx="4418194" cy="846342"/>
        </a:xfrm>
        <a:prstGeom prst="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1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2">
                <a:hueOff val="-1455363"/>
                <a:satOff val="-83928"/>
                <a:lumOff val="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71784" tIns="30480" rIns="30480" bIns="3048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秒级查询（</a:t>
          </a:r>
          <a:r>
            <a:rPr lang="en-US" altLang="zh-CN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Query</a:t>
          </a: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需要支持数据实时查询，提供秒级数据查询响应。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7923" y="2962197"/>
        <a:ext cx="4418194" cy="846342"/>
      </dsp:txXfrm>
    </dsp:sp>
    <dsp:sp modelId="{761E240A-6B16-4BF4-B0F5-93596651A3B4}">
      <dsp:nvSpPr>
        <dsp:cNvPr id="0" name=""/>
        <dsp:cNvSpPr/>
      </dsp:nvSpPr>
      <dsp:spPr>
        <a:xfrm>
          <a:off x="58959" y="2856404"/>
          <a:ext cx="1057927" cy="105792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1455363"/>
              <a:satOff val="-83928"/>
              <a:lumOff val="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CF445E-8E66-47F2-B6F1-168EE614C5CB}">
      <dsp:nvSpPr>
        <dsp:cNvPr id="0" name=""/>
        <dsp:cNvSpPr/>
      </dsp:nvSpPr>
      <dsp:spPr>
        <a:xfrm>
          <a:off x="0" y="0"/>
          <a:ext cx="4134944" cy="2711001"/>
        </a:xfrm>
        <a:prstGeom prst="roundRect">
          <a:avLst>
            <a:gd name="adj" fmla="val 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80010" bIns="0" numCol="1" spcCol="1270" anchor="t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模糊查询</a:t>
          </a:r>
          <a:endParaRPr lang="zh-CN" altLang="en-US" sz="1800" kern="1200" dirty="0"/>
        </a:p>
      </dsp:txBody>
      <dsp:txXfrm rot="16200000">
        <a:off x="-698016" y="698016"/>
        <a:ext cx="2223021" cy="826988"/>
      </dsp:txXfrm>
    </dsp:sp>
    <dsp:sp modelId="{38EEBC84-C9CF-465F-A966-39BC4139BFB6}">
      <dsp:nvSpPr>
        <dsp:cNvPr id="0" name=""/>
        <dsp:cNvSpPr/>
      </dsp:nvSpPr>
      <dsp:spPr>
        <a:xfrm>
          <a:off x="826988" y="0"/>
          <a:ext cx="3080533" cy="271100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1. 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数据量（条）为亿级和千万级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微软雅黑" pitchFamily="34" charset="-122"/>
              <a:ea typeface="微软雅黑" pitchFamily="34" charset="-122"/>
            </a:rPr>
            <a:t>2. </a:t>
          </a: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单表取数响应时间为毫秒级别，平均执行时间</a:t>
          </a:r>
          <a:r>
            <a:rPr lang="en-US" altLang="zh-CN" sz="1400" kern="1200" dirty="0" smtClean="0">
              <a:latin typeface="微软雅黑" pitchFamily="34" charset="-122"/>
              <a:ea typeface="微软雅黑" pitchFamily="34" charset="-122"/>
            </a:rPr>
            <a:t>1.4</a:t>
          </a: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秒。</a:t>
          </a:r>
          <a:endParaRPr lang="zh-CN" altLang="en-US" sz="1400" kern="1200" dirty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微软雅黑" pitchFamily="34" charset="-122"/>
              <a:ea typeface="微软雅黑" pitchFamily="34" charset="-122"/>
            </a:rPr>
            <a:t>3. </a:t>
          </a: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采用模糊查询的话，响应时间跟数据表的数据规模存在明显的相关性，数据规模越大的表，模糊查询的耗时越长。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826988" y="0"/>
        <a:ext cx="3080533" cy="271100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CF445E-8E66-47F2-B6F1-168EE614C5CB}">
      <dsp:nvSpPr>
        <dsp:cNvPr id="0" name=""/>
        <dsp:cNvSpPr/>
      </dsp:nvSpPr>
      <dsp:spPr>
        <a:xfrm>
          <a:off x="0" y="0"/>
          <a:ext cx="4134944" cy="2711001"/>
        </a:xfrm>
        <a:prstGeom prst="roundRect">
          <a:avLst>
            <a:gd name="adj" fmla="val 5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80010" bIns="0" numCol="1" spcCol="1270" anchor="t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多表关联查询</a:t>
          </a:r>
          <a:endParaRPr lang="zh-CN" altLang="en-US" sz="1800" kern="1200" dirty="0"/>
        </a:p>
      </dsp:txBody>
      <dsp:txXfrm rot="16200000">
        <a:off x="-698016" y="698016"/>
        <a:ext cx="2223021" cy="826988"/>
      </dsp:txXfrm>
    </dsp:sp>
    <dsp:sp modelId="{38EEBC84-C9CF-465F-A966-39BC4139BFB6}">
      <dsp:nvSpPr>
        <dsp:cNvPr id="0" name=""/>
        <dsp:cNvSpPr/>
      </dsp:nvSpPr>
      <dsp:spPr>
        <a:xfrm>
          <a:off x="826988" y="0"/>
          <a:ext cx="3080533" cy="271100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1. 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表数据量（条）为亿级和千万级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微软雅黑" pitchFamily="34" charset="-122"/>
              <a:ea typeface="微软雅黑" pitchFamily="34" charset="-122"/>
            </a:rPr>
            <a:t>2. </a:t>
          </a:r>
          <a:r>
            <a:rPr lang="zh-CN" altLang="en-US" sz="1400" kern="1200" dirty="0" smtClean="0"/>
            <a:t>两表取数响应时间为秒级别，平均执行秒</a:t>
          </a:r>
          <a:r>
            <a:rPr lang="en-US" altLang="zh-CN" sz="1400" kern="1200" dirty="0" smtClean="0"/>
            <a:t>422</a:t>
          </a:r>
          <a:r>
            <a:rPr lang="zh-CN" altLang="en-US" sz="1400" kern="1200" dirty="0" smtClean="0"/>
            <a:t>毫秒，最长时间在</a:t>
          </a:r>
          <a:r>
            <a:rPr lang="en-US" altLang="zh-CN" sz="1400" kern="1200" dirty="0" smtClean="0"/>
            <a:t>1</a:t>
          </a:r>
          <a:r>
            <a:rPr lang="zh-CN" altLang="en-US" sz="1400" kern="1200" dirty="0" smtClean="0"/>
            <a:t>秒以内。</a:t>
          </a:r>
          <a:endParaRPr lang="zh-CN" altLang="en-US" sz="1400" kern="1200" dirty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微软雅黑" pitchFamily="34" charset="-122"/>
              <a:ea typeface="微软雅黑" pitchFamily="34" charset="-122"/>
            </a:rPr>
            <a:t>3. </a:t>
          </a:r>
          <a:r>
            <a:rPr lang="zh-CN" altLang="en-US" sz="1400" kern="1200" dirty="0" smtClean="0"/>
            <a:t>三表取数响应时间为秒级别，平均时间为</a:t>
          </a:r>
          <a:r>
            <a:rPr lang="en-US" altLang="zh-CN" sz="1400" kern="1200" dirty="0" smtClean="0"/>
            <a:t>686</a:t>
          </a:r>
          <a:r>
            <a:rPr lang="zh-CN" altLang="en-US" sz="1400" kern="1200" dirty="0" smtClean="0"/>
            <a:t>毫秒，最长时间在</a:t>
          </a:r>
          <a:r>
            <a:rPr lang="en-US" altLang="zh-CN" sz="1400" kern="1200" dirty="0" smtClean="0"/>
            <a:t>2</a:t>
          </a:r>
          <a:r>
            <a:rPr lang="zh-CN" altLang="en-US" sz="1400" kern="1200" dirty="0" smtClean="0"/>
            <a:t>秒以内。</a:t>
          </a:r>
          <a:endParaRPr lang="en-US" altLang="zh-CN" sz="1400" kern="1200" dirty="0" smtClean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4. </a:t>
          </a:r>
          <a:r>
            <a:rPr lang="zh-CN" altLang="en-US" sz="1400" kern="1200" dirty="0" smtClean="0"/>
            <a:t>数百行的复杂</a:t>
          </a:r>
          <a:r>
            <a:rPr lang="en-US" altLang="zh-CN" sz="1400" kern="1200" dirty="0" smtClean="0"/>
            <a:t>SQL</a:t>
          </a:r>
          <a:r>
            <a:rPr lang="zh-CN" altLang="en-US" sz="1400" kern="1200" dirty="0" smtClean="0"/>
            <a:t>脚本涉及到多张数据表，平均执行时间为</a:t>
          </a:r>
          <a:r>
            <a:rPr lang="en-US" altLang="zh-CN" sz="1400" kern="1200" dirty="0" smtClean="0"/>
            <a:t>1.79</a:t>
          </a:r>
          <a:r>
            <a:rPr lang="zh-CN" altLang="en-US" sz="1400" kern="1200" dirty="0" smtClean="0"/>
            <a:t>秒。</a:t>
          </a:r>
          <a:endParaRPr lang="en-US" altLang="zh-CN" sz="1400" kern="1200" dirty="0" smtClean="0"/>
        </a:p>
      </dsp:txBody>
      <dsp:txXfrm>
        <a:off x="826988" y="0"/>
        <a:ext cx="3080533" cy="271100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5B48BD-F88D-4D34-99C0-CD3C2CDBF6C0}">
      <dsp:nvSpPr>
        <dsp:cNvPr id="0" name=""/>
        <dsp:cNvSpPr/>
      </dsp:nvSpPr>
      <dsp:spPr>
        <a:xfrm>
          <a:off x="0" y="0"/>
          <a:ext cx="2475782" cy="126301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数据准确性稽核</a:t>
          </a:r>
          <a:endParaRPr lang="zh-CN" altLang="en-US" sz="1400" kern="1200" dirty="0"/>
        </a:p>
      </dsp:txBody>
      <dsp:txXfrm>
        <a:off x="0" y="0"/>
        <a:ext cx="2475782" cy="378905"/>
      </dsp:txXfrm>
    </dsp:sp>
    <dsp:sp modelId="{1C7D80DE-4467-40BE-A332-BFC024B73147}">
      <dsp:nvSpPr>
        <dsp:cNvPr id="0" name=""/>
        <dsp:cNvSpPr/>
      </dsp:nvSpPr>
      <dsp:spPr>
        <a:xfrm>
          <a:off x="247578" y="378905"/>
          <a:ext cx="1980625" cy="8209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保证数据导入</a:t>
          </a:r>
          <a:endParaRPr lang="en-US" altLang="zh-CN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导出的质量</a:t>
          </a:r>
          <a:endParaRPr lang="zh-CN" altLang="en-US" sz="1400" kern="1200" dirty="0"/>
        </a:p>
      </dsp:txBody>
      <dsp:txXfrm>
        <a:off x="271623" y="402950"/>
        <a:ext cx="1932535" cy="77287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5B48BD-F88D-4D34-99C0-CD3C2CDBF6C0}">
      <dsp:nvSpPr>
        <dsp:cNvPr id="0" name=""/>
        <dsp:cNvSpPr/>
      </dsp:nvSpPr>
      <dsp:spPr>
        <a:xfrm>
          <a:off x="0" y="0"/>
          <a:ext cx="2817612" cy="165057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集群故障性验证</a:t>
          </a:r>
          <a:endParaRPr lang="zh-CN" altLang="en-US" sz="1400" kern="1200" dirty="0"/>
        </a:p>
      </dsp:txBody>
      <dsp:txXfrm>
        <a:off x="0" y="0"/>
        <a:ext cx="2817612" cy="495173"/>
      </dsp:txXfrm>
    </dsp:sp>
    <dsp:sp modelId="{1C7D80DE-4467-40BE-A332-BFC024B73147}">
      <dsp:nvSpPr>
        <dsp:cNvPr id="0" name=""/>
        <dsp:cNvSpPr/>
      </dsp:nvSpPr>
      <dsp:spPr>
        <a:xfrm>
          <a:off x="281761" y="495314"/>
          <a:ext cx="2254089" cy="32427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节点宕机</a:t>
          </a:r>
          <a:r>
            <a:rPr lang="en-US" altLang="zh-CN" sz="1200" kern="1200" dirty="0" smtClean="0"/>
            <a:t>--&gt;</a:t>
          </a:r>
          <a:r>
            <a:rPr lang="zh-CN" altLang="en-US" sz="1200" kern="1200" dirty="0" smtClean="0"/>
            <a:t>重启正常访问</a:t>
          </a:r>
          <a:endParaRPr lang="zh-CN" altLang="en-US" sz="1200" kern="1200" dirty="0"/>
        </a:p>
      </dsp:txBody>
      <dsp:txXfrm>
        <a:off x="291259" y="504812"/>
        <a:ext cx="2235093" cy="305276"/>
      </dsp:txXfrm>
    </dsp:sp>
    <dsp:sp modelId="{46DDFA58-F849-4D9B-AD7A-35E585D75FD4}">
      <dsp:nvSpPr>
        <dsp:cNvPr id="0" name=""/>
        <dsp:cNvSpPr/>
      </dsp:nvSpPr>
      <dsp:spPr>
        <a:xfrm>
          <a:off x="281761" y="869475"/>
          <a:ext cx="2254089" cy="324272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故障节点恢复</a:t>
          </a:r>
          <a:r>
            <a:rPr lang="en-US" altLang="zh-CN" sz="1200" kern="1200" dirty="0" smtClean="0"/>
            <a:t>--&gt;</a:t>
          </a:r>
          <a:r>
            <a:rPr lang="zh-CN" altLang="en-US" sz="1200" kern="1200" dirty="0" smtClean="0"/>
            <a:t>集群性能恢复</a:t>
          </a:r>
          <a:endParaRPr lang="zh-CN" altLang="en-US" sz="1200" kern="1200" dirty="0"/>
        </a:p>
      </dsp:txBody>
      <dsp:txXfrm>
        <a:off x="291259" y="878973"/>
        <a:ext cx="2235093" cy="305276"/>
      </dsp:txXfrm>
    </dsp:sp>
    <dsp:sp modelId="{74F0AA01-330B-48E7-AA16-F9647BE0620A}">
      <dsp:nvSpPr>
        <dsp:cNvPr id="0" name=""/>
        <dsp:cNvSpPr/>
      </dsp:nvSpPr>
      <dsp:spPr>
        <a:xfrm>
          <a:off x="281761" y="1243636"/>
          <a:ext cx="2254089" cy="324272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单台节点故障</a:t>
          </a:r>
          <a:r>
            <a:rPr lang="en-US" altLang="zh-CN" sz="1200" kern="1200" dirty="0" smtClean="0"/>
            <a:t>--&gt;</a:t>
          </a:r>
          <a:r>
            <a:rPr lang="zh-CN" altLang="en-US" sz="1200" kern="1200" dirty="0" smtClean="0"/>
            <a:t>其他节点正常</a:t>
          </a:r>
          <a:endParaRPr lang="zh-CN" altLang="en-US" sz="1200" kern="1200" dirty="0"/>
        </a:p>
      </dsp:txBody>
      <dsp:txXfrm>
        <a:off x="291259" y="1253134"/>
        <a:ext cx="2235093" cy="30527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5B48BD-F88D-4D34-99C0-CD3C2CDBF6C0}">
      <dsp:nvSpPr>
        <dsp:cNvPr id="0" name=""/>
        <dsp:cNvSpPr/>
      </dsp:nvSpPr>
      <dsp:spPr>
        <a:xfrm>
          <a:off x="0" y="0"/>
          <a:ext cx="2473365" cy="17714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/>
            <a:t>容错机制</a:t>
          </a:r>
          <a:endParaRPr lang="zh-CN" altLang="en-US" sz="1400" kern="1200" dirty="0"/>
        </a:p>
      </dsp:txBody>
      <dsp:txXfrm>
        <a:off x="0" y="0"/>
        <a:ext cx="2473365" cy="531447"/>
      </dsp:txXfrm>
    </dsp:sp>
    <dsp:sp modelId="{C026DD0C-D54E-431B-8499-6E4CE8AEEDD8}">
      <dsp:nvSpPr>
        <dsp:cNvPr id="0" name=""/>
        <dsp:cNvSpPr/>
      </dsp:nvSpPr>
      <dsp:spPr>
        <a:xfrm>
          <a:off x="248545" y="473947"/>
          <a:ext cx="1978692" cy="2442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SQL</a:t>
          </a:r>
          <a:r>
            <a:rPr lang="zh-CN" altLang="en-US" sz="1400" kern="1200" dirty="0" smtClean="0"/>
            <a:t>缺省可重试</a:t>
          </a:r>
          <a:endParaRPr lang="zh-CN" altLang="en-US" sz="1400" kern="1200" dirty="0"/>
        </a:p>
      </dsp:txBody>
      <dsp:txXfrm>
        <a:off x="255700" y="481102"/>
        <a:ext cx="1964382" cy="229983"/>
      </dsp:txXfrm>
    </dsp:sp>
    <dsp:sp modelId="{1C7D80DE-4467-40BE-A332-BFC024B73147}">
      <dsp:nvSpPr>
        <dsp:cNvPr id="0" name=""/>
        <dsp:cNvSpPr/>
      </dsp:nvSpPr>
      <dsp:spPr>
        <a:xfrm>
          <a:off x="248545" y="794448"/>
          <a:ext cx="1978692" cy="2442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输出相应错误操作日志</a:t>
          </a:r>
          <a:endParaRPr lang="zh-CN" altLang="en-US" sz="1400" kern="1200" dirty="0"/>
        </a:p>
      </dsp:txBody>
      <dsp:txXfrm>
        <a:off x="255700" y="801603"/>
        <a:ext cx="1964382" cy="229983"/>
      </dsp:txXfrm>
    </dsp:sp>
    <dsp:sp modelId="{CF634C27-8141-458B-A6D1-0C8974D7E412}">
      <dsp:nvSpPr>
        <dsp:cNvPr id="0" name=""/>
        <dsp:cNvSpPr/>
      </dsp:nvSpPr>
      <dsp:spPr>
        <a:xfrm>
          <a:off x="248545" y="1095244"/>
          <a:ext cx="1978692" cy="5876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任务失败可通过</a:t>
          </a:r>
          <a:r>
            <a:rPr lang="en-US" altLang="zh-CN" sz="1400" kern="1200" dirty="0" err="1" smtClean="0"/>
            <a:t>upsert</a:t>
          </a:r>
          <a:r>
            <a:rPr lang="zh-CN" altLang="en-US" sz="1400" kern="1200" dirty="0" smtClean="0"/>
            <a:t>重新递交</a:t>
          </a:r>
          <a:endParaRPr lang="zh-CN" altLang="en-US" sz="1400" kern="1200" dirty="0"/>
        </a:p>
      </dsp:txBody>
      <dsp:txXfrm>
        <a:off x="265756" y="1112455"/>
        <a:ext cx="1944270" cy="55320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5B48BD-F88D-4D34-99C0-CD3C2CDBF6C0}">
      <dsp:nvSpPr>
        <dsp:cNvPr id="0" name=""/>
        <dsp:cNvSpPr/>
      </dsp:nvSpPr>
      <dsp:spPr>
        <a:xfrm>
          <a:off x="1375" y="0"/>
          <a:ext cx="2814860" cy="165057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集群稳定性及扩展测试</a:t>
          </a:r>
          <a:endParaRPr lang="zh-CN" altLang="en-US" sz="1400" kern="1200" dirty="0"/>
        </a:p>
      </dsp:txBody>
      <dsp:txXfrm>
        <a:off x="1375" y="0"/>
        <a:ext cx="2814860" cy="495173"/>
      </dsp:txXfrm>
    </dsp:sp>
    <dsp:sp modelId="{D7662412-4BB4-4181-B1C3-ABF570E46EF9}">
      <dsp:nvSpPr>
        <dsp:cNvPr id="0" name=""/>
        <dsp:cNvSpPr/>
      </dsp:nvSpPr>
      <dsp:spPr>
        <a:xfrm>
          <a:off x="138954" y="495314"/>
          <a:ext cx="2539702" cy="32427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长期高频率执行作业，集群表现正常</a:t>
          </a:r>
          <a:endParaRPr lang="zh-CN" altLang="en-US" sz="1200" kern="1200" dirty="0"/>
        </a:p>
      </dsp:txBody>
      <dsp:txXfrm>
        <a:off x="148452" y="504812"/>
        <a:ext cx="2520706" cy="305276"/>
      </dsp:txXfrm>
    </dsp:sp>
    <dsp:sp modelId="{1C7D80DE-4467-40BE-A332-BFC024B73147}">
      <dsp:nvSpPr>
        <dsp:cNvPr id="0" name=""/>
        <dsp:cNvSpPr/>
      </dsp:nvSpPr>
      <dsp:spPr>
        <a:xfrm>
          <a:off x="282861" y="869475"/>
          <a:ext cx="2251888" cy="324272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计算节点增加</a:t>
          </a:r>
          <a:r>
            <a:rPr lang="en-US" altLang="zh-CN" sz="1200" kern="1200" dirty="0" smtClean="0"/>
            <a:t>--&gt;</a:t>
          </a:r>
          <a:r>
            <a:rPr lang="zh-CN" altLang="en-US" sz="1200" kern="1200" dirty="0" smtClean="0"/>
            <a:t>能力成线性提升</a:t>
          </a:r>
          <a:endParaRPr lang="zh-CN" altLang="en-US" sz="1200" kern="1200" dirty="0"/>
        </a:p>
      </dsp:txBody>
      <dsp:txXfrm>
        <a:off x="292359" y="878973"/>
        <a:ext cx="2232892" cy="305276"/>
      </dsp:txXfrm>
    </dsp:sp>
    <dsp:sp modelId="{7C801E38-9FC3-4C67-A5FB-641064A14D2C}">
      <dsp:nvSpPr>
        <dsp:cNvPr id="0" name=""/>
        <dsp:cNvSpPr/>
      </dsp:nvSpPr>
      <dsp:spPr>
        <a:xfrm>
          <a:off x="282861" y="1243636"/>
          <a:ext cx="2251888" cy="324272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存储节点增加</a:t>
          </a:r>
          <a:r>
            <a:rPr lang="en-US" altLang="zh-CN" sz="1200" kern="1200" dirty="0" smtClean="0"/>
            <a:t>--&gt;</a:t>
          </a:r>
          <a:r>
            <a:rPr lang="zh-CN" altLang="en-US" sz="1200" kern="1200" dirty="0" smtClean="0"/>
            <a:t>能力成线性提升</a:t>
          </a:r>
          <a:endParaRPr lang="zh-CN" altLang="en-US" sz="1200" kern="1200" dirty="0"/>
        </a:p>
      </dsp:txBody>
      <dsp:txXfrm>
        <a:off x="292359" y="1253134"/>
        <a:ext cx="2232892" cy="30527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5B48BD-F88D-4D34-99C0-CD3C2CDBF6C0}">
      <dsp:nvSpPr>
        <dsp:cNvPr id="0" name=""/>
        <dsp:cNvSpPr/>
      </dsp:nvSpPr>
      <dsp:spPr>
        <a:xfrm>
          <a:off x="0" y="0"/>
          <a:ext cx="2457858" cy="23900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并发</a:t>
          </a:r>
          <a:r>
            <a:rPr lang="en-US" altLang="zh-CN" sz="1400" kern="1200" dirty="0" smtClean="0"/>
            <a:t>&amp;</a:t>
          </a:r>
          <a:r>
            <a:rPr lang="zh-CN" altLang="en-US" sz="1400" kern="1200" dirty="0" smtClean="0"/>
            <a:t>负载压力验证</a:t>
          </a:r>
          <a:endParaRPr lang="zh-CN" altLang="en-US" sz="1400" kern="1200" dirty="0"/>
        </a:p>
      </dsp:txBody>
      <dsp:txXfrm>
        <a:off x="0" y="0"/>
        <a:ext cx="2457858" cy="717006"/>
      </dsp:txXfrm>
    </dsp:sp>
    <dsp:sp modelId="{1C7D80DE-4467-40BE-A332-BFC024B73147}">
      <dsp:nvSpPr>
        <dsp:cNvPr id="0" name=""/>
        <dsp:cNvSpPr/>
      </dsp:nvSpPr>
      <dsp:spPr>
        <a:xfrm>
          <a:off x="246987" y="717706"/>
          <a:ext cx="1966286" cy="7206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在</a:t>
          </a:r>
          <a:r>
            <a:rPr lang="en-US" altLang="zh-CN" sz="1200" kern="1200" dirty="0" smtClean="0">
              <a:latin typeface="微软雅黑" pitchFamily="34" charset="-122"/>
              <a:ea typeface="微软雅黑" pitchFamily="34" charset="-122"/>
            </a:rPr>
            <a:t>25</a:t>
          </a: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个作业负载的环境下，</a:t>
          </a:r>
          <a:r>
            <a:rPr lang="en-US" altLang="zh-CN" sz="1200" kern="1200" dirty="0" smtClean="0">
              <a:latin typeface="微软雅黑" pitchFamily="34" charset="-122"/>
              <a:ea typeface="微软雅黑" pitchFamily="34" charset="-122"/>
            </a:rPr>
            <a:t>300</a:t>
          </a: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并发测试的响应时间在</a:t>
          </a:r>
          <a:r>
            <a:rPr lang="en-US" altLang="zh-CN" sz="1200" kern="1200" dirty="0" smtClean="0">
              <a:latin typeface="微软雅黑" pitchFamily="34" charset="-122"/>
              <a:ea typeface="微软雅黑" pitchFamily="34" charset="-122"/>
            </a:rPr>
            <a:t>1</a:t>
          </a: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秒左右</a:t>
          </a:r>
          <a:endParaRPr lang="zh-CN" altLang="en-US" sz="1200" kern="1200" dirty="0"/>
        </a:p>
      </dsp:txBody>
      <dsp:txXfrm>
        <a:off x="268093" y="738812"/>
        <a:ext cx="1924074" cy="678411"/>
      </dsp:txXfrm>
    </dsp:sp>
    <dsp:sp modelId="{59BDAF18-7EE0-4C01-9D4B-5B28F69CB691}">
      <dsp:nvSpPr>
        <dsp:cNvPr id="0" name=""/>
        <dsp:cNvSpPr/>
      </dsp:nvSpPr>
      <dsp:spPr>
        <a:xfrm>
          <a:off x="246987" y="1549195"/>
          <a:ext cx="1966286" cy="7206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在</a:t>
          </a:r>
          <a:r>
            <a:rPr lang="en-US" altLang="zh-CN" sz="1200" kern="1200" dirty="0" smtClean="0">
              <a:latin typeface="微软雅黑" pitchFamily="34" charset="-122"/>
              <a:ea typeface="微软雅黑" pitchFamily="34" charset="-122"/>
            </a:rPr>
            <a:t>79</a:t>
          </a: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个作业负载的环境下，</a:t>
          </a:r>
          <a:r>
            <a:rPr lang="en-US" altLang="zh-CN" sz="1200" kern="1200" dirty="0" smtClean="0">
              <a:latin typeface="微软雅黑" pitchFamily="34" charset="-122"/>
              <a:ea typeface="微软雅黑" pitchFamily="34" charset="-122"/>
            </a:rPr>
            <a:t>300</a:t>
          </a: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并发测试的响应时间在</a:t>
          </a:r>
          <a:r>
            <a:rPr lang="en-US" altLang="zh-CN" sz="1200" kern="1200" dirty="0" smtClean="0">
              <a:latin typeface="微软雅黑" pitchFamily="34" charset="-122"/>
              <a:ea typeface="微软雅黑" pitchFamily="34" charset="-122"/>
            </a:rPr>
            <a:t>1.5</a:t>
          </a: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秒左右</a:t>
          </a:r>
          <a:endParaRPr lang="zh-CN" altLang="en-US" sz="1200" kern="1200" dirty="0"/>
        </a:p>
      </dsp:txBody>
      <dsp:txXfrm>
        <a:off x="268093" y="1570301"/>
        <a:ext cx="1924074" cy="678411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5B48BD-F88D-4D34-99C0-CD3C2CDBF6C0}">
      <dsp:nvSpPr>
        <dsp:cNvPr id="0" name=""/>
        <dsp:cNvSpPr/>
      </dsp:nvSpPr>
      <dsp:spPr>
        <a:xfrm>
          <a:off x="0" y="0"/>
          <a:ext cx="2817612" cy="165057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计算能力支撑</a:t>
          </a:r>
          <a:endParaRPr lang="zh-CN" altLang="en-US" sz="1400" kern="1200" dirty="0"/>
        </a:p>
      </dsp:txBody>
      <dsp:txXfrm>
        <a:off x="0" y="0"/>
        <a:ext cx="2817612" cy="495173"/>
      </dsp:txXfrm>
    </dsp:sp>
    <dsp:sp modelId="{1C7D80DE-4467-40BE-A332-BFC024B73147}">
      <dsp:nvSpPr>
        <dsp:cNvPr id="0" name=""/>
        <dsp:cNvSpPr/>
      </dsp:nvSpPr>
      <dsp:spPr>
        <a:xfrm>
          <a:off x="281761" y="495213"/>
          <a:ext cx="2254089" cy="2404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支持</a:t>
          </a:r>
          <a:r>
            <a:rPr lang="en-US" altLang="zh-CN" sz="1200" kern="1200" dirty="0" err="1" smtClean="0"/>
            <a:t>Impala&amp;Kudu</a:t>
          </a:r>
          <a:endParaRPr lang="zh-CN" altLang="en-US" sz="1200" kern="1200" dirty="0"/>
        </a:p>
      </dsp:txBody>
      <dsp:txXfrm>
        <a:off x="288804" y="502256"/>
        <a:ext cx="2240003" cy="226368"/>
      </dsp:txXfrm>
    </dsp:sp>
    <dsp:sp modelId="{7C801E38-9FC3-4C67-A5FB-641064A14D2C}">
      <dsp:nvSpPr>
        <dsp:cNvPr id="0" name=""/>
        <dsp:cNvSpPr/>
      </dsp:nvSpPr>
      <dsp:spPr>
        <a:xfrm>
          <a:off x="281761" y="772661"/>
          <a:ext cx="2254089" cy="240454"/>
        </a:xfrm>
        <a:prstGeom prst="roundRect">
          <a:avLst>
            <a:gd name="adj" fmla="val 10000"/>
          </a:avLst>
        </a:prstGeom>
        <a:solidFill>
          <a:schemeClr val="accent2">
            <a:hueOff val="-485121"/>
            <a:satOff val="-27976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支持</a:t>
          </a:r>
          <a:r>
            <a:rPr lang="en-US" altLang="zh-CN" sz="1200" kern="1200" dirty="0" err="1" smtClean="0"/>
            <a:t>Spark&amp;Kudu</a:t>
          </a:r>
          <a:endParaRPr lang="zh-CN" altLang="en-US" sz="1200" kern="1200" dirty="0"/>
        </a:p>
      </dsp:txBody>
      <dsp:txXfrm>
        <a:off x="288804" y="779704"/>
        <a:ext cx="2240003" cy="226368"/>
      </dsp:txXfrm>
    </dsp:sp>
    <dsp:sp modelId="{20EAD3B4-486D-4799-8E37-8B9CBDA9B1D6}">
      <dsp:nvSpPr>
        <dsp:cNvPr id="0" name=""/>
        <dsp:cNvSpPr/>
      </dsp:nvSpPr>
      <dsp:spPr>
        <a:xfrm>
          <a:off x="281761" y="1050108"/>
          <a:ext cx="2254089" cy="240454"/>
        </a:xfrm>
        <a:prstGeom prst="roundRect">
          <a:avLst>
            <a:gd name="adj" fmla="val 10000"/>
          </a:avLst>
        </a:prstGeom>
        <a:solidFill>
          <a:schemeClr val="accent2">
            <a:hueOff val="-970242"/>
            <a:satOff val="-55952"/>
            <a:lumOff val="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支持</a:t>
          </a:r>
          <a:r>
            <a:rPr lang="en-US" altLang="zh-CN" sz="1200" kern="1200" dirty="0" err="1" smtClean="0"/>
            <a:t>Python&amp;Kudu</a:t>
          </a:r>
          <a:endParaRPr lang="zh-CN" altLang="en-US" sz="1200" kern="1200" dirty="0"/>
        </a:p>
      </dsp:txBody>
      <dsp:txXfrm>
        <a:off x="288804" y="1057151"/>
        <a:ext cx="2240003" cy="226368"/>
      </dsp:txXfrm>
    </dsp:sp>
    <dsp:sp modelId="{37792796-B8A3-46C3-8106-C057517FEA0F}">
      <dsp:nvSpPr>
        <dsp:cNvPr id="0" name=""/>
        <dsp:cNvSpPr/>
      </dsp:nvSpPr>
      <dsp:spPr>
        <a:xfrm>
          <a:off x="281761" y="1327555"/>
          <a:ext cx="2254089" cy="240454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支持</a:t>
          </a:r>
          <a:r>
            <a:rPr lang="en-US" altLang="zh-CN" sz="1200" kern="1200" dirty="0" smtClean="0"/>
            <a:t>HDFS</a:t>
          </a:r>
          <a:r>
            <a:rPr lang="zh-CN" altLang="en-US" sz="1200" kern="1200" dirty="0" smtClean="0"/>
            <a:t>和</a:t>
          </a:r>
          <a:r>
            <a:rPr lang="en-US" altLang="zh-CN" sz="1200" kern="1200" dirty="0" smtClean="0"/>
            <a:t>Kudu</a:t>
          </a:r>
          <a:r>
            <a:rPr lang="zh-CN" altLang="en-US" sz="1200" kern="1200" dirty="0" smtClean="0"/>
            <a:t>数据的融合分析</a:t>
          </a:r>
          <a:endParaRPr lang="zh-CN" altLang="en-US" sz="1200" kern="1200" dirty="0"/>
        </a:p>
      </dsp:txBody>
      <dsp:txXfrm>
        <a:off x="288804" y="1334598"/>
        <a:ext cx="2240003" cy="226368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73ED8D-B5FD-475D-BF4D-36ACF229EB37}">
      <dsp:nvSpPr>
        <dsp:cNvPr id="0" name=""/>
        <dsp:cNvSpPr/>
      </dsp:nvSpPr>
      <dsp:spPr>
        <a:xfrm>
          <a:off x="1515" y="139127"/>
          <a:ext cx="1904521" cy="614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>
              <a:latin typeface="微软雅黑" pitchFamily="34" charset="-122"/>
              <a:ea typeface="微软雅黑" pitchFamily="34" charset="-122"/>
            </a:rPr>
            <a:t>基表入库</a:t>
          </a:r>
          <a:r>
            <a:rPr lang="en-US" altLang="zh-CN" sz="1300" kern="1200" dirty="0" smtClean="0">
              <a:latin typeface="微软雅黑" pitchFamily="34" charset="-122"/>
              <a:ea typeface="微软雅黑" pitchFamily="34" charset="-122"/>
            </a:rPr>
            <a:t>spark</a:t>
          </a:r>
          <a:endParaRPr lang="zh-CN" altLang="en-US" sz="13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515" y="139127"/>
        <a:ext cx="1904521" cy="409962"/>
      </dsp:txXfrm>
    </dsp:sp>
    <dsp:sp modelId="{CEDD07FB-8563-47C5-8B6E-437B1A1B461A}">
      <dsp:nvSpPr>
        <dsp:cNvPr id="0" name=""/>
        <dsp:cNvSpPr/>
      </dsp:nvSpPr>
      <dsp:spPr>
        <a:xfrm>
          <a:off x="391598" y="549090"/>
          <a:ext cx="1904521" cy="15977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300" kern="1200" dirty="0" smtClean="0">
              <a:latin typeface="微软雅黑" pitchFamily="34" charset="-122"/>
              <a:ea typeface="微软雅黑" pitchFamily="34" charset="-122"/>
            </a:rPr>
            <a:t>4</a:t>
          </a:r>
          <a:r>
            <a:rPr lang="zh-CN" altLang="en-US" sz="1300" kern="1200" dirty="0" smtClean="0">
              <a:latin typeface="微软雅黑" pitchFamily="34" charset="-122"/>
              <a:ea typeface="微软雅黑" pitchFamily="34" charset="-122"/>
            </a:rPr>
            <a:t>月份开发完成增量</a:t>
          </a:r>
          <a:r>
            <a:rPr lang="en-US" altLang="zh-CN" sz="1300" kern="1200" dirty="0" smtClean="0">
              <a:latin typeface="微软雅黑" pitchFamily="34" charset="-122"/>
              <a:ea typeface="微软雅黑" pitchFamily="34" charset="-122"/>
            </a:rPr>
            <a:t>spark</a:t>
          </a:r>
          <a:r>
            <a:rPr lang="zh-CN" altLang="en-US" sz="1300" kern="1200" dirty="0" smtClean="0">
              <a:latin typeface="微软雅黑" pitchFamily="34" charset="-122"/>
              <a:ea typeface="微软雅黑" pitchFamily="34" charset="-122"/>
            </a:rPr>
            <a:t>代码</a:t>
          </a:r>
          <a:endParaRPr lang="zh-CN" altLang="en-US" sz="1300" kern="1200" dirty="0"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>
              <a:latin typeface="微软雅黑" pitchFamily="34" charset="-122"/>
              <a:ea typeface="微软雅黑" pitchFamily="34" charset="-122"/>
            </a:rPr>
            <a:t>抽取</a:t>
          </a:r>
          <a:r>
            <a:rPr lang="en-US" altLang="zh-CN" sz="1300" kern="1200" dirty="0" smtClean="0">
              <a:latin typeface="微软雅黑" pitchFamily="34" charset="-122"/>
              <a:ea typeface="微软雅黑" pitchFamily="34" charset="-122"/>
            </a:rPr>
            <a:t>280</a:t>
          </a:r>
          <a:r>
            <a:rPr lang="zh-CN" altLang="en-US" sz="1300" kern="1200" dirty="0" smtClean="0">
              <a:latin typeface="微软雅黑" pitchFamily="34" charset="-122"/>
              <a:ea typeface="微软雅黑" pitchFamily="34" charset="-122"/>
            </a:rPr>
            <a:t>张基表</a:t>
          </a:r>
          <a:endParaRPr lang="zh-CN" altLang="en-US" sz="13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38395" y="595887"/>
        <a:ext cx="1810927" cy="1504187"/>
      </dsp:txXfrm>
    </dsp:sp>
    <dsp:sp modelId="{75629519-AD3D-4125-8123-216811DB9729}">
      <dsp:nvSpPr>
        <dsp:cNvPr id="0" name=""/>
        <dsp:cNvSpPr/>
      </dsp:nvSpPr>
      <dsp:spPr>
        <a:xfrm>
          <a:off x="2194755" y="107024"/>
          <a:ext cx="612083" cy="4741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>
            <a:latin typeface="微软雅黑" pitchFamily="34" charset="-122"/>
            <a:ea typeface="微软雅黑" pitchFamily="34" charset="-122"/>
          </a:endParaRPr>
        </a:p>
      </dsp:txBody>
      <dsp:txXfrm>
        <a:off x="2194755" y="201858"/>
        <a:ext cx="469832" cy="284502"/>
      </dsp:txXfrm>
    </dsp:sp>
    <dsp:sp modelId="{2F6F5895-72B5-476C-BB31-7026E689E835}">
      <dsp:nvSpPr>
        <dsp:cNvPr id="0" name=""/>
        <dsp:cNvSpPr/>
      </dsp:nvSpPr>
      <dsp:spPr>
        <a:xfrm>
          <a:off x="3060911" y="139127"/>
          <a:ext cx="1904521" cy="614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>
              <a:latin typeface="微软雅黑" pitchFamily="34" charset="-122"/>
              <a:ea typeface="微软雅黑" pitchFamily="34" charset="-122"/>
            </a:rPr>
            <a:t>基表更新日志</a:t>
          </a:r>
          <a:endParaRPr lang="zh-CN" altLang="en-US" sz="13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060911" y="139127"/>
        <a:ext cx="1904521" cy="409962"/>
      </dsp:txXfrm>
    </dsp:sp>
    <dsp:sp modelId="{1E35B1C9-84F0-4274-B4E0-DB5647488971}">
      <dsp:nvSpPr>
        <dsp:cNvPr id="0" name=""/>
        <dsp:cNvSpPr/>
      </dsp:nvSpPr>
      <dsp:spPr>
        <a:xfrm>
          <a:off x="3450993" y="549090"/>
          <a:ext cx="1904521" cy="15977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300" kern="1200" dirty="0" smtClean="0">
              <a:latin typeface="微软雅黑" pitchFamily="34" charset="-122"/>
              <a:ea typeface="微软雅黑" pitchFamily="34" charset="-122"/>
            </a:rPr>
            <a:t>4</a:t>
          </a:r>
          <a:r>
            <a:rPr lang="zh-CN" altLang="en-US" sz="1300" kern="1200" dirty="0" smtClean="0">
              <a:latin typeface="微软雅黑" pitchFamily="34" charset="-122"/>
              <a:ea typeface="微软雅黑" pitchFamily="34" charset="-122"/>
            </a:rPr>
            <a:t>月份开发</a:t>
          </a:r>
          <a:r>
            <a:rPr lang="zh-CN" altLang="en-US" sz="1300" kern="1200" smtClean="0">
              <a:latin typeface="微软雅黑" pitchFamily="34" charset="-122"/>
              <a:ea typeface="微软雅黑" pitchFamily="34" charset="-122"/>
            </a:rPr>
            <a:t>完成日志表</a:t>
          </a:r>
          <a:r>
            <a:rPr lang="zh-CN" altLang="en-US" sz="1300" kern="1200" dirty="0" smtClean="0">
              <a:latin typeface="微软雅黑" pitchFamily="34" charset="-122"/>
              <a:ea typeface="微软雅黑" pitchFamily="34" charset="-122"/>
            </a:rPr>
            <a:t>用于基表更新追溯</a:t>
          </a:r>
          <a:endParaRPr lang="zh-CN" altLang="en-US" sz="1300" kern="1200" dirty="0"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>
              <a:latin typeface="微软雅黑" pitchFamily="34" charset="-122"/>
              <a:ea typeface="微软雅黑" pitchFamily="34" charset="-122"/>
            </a:rPr>
            <a:t>涉及全量基表，进行日志插入，保留</a:t>
          </a:r>
          <a:r>
            <a:rPr lang="en-US" altLang="zh-CN" sz="1300" kern="1200" dirty="0" smtClean="0">
              <a:latin typeface="微软雅黑" pitchFamily="34" charset="-122"/>
              <a:ea typeface="微软雅黑" pitchFamily="34" charset="-122"/>
            </a:rPr>
            <a:t>7</a:t>
          </a:r>
          <a:r>
            <a:rPr lang="zh-CN" altLang="en-US" sz="1300" kern="1200" dirty="0" smtClean="0">
              <a:latin typeface="微软雅黑" pitchFamily="34" charset="-122"/>
              <a:ea typeface="微软雅黑" pitchFamily="34" charset="-122"/>
            </a:rPr>
            <a:t>天</a:t>
          </a:r>
          <a:endParaRPr lang="zh-CN" altLang="en-US" sz="13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497790" y="595887"/>
        <a:ext cx="1810927" cy="1504187"/>
      </dsp:txXfrm>
    </dsp:sp>
    <dsp:sp modelId="{F23742E3-96A7-4CDE-9369-F9A1161567A8}">
      <dsp:nvSpPr>
        <dsp:cNvPr id="0" name=""/>
        <dsp:cNvSpPr/>
      </dsp:nvSpPr>
      <dsp:spPr>
        <a:xfrm>
          <a:off x="5254151" y="107024"/>
          <a:ext cx="612083" cy="4741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>
            <a:latin typeface="微软雅黑" pitchFamily="34" charset="-122"/>
            <a:ea typeface="微软雅黑" pitchFamily="34" charset="-122"/>
          </a:endParaRPr>
        </a:p>
      </dsp:txBody>
      <dsp:txXfrm>
        <a:off x="5254151" y="201858"/>
        <a:ext cx="469832" cy="284502"/>
      </dsp:txXfrm>
    </dsp:sp>
    <dsp:sp modelId="{362F0C37-2B39-4D2B-8854-CD77A85BE17F}">
      <dsp:nvSpPr>
        <dsp:cNvPr id="0" name=""/>
        <dsp:cNvSpPr/>
      </dsp:nvSpPr>
      <dsp:spPr>
        <a:xfrm>
          <a:off x="6120306" y="139127"/>
          <a:ext cx="1904521" cy="614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>
              <a:latin typeface="微软雅黑" pitchFamily="34" charset="-122"/>
              <a:ea typeface="微软雅黑" pitchFamily="34" charset="-122"/>
            </a:rPr>
            <a:t>宽表转换</a:t>
          </a:r>
          <a:endParaRPr lang="zh-CN" altLang="en-US" sz="13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6120306" y="139127"/>
        <a:ext cx="1904521" cy="409962"/>
      </dsp:txXfrm>
    </dsp:sp>
    <dsp:sp modelId="{FE18D2C9-E935-4779-A732-56D5C0701801}">
      <dsp:nvSpPr>
        <dsp:cNvPr id="0" name=""/>
        <dsp:cNvSpPr/>
      </dsp:nvSpPr>
      <dsp:spPr>
        <a:xfrm>
          <a:off x="6510389" y="549090"/>
          <a:ext cx="1904521" cy="15977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300" kern="1200" dirty="0" smtClean="0">
              <a:latin typeface="微软雅黑" pitchFamily="34" charset="-122"/>
              <a:ea typeface="微软雅黑" pitchFamily="34" charset="-122"/>
            </a:rPr>
            <a:t>5</a:t>
          </a:r>
          <a:r>
            <a:rPr lang="zh-CN" altLang="en-US" sz="1300" kern="1200" dirty="0" smtClean="0">
              <a:latin typeface="微软雅黑" pitchFamily="34" charset="-122"/>
              <a:ea typeface="微软雅黑" pitchFamily="34" charset="-122"/>
            </a:rPr>
            <a:t>月份开发完成</a:t>
          </a:r>
          <a:endParaRPr lang="zh-CN" altLang="en-US" sz="1300" kern="1200" dirty="0"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>
              <a:latin typeface="微软雅黑" pitchFamily="34" charset="-122"/>
              <a:ea typeface="微软雅黑" pitchFamily="34" charset="-122"/>
            </a:rPr>
            <a:t>开发完成实体宽表</a:t>
          </a:r>
          <a:r>
            <a:rPr lang="en-US" altLang="zh-CN" sz="1300" kern="1200" dirty="0" smtClean="0">
              <a:latin typeface="微软雅黑" pitchFamily="34" charset="-122"/>
              <a:ea typeface="微软雅黑" pitchFamily="34" charset="-122"/>
            </a:rPr>
            <a:t>18</a:t>
          </a:r>
          <a:r>
            <a:rPr lang="zh-CN" altLang="en-US" sz="1300" kern="1200" dirty="0" smtClean="0">
              <a:latin typeface="微软雅黑" pitchFamily="34" charset="-122"/>
              <a:ea typeface="微软雅黑" pitchFamily="34" charset="-122"/>
            </a:rPr>
            <a:t>张、历史宽表</a:t>
          </a:r>
          <a:r>
            <a:rPr lang="en-US" altLang="zh-CN" sz="1300" kern="1200" dirty="0" smtClean="0">
              <a:latin typeface="微软雅黑" pitchFamily="34" charset="-122"/>
              <a:ea typeface="微软雅黑" pitchFamily="34" charset="-122"/>
            </a:rPr>
            <a:t>18</a:t>
          </a:r>
          <a:r>
            <a:rPr lang="zh-CN" altLang="en-US" sz="1300" kern="1200" dirty="0" smtClean="0">
              <a:latin typeface="微软雅黑" pitchFamily="34" charset="-122"/>
              <a:ea typeface="微软雅黑" pitchFamily="34" charset="-122"/>
            </a:rPr>
            <a:t>张</a:t>
          </a:r>
          <a:endParaRPr lang="zh-CN" altLang="en-US" sz="13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6557186" y="595887"/>
        <a:ext cx="1810927" cy="1504187"/>
      </dsp:txXfrm>
    </dsp:sp>
    <dsp:sp modelId="{CCB5D2C1-1C4B-477F-8CED-84E2CAC8496E}">
      <dsp:nvSpPr>
        <dsp:cNvPr id="0" name=""/>
        <dsp:cNvSpPr/>
      </dsp:nvSpPr>
      <dsp:spPr>
        <a:xfrm>
          <a:off x="8313546" y="107024"/>
          <a:ext cx="612083" cy="4741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>
            <a:latin typeface="微软雅黑" pitchFamily="34" charset="-122"/>
            <a:ea typeface="微软雅黑" pitchFamily="34" charset="-122"/>
          </a:endParaRPr>
        </a:p>
      </dsp:txBody>
      <dsp:txXfrm>
        <a:off x="8313546" y="201858"/>
        <a:ext cx="469832" cy="284502"/>
      </dsp:txXfrm>
    </dsp:sp>
    <dsp:sp modelId="{BAE54E67-E1E4-472A-8FBE-C3E00E6AAA5F}">
      <dsp:nvSpPr>
        <dsp:cNvPr id="0" name=""/>
        <dsp:cNvSpPr/>
      </dsp:nvSpPr>
      <dsp:spPr>
        <a:xfrm>
          <a:off x="9179702" y="139127"/>
          <a:ext cx="1904521" cy="614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>
              <a:latin typeface="微软雅黑" pitchFamily="34" charset="-122"/>
              <a:ea typeface="微软雅黑" pitchFamily="34" charset="-122"/>
            </a:rPr>
            <a:t>代码优化</a:t>
          </a:r>
          <a:endParaRPr lang="zh-CN" altLang="en-US" sz="13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9179702" y="139127"/>
        <a:ext cx="1904521" cy="409962"/>
      </dsp:txXfrm>
    </dsp:sp>
    <dsp:sp modelId="{1F8CC3E1-A4A5-43DC-8F03-2B34E71BD0F3}">
      <dsp:nvSpPr>
        <dsp:cNvPr id="0" name=""/>
        <dsp:cNvSpPr/>
      </dsp:nvSpPr>
      <dsp:spPr>
        <a:xfrm>
          <a:off x="9569785" y="549090"/>
          <a:ext cx="1904521" cy="15977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300" kern="1200" dirty="0" smtClean="0">
              <a:latin typeface="微软雅黑" pitchFamily="34" charset="-122"/>
              <a:ea typeface="微软雅黑" pitchFamily="34" charset="-122"/>
            </a:rPr>
            <a:t>7</a:t>
          </a:r>
          <a:r>
            <a:rPr lang="zh-CN" altLang="en-US" sz="1300" kern="1200" dirty="0" smtClean="0">
              <a:latin typeface="微软雅黑" pitchFamily="34" charset="-122"/>
              <a:ea typeface="微软雅黑" pitchFamily="34" charset="-122"/>
            </a:rPr>
            <a:t>月进行宽表增量优化</a:t>
          </a:r>
          <a:endParaRPr lang="zh-CN" altLang="en-US" sz="1300" kern="1200" dirty="0"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>
              <a:latin typeface="微软雅黑" pitchFamily="34" charset="-122"/>
              <a:ea typeface="微软雅黑" pitchFamily="34" charset="-122"/>
            </a:rPr>
            <a:t>基于日志表进行批量更新减少计算量提升性能</a:t>
          </a:r>
          <a:endParaRPr lang="zh-CN" altLang="en-US" sz="13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9616582" y="595887"/>
        <a:ext cx="1810927" cy="15041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03DAA1-C537-4D77-B9DE-764991C02EB1}">
      <dsp:nvSpPr>
        <dsp:cNvPr id="0" name=""/>
        <dsp:cNvSpPr/>
      </dsp:nvSpPr>
      <dsp:spPr>
        <a:xfrm rot="16200000">
          <a:off x="-1121238" y="1121238"/>
          <a:ext cx="3959190" cy="1716712"/>
        </a:xfrm>
        <a:prstGeom prst="flowChartManualOperati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890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1" kern="1200" dirty="0" smtClean="0">
              <a:latin typeface="微软雅黑" pitchFamily="34" charset="-122"/>
              <a:ea typeface="微软雅黑" pitchFamily="34" charset="-122"/>
            </a:rPr>
            <a:t>HDFS</a:t>
          </a:r>
          <a:r>
            <a:rPr lang="zh-CN" altLang="en-US" sz="1400" b="1" kern="1200" dirty="0" smtClean="0">
              <a:latin typeface="微软雅黑" pitchFamily="34" charset="-122"/>
              <a:ea typeface="微软雅黑" pitchFamily="34" charset="-122"/>
            </a:rPr>
            <a:t>文件系统</a:t>
          </a:r>
          <a:endParaRPr lang="zh-CN" altLang="en-US" sz="1400" b="1" kern="1200" dirty="0"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>
              <a:latin typeface="微软雅黑" pitchFamily="34" charset="-122"/>
              <a:ea typeface="微软雅黑" pitchFamily="34" charset="-122"/>
            </a:rPr>
            <a:t>HDFS</a:t>
          </a: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文件系统支持文件存储、数据块存储等多种存储方式，存储方式灵活。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>
              <a:latin typeface="微软雅黑" pitchFamily="34" charset="-122"/>
              <a:ea typeface="微软雅黑" pitchFamily="34" charset="-122"/>
            </a:rPr>
            <a:t>HDFS</a:t>
          </a: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不支持数据增量存储。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600" kern="1200" dirty="0">
            <a:latin typeface="微软雅黑" pitchFamily="34" charset="-122"/>
            <a:ea typeface="微软雅黑" pitchFamily="34" charset="-122"/>
          </a:endParaRPr>
        </a:p>
      </dsp:txBody>
      <dsp:txXfrm rot="5400000">
        <a:off x="1" y="791837"/>
        <a:ext cx="1716712" cy="2375514"/>
      </dsp:txXfrm>
    </dsp:sp>
    <dsp:sp modelId="{3B749FFF-AE67-427A-A556-E18E54ED7C9D}">
      <dsp:nvSpPr>
        <dsp:cNvPr id="0" name=""/>
        <dsp:cNvSpPr/>
      </dsp:nvSpPr>
      <dsp:spPr>
        <a:xfrm rot="16200000">
          <a:off x="724887" y="1121238"/>
          <a:ext cx="3959190" cy="1716712"/>
        </a:xfrm>
        <a:prstGeom prst="flowChartManualOperation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1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2">
                <a:hueOff val="-727682"/>
                <a:satOff val="-41964"/>
                <a:lumOff val="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890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1" kern="1200" dirty="0" smtClean="0">
              <a:latin typeface="微软雅黑" pitchFamily="34" charset="-122"/>
              <a:ea typeface="微软雅黑" pitchFamily="34" charset="-122"/>
            </a:rPr>
            <a:t>HIVE</a:t>
          </a:r>
          <a:r>
            <a:rPr lang="zh-CN" altLang="en-US" sz="1400" b="1" kern="1200" dirty="0" smtClean="0">
              <a:latin typeface="微软雅黑" pitchFamily="34" charset="-122"/>
              <a:ea typeface="微软雅黑" pitchFamily="34" charset="-122"/>
            </a:rPr>
            <a:t>数据库</a:t>
          </a:r>
          <a:endParaRPr lang="zh-CN" altLang="en-US" sz="1400" b="1" kern="1200" dirty="0"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>
              <a:latin typeface="微软雅黑" pitchFamily="34" charset="-122"/>
              <a:ea typeface="微软雅黑" pitchFamily="34" charset="-122"/>
            </a:rPr>
            <a:t>HIVE</a:t>
          </a: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数据库写入速度快，是海量数据存储的最佳解决方案</a:t>
          </a:r>
          <a:r>
            <a:rPr lang="zh-CN" sz="1400" kern="1200" dirty="0" smtClean="0">
              <a:latin typeface="微软雅黑" pitchFamily="34" charset="-122"/>
              <a:ea typeface="微软雅黑" pitchFamily="34" charset="-122"/>
            </a:rPr>
            <a:t>。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>
              <a:latin typeface="微软雅黑" pitchFamily="34" charset="-122"/>
              <a:ea typeface="微软雅黑" pitchFamily="34" charset="-122"/>
            </a:rPr>
            <a:t>HIVE</a:t>
          </a: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数据库查询效率较低，不支持秒级查询。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</dsp:txBody>
      <dsp:txXfrm rot="5400000">
        <a:off x="1846126" y="791837"/>
        <a:ext cx="1716712" cy="2375514"/>
      </dsp:txXfrm>
    </dsp:sp>
    <dsp:sp modelId="{489E59D9-92C9-482B-9F52-8CD76742857F}">
      <dsp:nvSpPr>
        <dsp:cNvPr id="0" name=""/>
        <dsp:cNvSpPr/>
      </dsp:nvSpPr>
      <dsp:spPr>
        <a:xfrm rot="16200000">
          <a:off x="2570354" y="1121238"/>
          <a:ext cx="3959190" cy="1716712"/>
        </a:xfrm>
        <a:prstGeom prst="flowChartManualOperation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1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2">
                <a:hueOff val="-1455363"/>
                <a:satOff val="-83928"/>
                <a:lumOff val="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890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1" kern="1200" dirty="0" smtClean="0">
              <a:latin typeface="微软雅黑" pitchFamily="34" charset="-122"/>
              <a:ea typeface="微软雅黑" pitchFamily="34" charset="-122"/>
            </a:rPr>
            <a:t>HBASE</a:t>
          </a:r>
          <a:r>
            <a:rPr lang="zh-CN" altLang="en-US" sz="1400" b="1" kern="1200" dirty="0" smtClean="0">
              <a:latin typeface="微软雅黑" pitchFamily="34" charset="-122"/>
              <a:ea typeface="微软雅黑" pitchFamily="34" charset="-122"/>
            </a:rPr>
            <a:t>数据库</a:t>
          </a:r>
          <a:endParaRPr lang="zh-CN" altLang="en-US" sz="1400" b="1" kern="1200" dirty="0"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>
              <a:latin typeface="微软雅黑" pitchFamily="34" charset="-122"/>
              <a:ea typeface="微软雅黑" pitchFamily="34" charset="-122"/>
            </a:rPr>
            <a:t>HBASE</a:t>
          </a: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数据库采用</a:t>
          </a:r>
          <a:r>
            <a:rPr lang="en-US" altLang="zh-CN" sz="1400" kern="1200" dirty="0" smtClean="0">
              <a:latin typeface="微软雅黑" pitchFamily="34" charset="-122"/>
              <a:ea typeface="微软雅黑" pitchFamily="34" charset="-122"/>
            </a:rPr>
            <a:t>K/V</a:t>
          </a: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查询模式，查询效率高，支持秒级查询</a:t>
          </a:r>
          <a:r>
            <a:rPr lang="zh-CN" sz="1400" kern="1200" dirty="0" smtClean="0">
              <a:latin typeface="微软雅黑" pitchFamily="34" charset="-122"/>
              <a:ea typeface="微软雅黑" pitchFamily="34" charset="-122"/>
            </a:rPr>
            <a:t>。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>
              <a:latin typeface="微软雅黑" pitchFamily="34" charset="-122"/>
              <a:ea typeface="微软雅黑" pitchFamily="34" charset="-122"/>
            </a:rPr>
            <a:t>HBASE</a:t>
          </a: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数据库不支持复杂</a:t>
          </a:r>
          <a:r>
            <a: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SQL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操作。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600" kern="1200" dirty="0">
            <a:latin typeface="微软雅黑" pitchFamily="34" charset="-122"/>
            <a:ea typeface="微软雅黑" pitchFamily="34" charset="-122"/>
          </a:endParaRPr>
        </a:p>
      </dsp:txBody>
      <dsp:txXfrm rot="5400000">
        <a:off x="3691593" y="791837"/>
        <a:ext cx="1716712" cy="23755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DA5483-9AD6-432D-823D-ED2C34F331F9}">
      <dsp:nvSpPr>
        <dsp:cNvPr id="0" name=""/>
        <dsp:cNvSpPr/>
      </dsp:nvSpPr>
      <dsp:spPr>
        <a:xfrm rot="16200000">
          <a:off x="-303495" y="325548"/>
          <a:ext cx="4889404" cy="428241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Kudu</a:t>
          </a:r>
          <a:r>
            <a:rPr lang="zh-CN" altLang="en-US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设计目标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对于</a:t>
          </a: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Scan</a:t>
          </a:r>
          <a:r>
            <a:rPr 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和随机访问都有非常好的性能，从而降低客户构造混合架构的复杂度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用户在资源使用上的投入产出比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很高的</a:t>
          </a:r>
          <a:r>
            <a:rPr 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IO</a:t>
          </a:r>
          <a:r>
            <a:rPr 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利用效率，从而更好的使用现代的存储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能够对数据和根据数据所在位置进行更新，从而减少额外的处理和数据的移动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5400000">
        <a:off x="1" y="999933"/>
        <a:ext cx="4282413" cy="29336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DB4931-141F-4909-BB16-6E3B751AB38D}">
      <dsp:nvSpPr>
        <dsp:cNvPr id="0" name=""/>
        <dsp:cNvSpPr/>
      </dsp:nvSpPr>
      <dsp:spPr>
        <a:xfrm>
          <a:off x="454363" y="0"/>
          <a:ext cx="4680248" cy="4680248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790A774-69A2-46B0-B4D1-45591C8D3C2F}">
      <dsp:nvSpPr>
        <dsp:cNvPr id="0" name=""/>
        <dsp:cNvSpPr/>
      </dsp:nvSpPr>
      <dsp:spPr>
        <a:xfrm>
          <a:off x="898986" y="444623"/>
          <a:ext cx="1825296" cy="182529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列存储</a:t>
          </a:r>
          <a:endParaRPr lang="en-US" altLang="zh-CN" sz="20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88090" y="533727"/>
        <a:ext cx="1647088" cy="1647088"/>
      </dsp:txXfrm>
    </dsp:sp>
    <dsp:sp modelId="{3F80FD44-BE5D-4969-A532-EBB2CF58D9DE}">
      <dsp:nvSpPr>
        <dsp:cNvPr id="0" name=""/>
        <dsp:cNvSpPr/>
      </dsp:nvSpPr>
      <dsp:spPr>
        <a:xfrm>
          <a:off x="2864690" y="444623"/>
          <a:ext cx="1825296" cy="182529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记录更新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53794" y="533727"/>
        <a:ext cx="1647088" cy="1647088"/>
      </dsp:txXfrm>
    </dsp:sp>
    <dsp:sp modelId="{170EA1D4-8142-4C7D-964E-DD17642937F6}">
      <dsp:nvSpPr>
        <dsp:cNvPr id="0" name=""/>
        <dsp:cNvSpPr/>
      </dsp:nvSpPr>
      <dsp:spPr>
        <a:xfrm>
          <a:off x="898986" y="2410327"/>
          <a:ext cx="1825296" cy="1825296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随机访问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88090" y="2499431"/>
        <a:ext cx="1647088" cy="1647088"/>
      </dsp:txXfrm>
    </dsp:sp>
    <dsp:sp modelId="{A93F5958-127A-4D2A-964E-2B2FEB997EC0}">
      <dsp:nvSpPr>
        <dsp:cNvPr id="0" name=""/>
        <dsp:cNvSpPr/>
      </dsp:nvSpPr>
      <dsp:spPr>
        <a:xfrm>
          <a:off x="2864690" y="2410327"/>
          <a:ext cx="1825296" cy="1825296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高速缓存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53794" y="2499431"/>
        <a:ext cx="1647088" cy="164708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462EF-AC43-4104-BCF0-CB53A193975B}">
      <dsp:nvSpPr>
        <dsp:cNvPr id="0" name=""/>
        <dsp:cNvSpPr/>
      </dsp:nvSpPr>
      <dsp:spPr>
        <a:xfrm>
          <a:off x="0" y="389310"/>
          <a:ext cx="602018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1821DC-9CEE-46D9-BB40-09D1421917C6}">
      <dsp:nvSpPr>
        <dsp:cNvPr id="0" name=""/>
        <dsp:cNvSpPr/>
      </dsp:nvSpPr>
      <dsp:spPr>
        <a:xfrm>
          <a:off x="301009" y="5550"/>
          <a:ext cx="4214126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284" tIns="0" rIns="159284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0" kern="1200" smtClean="0">
              <a:latin typeface="微软雅黑" pitchFamily="34" charset="-122"/>
              <a:ea typeface="微软雅黑" pitchFamily="34" charset="-122"/>
            </a:rPr>
            <a:t>【</a:t>
          </a:r>
          <a:r>
            <a:rPr lang="zh-CN" altLang="en-US" sz="1600" b="0" kern="1200" smtClean="0">
              <a:latin typeface="微软雅黑" pitchFamily="34" charset="-122"/>
              <a:ea typeface="微软雅黑" pitchFamily="34" charset="-122"/>
            </a:rPr>
            <a:t>原生方案，数据一致</a:t>
          </a:r>
          <a:r>
            <a:rPr lang="en-US" altLang="zh-CN" sz="1600" b="0" kern="1200" smtClean="0">
              <a:latin typeface="微软雅黑" pitchFamily="34" charset="-122"/>
              <a:ea typeface="微软雅黑" pitchFamily="34" charset="-122"/>
            </a:rPr>
            <a:t>】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smtClean="0">
              <a:latin typeface="微软雅黑" pitchFamily="34" charset="-122"/>
              <a:ea typeface="微软雅黑" pitchFamily="34" charset="-122"/>
            </a:rPr>
            <a:t>  </a:t>
          </a:r>
          <a:r>
            <a:rPr lang="zh-CN" altLang="en-US" sz="1600" kern="1200" smtClean="0">
              <a:latin typeface="微软雅黑" pitchFamily="34" charset="-122"/>
              <a:ea typeface="微软雅黑" pitchFamily="34" charset="-122"/>
            </a:rPr>
            <a:t>完整的解决方案，保证数据更新一致性</a:t>
          </a:r>
          <a:endParaRPr lang="zh-CN" altLang="en-US" sz="1600" kern="1200">
            <a:latin typeface="微软雅黑" pitchFamily="34" charset="-122"/>
            <a:ea typeface="微软雅黑" pitchFamily="34" charset="-122"/>
          </a:endParaRPr>
        </a:p>
      </dsp:txBody>
      <dsp:txXfrm>
        <a:off x="338476" y="43017"/>
        <a:ext cx="4139192" cy="692586"/>
      </dsp:txXfrm>
    </dsp:sp>
    <dsp:sp modelId="{2E9F9FB2-D966-4DE5-94C5-919CDE20A6E3}">
      <dsp:nvSpPr>
        <dsp:cNvPr id="0" name=""/>
        <dsp:cNvSpPr/>
      </dsp:nvSpPr>
      <dsp:spPr>
        <a:xfrm>
          <a:off x="0" y="1568670"/>
          <a:ext cx="602018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727682"/>
              <a:satOff val="-41964"/>
              <a:lumOff val="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DEEB2B-AAB9-4411-9A0E-A101BE8487B3}">
      <dsp:nvSpPr>
        <dsp:cNvPr id="0" name=""/>
        <dsp:cNvSpPr/>
      </dsp:nvSpPr>
      <dsp:spPr>
        <a:xfrm>
          <a:off x="301009" y="1184910"/>
          <a:ext cx="4214126" cy="767520"/>
        </a:xfrm>
        <a:prstGeom prst="roundRect">
          <a:avLst/>
        </a:prstGeom>
        <a:solidFill>
          <a:schemeClr val="accent2">
            <a:hueOff val="-727682"/>
            <a:satOff val="-41964"/>
            <a:lumOff val="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284" tIns="0" rIns="159284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0" kern="1200" dirty="0" smtClean="0">
              <a:latin typeface="微软雅黑" pitchFamily="34" charset="-122"/>
              <a:ea typeface="微软雅黑" pitchFamily="34" charset="-122"/>
            </a:rPr>
            <a:t>【</a:t>
          </a:r>
          <a:r>
            <a:rPr lang="zh-CN" altLang="en-US" sz="1600" b="0" kern="1200" dirty="0" smtClean="0">
              <a:latin typeface="微软雅黑" pitchFamily="34" charset="-122"/>
              <a:ea typeface="微软雅黑" pitchFamily="34" charset="-122"/>
            </a:rPr>
            <a:t>自带索引，秒级响应</a:t>
          </a:r>
          <a:r>
            <a:rPr lang="en-US" altLang="zh-CN" sz="1600" b="0" kern="1200" dirty="0" smtClean="0">
              <a:latin typeface="微软雅黑" pitchFamily="34" charset="-122"/>
              <a:ea typeface="微软雅黑" pitchFamily="34" charset="-122"/>
            </a:rPr>
            <a:t>】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latin typeface="微软雅黑" pitchFamily="34" charset="-122"/>
              <a:ea typeface="微软雅黑" pitchFamily="34" charset="-122"/>
            </a:rPr>
            <a:t>  </a:t>
          </a:r>
          <a:r>
            <a:rPr lang="zh-CN" altLang="en-US" sz="1600" kern="1200" dirty="0" smtClean="0">
              <a:latin typeface="微软雅黑" pitchFamily="34" charset="-122"/>
              <a:ea typeface="微软雅黑" pitchFamily="34" charset="-122"/>
            </a:rPr>
            <a:t>列式存储优化，查询速度快</a:t>
          </a:r>
          <a:endParaRPr lang="zh-CN" altLang="en-US" sz="16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38476" y="1222377"/>
        <a:ext cx="4139192" cy="692586"/>
      </dsp:txXfrm>
    </dsp:sp>
    <dsp:sp modelId="{6F451A0E-41AC-4284-8D6A-F275531016F5}">
      <dsp:nvSpPr>
        <dsp:cNvPr id="0" name=""/>
        <dsp:cNvSpPr/>
      </dsp:nvSpPr>
      <dsp:spPr>
        <a:xfrm>
          <a:off x="0" y="2748030"/>
          <a:ext cx="602018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1455363"/>
              <a:satOff val="-83928"/>
              <a:lumOff val="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5D44C2-D957-4F24-9B1F-338AC5D2A131}">
      <dsp:nvSpPr>
        <dsp:cNvPr id="0" name=""/>
        <dsp:cNvSpPr/>
      </dsp:nvSpPr>
      <dsp:spPr>
        <a:xfrm>
          <a:off x="301009" y="2364270"/>
          <a:ext cx="4214126" cy="767520"/>
        </a:xfrm>
        <a:prstGeom prst="roundRect">
          <a:avLst/>
        </a:prstGeom>
        <a:solidFill>
          <a:schemeClr val="accent2">
            <a:hueOff val="-1455363"/>
            <a:satOff val="-83928"/>
            <a:lumOff val="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284" tIns="0" rIns="159284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smtClean="0">
              <a:latin typeface="微软雅黑" pitchFamily="34" charset="-122"/>
              <a:ea typeface="微软雅黑" pitchFamily="34" charset="-122"/>
            </a:rPr>
            <a:t>【MPP</a:t>
          </a:r>
          <a:r>
            <a:rPr lang="zh-CN" altLang="en-US" sz="1600" kern="1200" smtClean="0">
              <a:latin typeface="微软雅黑" pitchFamily="34" charset="-122"/>
              <a:ea typeface="微软雅黑" pitchFamily="34" charset="-122"/>
            </a:rPr>
            <a:t>架构，支持复杂</a:t>
          </a:r>
          <a:r>
            <a:rPr lang="en-US" altLang="zh-CN" sz="1600" kern="1200" smtClean="0">
              <a:latin typeface="微软雅黑" pitchFamily="34" charset="-122"/>
              <a:ea typeface="微软雅黑" pitchFamily="34" charset="-122"/>
            </a:rPr>
            <a:t>SQL】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>
              <a:latin typeface="微软雅黑" pitchFamily="34" charset="-122"/>
              <a:ea typeface="微软雅黑" pitchFamily="34" charset="-122"/>
            </a:rPr>
            <a:t>采用</a:t>
          </a:r>
          <a:r>
            <a:rPr lang="en-US" altLang="zh-CN" sz="1600" kern="1200" smtClean="0">
              <a:latin typeface="微软雅黑" pitchFamily="34" charset="-122"/>
              <a:ea typeface="微软雅黑" pitchFamily="34" charset="-122"/>
            </a:rPr>
            <a:t>Spark/Impala</a:t>
          </a:r>
          <a:r>
            <a:rPr lang="zh-CN" altLang="en-US" sz="1600" kern="1200" smtClean="0">
              <a:latin typeface="微软雅黑" pitchFamily="34" charset="-122"/>
              <a:ea typeface="微软雅黑" pitchFamily="34" charset="-122"/>
            </a:rPr>
            <a:t>引擎，复杂</a:t>
          </a:r>
          <a:r>
            <a:rPr lang="en-US" altLang="zh-CN" sz="1600" kern="1200" smtClean="0">
              <a:latin typeface="微软雅黑" pitchFamily="34" charset="-122"/>
              <a:ea typeface="微软雅黑" pitchFamily="34" charset="-122"/>
            </a:rPr>
            <a:t>SQL</a:t>
          </a:r>
          <a:r>
            <a:rPr lang="zh-CN" altLang="en-US" sz="1600" kern="1200" smtClean="0">
              <a:latin typeface="微软雅黑" pitchFamily="34" charset="-122"/>
              <a:ea typeface="微软雅黑" pitchFamily="34" charset="-122"/>
            </a:rPr>
            <a:t>效率高</a:t>
          </a:r>
          <a:endParaRPr lang="en-US" altLang="zh-CN" sz="1600" kern="1200" smtClean="0">
            <a:latin typeface="微软雅黑" pitchFamily="34" charset="-122"/>
            <a:ea typeface="微软雅黑" pitchFamily="34" charset="-122"/>
          </a:endParaRPr>
        </a:p>
      </dsp:txBody>
      <dsp:txXfrm>
        <a:off x="338476" y="2401737"/>
        <a:ext cx="4139192" cy="6925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FD1456-FF9D-44A4-86C8-BF95CDE192D7}">
      <dsp:nvSpPr>
        <dsp:cNvPr id="0" name=""/>
        <dsp:cNvSpPr/>
      </dsp:nvSpPr>
      <dsp:spPr>
        <a:xfrm rot="5400000">
          <a:off x="6728690" y="-2994011"/>
          <a:ext cx="440040" cy="653996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无论采用</a:t>
          </a:r>
          <a:r>
            <a:rPr lang="en-US" altLang="zh-CN" sz="1400" kern="1200" dirty="0" smtClean="0">
              <a:latin typeface="微软雅黑" pitchFamily="34" charset="-122"/>
              <a:ea typeface="微软雅黑" pitchFamily="34" charset="-122"/>
            </a:rPr>
            <a:t>HDFS</a:t>
          </a: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还是</a:t>
          </a:r>
          <a:r>
            <a:rPr lang="en-US" altLang="zh-CN" sz="1400" kern="1200" dirty="0" smtClean="0">
              <a:latin typeface="微软雅黑" pitchFamily="34" charset="-122"/>
              <a:ea typeface="微软雅黑" pitchFamily="34" charset="-122"/>
            </a:rPr>
            <a:t>Kudu</a:t>
          </a: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，大数据平台的数据只存储一份，保证数据的唯一性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3678730" y="77430"/>
        <a:ext cx="6518481" cy="397078"/>
      </dsp:txXfrm>
    </dsp:sp>
    <dsp:sp modelId="{BD92AD89-AE4F-4612-AC32-FF971CFDFCC0}">
      <dsp:nvSpPr>
        <dsp:cNvPr id="0" name=""/>
        <dsp:cNvSpPr/>
      </dsp:nvSpPr>
      <dsp:spPr>
        <a:xfrm>
          <a:off x="0" y="944"/>
          <a:ext cx="3678729" cy="55005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smtClean="0">
              <a:latin typeface="微软雅黑" pitchFamily="34" charset="-122"/>
              <a:ea typeface="微软雅黑" pitchFamily="34" charset="-122"/>
            </a:rPr>
            <a:t>数据唯一性</a:t>
          </a:r>
          <a:endParaRPr lang="zh-CN" altLang="en-US" sz="2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6851" y="27795"/>
        <a:ext cx="3625027" cy="496348"/>
      </dsp:txXfrm>
    </dsp:sp>
    <dsp:sp modelId="{F965F973-71DA-42E2-B8CD-2D1A88489582}">
      <dsp:nvSpPr>
        <dsp:cNvPr id="0" name=""/>
        <dsp:cNvSpPr/>
      </dsp:nvSpPr>
      <dsp:spPr>
        <a:xfrm rot="5400000">
          <a:off x="6728690" y="-2416458"/>
          <a:ext cx="440040" cy="653996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smtClean="0">
              <a:latin typeface="微软雅黑" pitchFamily="34" charset="-122"/>
              <a:ea typeface="微软雅黑" pitchFamily="34" charset="-122"/>
            </a:rPr>
            <a:t>HDFS</a:t>
          </a:r>
          <a:r>
            <a:rPr lang="zh-CN" altLang="en-US" sz="1400" kern="1200" smtClean="0">
              <a:latin typeface="微软雅黑" pitchFamily="34" charset="-122"/>
              <a:ea typeface="微软雅黑" pitchFamily="34" charset="-122"/>
            </a:rPr>
            <a:t>和</a:t>
          </a:r>
          <a:r>
            <a:rPr lang="en-US" altLang="zh-CN" sz="1400" kern="1200" smtClean="0">
              <a:latin typeface="微软雅黑" pitchFamily="34" charset="-122"/>
              <a:ea typeface="微软雅黑" pitchFamily="34" charset="-122"/>
            </a:rPr>
            <a:t>Kudu</a:t>
          </a:r>
          <a:r>
            <a:rPr lang="zh-CN" altLang="en-US" sz="1400" kern="1200" smtClean="0">
              <a:latin typeface="微软雅黑" pitchFamily="34" charset="-122"/>
              <a:ea typeface="微软雅黑" pitchFamily="34" charset="-122"/>
            </a:rPr>
            <a:t>的数据表采用相同的元数据管理，保证上层应用的透明访问。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3678730" y="654983"/>
        <a:ext cx="6518481" cy="397078"/>
      </dsp:txXfrm>
    </dsp:sp>
    <dsp:sp modelId="{1CB4955E-3CD0-4394-9D40-2363D8EA6E5E}">
      <dsp:nvSpPr>
        <dsp:cNvPr id="0" name=""/>
        <dsp:cNvSpPr/>
      </dsp:nvSpPr>
      <dsp:spPr>
        <a:xfrm>
          <a:off x="0" y="578497"/>
          <a:ext cx="3678729" cy="55005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8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smtClean="0">
              <a:latin typeface="微软雅黑" pitchFamily="34" charset="-122"/>
              <a:ea typeface="微软雅黑" pitchFamily="34" charset="-122"/>
            </a:rPr>
            <a:t>元数据融合</a:t>
          </a:r>
          <a:endParaRPr lang="zh-CN" altLang="en-US" sz="2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6851" y="605348"/>
        <a:ext cx="3625027" cy="496348"/>
      </dsp:txXfrm>
    </dsp:sp>
    <dsp:sp modelId="{9589D10C-2C84-4FB9-9243-2F84C6B81A66}">
      <dsp:nvSpPr>
        <dsp:cNvPr id="0" name=""/>
        <dsp:cNvSpPr/>
      </dsp:nvSpPr>
      <dsp:spPr>
        <a:xfrm rot="5400000">
          <a:off x="6728690" y="-1838905"/>
          <a:ext cx="440040" cy="653996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无缝数据融合，</a:t>
          </a:r>
          <a:r>
            <a:rPr lang="en-US" altLang="zh-CN" sz="1400" kern="1200" dirty="0" smtClean="0">
              <a:latin typeface="微软雅黑" pitchFamily="34" charset="-122"/>
              <a:ea typeface="微软雅黑" pitchFamily="34" charset="-122"/>
            </a:rPr>
            <a:t>MR/Spark/Impala</a:t>
          </a: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等作业可以同时访问</a:t>
          </a:r>
          <a:r>
            <a:rPr lang="en-US" altLang="zh-CN" sz="1400" kern="1200" dirty="0" smtClean="0">
              <a:latin typeface="微软雅黑" pitchFamily="34" charset="-122"/>
              <a:ea typeface="微软雅黑" pitchFamily="34" charset="-122"/>
            </a:rPr>
            <a:t>HDFS</a:t>
          </a: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和</a:t>
          </a:r>
          <a:r>
            <a:rPr lang="en-US" altLang="zh-CN" sz="1400" kern="1200" dirty="0" smtClean="0">
              <a:latin typeface="微软雅黑" pitchFamily="34" charset="-122"/>
              <a:ea typeface="微软雅黑" pitchFamily="34" charset="-122"/>
            </a:rPr>
            <a:t>Kudu</a:t>
          </a: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数据表。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3678730" y="1232536"/>
        <a:ext cx="6518481" cy="397078"/>
      </dsp:txXfrm>
    </dsp:sp>
    <dsp:sp modelId="{2D763CB6-2E81-40BE-A23B-5C26C4D8FDC7}">
      <dsp:nvSpPr>
        <dsp:cNvPr id="0" name=""/>
        <dsp:cNvSpPr/>
      </dsp:nvSpPr>
      <dsp:spPr>
        <a:xfrm>
          <a:off x="0" y="1156051"/>
          <a:ext cx="3678729" cy="55005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16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smtClean="0">
              <a:latin typeface="微软雅黑" pitchFamily="34" charset="-122"/>
              <a:ea typeface="微软雅黑" pitchFamily="34" charset="-122"/>
            </a:rPr>
            <a:t>多应用支持</a:t>
          </a:r>
          <a:endParaRPr lang="zh-CN" altLang="en-US" sz="2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6851" y="1182902"/>
        <a:ext cx="3625027" cy="496348"/>
      </dsp:txXfrm>
    </dsp:sp>
    <dsp:sp modelId="{FAE7E58D-059C-4CDE-B2F9-0D2B3D64B6E2}">
      <dsp:nvSpPr>
        <dsp:cNvPr id="0" name=""/>
        <dsp:cNvSpPr/>
      </dsp:nvSpPr>
      <dsp:spPr>
        <a:xfrm rot="5400000">
          <a:off x="6728690" y="-1261351"/>
          <a:ext cx="440040" cy="653996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共享</a:t>
          </a:r>
          <a:r>
            <a:rPr lang="en-US" altLang="zh-CN" sz="1400" kern="1200" dirty="0" smtClean="0">
              <a:latin typeface="微软雅黑" pitchFamily="34" charset="-122"/>
              <a:ea typeface="微软雅黑" pitchFamily="34" charset="-122"/>
            </a:rPr>
            <a:t>KDC</a:t>
          </a: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认证中心，大数据平台租户可以同时访问</a:t>
          </a:r>
          <a:r>
            <a:rPr lang="en-US" altLang="zh-CN" sz="1400" kern="1200" dirty="0" smtClean="0">
              <a:latin typeface="微软雅黑" pitchFamily="34" charset="-122"/>
              <a:ea typeface="微软雅黑" pitchFamily="34" charset="-122"/>
            </a:rPr>
            <a:t>HDFS</a:t>
          </a: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和</a:t>
          </a:r>
          <a:r>
            <a:rPr lang="en-US" altLang="zh-CN" sz="1400" kern="1200" dirty="0" smtClean="0">
              <a:latin typeface="微软雅黑" pitchFamily="34" charset="-122"/>
              <a:ea typeface="微软雅黑" pitchFamily="34" charset="-122"/>
            </a:rPr>
            <a:t>Kudu</a:t>
          </a: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的数据。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3678730" y="1810090"/>
        <a:ext cx="6518481" cy="397078"/>
      </dsp:txXfrm>
    </dsp:sp>
    <dsp:sp modelId="{9CE7683A-E737-4BE0-A8C6-4E1566CD3957}">
      <dsp:nvSpPr>
        <dsp:cNvPr id="0" name=""/>
        <dsp:cNvSpPr/>
      </dsp:nvSpPr>
      <dsp:spPr>
        <a:xfrm>
          <a:off x="0" y="1733604"/>
          <a:ext cx="3678729" cy="55005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24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smtClean="0">
              <a:latin typeface="微软雅黑" pitchFamily="34" charset="-122"/>
              <a:ea typeface="微软雅黑" pitchFamily="34" charset="-122"/>
            </a:rPr>
            <a:t>租户统一认证</a:t>
          </a:r>
          <a:endParaRPr lang="zh-CN" altLang="en-US" sz="2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6851" y="1760455"/>
        <a:ext cx="3625027" cy="496348"/>
      </dsp:txXfrm>
    </dsp:sp>
    <dsp:sp modelId="{03FE56BF-AC14-4BBD-8045-640BB64B15E7}">
      <dsp:nvSpPr>
        <dsp:cNvPr id="0" name=""/>
        <dsp:cNvSpPr/>
      </dsp:nvSpPr>
      <dsp:spPr>
        <a:xfrm rot="5400000">
          <a:off x="6728690" y="-683798"/>
          <a:ext cx="440040" cy="653996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smtClean="0">
              <a:latin typeface="微软雅黑" pitchFamily="34" charset="-122"/>
              <a:ea typeface="微软雅黑" pitchFamily="34" charset="-122"/>
            </a:rPr>
            <a:t>采用一致的</a:t>
          </a:r>
          <a:r>
            <a:rPr lang="en-US" altLang="zh-CN" sz="1400" kern="1200" smtClean="0">
              <a:latin typeface="微软雅黑" pitchFamily="34" charset="-122"/>
              <a:ea typeface="微软雅黑" pitchFamily="34" charset="-122"/>
            </a:rPr>
            <a:t>Sentry</a:t>
          </a:r>
          <a:r>
            <a:rPr lang="zh-CN" altLang="en-US" sz="1400" kern="1200" smtClean="0">
              <a:latin typeface="微软雅黑" pitchFamily="34" charset="-122"/>
              <a:ea typeface="微软雅黑" pitchFamily="34" charset="-122"/>
            </a:rPr>
            <a:t>方式，实现</a:t>
          </a:r>
          <a:r>
            <a:rPr lang="en-US" altLang="zh-CN" sz="1400" kern="1200" smtClean="0">
              <a:latin typeface="微软雅黑" pitchFamily="34" charset="-122"/>
              <a:ea typeface="微软雅黑" pitchFamily="34" charset="-122"/>
            </a:rPr>
            <a:t>HDFS</a:t>
          </a:r>
          <a:r>
            <a:rPr lang="zh-CN" altLang="en-US" sz="1400" kern="1200" smtClean="0">
              <a:latin typeface="微软雅黑" pitchFamily="34" charset="-122"/>
              <a:ea typeface="微软雅黑" pitchFamily="34" charset="-122"/>
            </a:rPr>
            <a:t>和</a:t>
          </a:r>
          <a:r>
            <a:rPr lang="en-US" altLang="zh-CN" sz="1400" kern="1200" smtClean="0">
              <a:latin typeface="微软雅黑" pitchFamily="34" charset="-122"/>
              <a:ea typeface="微软雅黑" pitchFamily="34" charset="-122"/>
            </a:rPr>
            <a:t>Kudu</a:t>
          </a:r>
          <a:r>
            <a:rPr lang="zh-CN" altLang="en-US" sz="1400" kern="1200" smtClean="0">
              <a:latin typeface="微软雅黑" pitchFamily="34" charset="-122"/>
              <a:ea typeface="微软雅黑" pitchFamily="34" charset="-122"/>
            </a:rPr>
            <a:t>数据表的访问权限统一控制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3678730" y="2387643"/>
        <a:ext cx="6518481" cy="397078"/>
      </dsp:txXfrm>
    </dsp:sp>
    <dsp:sp modelId="{53733CC5-15FD-4A7F-875B-0CF98B431E8D}">
      <dsp:nvSpPr>
        <dsp:cNvPr id="0" name=""/>
        <dsp:cNvSpPr/>
      </dsp:nvSpPr>
      <dsp:spPr>
        <a:xfrm>
          <a:off x="0" y="2311157"/>
          <a:ext cx="3678729" cy="55005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32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smtClean="0">
              <a:latin typeface="微软雅黑" pitchFamily="34" charset="-122"/>
              <a:ea typeface="微软雅黑" pitchFamily="34" charset="-122"/>
            </a:rPr>
            <a:t>权限控制一致</a:t>
          </a:r>
          <a:endParaRPr lang="zh-CN" altLang="en-US" sz="2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6851" y="2338008"/>
        <a:ext cx="3625027" cy="496348"/>
      </dsp:txXfrm>
    </dsp:sp>
    <dsp:sp modelId="{5D91A24A-153E-453F-AA9D-B06E697A0908}">
      <dsp:nvSpPr>
        <dsp:cNvPr id="0" name=""/>
        <dsp:cNvSpPr/>
      </dsp:nvSpPr>
      <dsp:spPr>
        <a:xfrm rot="5400000">
          <a:off x="6728690" y="-106245"/>
          <a:ext cx="440040" cy="653996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smtClean="0">
              <a:latin typeface="微软雅黑" pitchFamily="34" charset="-122"/>
              <a:ea typeface="微软雅黑" pitchFamily="34" charset="-122"/>
            </a:rPr>
            <a:t>为了满足租户不同模式的业务，可以为租户分配独立的</a:t>
          </a:r>
          <a:r>
            <a:rPr lang="en-US" altLang="zh-CN" sz="1400" kern="1200" smtClean="0">
              <a:latin typeface="微软雅黑" pitchFamily="34" charset="-122"/>
              <a:ea typeface="微软雅黑" pitchFamily="34" charset="-122"/>
            </a:rPr>
            <a:t>Kudu</a:t>
          </a:r>
          <a:r>
            <a:rPr lang="zh-CN" altLang="en-US" sz="1400" kern="1200" smtClean="0">
              <a:latin typeface="微软雅黑" pitchFamily="34" charset="-122"/>
              <a:ea typeface="微软雅黑" pitchFamily="34" charset="-122"/>
            </a:rPr>
            <a:t>与</a:t>
          </a:r>
          <a:r>
            <a:rPr lang="en-US" altLang="zh-CN" sz="1400" kern="1200" smtClean="0">
              <a:latin typeface="微软雅黑" pitchFamily="34" charset="-122"/>
              <a:ea typeface="微软雅黑" pitchFamily="34" charset="-122"/>
            </a:rPr>
            <a:t>HDFS</a:t>
          </a:r>
          <a:r>
            <a:rPr lang="zh-CN" altLang="en-US" sz="1400" kern="1200" smtClean="0">
              <a:latin typeface="微软雅黑" pitchFamily="34" charset="-122"/>
              <a:ea typeface="微软雅黑" pitchFamily="34" charset="-122"/>
            </a:rPr>
            <a:t>的资源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3678730" y="2965196"/>
        <a:ext cx="6518481" cy="397078"/>
      </dsp:txXfrm>
    </dsp:sp>
    <dsp:sp modelId="{65F7A578-A8D4-4C73-A2A4-FC9DEE00D6E6}">
      <dsp:nvSpPr>
        <dsp:cNvPr id="0" name=""/>
        <dsp:cNvSpPr/>
      </dsp:nvSpPr>
      <dsp:spPr>
        <a:xfrm>
          <a:off x="0" y="2888710"/>
          <a:ext cx="3678729" cy="55005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smtClean="0">
              <a:latin typeface="微软雅黑" pitchFamily="34" charset="-122"/>
              <a:ea typeface="微软雅黑" pitchFamily="34" charset="-122"/>
            </a:rPr>
            <a:t>资源分配独立</a:t>
          </a:r>
          <a:endParaRPr lang="zh-CN" altLang="en-US" sz="2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6851" y="2915561"/>
        <a:ext cx="3625027" cy="4963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BC4B7-E8F4-4F0A-AB30-E59C201704B6}">
      <dsp:nvSpPr>
        <dsp:cNvPr id="0" name=""/>
        <dsp:cNvSpPr/>
      </dsp:nvSpPr>
      <dsp:spPr>
        <a:xfrm>
          <a:off x="0" y="0"/>
          <a:ext cx="10154474" cy="5488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测试目标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791" y="26791"/>
        <a:ext cx="10100892" cy="495243"/>
      </dsp:txXfrm>
    </dsp:sp>
    <dsp:sp modelId="{E9B0BCDD-D452-4D0B-B526-138C255D7766}">
      <dsp:nvSpPr>
        <dsp:cNvPr id="0" name=""/>
        <dsp:cNvSpPr/>
      </dsp:nvSpPr>
      <dsp:spPr>
        <a:xfrm>
          <a:off x="0" y="549071"/>
          <a:ext cx="10154474" cy="991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2405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针对上海电信大数据平台</a:t>
          </a:r>
          <a:r>
            <a:rPr lang="en-US" altLang="zh-CN" sz="1400" kern="1200" dirty="0" smtClean="0">
              <a:latin typeface="微软雅黑" pitchFamily="34" charset="-122"/>
              <a:ea typeface="微软雅黑" pitchFamily="34" charset="-122"/>
            </a:rPr>
            <a:t>SQL</a:t>
          </a: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应用的两个重点性能指标（增量更新，实时查询）进行了针对性测试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数据增量更新全流程（</a:t>
          </a:r>
          <a:r>
            <a: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15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分钟）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实时查询（单表主键：秒级别；非主键等于：</a:t>
          </a:r>
          <a:r>
            <a: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10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秒内；模糊非主键：</a:t>
          </a:r>
          <a:r>
            <a: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10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秒内；两表关联：</a:t>
          </a:r>
          <a:r>
            <a: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30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秒内；三表关联：分钟级别）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549071"/>
        <a:ext cx="10154474" cy="991659"/>
      </dsp:txXfrm>
    </dsp:sp>
    <dsp:sp modelId="{67108C0A-816B-4C48-A4B8-8F40C14773E8}">
      <dsp:nvSpPr>
        <dsp:cNvPr id="0" name=""/>
        <dsp:cNvSpPr/>
      </dsp:nvSpPr>
      <dsp:spPr>
        <a:xfrm>
          <a:off x="0" y="1574338"/>
          <a:ext cx="10154474" cy="5488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测试场景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791" y="1601129"/>
        <a:ext cx="10100892" cy="495243"/>
      </dsp:txXfrm>
    </dsp:sp>
    <dsp:sp modelId="{77170BEC-D0A7-47A4-9EB0-534B41F1758E}">
      <dsp:nvSpPr>
        <dsp:cNvPr id="0" name=""/>
        <dsp:cNvSpPr/>
      </dsp:nvSpPr>
      <dsp:spPr>
        <a:xfrm>
          <a:off x="0" y="2089556"/>
          <a:ext cx="10154474" cy="309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2405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选择了业务复杂性最高的</a:t>
          </a:r>
          <a:r>
            <a:rPr lang="en-US" altLang="zh-CN" sz="1400" kern="1200" dirty="0" smtClean="0">
              <a:latin typeface="微软雅黑" pitchFamily="34" charset="-122"/>
              <a:ea typeface="微软雅黑" pitchFamily="34" charset="-122"/>
            </a:rPr>
            <a:t>O</a:t>
          </a: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域相关业务场景，覆盖实时处理业务和数据分析业务的大部分业务需求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089556"/>
        <a:ext cx="10154474" cy="309893"/>
      </dsp:txXfrm>
    </dsp:sp>
    <dsp:sp modelId="{771C3261-EFD4-4618-8EAC-94C2BB322C47}">
      <dsp:nvSpPr>
        <dsp:cNvPr id="0" name=""/>
        <dsp:cNvSpPr/>
      </dsp:nvSpPr>
      <dsp:spPr>
        <a:xfrm>
          <a:off x="0" y="2399450"/>
          <a:ext cx="10154474" cy="54882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测试过程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791" y="2426241"/>
        <a:ext cx="10100892" cy="495243"/>
      </dsp:txXfrm>
    </dsp:sp>
    <dsp:sp modelId="{16919E0F-45D6-48C4-90C9-ECAAB09F7543}">
      <dsp:nvSpPr>
        <dsp:cNvPr id="0" name=""/>
        <dsp:cNvSpPr/>
      </dsp:nvSpPr>
      <dsp:spPr>
        <a:xfrm>
          <a:off x="0" y="2948276"/>
          <a:ext cx="10154474" cy="309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2405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包括了功能测试、管理测试、对外接口测试、性能测试、完整性测试，稳定性测试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948276"/>
        <a:ext cx="10154474" cy="309893"/>
      </dsp:txXfrm>
    </dsp:sp>
    <dsp:sp modelId="{4C43F031-FF7F-4CBA-9458-1792B94D1F1A}">
      <dsp:nvSpPr>
        <dsp:cNvPr id="0" name=""/>
        <dsp:cNvSpPr/>
      </dsp:nvSpPr>
      <dsp:spPr>
        <a:xfrm>
          <a:off x="0" y="3258169"/>
          <a:ext cx="10154474" cy="5488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业务对接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791" y="3284960"/>
        <a:ext cx="10100892" cy="495243"/>
      </dsp:txXfrm>
    </dsp:sp>
    <dsp:sp modelId="{6391EE5B-8722-4F14-9DA5-A95AB702EC8D}">
      <dsp:nvSpPr>
        <dsp:cNvPr id="0" name=""/>
        <dsp:cNvSpPr/>
      </dsp:nvSpPr>
      <dsp:spPr>
        <a:xfrm>
          <a:off x="0" y="3806995"/>
          <a:ext cx="10154474" cy="991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2405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提供了</a:t>
          </a:r>
          <a:r>
            <a:rPr lang="en-US" altLang="zh-CN" sz="1400" kern="1200" dirty="0" smtClean="0">
              <a:latin typeface="微软雅黑" pitchFamily="34" charset="-122"/>
              <a:ea typeface="微软雅黑" pitchFamily="34" charset="-122"/>
            </a:rPr>
            <a:t>Kudu</a:t>
          </a: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多租户的应用环境，满足租户管理、资源分配、权限管理等业务开通的必备条件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对于外部应用提供访问接口，支持流量均衡，满足外部应用的需求</a:t>
          </a:r>
          <a:endParaRPr lang="en-US" altLang="zh-CN" sz="1400" kern="1200" dirty="0"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对于内部应用提供</a:t>
          </a:r>
          <a:r>
            <a:rPr lang="en-US" altLang="zh-CN" sz="1400" kern="1200" dirty="0" smtClean="0">
              <a:latin typeface="微软雅黑" pitchFamily="34" charset="-122"/>
              <a:ea typeface="微软雅黑" pitchFamily="34" charset="-122"/>
            </a:rPr>
            <a:t>JDBC</a:t>
          </a: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访问接口和批量文件访问接口，满足数据分析和大数据量访问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806995"/>
        <a:ext cx="10154474" cy="991659"/>
      </dsp:txXfrm>
    </dsp:sp>
    <dsp:sp modelId="{B7A0074D-9798-417B-BFC0-43E6639D0437}">
      <dsp:nvSpPr>
        <dsp:cNvPr id="0" name=""/>
        <dsp:cNvSpPr/>
      </dsp:nvSpPr>
      <dsp:spPr>
        <a:xfrm>
          <a:off x="0" y="4798655"/>
          <a:ext cx="10154474" cy="54882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可用性分析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791" y="4825446"/>
        <a:ext cx="10100892" cy="495243"/>
      </dsp:txXfrm>
    </dsp:sp>
    <dsp:sp modelId="{5534CD87-FED2-404B-A71D-D85DAAF6658A}">
      <dsp:nvSpPr>
        <dsp:cNvPr id="0" name=""/>
        <dsp:cNvSpPr/>
      </dsp:nvSpPr>
      <dsp:spPr>
        <a:xfrm>
          <a:off x="0" y="5347481"/>
          <a:ext cx="10154474" cy="309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2405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运行性能良好符合业务要求，平台运行稳定，同时满足数据一致性审核的要求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5347481"/>
        <a:ext cx="10154474" cy="30989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CF445E-8E66-47F2-B6F1-168EE614C5CB}">
      <dsp:nvSpPr>
        <dsp:cNvPr id="0" name=""/>
        <dsp:cNvSpPr/>
      </dsp:nvSpPr>
      <dsp:spPr>
        <a:xfrm>
          <a:off x="0" y="0"/>
          <a:ext cx="4134944" cy="2717442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80010" bIns="0" numCol="1" spcCol="1270" anchor="t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单表主键查询</a:t>
          </a:r>
          <a:endParaRPr lang="zh-CN" altLang="en-US" sz="1800" kern="1200" dirty="0"/>
        </a:p>
      </dsp:txBody>
      <dsp:txXfrm rot="16200000">
        <a:off x="-700656" y="700656"/>
        <a:ext cx="2228302" cy="826988"/>
      </dsp:txXfrm>
    </dsp:sp>
    <dsp:sp modelId="{38EEBC84-C9CF-465F-A966-39BC4139BFB6}">
      <dsp:nvSpPr>
        <dsp:cNvPr id="0" name=""/>
        <dsp:cNvSpPr/>
      </dsp:nvSpPr>
      <dsp:spPr>
        <a:xfrm>
          <a:off x="826988" y="0"/>
          <a:ext cx="3080533" cy="271744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 dirty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1. 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数据量（条）为亿级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微软雅黑" pitchFamily="34" charset="-122"/>
              <a:ea typeface="微软雅黑" pitchFamily="34" charset="-122"/>
            </a:rPr>
            <a:t>2. </a:t>
          </a: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取数响应时间为毫秒级别，平均时间小于</a:t>
          </a:r>
          <a:r>
            <a:rPr lang="en-US" altLang="zh-CN" sz="1400" kern="1200" dirty="0" smtClean="0">
              <a:latin typeface="微软雅黑" pitchFamily="34" charset="-122"/>
              <a:ea typeface="微软雅黑" pitchFamily="34" charset="-122"/>
            </a:rPr>
            <a:t>200</a:t>
          </a: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毫秒。</a:t>
          </a:r>
          <a:endParaRPr lang="zh-CN" altLang="en-US" sz="1400" kern="1200" dirty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微软雅黑" pitchFamily="34" charset="-122"/>
              <a:ea typeface="微软雅黑" pitchFamily="34" charset="-122"/>
            </a:rPr>
            <a:t>3. </a:t>
          </a: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利用主键进行查询的话，响应时间基本相同，跟数据表的数据规模无关。</a:t>
          </a:r>
          <a:endParaRPr lang="zh-CN" altLang="en-US" sz="1400" kern="1200" dirty="0"/>
        </a:p>
      </dsp:txBody>
      <dsp:txXfrm>
        <a:off x="826988" y="0"/>
        <a:ext cx="3080533" cy="271744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769463-BB03-46A9-98F8-F51D37BAABB4}">
      <dsp:nvSpPr>
        <dsp:cNvPr id="0" name=""/>
        <dsp:cNvSpPr/>
      </dsp:nvSpPr>
      <dsp:spPr>
        <a:xfrm>
          <a:off x="339797" y="0"/>
          <a:ext cx="4217156" cy="2717442"/>
        </a:xfrm>
        <a:prstGeom prst="roundRect">
          <a:avLst>
            <a:gd name="adj" fmla="val 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80010" bIns="0" numCol="1" spcCol="1270" anchor="t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单表非主键查询</a:t>
          </a:r>
          <a:endParaRPr lang="zh-CN" altLang="en-US" sz="1800" kern="1200" dirty="0"/>
        </a:p>
      </dsp:txBody>
      <dsp:txXfrm rot="16200000">
        <a:off x="-352638" y="692435"/>
        <a:ext cx="2228303" cy="843431"/>
      </dsp:txXfrm>
    </dsp:sp>
    <dsp:sp modelId="{E87854E0-5347-4DDB-B7B6-863719FD1578}">
      <dsp:nvSpPr>
        <dsp:cNvPr id="0" name=""/>
        <dsp:cNvSpPr/>
      </dsp:nvSpPr>
      <dsp:spPr>
        <a:xfrm>
          <a:off x="1256782" y="0"/>
          <a:ext cx="3141781" cy="271744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1. 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数据量（条）为亿级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微软雅黑" pitchFamily="34" charset="-122"/>
              <a:ea typeface="微软雅黑" pitchFamily="34" charset="-122"/>
            </a:rPr>
            <a:t>2. </a:t>
          </a: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取数响应时间为毫秒级别，平均执行时间</a:t>
          </a:r>
          <a:r>
            <a:rPr lang="en-US" altLang="zh-CN" sz="1400" kern="1200" dirty="0" smtClean="0">
              <a:latin typeface="微软雅黑" pitchFamily="34" charset="-122"/>
              <a:ea typeface="微软雅黑" pitchFamily="34" charset="-122"/>
            </a:rPr>
            <a:t>298</a:t>
          </a: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毫秒。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微软雅黑" pitchFamily="34" charset="-122"/>
              <a:ea typeface="微软雅黑" pitchFamily="34" charset="-122"/>
            </a:rPr>
            <a:t>3. </a:t>
          </a: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单表如果不采用主键进行查询的话，响应时间跟数据表的数据规模存在明显的相关性，数据规模越大的表，非主键查询的耗时越长。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56782" y="0"/>
        <a:ext cx="3141781" cy="27174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6" name="Shape 3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5555362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59" name="Shape 3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 dirty="0"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235245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项目背景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zh-CN" sz="1200" dirty="0" smtClean="0">
                <a:latin typeface="微软雅黑" pitchFamily="34" charset="-122"/>
                <a:ea typeface="微软雅黑" pitchFamily="34" charset="-122"/>
              </a:rPr>
              <a:t>前期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O</a:t>
            </a:r>
            <a:r>
              <a:rPr lang="zh-CN" altLang="zh-CN" sz="1200" dirty="0" smtClean="0">
                <a:latin typeface="微软雅黑" pitchFamily="34" charset="-122"/>
                <a:ea typeface="微软雅黑" pitchFamily="34" charset="-122"/>
              </a:rPr>
              <a:t>域数据上送大数据平台采用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HBASE</a:t>
            </a:r>
            <a:r>
              <a:rPr lang="zh-CN" altLang="zh-CN" sz="1200" dirty="0" smtClean="0">
                <a:latin typeface="微软雅黑" pitchFamily="34" charset="-122"/>
                <a:ea typeface="微软雅黑" pitchFamily="34" charset="-122"/>
              </a:rPr>
              <a:t>的架构，由于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HBASE</a:t>
            </a:r>
            <a:r>
              <a:rPr lang="zh-CN" altLang="zh-CN" sz="1200" dirty="0" smtClean="0">
                <a:latin typeface="微软雅黑" pitchFamily="34" charset="-122"/>
                <a:ea typeface="微软雅黑" pitchFamily="34" charset="-122"/>
              </a:rPr>
              <a:t>计算效率低，仅作为一个数据仓库用抽取的方式进行共享。</a:t>
            </a: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zh-CN" sz="1200" dirty="0" smtClean="0">
                <a:latin typeface="微软雅黑" pitchFamily="34" charset="-122"/>
                <a:ea typeface="微软雅黑" pitchFamily="34" charset="-122"/>
              </a:rPr>
              <a:t>本次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O</a:t>
            </a:r>
            <a:r>
              <a:rPr lang="zh-CN" altLang="zh-CN" sz="1200" dirty="0" smtClean="0">
                <a:latin typeface="微软雅黑" pitchFamily="34" charset="-122"/>
                <a:ea typeface="微软雅黑" pitchFamily="34" charset="-122"/>
              </a:rPr>
              <a:t>域数据汇聚项目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希望结合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O</a:t>
            </a:r>
            <a:r>
              <a:rPr lang="zh-CN" altLang="zh-CN" sz="1200" dirty="0" smtClean="0">
                <a:latin typeface="微软雅黑" pitchFamily="34" charset="-122"/>
                <a:ea typeface="微软雅黑" pitchFamily="34" charset="-122"/>
              </a:rPr>
              <a:t>域数据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特性，对组件进行选型，并</a:t>
            </a:r>
            <a:r>
              <a:rPr lang="zh-CN" altLang="zh-CN" sz="1200" dirty="0" smtClean="0">
                <a:latin typeface="微软雅黑" pitchFamily="34" charset="-122"/>
                <a:ea typeface="微软雅黑" pitchFamily="34" charset="-122"/>
              </a:rPr>
              <a:t>进行了深度定制优化，项目完成后可以提供数据的准实时共享、计算；共享后公司内部租户可以通过直接访问数据，并同时进行个性化计算的方式生成结果数据，避免了数据流程的复杂性。降低使用数据的技术门槛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项目项目目标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推动大数据平台结构化数据架构演进；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推动大数据平台准实时流程建设；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提供基于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即可建模取数的统一平台；</a:t>
            </a:r>
          </a:p>
          <a:p>
            <a:endParaRPr lang="zh-CN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2748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27486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关系数组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045063C-0810-4F30-933D-9EC5E0598584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0422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关系数组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045063C-0810-4F30-933D-9EC5E0598584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0422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关系数组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045063C-0810-4F30-933D-9EC5E0598584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0422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96" name="Shape 39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 dirty="0"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4400829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69206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8" name="Shape 366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69" name="Shape 366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41126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59" name="Shape 3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 dirty="0"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191753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96" name="Shape 39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 dirty="0"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72968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6783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96" name="Shape 39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 dirty="0"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037706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2748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304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96" name="Shape 39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 dirty="0"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72968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项目背景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zh-CN" sz="1200" dirty="0" smtClean="0">
                <a:latin typeface="微软雅黑" pitchFamily="34" charset="-122"/>
                <a:ea typeface="微软雅黑" pitchFamily="34" charset="-122"/>
              </a:rPr>
              <a:t>前期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O</a:t>
            </a:r>
            <a:r>
              <a:rPr lang="zh-CN" altLang="zh-CN" sz="1200" dirty="0" smtClean="0">
                <a:latin typeface="微软雅黑" pitchFamily="34" charset="-122"/>
                <a:ea typeface="微软雅黑" pitchFamily="34" charset="-122"/>
              </a:rPr>
              <a:t>域数据上送大数据平台采用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HBASE</a:t>
            </a:r>
            <a:r>
              <a:rPr lang="zh-CN" altLang="zh-CN" sz="1200" dirty="0" smtClean="0">
                <a:latin typeface="微软雅黑" pitchFamily="34" charset="-122"/>
                <a:ea typeface="微软雅黑" pitchFamily="34" charset="-122"/>
              </a:rPr>
              <a:t>的架构，由于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HBASE</a:t>
            </a:r>
            <a:r>
              <a:rPr lang="zh-CN" altLang="zh-CN" sz="1200" dirty="0" smtClean="0">
                <a:latin typeface="微软雅黑" pitchFamily="34" charset="-122"/>
                <a:ea typeface="微软雅黑" pitchFamily="34" charset="-122"/>
              </a:rPr>
              <a:t>计算效率低，仅作为一个数据仓库用抽取的方式进行共享。</a:t>
            </a: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zh-CN" sz="1200" dirty="0" smtClean="0">
                <a:latin typeface="微软雅黑" pitchFamily="34" charset="-122"/>
                <a:ea typeface="微软雅黑" pitchFamily="34" charset="-122"/>
              </a:rPr>
              <a:t>本次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O</a:t>
            </a:r>
            <a:r>
              <a:rPr lang="zh-CN" altLang="zh-CN" sz="1200" dirty="0" smtClean="0">
                <a:latin typeface="微软雅黑" pitchFamily="34" charset="-122"/>
                <a:ea typeface="微软雅黑" pitchFamily="34" charset="-122"/>
              </a:rPr>
              <a:t>域数据汇聚项目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希望结合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O</a:t>
            </a:r>
            <a:r>
              <a:rPr lang="zh-CN" altLang="zh-CN" sz="1200" dirty="0" smtClean="0">
                <a:latin typeface="微软雅黑" pitchFamily="34" charset="-122"/>
                <a:ea typeface="微软雅黑" pitchFamily="34" charset="-122"/>
              </a:rPr>
              <a:t>域数据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特性，对组件进行选型，并</a:t>
            </a:r>
            <a:r>
              <a:rPr lang="zh-CN" altLang="zh-CN" sz="1200" dirty="0" smtClean="0">
                <a:latin typeface="微软雅黑" pitchFamily="34" charset="-122"/>
                <a:ea typeface="微软雅黑" pitchFamily="34" charset="-122"/>
              </a:rPr>
              <a:t>进行了深度定制优化，项目完成后可以提供数据的准实时共享、计算；共享后公司内部租户可以通过直接访问数据，并同时进行个性化计算的方式生成结果数据，避免了数据流程的复杂性。降低使用数据的技术门槛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项目项目目标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推动大数据平台结构化数据架构演进；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推动大数据平台准实时流程建设；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提供基于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即可建模取数的统一平台；</a:t>
            </a:r>
          </a:p>
          <a:p>
            <a:endParaRPr lang="zh-CN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2748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963612" y="4406900"/>
            <a:ext cx="10363201" cy="1362075"/>
          </a:xfrm>
          <a:prstGeom prst="rect">
            <a:avLst/>
          </a:prstGeom>
        </p:spPr>
        <p:txBody>
          <a:bodyPr anchor="t"/>
          <a:lstStyle>
            <a:lvl1pPr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63612" y="2906713"/>
            <a:ext cx="10363201" cy="150018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000"/>
            </a:lvl1pPr>
            <a:lvl2pPr marL="0" indent="457200">
              <a:buSzTx/>
              <a:buFontTx/>
              <a:buNone/>
              <a:defRPr sz="2000"/>
            </a:lvl2pPr>
            <a:lvl3pPr marL="0" indent="914400">
              <a:buSzTx/>
              <a:buFontTx/>
              <a:buNone/>
              <a:defRPr sz="2000"/>
            </a:lvl3pPr>
            <a:lvl4pPr marL="0" indent="1371600">
              <a:buSzTx/>
              <a:buFontTx/>
              <a:buNone/>
              <a:defRPr sz="2000"/>
            </a:lvl4pPr>
            <a:lvl5pPr marL="0" indent="1828800">
              <a:buSzTx/>
              <a:buFontTx/>
              <a:buNone/>
              <a:defRPr sz="20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9" name="Shape 109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19"/>
          <p:cNvGrpSpPr/>
          <p:nvPr/>
        </p:nvGrpSpPr>
        <p:grpSpPr>
          <a:xfrm>
            <a:off x="1" y="764704"/>
            <a:ext cx="12192001" cy="6093296"/>
            <a:chOff x="0" y="0"/>
            <a:chExt cx="12192000" cy="6093295"/>
          </a:xfrm>
        </p:grpSpPr>
        <p:pic>
          <p:nvPicPr>
            <p:cNvPr id="117" name="image1.jpeg" descr="C:\Users\Administrator\Desktop\44813abc462bdf938a0e1a52535273ea.jpg"/>
            <p:cNvPicPr>
              <a:picLocks noChangeAspect="1"/>
            </p:cNvPicPr>
            <p:nvPr/>
          </p:nvPicPr>
          <p:blipFill>
            <a:blip r:embed="rId2" cstate="print">
              <a:extLst/>
            </a:blip>
            <a:srcRect t="49149" b="22757"/>
            <a:stretch>
              <a:fillRect/>
            </a:stretch>
          </p:blipFill>
          <p:spPr>
            <a:xfrm>
              <a:off x="104078" y="3024335"/>
              <a:ext cx="12017695" cy="2376266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reflection stA="52000" endPos="40000" dir="5400000" sy="-100000" algn="bl" rotWithShape="0"/>
            </a:effectLst>
          </p:spPr>
        </p:pic>
        <p:sp>
          <p:nvSpPr>
            <p:cNvPr id="118" name="Shape 118"/>
            <p:cNvSpPr/>
            <p:nvPr/>
          </p:nvSpPr>
          <p:spPr>
            <a:xfrm>
              <a:off x="0" y="0"/>
              <a:ext cx="12192000" cy="6093296"/>
            </a:xfrm>
            <a:prstGeom prst="rect">
              <a:avLst/>
            </a:prstGeom>
            <a:solidFill>
              <a:schemeClr val="accent3">
                <a:lumOff val="44000"/>
                <a:alpha val="86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</p:grpSp>
      <p:sp>
        <p:nvSpPr>
          <p:cNvPr id="120" name="Shape 120"/>
          <p:cNvSpPr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标题和内容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bg>
      <p:bgPr>
        <a:blipFill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457200" algn="ctr">
              <a:buSzTx/>
              <a:buFontTx/>
              <a:buNone/>
            </a:lvl2pPr>
            <a:lvl3pPr marL="0" indent="914400" algn="ctr">
              <a:buSzTx/>
              <a:buFontTx/>
              <a:buNone/>
            </a:lvl3pPr>
            <a:lvl4pPr marL="0" indent="1371600" algn="ctr">
              <a:buSzTx/>
              <a:buFontTx/>
              <a:buNone/>
            </a:lvl4pPr>
            <a:lvl5pPr marL="0" indent="1828800" algn="ctr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6" name="Shape 1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bg>
      <p:bgPr>
        <a:blipFill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title"/>
          </p:nvPr>
        </p:nvSpPr>
        <p:spPr>
          <a:xfrm>
            <a:off x="963612" y="4406900"/>
            <a:ext cx="10363201" cy="1362075"/>
          </a:xfrm>
          <a:prstGeom prst="rect">
            <a:avLst/>
          </a:prstGeom>
        </p:spPr>
        <p:txBody>
          <a:bodyPr anchor="t"/>
          <a:lstStyle>
            <a:lvl1pPr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153" name="Shape 153"/>
          <p:cNvSpPr>
            <a:spLocks noGrp="1"/>
          </p:cNvSpPr>
          <p:nvPr>
            <p:ph type="body" sz="quarter" idx="1"/>
          </p:nvPr>
        </p:nvSpPr>
        <p:spPr>
          <a:xfrm>
            <a:off x="963612" y="2906713"/>
            <a:ext cx="10363201" cy="150018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000"/>
            </a:lvl1pPr>
            <a:lvl2pPr marL="0" indent="457200">
              <a:buSzTx/>
              <a:buFontTx/>
              <a:buNone/>
              <a:defRPr sz="2000"/>
            </a:lvl2pPr>
            <a:lvl3pPr marL="0" indent="914400">
              <a:buSzTx/>
              <a:buFontTx/>
              <a:buNone/>
              <a:defRPr sz="2000"/>
            </a:lvl3pPr>
            <a:lvl4pPr marL="0" indent="1371600">
              <a:buSzTx/>
              <a:buFontTx/>
              <a:buNone/>
              <a:defRPr sz="2000"/>
            </a:lvl4pPr>
            <a:lvl5pPr marL="0" indent="1828800">
              <a:buSzTx/>
              <a:buFontTx/>
              <a:buNone/>
              <a:defRPr sz="20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4" name="Shape 1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bg>
      <p:bgPr>
        <a:blipFill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62" name="Shape 16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3" name="Shape 1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bg>
      <p:bgPr>
        <a:blipFill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71" name="Shape 171"/>
          <p:cNvSpPr>
            <a:spLocks noGrp="1"/>
          </p:cNvSpPr>
          <p:nvPr>
            <p:ph type="body" sz="quarter" idx="1"/>
          </p:nvPr>
        </p:nvSpPr>
        <p:spPr>
          <a:xfrm>
            <a:off x="609600" y="1535112"/>
            <a:ext cx="5386388" cy="63976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2" name="Shape 172"/>
          <p:cNvSpPr>
            <a:spLocks noGrp="1"/>
          </p:cNvSpPr>
          <p:nvPr>
            <p:ph type="body" sz="quarter" idx="13"/>
          </p:nvPr>
        </p:nvSpPr>
        <p:spPr>
          <a:xfrm>
            <a:off x="6192837" y="1535112"/>
            <a:ext cx="5389563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173" name="Shape 17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bg>
      <p:bgPr>
        <a:blipFill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81" name="Shape 1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 0">
    <p:bg>
      <p:bgPr>
        <a:blipFill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bg>
      <p:bgPr>
        <a:blipFill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203" name="Shape 203"/>
          <p:cNvSpPr>
            <a:spLocks noGrp="1"/>
          </p:cNvSpPr>
          <p:nvPr>
            <p:ph type="body" idx="1"/>
          </p:nvPr>
        </p:nvSpPr>
        <p:spPr>
          <a:xfrm>
            <a:off x="4767262" y="273050"/>
            <a:ext cx="6815138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4" name="Shape 204"/>
          <p:cNvSpPr>
            <a:spLocks noGrp="1"/>
          </p:cNvSpPr>
          <p:nvPr>
            <p:ph type="body" sz="half" idx="13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  <a:endParaRPr/>
          </a:p>
        </p:txBody>
      </p:sp>
      <p:sp>
        <p:nvSpPr>
          <p:cNvPr id="205" name="Shape 2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bg>
      <p:bgPr>
        <a:blipFill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1" cy="566738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213" name="Shape 213"/>
          <p:cNvSpPr>
            <a:spLocks noGrp="1"/>
          </p:cNvSpPr>
          <p:nvPr>
            <p:ph type="pic" sz="half" idx="13"/>
          </p:nvPr>
        </p:nvSpPr>
        <p:spPr>
          <a:xfrm>
            <a:off x="2389188" y="612775"/>
            <a:ext cx="73152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4" name="Shape 214"/>
          <p:cNvSpPr>
            <a:spLocks noGrp="1"/>
          </p:cNvSpPr>
          <p:nvPr>
            <p:ph type="body" sz="quarter" idx="1"/>
          </p:nvPr>
        </p:nvSpPr>
        <p:spPr>
          <a:xfrm>
            <a:off x="2389188" y="5367337"/>
            <a:ext cx="7315201" cy="80486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400"/>
            </a:lvl1pPr>
            <a:lvl2pPr marL="0" indent="457200">
              <a:buSzTx/>
              <a:buFontTx/>
              <a:buNone/>
              <a:defRPr sz="1400"/>
            </a:lvl2pPr>
            <a:lvl3pPr marL="0" indent="914400">
              <a:buSzTx/>
              <a:buFontTx/>
              <a:buNone/>
              <a:defRPr sz="1400"/>
            </a:lvl3pPr>
            <a:lvl4pPr marL="0" indent="1371600">
              <a:buSzTx/>
              <a:buFontTx/>
              <a:buNone/>
              <a:defRPr sz="1400"/>
            </a:lvl4pPr>
            <a:lvl5pPr marL="0" indent="1828800"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5" name="Shape 2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bg>
      <p:bgPr>
        <a:blipFill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23" name="Shape 2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4" name="Shape 2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bg>
      <p:bgPr>
        <a:blipFill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32" name="Shape 232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3" name="Shape 2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bg>
      <p:bgPr>
        <a:blipFill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/>
          </p:cNvSpPr>
          <p:nvPr>
            <p:ph type="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41" name="Shape 241"/>
          <p:cNvSpPr>
            <a:spLocks noGrp="1"/>
          </p:cNvSpPr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457200" algn="ctr">
              <a:buSzTx/>
              <a:buFontTx/>
              <a:buNone/>
            </a:lvl2pPr>
            <a:lvl3pPr marL="0" indent="914400" algn="ctr">
              <a:buSzTx/>
              <a:buFontTx/>
              <a:buNone/>
            </a:lvl3pPr>
            <a:lvl4pPr marL="0" indent="1371600" algn="ctr">
              <a:buSzTx/>
              <a:buFontTx/>
              <a:buNone/>
            </a:lvl4pPr>
            <a:lvl5pPr marL="0" indent="1828800" algn="ctr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42" name="Shape 242"/>
          <p:cNvSpPr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bg>
      <p:bgPr>
        <a:blipFill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50" name="Shape 25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51" name="Shape 251"/>
          <p:cNvSpPr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bg>
      <p:bgPr>
        <a:blipFill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title"/>
          </p:nvPr>
        </p:nvSpPr>
        <p:spPr>
          <a:xfrm>
            <a:off x="963612" y="4406900"/>
            <a:ext cx="10363201" cy="1362075"/>
          </a:xfrm>
          <a:prstGeom prst="rect">
            <a:avLst/>
          </a:prstGeom>
        </p:spPr>
        <p:txBody>
          <a:bodyPr anchor="t"/>
          <a:lstStyle>
            <a:lvl1pPr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259" name="Shape 259"/>
          <p:cNvSpPr>
            <a:spLocks noGrp="1"/>
          </p:cNvSpPr>
          <p:nvPr>
            <p:ph type="body" sz="quarter" idx="1"/>
          </p:nvPr>
        </p:nvSpPr>
        <p:spPr>
          <a:xfrm>
            <a:off x="963612" y="2906713"/>
            <a:ext cx="10363201" cy="150018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000"/>
            </a:lvl1pPr>
            <a:lvl2pPr marL="0" indent="457200">
              <a:buSzTx/>
              <a:buFontTx/>
              <a:buNone/>
              <a:defRPr sz="2000"/>
            </a:lvl2pPr>
            <a:lvl3pPr marL="0" indent="914400">
              <a:buSzTx/>
              <a:buFontTx/>
              <a:buNone/>
              <a:defRPr sz="2000"/>
            </a:lvl3pPr>
            <a:lvl4pPr marL="0" indent="1371600">
              <a:buSzTx/>
              <a:buFontTx/>
              <a:buNone/>
              <a:defRPr sz="2000"/>
            </a:lvl4pPr>
            <a:lvl5pPr marL="0" indent="1828800">
              <a:buSzTx/>
              <a:buFontTx/>
              <a:buNone/>
              <a:defRPr sz="20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0" name="Shape 260"/>
          <p:cNvSpPr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bg>
      <p:bgPr>
        <a:blipFill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68" name="Shape 268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9" name="Shape 269"/>
          <p:cNvSpPr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bg>
      <p:bgPr>
        <a:blipFill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77" name="Shape 277"/>
          <p:cNvSpPr>
            <a:spLocks noGrp="1"/>
          </p:cNvSpPr>
          <p:nvPr>
            <p:ph type="body" sz="quarter" idx="1"/>
          </p:nvPr>
        </p:nvSpPr>
        <p:spPr>
          <a:xfrm>
            <a:off x="609600" y="1535112"/>
            <a:ext cx="5386388" cy="63976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78" name="Shape 278"/>
          <p:cNvSpPr>
            <a:spLocks noGrp="1"/>
          </p:cNvSpPr>
          <p:nvPr>
            <p:ph type="body" sz="quarter" idx="13"/>
          </p:nvPr>
        </p:nvSpPr>
        <p:spPr>
          <a:xfrm>
            <a:off x="6192837" y="1535112"/>
            <a:ext cx="5389563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279" name="Shape 279"/>
          <p:cNvSpPr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bg>
      <p:bgPr>
        <a:blipFill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87" name="Shape 287"/>
          <p:cNvSpPr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bg>
      <p:bgPr>
        <a:blipFill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609600" y="1535112"/>
            <a:ext cx="5386388" cy="63976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6192837" y="1535112"/>
            <a:ext cx="5389563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 0">
    <p:bg>
      <p:bgPr>
        <a:blipFill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bg>
      <p:bgPr>
        <a:blipFill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309" name="Shape 309"/>
          <p:cNvSpPr>
            <a:spLocks noGrp="1"/>
          </p:cNvSpPr>
          <p:nvPr>
            <p:ph type="body" idx="1"/>
          </p:nvPr>
        </p:nvSpPr>
        <p:spPr>
          <a:xfrm>
            <a:off x="4767262" y="273050"/>
            <a:ext cx="6815138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0" name="Shape 310"/>
          <p:cNvSpPr>
            <a:spLocks noGrp="1"/>
          </p:cNvSpPr>
          <p:nvPr>
            <p:ph type="body" sz="half" idx="13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  <a:endParaRPr/>
          </a:p>
        </p:txBody>
      </p:sp>
      <p:sp>
        <p:nvSpPr>
          <p:cNvPr id="311" name="Shape 311"/>
          <p:cNvSpPr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bg>
      <p:bgPr>
        <a:blipFill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1" cy="566738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319" name="Shape 319"/>
          <p:cNvSpPr>
            <a:spLocks noGrp="1"/>
          </p:cNvSpPr>
          <p:nvPr>
            <p:ph type="pic" sz="half" idx="13"/>
          </p:nvPr>
        </p:nvSpPr>
        <p:spPr>
          <a:xfrm>
            <a:off x="2389188" y="612775"/>
            <a:ext cx="73152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20" name="Shape 320"/>
          <p:cNvSpPr>
            <a:spLocks noGrp="1"/>
          </p:cNvSpPr>
          <p:nvPr>
            <p:ph type="body" sz="quarter" idx="1"/>
          </p:nvPr>
        </p:nvSpPr>
        <p:spPr>
          <a:xfrm>
            <a:off x="2389188" y="5367337"/>
            <a:ext cx="7315201" cy="80486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400"/>
            </a:lvl1pPr>
            <a:lvl2pPr marL="0" indent="457200">
              <a:buSzTx/>
              <a:buFontTx/>
              <a:buNone/>
              <a:defRPr sz="1400"/>
            </a:lvl2pPr>
            <a:lvl3pPr marL="0" indent="914400">
              <a:buSzTx/>
              <a:buFontTx/>
              <a:buNone/>
              <a:defRPr sz="1400"/>
            </a:lvl3pPr>
            <a:lvl4pPr marL="0" indent="1371600">
              <a:buSzTx/>
              <a:buFontTx/>
              <a:buNone/>
              <a:defRPr sz="1400"/>
            </a:lvl4pPr>
            <a:lvl5pPr marL="0" indent="1828800"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21" name="Shape 321"/>
          <p:cNvSpPr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bg>
      <p:bgPr>
        <a:blipFill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29" name="Shape 32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30" name="Shape 330"/>
          <p:cNvSpPr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bg>
      <p:bgPr>
        <a:blipFill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38" name="Shape 338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39" name="Shape 339"/>
          <p:cNvSpPr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632008" y="1089212"/>
            <a:ext cx="4320000" cy="2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161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86946" y="349166"/>
            <a:ext cx="9707954" cy="501651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70042568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中国电信China Telecom.wm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002" t="12500" r="15018" b="73958"/>
          <a:stretch>
            <a:fillRect/>
          </a:stretch>
        </p:blipFill>
        <p:spPr bwMode="auto">
          <a:xfrm>
            <a:off x="4504369" y="1033211"/>
            <a:ext cx="3168352" cy="949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972345" y="4087736"/>
            <a:ext cx="10080000" cy="0"/>
          </a:xfrm>
          <a:prstGeom prst="line">
            <a:avLst/>
          </a:prstGeom>
          <a:ln w="19050">
            <a:solidFill>
              <a:srgbClr val="0060A1"/>
            </a:solidFill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lIns="99012" tIns="49505" rIns="99012" bIns="49505" anchor="ctr"/>
          <a:lstStyle/>
          <a:p>
            <a:pPr defTabSz="1072866" hangingPunct="1">
              <a:defRPr/>
            </a:pPr>
            <a:endParaRPr lang="zh-CN" altLang="en-US" sz="1950" kern="1200" dirty="0">
              <a:ln w="12700">
                <a:solidFill>
                  <a:srgbClr val="181818"/>
                </a:solidFill>
              </a:ln>
              <a:solidFill>
                <a:srgbClr val="181818"/>
              </a:solidFill>
              <a:ea typeface="宋体" pitchFamily="2" charset="-122"/>
            </a:endParaRPr>
          </a:p>
        </p:txBody>
      </p:sp>
      <p:sp>
        <p:nvSpPr>
          <p:cNvPr id="221187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412704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 sz="1950"/>
            </a:lvl1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221188" name="Headline"/>
          <p:cNvSpPr>
            <a:spLocks noGrp="1" noChangeArrowheads="1"/>
          </p:cNvSpPr>
          <p:nvPr>
            <p:ph type="ctrTitle"/>
          </p:nvPr>
        </p:nvSpPr>
        <p:spPr>
          <a:xfrm>
            <a:off x="914400" y="2636099"/>
            <a:ext cx="10363200" cy="1097519"/>
          </a:xfrm>
          <a:prstGeom prst="roundRect">
            <a:avLst>
              <a:gd name="adj" fmla="val 16667"/>
            </a:avLst>
          </a:prstGeom>
          <a:solidFill>
            <a:schemeClr val="bg1"/>
          </a:solidFill>
        </p:spPr>
        <p:txBody>
          <a:bodyPr/>
          <a:lstStyle>
            <a:lvl1pPr algn="ctr">
              <a:defRPr lang="zh-CN" altLang="en-US" sz="3600" b="1" kern="1200" dirty="0">
                <a:solidFill>
                  <a:srgbClr val="FF0000"/>
                </a:solidFill>
                <a:latin typeface="+mn-ea"/>
                <a:ea typeface="+mn-ea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78463329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86946" y="349166"/>
            <a:ext cx="9707954" cy="501651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8542380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4767262" y="273050"/>
            <a:ext cx="6815138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1" name="Shape 81"/>
          <p:cNvSpPr>
            <a:spLocks noGrp="1"/>
          </p:cNvSpPr>
          <p:nvPr>
            <p:ph type="body" sz="half" idx="13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1" cy="566738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90" name="Shape 90"/>
          <p:cNvSpPr>
            <a:spLocks noGrp="1"/>
          </p:cNvSpPr>
          <p:nvPr>
            <p:ph type="pic" sz="half" idx="13"/>
          </p:nvPr>
        </p:nvSpPr>
        <p:spPr>
          <a:xfrm>
            <a:off x="2389188" y="612775"/>
            <a:ext cx="73152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1" name="Shape 91"/>
          <p:cNvSpPr>
            <a:spLocks noGrp="1"/>
          </p:cNvSpPr>
          <p:nvPr>
            <p:ph type="body" sz="quarter" idx="1"/>
          </p:nvPr>
        </p:nvSpPr>
        <p:spPr>
          <a:xfrm>
            <a:off x="2389188" y="5367337"/>
            <a:ext cx="7315201" cy="80486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400"/>
            </a:lvl1pPr>
            <a:lvl2pPr marL="0" indent="457200">
              <a:buSzTx/>
              <a:buFontTx/>
              <a:buNone/>
              <a:defRPr sz="1400"/>
            </a:lvl2pPr>
            <a:lvl3pPr marL="0" indent="914400">
              <a:buSzTx/>
              <a:buFontTx/>
              <a:buNone/>
              <a:defRPr sz="1400"/>
            </a:lvl3pPr>
            <a:lvl4pPr marL="0" indent="1371600">
              <a:buSzTx/>
              <a:buFontTx/>
              <a:buNone/>
              <a:defRPr sz="1400"/>
            </a:lvl4pPr>
            <a:lvl5pPr marL="0" indent="1828800"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2" name="Shape 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0" name="Shape 10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1" name="Shape 1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5" r:id="rId14"/>
    <p:sldLayoutId id="2147483666" r:id="rId15"/>
    <p:sldLayoutId id="2147483667" r:id="rId16"/>
    <p:sldLayoutId id="2147483668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677" r:id="rId25"/>
    <p:sldLayoutId id="2147483678" r:id="rId26"/>
    <p:sldLayoutId id="2147483679" r:id="rId27"/>
    <p:sldLayoutId id="2147483680" r:id="rId28"/>
    <p:sldLayoutId id="2147483681" r:id="rId29"/>
    <p:sldLayoutId id="2147483682" r:id="rId30"/>
    <p:sldLayoutId id="2147483683" r:id="rId31"/>
    <p:sldLayoutId id="2147483684" r:id="rId32"/>
    <p:sldLayoutId id="2147483685" r:id="rId33"/>
    <p:sldLayoutId id="2147483686" r:id="rId34"/>
    <p:sldLayoutId id="2147483687" r:id="rId35"/>
    <p:sldLayoutId id="2147483688" r:id="rId3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13716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1828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7319135" y="6558171"/>
            <a:ext cx="4569884" cy="2692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9012" tIns="49505" rIns="99012" bIns="49505">
            <a:spAutoFit/>
          </a:bodyPr>
          <a:lstStyle/>
          <a:p>
            <a:pPr algn="r" defTabSz="1072866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100" b="1" kern="1200" dirty="0">
                <a:solidFill>
                  <a:srgbClr val="F2F2F2">
                    <a:lumMod val="25000"/>
                  </a:srgbClr>
                </a:solidFill>
                <a:latin typeface="微软雅黑"/>
              </a:rPr>
              <a:t>  </a:t>
            </a:r>
            <a:fld id="{456BC7A8-8C08-4DDE-84E2-5F3F66DC5CA3}" type="slidenum">
              <a:rPr lang="en-US" altLang="zh-CN" sz="1100" b="1" kern="1200" smtClean="0">
                <a:solidFill>
                  <a:srgbClr val="F2F2F2">
                    <a:lumMod val="25000"/>
                  </a:srgbClr>
                </a:solidFill>
                <a:latin typeface="微软雅黑"/>
              </a:rPr>
              <a:pPr algn="r" defTabSz="1072866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zh-CN" sz="1100" b="1" kern="1200" dirty="0">
                <a:solidFill>
                  <a:srgbClr val="F2F2F2">
                    <a:lumMod val="25000"/>
                  </a:srgbClr>
                </a:solidFill>
                <a:latin typeface="微软雅黑"/>
              </a:rPr>
              <a:t>     </a:t>
            </a:r>
          </a:p>
        </p:txBody>
      </p:sp>
      <p:sp>
        <p:nvSpPr>
          <p:cNvPr id="2054" name="Headline"/>
          <p:cNvSpPr>
            <a:spLocks noGrp="1" noChangeArrowheads="1"/>
          </p:cNvSpPr>
          <p:nvPr>
            <p:ph type="title"/>
          </p:nvPr>
        </p:nvSpPr>
        <p:spPr bwMode="auto">
          <a:xfrm>
            <a:off x="332509" y="594082"/>
            <a:ext cx="9299864" cy="501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96" tIns="45697" rIns="91396" bIns="4569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Major (24 Pt.) or Minor (18 Pt.) Times Bold, Title Case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A8109D4-2147-4733-BBD3-CB563850A8D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30523" y="330251"/>
            <a:ext cx="1756414" cy="52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32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</p:sldLayoutIdLst>
  <p:transition/>
  <p:txStyles>
    <p:titleStyle>
      <a:lvl1pPr algn="just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+mn-ea"/>
          <a:ea typeface="+mn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67">
          <a:solidFill>
            <a:srgbClr val="C00000"/>
          </a:solidFill>
          <a:latin typeface="微软雅黑" pitchFamily="34" charset="-122"/>
          <a:ea typeface="微软雅黑" pitchFamily="34" charset="-122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67">
          <a:solidFill>
            <a:srgbClr val="C00000"/>
          </a:solidFill>
          <a:latin typeface="微软雅黑" pitchFamily="34" charset="-122"/>
          <a:ea typeface="微软雅黑" pitchFamily="34" charset="-122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67">
          <a:solidFill>
            <a:srgbClr val="C00000"/>
          </a:solidFill>
          <a:latin typeface="微软雅黑" pitchFamily="34" charset="-122"/>
          <a:ea typeface="微软雅黑" pitchFamily="34" charset="-122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67">
          <a:solidFill>
            <a:srgbClr val="C00000"/>
          </a:solidFill>
          <a:latin typeface="微软雅黑" pitchFamily="34" charset="-122"/>
          <a:ea typeface="微软雅黑" pitchFamily="34" charset="-122"/>
        </a:defRPr>
      </a:lvl5pPr>
      <a:lvl6pPr marL="495046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67" b="1">
          <a:solidFill>
            <a:schemeClr val="tx1"/>
          </a:solidFill>
          <a:latin typeface="Arial" charset="0"/>
          <a:ea typeface="华文新魏" pitchFamily="2" charset="-122"/>
        </a:defRPr>
      </a:lvl6pPr>
      <a:lvl7pPr marL="990094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67" b="1">
          <a:solidFill>
            <a:schemeClr val="tx1"/>
          </a:solidFill>
          <a:latin typeface="Arial" charset="0"/>
          <a:ea typeface="华文新魏" pitchFamily="2" charset="-122"/>
        </a:defRPr>
      </a:lvl7pPr>
      <a:lvl8pPr marL="1485139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67" b="1">
          <a:solidFill>
            <a:schemeClr val="tx1"/>
          </a:solidFill>
          <a:latin typeface="Arial" charset="0"/>
          <a:ea typeface="华文新魏" pitchFamily="2" charset="-122"/>
        </a:defRPr>
      </a:lvl8pPr>
      <a:lvl9pPr marL="1980187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67" b="1">
          <a:solidFill>
            <a:schemeClr val="tx1"/>
          </a:solidFill>
          <a:latin typeface="Arial" charset="0"/>
          <a:ea typeface="华文新魏" pitchFamily="2" charset="-122"/>
        </a:defRPr>
      </a:lvl9pPr>
    </p:titleStyle>
    <p:bodyStyle>
      <a:lvl1pPr marL="283757" indent="-283757" algn="just" rtl="0" eaLnBrk="1" fontAlgn="base" hangingPunct="1">
        <a:spcBef>
          <a:spcPct val="50000"/>
        </a:spcBef>
        <a:spcAft>
          <a:spcPct val="0"/>
        </a:spcAft>
        <a:buClr>
          <a:srgbClr val="A4001E"/>
        </a:buClr>
        <a:buFont typeface="Wingdings" pitchFamily="2" charset="2"/>
        <a:buChar char="n"/>
        <a:defRPr sz="2167">
          <a:solidFill>
            <a:schemeClr val="tx1"/>
          </a:solidFill>
          <a:latin typeface="+mn-ea"/>
          <a:ea typeface="+mn-ea"/>
          <a:cs typeface="微软雅黑" pitchFamily="34" charset="-122"/>
        </a:defRPr>
      </a:lvl1pPr>
      <a:lvl2pPr marL="679297" indent="-199490" algn="just" rtl="0" eaLnBrk="1" fontAlgn="base" hangingPunct="1">
        <a:spcBef>
          <a:spcPct val="0"/>
        </a:spcBef>
        <a:spcAft>
          <a:spcPct val="0"/>
        </a:spcAft>
        <a:buClr>
          <a:srgbClr val="A4001E"/>
        </a:buClr>
        <a:buFont typeface="Arial" pitchFamily="34" charset="0"/>
        <a:buChar char="–"/>
        <a:defRPr sz="2167">
          <a:solidFill>
            <a:schemeClr val="tx1"/>
          </a:solidFill>
          <a:latin typeface="+mn-ea"/>
          <a:ea typeface="+mn-ea"/>
          <a:cs typeface="微软雅黑" pitchFamily="34" charset="-122"/>
        </a:defRPr>
      </a:lvl2pPr>
      <a:lvl3pPr marL="1159104" indent="-283757" algn="just" rtl="0" eaLnBrk="1" fontAlgn="base" hangingPunct="1">
        <a:spcBef>
          <a:spcPct val="0"/>
        </a:spcBef>
        <a:spcAft>
          <a:spcPct val="0"/>
        </a:spcAft>
        <a:buClr>
          <a:srgbClr val="A4001E"/>
        </a:buClr>
        <a:buFont typeface="Wingdings" pitchFamily="2" charset="2"/>
        <a:buChar char="l"/>
        <a:defRPr sz="2167">
          <a:solidFill>
            <a:schemeClr val="tx1"/>
          </a:solidFill>
          <a:latin typeface="+mn-ea"/>
          <a:ea typeface="+mn-ea"/>
          <a:cs typeface="微软雅黑" pitchFamily="34" charset="-122"/>
        </a:defRPr>
      </a:lvl3pPr>
      <a:lvl4pPr marL="1549485" indent="-194331" algn="just" rtl="0" eaLnBrk="1" fontAlgn="base" hangingPunct="1">
        <a:spcBef>
          <a:spcPct val="0"/>
        </a:spcBef>
        <a:spcAft>
          <a:spcPct val="0"/>
        </a:spcAft>
        <a:buClr>
          <a:srgbClr val="A4001E"/>
        </a:buClr>
        <a:buChar char="–"/>
        <a:defRPr sz="2167">
          <a:solidFill>
            <a:schemeClr val="tx1"/>
          </a:solidFill>
          <a:latin typeface="+mn-ea"/>
          <a:ea typeface="+mn-ea"/>
          <a:cs typeface="微软雅黑" pitchFamily="34" charset="-122"/>
        </a:defRPr>
      </a:lvl4pPr>
      <a:lvl5pPr marL="2227062" indent="-245923" algn="l" rtl="0" eaLnBrk="1" fontAlgn="base" hangingPunct="1">
        <a:spcBef>
          <a:spcPct val="20000"/>
        </a:spcBef>
        <a:spcAft>
          <a:spcPct val="0"/>
        </a:spcAft>
        <a:buChar char="»"/>
        <a:defRPr sz="2167">
          <a:solidFill>
            <a:schemeClr val="tx1"/>
          </a:solidFill>
          <a:latin typeface="Times New Roman" pitchFamily="18" charset="0"/>
          <a:ea typeface="华文楷体" pitchFamily="2" charset="-122"/>
          <a:cs typeface="华文楷体" pitchFamily="2" charset="-122"/>
        </a:defRPr>
      </a:lvl5pPr>
      <a:lvl6pPr marL="2722756" indent="-247523" algn="l" rtl="0" eaLnBrk="1" fontAlgn="base" hangingPunct="1">
        <a:spcBef>
          <a:spcPct val="20000"/>
        </a:spcBef>
        <a:spcAft>
          <a:spcPct val="0"/>
        </a:spcAft>
        <a:buChar char="»"/>
        <a:defRPr sz="2167">
          <a:solidFill>
            <a:schemeClr val="tx1"/>
          </a:solidFill>
          <a:latin typeface="Times New Roman" pitchFamily="18" charset="0"/>
          <a:ea typeface="华文楷体" pitchFamily="2" charset="-122"/>
        </a:defRPr>
      </a:lvl6pPr>
      <a:lvl7pPr marL="3217803" indent="-247523" algn="l" rtl="0" eaLnBrk="1" fontAlgn="base" hangingPunct="1">
        <a:spcBef>
          <a:spcPct val="20000"/>
        </a:spcBef>
        <a:spcAft>
          <a:spcPct val="0"/>
        </a:spcAft>
        <a:buChar char="»"/>
        <a:defRPr sz="2167">
          <a:solidFill>
            <a:schemeClr val="tx1"/>
          </a:solidFill>
          <a:latin typeface="Times New Roman" pitchFamily="18" charset="0"/>
          <a:ea typeface="华文楷体" pitchFamily="2" charset="-122"/>
        </a:defRPr>
      </a:lvl7pPr>
      <a:lvl8pPr marL="3712850" indent="-247523" algn="l" rtl="0" eaLnBrk="1" fontAlgn="base" hangingPunct="1">
        <a:spcBef>
          <a:spcPct val="20000"/>
        </a:spcBef>
        <a:spcAft>
          <a:spcPct val="0"/>
        </a:spcAft>
        <a:buChar char="»"/>
        <a:defRPr sz="2167">
          <a:solidFill>
            <a:schemeClr val="tx1"/>
          </a:solidFill>
          <a:latin typeface="Times New Roman" pitchFamily="18" charset="0"/>
          <a:ea typeface="华文楷体" pitchFamily="2" charset="-122"/>
        </a:defRPr>
      </a:lvl8pPr>
      <a:lvl9pPr marL="4207896" indent="-247523" algn="l" rtl="0" eaLnBrk="1" fontAlgn="base" hangingPunct="1">
        <a:spcBef>
          <a:spcPct val="20000"/>
        </a:spcBef>
        <a:spcAft>
          <a:spcPct val="0"/>
        </a:spcAft>
        <a:buChar char="»"/>
        <a:defRPr sz="2167">
          <a:solidFill>
            <a:schemeClr val="tx1"/>
          </a:solidFill>
          <a:latin typeface="Times New Roman" pitchFamily="18" charset="0"/>
          <a:ea typeface="华文楷体" pitchFamily="2" charset="-122"/>
        </a:defRPr>
      </a:lvl9pPr>
    </p:bodyStyle>
    <p:otherStyle>
      <a:defPPr>
        <a:defRPr lang="zh-CN"/>
      </a:defPPr>
      <a:lvl1pPr marL="0" algn="l" defTabSz="990094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046" algn="l" defTabSz="990094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094" algn="l" defTabSz="990094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139" algn="l" defTabSz="990094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0187" algn="l" defTabSz="990094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5231" algn="l" defTabSz="990094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0281" algn="l" defTabSz="990094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5326" algn="l" defTabSz="990094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0371" algn="l" defTabSz="990094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13" Type="http://schemas.openxmlformats.org/officeDocument/2006/relationships/diagramLayout" Target="../diagrams/layout10.xml"/><Relationship Id="rId18" Type="http://schemas.openxmlformats.org/officeDocument/2006/relationships/diagramLayout" Target="../diagrams/layout11.xml"/><Relationship Id="rId3" Type="http://schemas.openxmlformats.org/officeDocument/2006/relationships/diagramLayout" Target="../diagrams/layout8.xml"/><Relationship Id="rId21" Type="http://schemas.microsoft.com/office/2007/relationships/diagramDrawing" Target="../diagrams/drawing11.xml"/><Relationship Id="rId7" Type="http://schemas.openxmlformats.org/officeDocument/2006/relationships/diagramData" Target="../diagrams/data9.xml"/><Relationship Id="rId12" Type="http://schemas.openxmlformats.org/officeDocument/2006/relationships/diagramData" Target="../diagrams/data10.xml"/><Relationship Id="rId17" Type="http://schemas.openxmlformats.org/officeDocument/2006/relationships/diagramData" Target="../diagrams/data11.xml"/><Relationship Id="rId2" Type="http://schemas.openxmlformats.org/officeDocument/2006/relationships/diagramData" Target="../diagrams/data8.xml"/><Relationship Id="rId16" Type="http://schemas.microsoft.com/office/2007/relationships/diagramDrawing" Target="../diagrams/drawing10.xml"/><Relationship Id="rId20" Type="http://schemas.openxmlformats.org/officeDocument/2006/relationships/diagramColors" Target="../diagrams/colors1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5" Type="http://schemas.openxmlformats.org/officeDocument/2006/relationships/diagramColors" Target="../diagrams/colors10.xml"/><Relationship Id="rId10" Type="http://schemas.openxmlformats.org/officeDocument/2006/relationships/diagramColors" Target="../diagrams/colors9.xml"/><Relationship Id="rId19" Type="http://schemas.openxmlformats.org/officeDocument/2006/relationships/diagramQuickStyle" Target="../diagrams/quickStyle11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Relationship Id="rId14" Type="http://schemas.openxmlformats.org/officeDocument/2006/relationships/diagramQuickStyle" Target="../diagrams/quickStyle10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13" Type="http://schemas.microsoft.com/office/2007/relationships/diagramDrawing" Target="../diagrams/drawing13.xml"/><Relationship Id="rId18" Type="http://schemas.microsoft.com/office/2007/relationships/diagramDrawing" Target="../diagrams/drawing14.xml"/><Relationship Id="rId26" Type="http://schemas.openxmlformats.org/officeDocument/2006/relationships/diagramQuickStyle" Target="../diagrams/quickStyle16.xml"/><Relationship Id="rId3" Type="http://schemas.openxmlformats.org/officeDocument/2006/relationships/image" Target="../media/image17.png"/><Relationship Id="rId21" Type="http://schemas.openxmlformats.org/officeDocument/2006/relationships/diagramQuickStyle" Target="../diagrams/quickStyle15.xml"/><Relationship Id="rId7" Type="http://schemas.openxmlformats.org/officeDocument/2006/relationships/diagramColors" Target="../diagrams/colors12.xml"/><Relationship Id="rId12" Type="http://schemas.openxmlformats.org/officeDocument/2006/relationships/diagramColors" Target="../diagrams/colors13.xml"/><Relationship Id="rId17" Type="http://schemas.openxmlformats.org/officeDocument/2006/relationships/diagramColors" Target="../diagrams/colors14.xml"/><Relationship Id="rId25" Type="http://schemas.openxmlformats.org/officeDocument/2006/relationships/diagramLayout" Target="../diagrams/layout16.xml"/><Relationship Id="rId33" Type="http://schemas.microsoft.com/office/2007/relationships/diagramDrawing" Target="../diagrams/drawing17.xml"/><Relationship Id="rId2" Type="http://schemas.openxmlformats.org/officeDocument/2006/relationships/image" Target="../media/image16.png"/><Relationship Id="rId16" Type="http://schemas.openxmlformats.org/officeDocument/2006/relationships/diagramQuickStyle" Target="../diagrams/quickStyle14.xml"/><Relationship Id="rId20" Type="http://schemas.openxmlformats.org/officeDocument/2006/relationships/diagramLayout" Target="../diagrams/layout15.xml"/><Relationship Id="rId29" Type="http://schemas.openxmlformats.org/officeDocument/2006/relationships/diagramData" Target="../diagrams/data17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2.xml"/><Relationship Id="rId11" Type="http://schemas.openxmlformats.org/officeDocument/2006/relationships/diagramQuickStyle" Target="../diagrams/quickStyle13.xml"/><Relationship Id="rId24" Type="http://schemas.openxmlformats.org/officeDocument/2006/relationships/diagramData" Target="../diagrams/data16.xml"/><Relationship Id="rId32" Type="http://schemas.openxmlformats.org/officeDocument/2006/relationships/diagramColors" Target="../diagrams/colors17.xml"/><Relationship Id="rId5" Type="http://schemas.openxmlformats.org/officeDocument/2006/relationships/diagramLayout" Target="../diagrams/layout12.xml"/><Relationship Id="rId15" Type="http://schemas.openxmlformats.org/officeDocument/2006/relationships/diagramLayout" Target="../diagrams/layout14.xml"/><Relationship Id="rId23" Type="http://schemas.microsoft.com/office/2007/relationships/diagramDrawing" Target="../diagrams/drawing15.xml"/><Relationship Id="rId28" Type="http://schemas.microsoft.com/office/2007/relationships/diagramDrawing" Target="../diagrams/drawing16.xml"/><Relationship Id="rId10" Type="http://schemas.openxmlformats.org/officeDocument/2006/relationships/diagramLayout" Target="../diagrams/layout13.xml"/><Relationship Id="rId19" Type="http://schemas.openxmlformats.org/officeDocument/2006/relationships/diagramData" Target="../diagrams/data15.xml"/><Relationship Id="rId31" Type="http://schemas.openxmlformats.org/officeDocument/2006/relationships/diagramQuickStyle" Target="../diagrams/quickStyle17.xml"/><Relationship Id="rId4" Type="http://schemas.openxmlformats.org/officeDocument/2006/relationships/diagramData" Target="../diagrams/data12.xml"/><Relationship Id="rId9" Type="http://schemas.openxmlformats.org/officeDocument/2006/relationships/diagramData" Target="../diagrams/data13.xml"/><Relationship Id="rId14" Type="http://schemas.openxmlformats.org/officeDocument/2006/relationships/diagramData" Target="../diagrams/data14.xml"/><Relationship Id="rId22" Type="http://schemas.openxmlformats.org/officeDocument/2006/relationships/diagramColors" Target="../diagrams/colors15.xml"/><Relationship Id="rId27" Type="http://schemas.openxmlformats.org/officeDocument/2006/relationships/diagramColors" Target="../diagrams/colors16.xml"/><Relationship Id="rId30" Type="http://schemas.openxmlformats.org/officeDocument/2006/relationships/diagramLayout" Target="../diagrams/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36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ic15921630.jpg"/>
          <p:cNvPicPr>
            <a:picLocks noChangeAspect="1"/>
          </p:cNvPicPr>
          <p:nvPr/>
        </p:nvPicPr>
        <p:blipFill>
          <a:blip r:embed="rId3" cstate="print">
            <a:extLst/>
          </a:blip>
          <a:srcRect l="19440" r="13290"/>
          <a:stretch>
            <a:fillRect/>
          </a:stretch>
        </p:blipFill>
        <p:spPr>
          <a:xfrm>
            <a:off x="-137688" y="-32498"/>
            <a:ext cx="12467376" cy="6922996"/>
          </a:xfrm>
          <a:prstGeom prst="rect">
            <a:avLst/>
          </a:prstGeom>
          <a:ln w="12700">
            <a:miter lim="400000"/>
          </a:ln>
        </p:spPr>
      </p:pic>
      <p:sp>
        <p:nvSpPr>
          <p:cNvPr id="349" name="Shape 349"/>
          <p:cNvSpPr/>
          <p:nvPr/>
        </p:nvSpPr>
        <p:spPr>
          <a:xfrm>
            <a:off x="-143492" y="-32498"/>
            <a:ext cx="12473180" cy="6980140"/>
          </a:xfrm>
          <a:prstGeom prst="rect">
            <a:avLst/>
          </a:prstGeom>
          <a:solidFill>
            <a:srgbClr val="001674">
              <a:alpha val="7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defRPr sz="1600">
                <a:solidFill>
                  <a:schemeClr val="accent3">
                    <a:lumOff val="44000"/>
                  </a:scheme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350" name="Shape 350"/>
          <p:cNvSpPr/>
          <p:nvPr/>
        </p:nvSpPr>
        <p:spPr>
          <a:xfrm>
            <a:off x="5447573" y="6361888"/>
            <a:ext cx="1103826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chemeClr val="accent3">
                    <a:lumOff val="44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dirty="0"/>
              <a:t>201</a:t>
            </a:r>
            <a:r>
              <a:rPr lang="en-US" dirty="0"/>
              <a:t>8</a:t>
            </a:r>
            <a:r>
              <a:rPr dirty="0" smtClean="0"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rPr lang="en-US" dirty="0" smtClean="0">
                <a:latin typeface="Microsoft YaHei"/>
                <a:ea typeface="Microsoft YaHei"/>
                <a:cs typeface="宋体"/>
                <a:sym typeface="Microsoft YaHei"/>
              </a:rPr>
              <a:t>9</a:t>
            </a:r>
            <a:r>
              <a:rPr dirty="0" smtClean="0">
                <a:latin typeface="宋体"/>
                <a:ea typeface="宋体"/>
                <a:cs typeface="宋体"/>
                <a:sym typeface="宋体"/>
              </a:rPr>
              <a:t>月</a:t>
            </a:r>
            <a:endParaRPr dirty="0">
              <a:latin typeface="宋体"/>
              <a:ea typeface="宋体"/>
              <a:cs typeface="宋体"/>
              <a:sym typeface="宋体"/>
            </a:endParaRPr>
          </a:p>
        </p:txBody>
      </p:sp>
      <p:pic>
        <p:nvPicPr>
          <p:cNvPr id="352" name="image4.png"/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321333" y="280281"/>
            <a:ext cx="1347983" cy="401824"/>
          </a:xfrm>
          <a:prstGeom prst="rect">
            <a:avLst/>
          </a:prstGeom>
          <a:ln w="12700">
            <a:miter lim="400000"/>
          </a:ln>
        </p:spPr>
      </p:pic>
      <p:sp>
        <p:nvSpPr>
          <p:cNvPr id="353" name="Shape 353"/>
          <p:cNvSpPr/>
          <p:nvPr/>
        </p:nvSpPr>
        <p:spPr>
          <a:xfrm>
            <a:off x="5776346" y="3246109"/>
            <a:ext cx="5581013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solidFill>
                  <a:schemeClr val="accent3">
                    <a:lumOff val="44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altLang="zh-CN" sz="3600" dirty="0" smtClean="0"/>
              <a:t>KUDU</a:t>
            </a:r>
            <a:r>
              <a:rPr lang="zh-CN" altLang="en-US" sz="3600" dirty="0" smtClean="0"/>
              <a:t>组件特性及项目介绍</a:t>
            </a:r>
            <a:endParaRPr sz="3600" dirty="0"/>
          </a:p>
        </p:txBody>
      </p:sp>
      <p:pic>
        <p:nvPicPr>
          <p:cNvPr id="355" name="image2.png"/>
          <p:cNvPicPr>
            <a:picLocks noChangeAspect="1"/>
          </p:cNvPicPr>
          <p:nvPr/>
        </p:nvPicPr>
        <p:blipFill>
          <a:blip r:embed="rId5" cstate="print">
            <a:extLst/>
          </a:blip>
          <a:stretch>
            <a:fillRect/>
          </a:stretch>
        </p:blipFill>
        <p:spPr>
          <a:xfrm>
            <a:off x="3349319" y="2398565"/>
            <a:ext cx="1804679" cy="1748584"/>
          </a:xfrm>
          <a:prstGeom prst="rect">
            <a:avLst/>
          </a:prstGeom>
          <a:ln w="12700">
            <a:miter lim="400000"/>
          </a:ln>
        </p:spPr>
      </p:pic>
      <p:pic>
        <p:nvPicPr>
          <p:cNvPr id="356" name="image3.png"/>
          <p:cNvPicPr>
            <a:picLocks noChangeAspect="1"/>
          </p:cNvPicPr>
          <p:nvPr/>
        </p:nvPicPr>
        <p:blipFill>
          <a:blip r:embed="rId6" cstate="print">
            <a:extLst/>
          </a:blip>
          <a:stretch>
            <a:fillRect/>
          </a:stretch>
        </p:blipFill>
        <p:spPr>
          <a:xfrm>
            <a:off x="5853836" y="2367764"/>
            <a:ext cx="2564364" cy="799597"/>
          </a:xfrm>
          <a:prstGeom prst="rect">
            <a:avLst/>
          </a:prstGeom>
          <a:ln w="12700">
            <a:miter lim="400000"/>
          </a:ln>
        </p:spPr>
      </p:pic>
      <p:sp>
        <p:nvSpPr>
          <p:cNvPr id="357" name="Shape 357"/>
          <p:cNvSpPr/>
          <p:nvPr/>
        </p:nvSpPr>
        <p:spPr>
          <a:xfrm>
            <a:off x="5494390" y="2417595"/>
            <a:ext cx="12701" cy="1748584"/>
          </a:xfrm>
          <a:prstGeom prst="rect">
            <a:avLst/>
          </a:prstGeom>
          <a:solidFill>
            <a:schemeClr val="accent3">
              <a:lumOff val="44000"/>
              <a:alpha val="28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defRPr sz="1600">
                <a:solidFill>
                  <a:schemeClr val="accent3">
                    <a:lumOff val="44000"/>
                  </a:scheme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07"/>
          <p:cNvSpPr/>
          <p:nvPr/>
        </p:nvSpPr>
        <p:spPr>
          <a:xfrm>
            <a:off x="315712" y="-13469"/>
            <a:ext cx="555084" cy="727150"/>
          </a:xfrm>
          <a:prstGeom prst="rect">
            <a:avLst/>
          </a:prstGeom>
          <a:solidFill>
            <a:srgbClr val="52A7F9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defRPr sz="1600">
                <a:solidFill>
                  <a:srgbClr val="51A8F9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" name="Shape 2308"/>
          <p:cNvSpPr/>
          <p:nvPr/>
        </p:nvSpPr>
        <p:spPr>
          <a:xfrm>
            <a:off x="385665" y="274228"/>
            <a:ext cx="415178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 defTabSz="412750">
              <a:defRPr sz="2000">
                <a:solidFill>
                  <a:schemeClr val="accent3">
                    <a:lumOff val="44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dirty="0" smtClean="0"/>
              <a:t>1.9</a:t>
            </a:r>
            <a:endParaRPr dirty="0"/>
          </a:p>
        </p:txBody>
      </p:sp>
      <p:sp>
        <p:nvSpPr>
          <p:cNvPr id="69" name="标题 1"/>
          <p:cNvSpPr txBox="1">
            <a:spLocks/>
          </p:cNvSpPr>
          <p:nvPr/>
        </p:nvSpPr>
        <p:spPr>
          <a:xfrm>
            <a:off x="762000" y="4270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just">
              <a:spcBef>
                <a:spcPct val="0"/>
              </a:spcBef>
              <a:defRPr/>
            </a:pPr>
            <a:endParaRPr lang="zh-CN" altLang="en-US" sz="32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0" name="标题 1"/>
          <p:cNvSpPr txBox="1">
            <a:spLocks/>
          </p:cNvSpPr>
          <p:nvPr/>
        </p:nvSpPr>
        <p:spPr>
          <a:xfrm>
            <a:off x="762000" y="4270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just">
              <a:spcBef>
                <a:spcPct val="0"/>
              </a:spcBef>
              <a:defRPr/>
            </a:pPr>
            <a:endParaRPr lang="zh-CN" altLang="en-US" sz="32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1" name="标题 1"/>
          <p:cNvSpPr txBox="1">
            <a:spLocks/>
          </p:cNvSpPr>
          <p:nvPr/>
        </p:nvSpPr>
        <p:spPr>
          <a:xfrm>
            <a:off x="1034641" y="106819"/>
            <a:ext cx="5903161" cy="857250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defTabSz="457200" eaLnBrk="1">
              <a:lnSpc>
                <a:spcPct val="90000"/>
              </a:lnSpc>
              <a:defRPr sz="2400" b="1" kern="1200">
                <a:solidFill>
                  <a:srgbClr val="53585F"/>
                </a:solidFill>
                <a:latin typeface="Microsoft YaHei"/>
                <a:ea typeface="Microsoft YaHei"/>
                <a:cs typeface="Microsoft YaHei"/>
              </a:defRPr>
            </a:lvl1pPr>
          </a:lstStyle>
          <a:p>
            <a:r>
              <a:rPr lang="en-US" altLang="zh-CN" dirty="0"/>
              <a:t>Kudu</a:t>
            </a:r>
            <a:r>
              <a:rPr lang="zh-CN" altLang="en-US" dirty="0"/>
              <a:t>的建设原则</a:t>
            </a:r>
          </a:p>
        </p:txBody>
      </p:sp>
      <p:sp>
        <p:nvSpPr>
          <p:cNvPr id="72" name="矩形 71"/>
          <p:cNvSpPr/>
          <p:nvPr/>
        </p:nvSpPr>
        <p:spPr>
          <a:xfrm>
            <a:off x="598155" y="1365200"/>
            <a:ext cx="111464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Kudu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作为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HDFS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存储方式的升级和补充，需要与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HDFS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存储共存，同时需要满足大数据平台统一存储，数据融合以及透明访问的业务要求，因此需要满足如下应用原则。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3" name="图示 72"/>
          <p:cNvGraphicFramePr/>
          <p:nvPr>
            <p:extLst/>
          </p:nvPr>
        </p:nvGraphicFramePr>
        <p:xfrm>
          <a:off x="945177" y="2251881"/>
          <a:ext cx="10218692" cy="343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17563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/>
        </p:nvSpPr>
        <p:spPr>
          <a:xfrm>
            <a:off x="-1" y="3111500"/>
            <a:ext cx="12192001" cy="3752602"/>
          </a:xfrm>
          <a:prstGeom prst="rect">
            <a:avLst/>
          </a:prstGeom>
          <a:solidFill>
            <a:srgbClr val="469CF9"/>
          </a:solidFill>
          <a:ln w="12700"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</p:spPr>
        <p:txBody>
          <a:bodyPr lIns="25400" tIns="25400" rIns="25400" bIns="25400" anchor="ctr"/>
          <a:lstStyle/>
          <a:p>
            <a:pPr algn="ctr" defTabSz="412750">
              <a:defRPr sz="1600">
                <a:solidFill>
                  <a:schemeClr val="accent3">
                    <a:lumOff val="44000"/>
                  </a:scheme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pic>
        <p:nvPicPr>
          <p:cNvPr id="389" name="image8.png"/>
          <p:cNvPicPr>
            <a:picLocks noChangeAspect="1"/>
          </p:cNvPicPr>
          <p:nvPr/>
        </p:nvPicPr>
        <p:blipFill>
          <a:blip r:embed="rId3" cstate="print">
            <a:alphaModFix amt="10000"/>
            <a:extLst/>
          </a:blip>
          <a:srcRect l="3764" t="22578" b="20260"/>
          <a:stretch>
            <a:fillRect/>
          </a:stretch>
        </p:blipFill>
        <p:spPr>
          <a:xfrm>
            <a:off x="-17616" y="3121053"/>
            <a:ext cx="12192000" cy="3752602"/>
          </a:xfrm>
          <a:prstGeom prst="rect">
            <a:avLst/>
          </a:prstGeom>
          <a:ln w="12700">
            <a:miter lim="400000"/>
          </a:ln>
        </p:spPr>
      </p:pic>
      <p:sp>
        <p:nvSpPr>
          <p:cNvPr id="390" name="Shape 390"/>
          <p:cNvSpPr/>
          <p:nvPr/>
        </p:nvSpPr>
        <p:spPr>
          <a:xfrm>
            <a:off x="4424211" y="1439711"/>
            <a:ext cx="3343576" cy="3343576"/>
          </a:xfrm>
          <a:prstGeom prst="ellipse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defRPr sz="1600">
                <a:solidFill>
                  <a:schemeClr val="accent3">
                    <a:lumOff val="44000"/>
                  </a:scheme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391" name="Shape 391"/>
          <p:cNvSpPr/>
          <p:nvPr/>
        </p:nvSpPr>
        <p:spPr>
          <a:xfrm>
            <a:off x="4684265" y="3504347"/>
            <a:ext cx="2921220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ctr" defTabSz="412750">
              <a:defRPr sz="2400" b="1">
                <a:solidFill>
                  <a:srgbClr val="4489E5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l" defTabSz="914400"/>
            <a:r>
              <a:rPr lang="en-US" altLang="zh-CN" b="0" dirty="0" smtClean="0">
                <a:solidFill>
                  <a:srgbClr val="00B0F0"/>
                </a:solidFill>
                <a:sym typeface="Calibri"/>
              </a:rPr>
              <a:t>Kudu</a:t>
            </a:r>
            <a:r>
              <a:rPr lang="zh-CN" altLang="en-US" b="0" dirty="0" smtClean="0">
                <a:solidFill>
                  <a:srgbClr val="00B0F0"/>
                </a:solidFill>
                <a:sym typeface="Calibri"/>
              </a:rPr>
              <a:t>功能验证场景</a:t>
            </a:r>
            <a:endParaRPr lang="zh-CN" altLang="en-US" b="0" dirty="0">
              <a:solidFill>
                <a:srgbClr val="00B0F0"/>
              </a:solidFill>
              <a:sym typeface="Calibri"/>
            </a:endParaRPr>
          </a:p>
        </p:txBody>
      </p:sp>
      <p:sp>
        <p:nvSpPr>
          <p:cNvPr id="392" name="Shape 392"/>
          <p:cNvSpPr/>
          <p:nvPr/>
        </p:nvSpPr>
        <p:spPr>
          <a:xfrm>
            <a:off x="5548574" y="1632040"/>
            <a:ext cx="1094852" cy="2082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 defTabSz="412750">
              <a:defRPr sz="13200" b="1">
                <a:solidFill>
                  <a:srgbClr val="4489E5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dirty="0"/>
              <a:t>2</a:t>
            </a:r>
            <a:endParaRPr dirty="0"/>
          </a:p>
        </p:txBody>
      </p:sp>
      <p:sp>
        <p:nvSpPr>
          <p:cNvPr id="11" name="Shape 393"/>
          <p:cNvSpPr/>
          <p:nvPr/>
        </p:nvSpPr>
        <p:spPr>
          <a:xfrm>
            <a:off x="1984033" y="4997518"/>
            <a:ext cx="1220845" cy="7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200000"/>
              </a:lnSpc>
              <a:buFont typeface="Wingdings"/>
              <a:defRPr sz="2200">
                <a:solidFill>
                  <a:schemeClr val="accent3">
                    <a:lumOff val="44000"/>
                  </a:schemeClr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 smtClean="0"/>
              <a:t>验证环境</a:t>
            </a:r>
            <a:endParaRPr lang="zh-CN" altLang="en-US" dirty="0"/>
          </a:p>
        </p:txBody>
      </p:sp>
      <p:sp>
        <p:nvSpPr>
          <p:cNvPr id="12" name="Shape 393"/>
          <p:cNvSpPr/>
          <p:nvPr/>
        </p:nvSpPr>
        <p:spPr>
          <a:xfrm>
            <a:off x="8455862" y="4987800"/>
            <a:ext cx="2314702" cy="667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200000"/>
              </a:lnSpc>
              <a:buFont typeface="Wingdings"/>
              <a:defRPr sz="2200">
                <a:solidFill>
                  <a:schemeClr val="accent3">
                    <a:lumOff val="44000"/>
                  </a:schemeClr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algn="ctr"/>
            <a:r>
              <a:rPr lang="zh-CN" altLang="en-US" dirty="0" smtClean="0"/>
              <a:t>详细验证结果</a:t>
            </a:r>
            <a:endParaRPr lang="zh-CN" altLang="en-US" dirty="0"/>
          </a:p>
        </p:txBody>
      </p:sp>
      <p:sp>
        <p:nvSpPr>
          <p:cNvPr id="13" name="Shape 393"/>
          <p:cNvSpPr/>
          <p:nvPr/>
        </p:nvSpPr>
        <p:spPr>
          <a:xfrm>
            <a:off x="5122420" y="4997354"/>
            <a:ext cx="1911927" cy="7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200000"/>
              </a:lnSpc>
              <a:buFont typeface="Wingdings"/>
              <a:defRPr sz="2200">
                <a:solidFill>
                  <a:schemeClr val="accent3">
                    <a:lumOff val="44000"/>
                  </a:schemeClr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algn="ctr"/>
            <a:r>
              <a:rPr lang="zh-CN" altLang="en-US" dirty="0" smtClean="0"/>
              <a:t>验证流程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51327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307"/>
          <p:cNvSpPr/>
          <p:nvPr/>
        </p:nvSpPr>
        <p:spPr>
          <a:xfrm>
            <a:off x="315712" y="-13469"/>
            <a:ext cx="555084" cy="727150"/>
          </a:xfrm>
          <a:prstGeom prst="rect">
            <a:avLst/>
          </a:prstGeom>
          <a:solidFill>
            <a:srgbClr val="52A7F9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defRPr sz="1600">
                <a:solidFill>
                  <a:srgbClr val="51A8F9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" name="Shape 2308"/>
          <p:cNvSpPr/>
          <p:nvPr/>
        </p:nvSpPr>
        <p:spPr>
          <a:xfrm>
            <a:off x="385665" y="274228"/>
            <a:ext cx="415178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 defTabSz="412750">
              <a:defRPr sz="2000">
                <a:solidFill>
                  <a:schemeClr val="accent3">
                    <a:lumOff val="44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dirty="0" smtClean="0"/>
              <a:t>2.1</a:t>
            </a:r>
            <a:endParaRPr dirty="0"/>
          </a:p>
        </p:txBody>
      </p:sp>
      <p:sp>
        <p:nvSpPr>
          <p:cNvPr id="5" name="Shape 2309"/>
          <p:cNvSpPr/>
          <p:nvPr/>
        </p:nvSpPr>
        <p:spPr>
          <a:xfrm>
            <a:off x="1098550" y="283709"/>
            <a:ext cx="7449155" cy="383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defTabSz="457200">
              <a:lnSpc>
                <a:spcPct val="90000"/>
              </a:lnSpc>
              <a:defRPr sz="2400" b="1">
                <a:solidFill>
                  <a:srgbClr val="53585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sz="2400" b="1" dirty="0" smtClean="0">
                <a:sym typeface="Microsoft YaHei"/>
              </a:rPr>
              <a:t>KUDU</a:t>
            </a:r>
            <a:r>
              <a:rPr lang="zh-CN" altLang="en-US" sz="2400" b="1" dirty="0" smtClean="0">
                <a:sym typeface="Microsoft YaHei"/>
              </a:rPr>
              <a:t>验证总纲要（性能指标补充，或在结论中补充）</a:t>
            </a:r>
            <a:endParaRPr lang="zh-CN" altLang="en-US" sz="2400" b="1" dirty="0">
              <a:sym typeface="Microsoft YaHei"/>
            </a:endParaRP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3341060306"/>
              </p:ext>
            </p:extLst>
          </p:nvPr>
        </p:nvGraphicFramePr>
        <p:xfrm>
          <a:off x="1098550" y="936363"/>
          <a:ext cx="10154474" cy="5657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56486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2307"/>
          <p:cNvSpPr/>
          <p:nvPr/>
        </p:nvSpPr>
        <p:spPr>
          <a:xfrm>
            <a:off x="315712" y="-13469"/>
            <a:ext cx="555084" cy="727150"/>
          </a:xfrm>
          <a:prstGeom prst="rect">
            <a:avLst/>
          </a:prstGeom>
          <a:solidFill>
            <a:srgbClr val="52A7F9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defRPr sz="1600">
                <a:solidFill>
                  <a:srgbClr val="51A8F9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2" name="Shape 2308"/>
          <p:cNvSpPr/>
          <p:nvPr/>
        </p:nvSpPr>
        <p:spPr>
          <a:xfrm>
            <a:off x="385665" y="274228"/>
            <a:ext cx="415178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 defTabSz="412750">
              <a:defRPr sz="2000">
                <a:solidFill>
                  <a:schemeClr val="accent3">
                    <a:lumOff val="44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dirty="0" smtClean="0"/>
              <a:t>2.2</a:t>
            </a:r>
            <a:endParaRPr dirty="0"/>
          </a:p>
        </p:txBody>
      </p:sp>
      <p:sp>
        <p:nvSpPr>
          <p:cNvPr id="33" name="Shape 2309"/>
          <p:cNvSpPr/>
          <p:nvPr/>
        </p:nvSpPr>
        <p:spPr>
          <a:xfrm>
            <a:off x="1098550" y="283709"/>
            <a:ext cx="2216954" cy="383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defTabSz="457200">
              <a:lnSpc>
                <a:spcPct val="90000"/>
              </a:lnSpc>
              <a:defRPr sz="2400" b="1">
                <a:solidFill>
                  <a:srgbClr val="53585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sz="2400" b="1" dirty="0" smtClean="0">
                <a:sym typeface="Microsoft YaHei"/>
              </a:rPr>
              <a:t>KUDU</a:t>
            </a:r>
            <a:r>
              <a:rPr lang="zh-CN" altLang="en-US" sz="2400" b="1" dirty="0" smtClean="0">
                <a:sym typeface="Microsoft YaHei"/>
              </a:rPr>
              <a:t>测试环境</a:t>
            </a:r>
            <a:endParaRPr lang="zh-CN" altLang="en-US" sz="2400" b="1" dirty="0">
              <a:sym typeface="Microsoft YaHei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527807" y="1001378"/>
            <a:ext cx="5640981" cy="1459189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业务场景：</a:t>
            </a:r>
            <a:r>
              <a:rPr lang="en-US" altLang="zh-CN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OSS</a:t>
            </a:r>
            <a:r>
              <a:rPr lang="zh-CN" altLang="en-US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域资源类样本数据</a:t>
            </a:r>
            <a:endParaRPr lang="en-US" altLang="zh-CN" sz="20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测试集群部署：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23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台测试设备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+1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台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服务器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Master3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台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/ Tablet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节点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19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台（有复用），接口机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台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涉及到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50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张表，单表最大数据量为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亿</a:t>
            </a:r>
          </a:p>
          <a:p>
            <a:pPr>
              <a:buFont typeface="Arial"/>
              <a:buNone/>
            </a:pP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5712" y="2460567"/>
            <a:ext cx="5964072" cy="3911530"/>
          </a:xfrm>
          <a:prstGeom prst="rect">
            <a:avLst/>
          </a:prstGeom>
        </p:spPr>
      </p:pic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079793"/>
              </p:ext>
            </p:extLst>
          </p:nvPr>
        </p:nvGraphicFramePr>
        <p:xfrm>
          <a:off x="6487449" y="864521"/>
          <a:ext cx="5195035" cy="5336769"/>
        </p:xfrm>
        <a:graphic>
          <a:graphicData uri="http://schemas.openxmlformats.org/drawingml/2006/table">
            <a:tbl>
              <a:tblPr/>
              <a:tblGrid>
                <a:gridCol w="1082393"/>
                <a:gridCol w="1892441"/>
                <a:gridCol w="2220201"/>
              </a:tblGrid>
              <a:tr h="3960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组件名称</a:t>
                      </a:r>
                      <a:endParaRPr lang="zh-CN" sz="1400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部署版本</a:t>
                      </a:r>
                      <a:endParaRPr lang="zh-CN" sz="1400" kern="10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说明</a:t>
                      </a:r>
                      <a:endParaRPr lang="zh-CN" sz="1400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960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OS</a:t>
                      </a:r>
                      <a:endParaRPr lang="zh-CN" sz="1400" kern="10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CentOS 7.2-X64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系统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3960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Hadoop</a:t>
                      </a:r>
                      <a:endParaRPr lang="zh-CN" sz="1400" kern="10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2.6.0-cdh5.10.1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hadoop</a:t>
                      </a:r>
                      <a:r>
                        <a:rPr lang="zh-CN" sz="14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主程序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3960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Hdfs</a:t>
                      </a:r>
                      <a:endParaRPr lang="zh-CN" sz="1400" kern="10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2.6.0-cdh5.10.1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hdfs</a:t>
                      </a:r>
                      <a:r>
                        <a:rPr lang="zh-CN" sz="14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文件系统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46695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mapreduce</a:t>
                      </a:r>
                      <a:endParaRPr lang="zh-CN" sz="1400" kern="10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2.6.0-cdh5.10.1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M-R</a:t>
                      </a:r>
                      <a:r>
                        <a:rPr lang="zh-CN" sz="14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运算框架系统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3960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Yarn</a:t>
                      </a:r>
                      <a:endParaRPr lang="zh-CN" sz="1400" kern="10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2.6.0-cdh5.10.1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资源调度系统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3960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Z</a:t>
                      </a:r>
                      <a:r>
                        <a:rPr lang="en-US" sz="14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ookeeper</a:t>
                      </a:r>
                      <a:endParaRPr lang="zh-CN" sz="1400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3.4.5-cdh5.10.1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分布式应用程序协调服务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3960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Hive</a:t>
                      </a:r>
                      <a:endParaRPr lang="zh-CN" sz="1400" kern="10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1.1.0-cdh5.10.1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数据仓库工具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3960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Sentry</a:t>
                      </a:r>
                      <a:endParaRPr lang="zh-CN" sz="1400" kern="10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1.5.1-cdh5.10.1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安全认证组件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5129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Spark</a:t>
                      </a:r>
                      <a:endParaRPr lang="zh-CN" sz="1400" kern="10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spark-2.1.0-bin-2.6.0-cdh5.10.1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数据处理引擎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3960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Impala</a:t>
                      </a:r>
                      <a:endParaRPr lang="zh-CN" sz="1400" kern="10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2.7.0-cdh5.10.1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数据处理引擎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3960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Kettle</a:t>
                      </a:r>
                      <a:endParaRPr lang="zh-CN" sz="1400" kern="10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7.0.25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任务调度引擎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3960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Kudu</a:t>
                      </a:r>
                      <a:endParaRPr lang="zh-CN" sz="1400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1.2.0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数据仓库工具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99366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26256" y="736844"/>
            <a:ext cx="11912958" cy="4011746"/>
          </a:xfrm>
          <a:prstGeom prst="roundRect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" name="Shape 2307"/>
          <p:cNvSpPr/>
          <p:nvPr/>
        </p:nvSpPr>
        <p:spPr>
          <a:xfrm>
            <a:off x="315712" y="-13469"/>
            <a:ext cx="555084" cy="727150"/>
          </a:xfrm>
          <a:prstGeom prst="rect">
            <a:avLst/>
          </a:prstGeom>
          <a:solidFill>
            <a:srgbClr val="52A7F9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defRPr sz="1600">
                <a:solidFill>
                  <a:srgbClr val="51A8F9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2000" dirty="0" smtClean="0">
                <a:solidFill>
                  <a:schemeClr val="accent3">
                    <a:lumOff val="44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2.3</a:t>
            </a:r>
            <a:endParaRPr sz="2000" dirty="0">
              <a:solidFill>
                <a:schemeClr val="accent3">
                  <a:lumOff val="44000"/>
                </a:schemeClr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" name="Shape 2309"/>
          <p:cNvSpPr/>
          <p:nvPr/>
        </p:nvSpPr>
        <p:spPr>
          <a:xfrm>
            <a:off x="1098550" y="283709"/>
            <a:ext cx="2205732" cy="383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defTabSz="457200">
              <a:lnSpc>
                <a:spcPct val="90000"/>
              </a:lnSpc>
              <a:defRPr sz="2400" b="1">
                <a:solidFill>
                  <a:srgbClr val="53585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sz="2400" b="1" dirty="0" smtClean="0">
                <a:sym typeface="Microsoft YaHei"/>
              </a:rPr>
              <a:t>业务全流程验证</a:t>
            </a:r>
            <a:endParaRPr lang="zh-CN" altLang="en-US" sz="2400" b="1" dirty="0">
              <a:sym typeface="Microsoft YaHei"/>
            </a:endParaRPr>
          </a:p>
        </p:txBody>
      </p:sp>
      <p:sp>
        <p:nvSpPr>
          <p:cNvPr id="6" name="圆柱形 5"/>
          <p:cNvSpPr/>
          <p:nvPr/>
        </p:nvSpPr>
        <p:spPr>
          <a:xfrm>
            <a:off x="420031" y="954114"/>
            <a:ext cx="1009934" cy="1499406"/>
          </a:xfrm>
          <a:prstGeom prst="can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Oracle</a:t>
            </a:r>
          </a:p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数据源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084776" y="723965"/>
            <a:ext cx="2571458" cy="1973744"/>
            <a:chOff x="4504591" y="1602032"/>
            <a:chExt cx="3302966" cy="2505734"/>
          </a:xfrm>
        </p:grpSpPr>
        <p:sp>
          <p:nvSpPr>
            <p:cNvPr id="12" name="云形 11"/>
            <p:cNvSpPr/>
            <p:nvPr/>
          </p:nvSpPr>
          <p:spPr>
            <a:xfrm>
              <a:off x="4504591" y="1602032"/>
              <a:ext cx="3302966" cy="2505734"/>
            </a:xfrm>
            <a:prstGeom prst="cloud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单圆角矩形 12"/>
            <p:cNvSpPr/>
            <p:nvPr/>
          </p:nvSpPr>
          <p:spPr>
            <a:xfrm>
              <a:off x="5062025" y="1915236"/>
              <a:ext cx="914400" cy="914400"/>
            </a:xfrm>
            <a:prstGeom prst="snipRound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Kudu</a:t>
              </a:r>
            </a:p>
            <a:p>
              <a:pPr algn="ctr"/>
              <a:r>
                <a:rPr lang="zh-CN" altLang="en-US" sz="12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基表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单圆角矩形 13"/>
            <p:cNvSpPr/>
            <p:nvPr/>
          </p:nvSpPr>
          <p:spPr>
            <a:xfrm>
              <a:off x="6278950" y="1915236"/>
              <a:ext cx="914400" cy="914400"/>
            </a:xfrm>
            <a:prstGeom prst="snipRound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Kudu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基表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单圆角矩形 14"/>
            <p:cNvSpPr/>
            <p:nvPr/>
          </p:nvSpPr>
          <p:spPr>
            <a:xfrm>
              <a:off x="5050650" y="2968389"/>
              <a:ext cx="914400" cy="914400"/>
            </a:xfrm>
            <a:prstGeom prst="snipRound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Kudu</a:t>
              </a:r>
            </a:p>
            <a:p>
              <a:pPr algn="ctr"/>
              <a:r>
                <a:rPr lang="zh-CN" altLang="en-US" sz="12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基表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单圆角矩形 15"/>
            <p:cNvSpPr/>
            <p:nvPr/>
          </p:nvSpPr>
          <p:spPr>
            <a:xfrm>
              <a:off x="6267575" y="2968389"/>
              <a:ext cx="914400" cy="914400"/>
            </a:xfrm>
            <a:prstGeom prst="snipRound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Kudu</a:t>
              </a:r>
              <a:r>
                <a:rPr lang="zh-CN" altLang="en-US" sz="12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基表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单圆角矩形 16"/>
          <p:cNvSpPr/>
          <p:nvPr/>
        </p:nvSpPr>
        <p:spPr>
          <a:xfrm>
            <a:off x="7362551" y="1181786"/>
            <a:ext cx="1826584" cy="1044062"/>
          </a:xfrm>
          <a:prstGeom prst="snip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Kudu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宽表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右箭头 21"/>
          <p:cNvSpPr/>
          <p:nvPr/>
        </p:nvSpPr>
        <p:spPr>
          <a:xfrm>
            <a:off x="1636523" y="1485460"/>
            <a:ext cx="1242063" cy="386366"/>
          </a:xfrm>
          <a:prstGeom prst="rightArrow">
            <a:avLst>
              <a:gd name="adj1" fmla="val 50000"/>
              <a:gd name="adj2" fmla="val 163333"/>
            </a:avLst>
          </a:prstGeom>
          <a:solidFill>
            <a:srgbClr val="5094D2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958347"/>
              </p:ext>
            </p:extLst>
          </p:nvPr>
        </p:nvGraphicFramePr>
        <p:xfrm>
          <a:off x="315712" y="2699174"/>
          <a:ext cx="4385077" cy="1827629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841175"/>
                <a:gridCol w="1137222"/>
                <a:gridCol w="1600047"/>
                <a:gridCol w="806633"/>
              </a:tblGrid>
              <a:tr h="32197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业务流程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使用方法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结果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/>
                </a:tc>
              </a:tr>
              <a:tr h="306253">
                <a:tc rowSpan="2"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全量导入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接口导入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平均速度</a:t>
                      </a:r>
                      <a:r>
                        <a:rPr lang="en-US" altLang="zh-CN" dirty="0" smtClean="0"/>
                        <a:t>7500</a:t>
                      </a:r>
                      <a:r>
                        <a:rPr lang="zh-CN" altLang="en-US" dirty="0" smtClean="0"/>
                        <a:t>条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秒</a:t>
                      </a:r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使用可视化</a:t>
                      </a:r>
                      <a:r>
                        <a:rPr lang="en-US" altLang="zh-CN" dirty="0" smtClean="0"/>
                        <a:t>ETL</a:t>
                      </a:r>
                      <a:r>
                        <a:rPr lang="zh-CN" altLang="en-US" dirty="0" smtClean="0"/>
                        <a:t>工具</a:t>
                      </a:r>
                      <a:endParaRPr lang="zh-CN" altLang="en-US" dirty="0"/>
                    </a:p>
                  </a:txBody>
                  <a:tcPr/>
                </a:tc>
              </a:tr>
              <a:tr h="345965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文件导入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平均速度</a:t>
                      </a:r>
                      <a:r>
                        <a:rPr lang="en-US" altLang="zh-CN" dirty="0" smtClean="0"/>
                        <a:t>40</a:t>
                      </a:r>
                      <a:r>
                        <a:rPr lang="zh-CN" altLang="en-US" dirty="0" smtClean="0"/>
                        <a:t>万条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秒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06160">
                <a:tc rowSpan="2"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增量更新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增量自动更新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测试通过</a:t>
                      </a:r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solidFill>
                            <a:srgbClr val="FF0000"/>
                          </a:solidFill>
                        </a:rPr>
                        <a:t>Upsert</a:t>
                      </a:r>
                      <a:r>
                        <a:rPr lang="zh-CN" altLang="en-US" dirty="0" smtClean="0"/>
                        <a:t>；</a:t>
                      </a:r>
                      <a:r>
                        <a:rPr lang="en-US" altLang="zh-CN" dirty="0" smtClean="0"/>
                        <a:t>Insert</a:t>
                      </a:r>
                      <a:r>
                        <a:rPr lang="zh-CN" altLang="en-US" dirty="0" smtClean="0"/>
                        <a:t>；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Update</a:t>
                      </a:r>
                      <a:r>
                        <a:rPr lang="zh-CN" altLang="en-US" dirty="0" smtClean="0"/>
                        <a:t>；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Delete.</a:t>
                      </a:r>
                      <a:endParaRPr lang="zh-CN" altLang="en-US" dirty="0"/>
                    </a:p>
                  </a:txBody>
                  <a:tcPr/>
                </a:tc>
              </a:tr>
              <a:tr h="398181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并发增量更新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测试通过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99270"/>
              </p:ext>
            </p:extLst>
          </p:nvPr>
        </p:nvGraphicFramePr>
        <p:xfrm>
          <a:off x="4769980" y="2712053"/>
          <a:ext cx="4747509" cy="1804776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680566"/>
                <a:gridCol w="957338"/>
                <a:gridCol w="1087620"/>
                <a:gridCol w="1056068"/>
                <a:gridCol w="965917"/>
              </a:tblGrid>
              <a:tr h="35543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/>
                        <a:t>表名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 smtClean="0"/>
                        <a:t>宽表</a:t>
                      </a:r>
                      <a:r>
                        <a:rPr lang="en-US" altLang="zh-CN" sz="1100" u="none" strike="noStrike" dirty="0" smtClean="0"/>
                        <a:t>5</a:t>
                      </a:r>
                      <a:r>
                        <a:rPr lang="zh-CN" altLang="en-US" sz="1100" u="none" strike="noStrike" dirty="0" smtClean="0"/>
                        <a:t>分钟</a:t>
                      </a:r>
                      <a:endParaRPr lang="en-US" altLang="zh-CN" sz="1100" u="none" strike="noStrike" dirty="0" smtClean="0"/>
                    </a:p>
                    <a:p>
                      <a:pPr algn="ctr" fontAlgn="ctr"/>
                      <a:r>
                        <a:rPr lang="zh-CN" altLang="en-US" sz="1100" u="none" strike="noStrike" dirty="0" smtClean="0"/>
                        <a:t>生成数据量</a:t>
                      </a:r>
                      <a:r>
                        <a:rPr lang="en-US" altLang="zh-CN" sz="1100" u="none" strike="noStrike" dirty="0" smtClean="0"/>
                        <a:t>(</a:t>
                      </a:r>
                      <a:r>
                        <a:rPr lang="zh-CN" altLang="en-US" sz="1100" u="none" strike="noStrike" dirty="0" smtClean="0"/>
                        <a:t>条</a:t>
                      </a:r>
                      <a:r>
                        <a:rPr lang="en-US" altLang="zh-CN" sz="1100" u="none" strike="noStrike" dirty="0" smtClean="0"/>
                        <a:t>)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 smtClean="0"/>
                        <a:t>5</a:t>
                      </a:r>
                      <a:r>
                        <a:rPr lang="zh-CN" altLang="en-US" sz="1100" u="none" strike="noStrike" dirty="0" smtClean="0"/>
                        <a:t>分钟数据量</a:t>
                      </a:r>
                      <a:endParaRPr lang="en-US" altLang="zh-CN" sz="1100" u="none" strike="noStrike" dirty="0" smtClean="0"/>
                    </a:p>
                    <a:p>
                      <a:pPr algn="ctr" fontAlgn="ctr"/>
                      <a:r>
                        <a:rPr lang="zh-CN" altLang="en-US" sz="1100" u="none" strike="noStrike" dirty="0" smtClean="0"/>
                        <a:t>生成时间</a:t>
                      </a:r>
                      <a:r>
                        <a:rPr lang="zh-CN" altLang="en-US" sz="1100" u="none" strike="noStrike" dirty="0"/>
                        <a:t>（</a:t>
                      </a:r>
                      <a:r>
                        <a:rPr lang="en-US" altLang="zh-CN" sz="1100" u="none" strike="noStrike" dirty="0"/>
                        <a:t>s</a:t>
                      </a:r>
                      <a:r>
                        <a:rPr lang="zh-CN" altLang="en-US" sz="1100" u="none" strike="noStrike" dirty="0"/>
                        <a:t>）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 smtClean="0"/>
                        <a:t>宽表</a:t>
                      </a:r>
                      <a:r>
                        <a:rPr lang="en-US" altLang="zh-CN" sz="1100" u="none" strike="noStrike" dirty="0" smtClean="0"/>
                        <a:t>15</a:t>
                      </a:r>
                      <a:r>
                        <a:rPr lang="zh-CN" altLang="en-US" sz="1100" u="none" strike="noStrike" dirty="0" smtClean="0"/>
                        <a:t>分钟</a:t>
                      </a:r>
                      <a:endParaRPr lang="en-US" altLang="zh-CN" sz="1100" u="none" strike="noStrike" dirty="0" smtClean="0"/>
                    </a:p>
                    <a:p>
                      <a:pPr algn="ctr" fontAlgn="ctr"/>
                      <a:r>
                        <a:rPr lang="zh-CN" altLang="en-US" sz="1100" u="none" strike="noStrike" dirty="0" smtClean="0"/>
                        <a:t>生成数据量（条）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 smtClean="0"/>
                        <a:t>15</a:t>
                      </a:r>
                      <a:r>
                        <a:rPr lang="zh-CN" altLang="en-US" sz="1100" u="none" strike="noStrike" dirty="0" smtClean="0"/>
                        <a:t>分钟数据量</a:t>
                      </a:r>
                      <a:endParaRPr lang="en-US" altLang="zh-CN" sz="1100" u="none" strike="noStrike" dirty="0" smtClean="0"/>
                    </a:p>
                    <a:p>
                      <a:pPr algn="ctr" fontAlgn="ctr"/>
                      <a:r>
                        <a:rPr lang="zh-CN" altLang="en-US" sz="1100" u="none" strike="noStrike" dirty="0" smtClean="0"/>
                        <a:t>生成时间</a:t>
                      </a:r>
                      <a:r>
                        <a:rPr lang="zh-CN" altLang="en-US" sz="1100" u="none" strike="noStrike" dirty="0"/>
                        <a:t>（</a:t>
                      </a:r>
                      <a:r>
                        <a:rPr lang="en-US" altLang="zh-CN" sz="1100" u="none" strike="noStrike" dirty="0"/>
                        <a:t>s</a:t>
                      </a:r>
                      <a:r>
                        <a:rPr lang="zh-CN" altLang="en-US" sz="1100" u="none" strike="noStrike" dirty="0"/>
                        <a:t>）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</a:tr>
              <a:tr h="28986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 smtClean="0"/>
                        <a:t>链路宽表</a:t>
                      </a:r>
                      <a:endParaRPr lang="en-US" sz="1100" b="0" i="0" u="none" strike="noStrike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/>
                        <a:t>3782</a:t>
                      </a:r>
                      <a:endParaRPr lang="en-US" altLang="zh-CN" sz="1100" b="0" i="0" u="none" strike="noStrike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/>
                        <a:t>1.01</a:t>
                      </a:r>
                      <a:endParaRPr lang="en-US" altLang="zh-CN" sz="1100" b="0" i="0" u="none" strike="noStrike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kern="1200" dirty="0"/>
                        <a:t>20587</a:t>
                      </a:r>
                      <a:endParaRPr lang="en-US" altLang="zh-CN" sz="11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kern="1200" dirty="0"/>
                        <a:t>1.1</a:t>
                      </a:r>
                      <a:endParaRPr lang="en-US" altLang="zh-CN" sz="11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28986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 smtClean="0"/>
                        <a:t>设备宽表</a:t>
                      </a:r>
                      <a:endParaRPr lang="en-US" sz="1100" b="0" i="0" u="none" strike="noStrike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94</a:t>
                      </a:r>
                      <a:endParaRPr lang="en-US" altLang="zh-CN" sz="1100" b="0" i="0" u="none" strike="noStrike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/>
                        <a:t>1.44</a:t>
                      </a:r>
                      <a:endParaRPr lang="en-US" altLang="zh-CN" sz="1100" b="0" i="0" u="none" strike="noStrike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kern="1200"/>
                        <a:t>194</a:t>
                      </a:r>
                      <a:endParaRPr lang="en-US" altLang="zh-CN" sz="1100" b="0" i="0" u="none" strike="noStrike" kern="120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kern="1200"/>
                        <a:t>2.93</a:t>
                      </a:r>
                      <a:endParaRPr lang="en-US" altLang="zh-CN" sz="1100" b="0" i="0" u="none" strike="noStrike" kern="120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28986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 smtClean="0"/>
                        <a:t>槽道宽表</a:t>
                      </a:r>
                      <a:endParaRPr lang="en-US" sz="1100" b="0" i="0" u="none" strike="noStrike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/>
                        <a:t>27240</a:t>
                      </a:r>
                      <a:endParaRPr lang="en-US" altLang="zh-CN" sz="1100" b="0" i="0" u="none" strike="noStrike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5.3</a:t>
                      </a:r>
                      <a:endParaRPr lang="en-US" altLang="zh-CN" sz="1100" b="0" i="0" u="none" strike="noStrike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kern="1200"/>
                        <a:t>126866</a:t>
                      </a:r>
                      <a:endParaRPr lang="en-US" altLang="zh-CN" sz="1100" b="0" i="0" u="none" strike="noStrike" kern="120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kern="1200"/>
                        <a:t>5.41</a:t>
                      </a:r>
                      <a:endParaRPr lang="en-US" altLang="zh-CN" sz="1100" b="0" i="0" u="none" strike="noStrike" kern="120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28986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 smtClean="0"/>
                        <a:t>板卡宽表</a:t>
                      </a:r>
                      <a:endParaRPr lang="en-US" sz="1100" b="0" i="0" u="none" strike="noStrike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539</a:t>
                      </a:r>
                      <a:endParaRPr lang="en-US" altLang="zh-CN" sz="1100" b="0" i="0" u="none" strike="noStrike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/>
                        <a:t>6.43</a:t>
                      </a:r>
                      <a:endParaRPr lang="en-US" altLang="zh-CN" sz="1100" b="0" i="0" u="none" strike="noStrike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kern="1200"/>
                        <a:t>1638</a:t>
                      </a:r>
                      <a:endParaRPr lang="en-US" altLang="zh-CN" sz="1100" b="0" i="0" u="none" strike="noStrike" kern="120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kern="1200"/>
                        <a:t>5.54</a:t>
                      </a:r>
                      <a:endParaRPr lang="en-US" altLang="zh-CN" sz="1100" b="0" i="0" u="none" strike="noStrike" kern="120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28986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 smtClean="0"/>
                        <a:t>逻辑电路</a:t>
                      </a:r>
                      <a:endParaRPr lang="en-US" sz="1100" b="0" i="0" u="none" strike="noStrike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/>
                        <a:t>6483</a:t>
                      </a:r>
                      <a:endParaRPr lang="en-US" altLang="zh-CN" sz="1100" b="0" i="0" u="none" strike="noStrike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/>
                        <a:t>56.45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kern="1200" dirty="0"/>
                        <a:t>32483</a:t>
                      </a:r>
                      <a:endParaRPr lang="en-US" altLang="zh-CN" sz="11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kern="1200" dirty="0"/>
                        <a:t>88.47</a:t>
                      </a:r>
                      <a:endParaRPr lang="en-US" altLang="zh-CN" sz="11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44" name="右箭头 43"/>
          <p:cNvSpPr/>
          <p:nvPr/>
        </p:nvSpPr>
        <p:spPr>
          <a:xfrm>
            <a:off x="5910507" y="1488996"/>
            <a:ext cx="1242063" cy="386366"/>
          </a:xfrm>
          <a:prstGeom prst="rightArrow">
            <a:avLst>
              <a:gd name="adj1" fmla="val 50000"/>
              <a:gd name="adj2" fmla="val 163333"/>
            </a:avLst>
          </a:prstGeom>
          <a:solidFill>
            <a:srgbClr val="5094D2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1850813" y="2039690"/>
            <a:ext cx="489397" cy="408364"/>
          </a:xfrm>
          <a:prstGeom prst="downArrow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1" name="下箭头 20"/>
          <p:cNvSpPr/>
          <p:nvPr/>
        </p:nvSpPr>
        <p:spPr>
          <a:xfrm>
            <a:off x="6104586" y="2078227"/>
            <a:ext cx="489397" cy="408364"/>
          </a:xfrm>
          <a:prstGeom prst="downArrow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41849"/>
              </p:ext>
            </p:extLst>
          </p:nvPr>
        </p:nvGraphicFramePr>
        <p:xfrm>
          <a:off x="648193" y="5418322"/>
          <a:ext cx="5312177" cy="1257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944"/>
                <a:gridCol w="1841547"/>
                <a:gridCol w="1910686"/>
              </a:tblGrid>
              <a:tr h="3431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分钟业务全流程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平均时间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秒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最大时间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秒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2768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基表增量更新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7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2768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基表生成宽表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微软雅黑" pitchFamily="34" charset="-122"/>
                          <a:ea typeface="微软雅黑" pitchFamily="34" charset="-122"/>
                        </a:rPr>
                        <a:t>14.1</a:t>
                      </a:r>
                      <a:endParaRPr lang="zh-CN" altLang="en-US" sz="14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56.5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2768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合计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微软雅黑" pitchFamily="34" charset="-122"/>
                          <a:ea typeface="微软雅黑" pitchFamily="34" charset="-122"/>
                        </a:rPr>
                        <a:t>20.1</a:t>
                      </a:r>
                      <a:endParaRPr lang="zh-CN" altLang="en-US" sz="14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63.5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067687"/>
              </p:ext>
            </p:extLst>
          </p:nvPr>
        </p:nvGraphicFramePr>
        <p:xfrm>
          <a:off x="6144979" y="5420164"/>
          <a:ext cx="5312177" cy="1257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739"/>
                <a:gridCol w="1754752"/>
                <a:gridCol w="1910686"/>
              </a:tblGrid>
              <a:tr h="3431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15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分钟业务全流程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平均时间（秒）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最大时间（秒）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2768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基表增量更新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微软雅黑" pitchFamily="34" charset="-122"/>
                          <a:ea typeface="微软雅黑" pitchFamily="34" charset="-122"/>
                        </a:rPr>
                        <a:t>13.8</a:t>
                      </a:r>
                      <a:endParaRPr lang="zh-CN" altLang="en-US" sz="14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微软雅黑" pitchFamily="34" charset="-122"/>
                          <a:ea typeface="微软雅黑" pitchFamily="34" charset="-122"/>
                        </a:rPr>
                        <a:t>35</a:t>
                      </a:r>
                      <a:endParaRPr lang="zh-CN" altLang="en-US" sz="14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2768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基表生成宽表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微软雅黑" pitchFamily="34" charset="-122"/>
                          <a:ea typeface="微软雅黑" pitchFamily="34" charset="-122"/>
                        </a:rPr>
                        <a:t>20.7</a:t>
                      </a:r>
                      <a:endParaRPr lang="zh-CN" altLang="en-US" sz="14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微软雅黑" pitchFamily="34" charset="-122"/>
                          <a:ea typeface="微软雅黑" pitchFamily="34" charset="-122"/>
                        </a:rPr>
                        <a:t>88</a:t>
                      </a:r>
                      <a:endParaRPr lang="zh-CN" altLang="en-US" sz="14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2768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合计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微软雅黑" pitchFamily="34" charset="-122"/>
                          <a:ea typeface="微软雅黑" pitchFamily="34" charset="-122"/>
                        </a:rPr>
                        <a:t>34.5</a:t>
                      </a:r>
                      <a:endParaRPr lang="zh-CN" altLang="en-US" sz="14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123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内容占位符 2"/>
          <p:cNvSpPr txBox="1">
            <a:spLocks/>
          </p:cNvSpPr>
          <p:nvPr/>
        </p:nvSpPr>
        <p:spPr>
          <a:xfrm>
            <a:off x="757322" y="4860675"/>
            <a:ext cx="10972800" cy="636531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业务全流程包括了数据源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增量更新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基表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整合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宽表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业务应用的流程，经过测试整个业务全流程的事件消耗如下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lvl="1" hangingPunct="1"/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分钟数据量全业务流程在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分钟左右完成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分钟数据量全业务流程在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分钟左右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完成。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hangingPunct="1"/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 hangingPunct="1">
              <a:buFont typeface="Arial"/>
              <a:buNone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右箭头 25"/>
          <p:cNvSpPr/>
          <p:nvPr/>
        </p:nvSpPr>
        <p:spPr>
          <a:xfrm>
            <a:off x="9414457" y="1485460"/>
            <a:ext cx="1242063" cy="386366"/>
          </a:xfrm>
          <a:prstGeom prst="rightArrow">
            <a:avLst>
              <a:gd name="adj1" fmla="val 50000"/>
              <a:gd name="adj2" fmla="val 163333"/>
            </a:avLst>
          </a:prstGeom>
          <a:solidFill>
            <a:srgbClr val="5094D2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" name="立方体 6"/>
          <p:cNvSpPr/>
          <p:nvPr/>
        </p:nvSpPr>
        <p:spPr>
          <a:xfrm>
            <a:off x="10785310" y="980730"/>
            <a:ext cx="1105052" cy="1467324"/>
          </a:xfrm>
          <a:prstGeom prst="cub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业务</a:t>
            </a:r>
            <a:endParaRPr kumimoji="0" lang="en-US" altLang="zh-CN" sz="1800" b="0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应用</a:t>
            </a:r>
            <a:endParaRPr kumimoji="0" lang="en-US" altLang="zh-CN" sz="1800" b="0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下箭头 26"/>
          <p:cNvSpPr/>
          <p:nvPr/>
        </p:nvSpPr>
        <p:spPr>
          <a:xfrm>
            <a:off x="9847561" y="2112133"/>
            <a:ext cx="489397" cy="408364"/>
          </a:xfrm>
          <a:prstGeom prst="downArrow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横卷形 8"/>
          <p:cNvSpPr/>
          <p:nvPr/>
        </p:nvSpPr>
        <p:spPr>
          <a:xfrm>
            <a:off x="9751607" y="2820811"/>
            <a:ext cx="2138755" cy="1431426"/>
          </a:xfrm>
          <a:prstGeom prst="horizontalScroll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endParaRPr lang="en-US" altLang="zh-CN" sz="1600" dirty="0" smtClean="0"/>
          </a:p>
          <a:p>
            <a:r>
              <a:rPr lang="zh-CN" altLang="en-US" sz="1600" dirty="0" smtClean="0"/>
              <a:t>业务分析能力</a:t>
            </a:r>
            <a:r>
              <a:rPr lang="zh-CN" altLang="en-US" sz="1600" dirty="0"/>
              <a:t>的验证结果请阅下</a:t>
            </a:r>
            <a:r>
              <a:rPr lang="zh-CN" altLang="en-US" sz="1600" dirty="0" smtClean="0"/>
              <a:t>页。</a:t>
            </a:r>
            <a:endParaRPr lang="en-US" altLang="zh-CN" sz="1600" dirty="0" smtClean="0"/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622691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07"/>
          <p:cNvSpPr/>
          <p:nvPr/>
        </p:nvSpPr>
        <p:spPr>
          <a:xfrm>
            <a:off x="315712" y="-13469"/>
            <a:ext cx="555084" cy="727150"/>
          </a:xfrm>
          <a:prstGeom prst="rect">
            <a:avLst/>
          </a:prstGeom>
          <a:solidFill>
            <a:srgbClr val="52A7F9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defRPr sz="1600">
                <a:solidFill>
                  <a:srgbClr val="51A8F9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2000" dirty="0" smtClean="0">
                <a:solidFill>
                  <a:schemeClr val="accent3">
                    <a:lumOff val="44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2.4</a:t>
            </a:r>
            <a:endParaRPr sz="2000" dirty="0">
              <a:solidFill>
                <a:schemeClr val="accent3">
                  <a:lumOff val="44000"/>
                </a:schemeClr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" name="Shape 2309"/>
          <p:cNvSpPr/>
          <p:nvPr/>
        </p:nvSpPr>
        <p:spPr>
          <a:xfrm>
            <a:off x="1098550" y="283709"/>
            <a:ext cx="1897955" cy="383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defTabSz="457200">
              <a:lnSpc>
                <a:spcPct val="90000"/>
              </a:lnSpc>
              <a:defRPr sz="2400" b="1">
                <a:solidFill>
                  <a:srgbClr val="53585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sz="2400" b="1" dirty="0" smtClean="0">
                <a:sym typeface="Microsoft YaHei"/>
              </a:rPr>
              <a:t>实时查询验证</a:t>
            </a:r>
            <a:endParaRPr lang="zh-CN" altLang="en-US" sz="2400" b="1" dirty="0">
              <a:sym typeface="Microsoft YaHei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808372" y="1268569"/>
            <a:ext cx="51515" cy="5151550"/>
          </a:xfrm>
          <a:prstGeom prst="line">
            <a:avLst/>
          </a:prstGeom>
          <a:noFill/>
          <a:ln w="28575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直接连接符 9"/>
          <p:cNvCxnSpPr/>
          <p:nvPr/>
        </p:nvCxnSpPr>
        <p:spPr>
          <a:xfrm flipV="1">
            <a:off x="593254" y="3908741"/>
            <a:ext cx="10498318" cy="38636"/>
          </a:xfrm>
          <a:prstGeom prst="line">
            <a:avLst/>
          </a:prstGeom>
          <a:noFill/>
          <a:ln w="381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11" name="图示 10"/>
          <p:cNvGraphicFramePr/>
          <p:nvPr>
            <p:extLst>
              <p:ext uri="{D42A27DB-BD31-4B8C-83A1-F6EECF244321}">
                <p14:modId xmlns:p14="http://schemas.microsoft.com/office/powerpoint/2010/main" val="2388292244"/>
              </p:ext>
            </p:extLst>
          </p:nvPr>
        </p:nvGraphicFramePr>
        <p:xfrm>
          <a:off x="1248426" y="1107584"/>
          <a:ext cx="4134944" cy="27174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图示 11"/>
          <p:cNvGraphicFramePr/>
          <p:nvPr>
            <p:extLst>
              <p:ext uri="{D42A27DB-BD31-4B8C-83A1-F6EECF244321}">
                <p14:modId xmlns:p14="http://schemas.microsoft.com/office/powerpoint/2010/main" val="1630095871"/>
              </p:ext>
            </p:extLst>
          </p:nvPr>
        </p:nvGraphicFramePr>
        <p:xfrm>
          <a:off x="5859887" y="1107583"/>
          <a:ext cx="5231685" cy="2717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3" name="图示 12"/>
          <p:cNvGraphicFramePr/>
          <p:nvPr>
            <p:extLst>
              <p:ext uri="{D42A27DB-BD31-4B8C-83A1-F6EECF244321}">
                <p14:modId xmlns:p14="http://schemas.microsoft.com/office/powerpoint/2010/main" val="4126556100"/>
              </p:ext>
            </p:extLst>
          </p:nvPr>
        </p:nvGraphicFramePr>
        <p:xfrm>
          <a:off x="1248426" y="4076166"/>
          <a:ext cx="4134944" cy="2711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4" name="图示 13"/>
          <p:cNvGraphicFramePr/>
          <p:nvPr>
            <p:extLst>
              <p:ext uri="{D42A27DB-BD31-4B8C-83A1-F6EECF244321}">
                <p14:modId xmlns:p14="http://schemas.microsoft.com/office/powerpoint/2010/main" val="3948014784"/>
              </p:ext>
            </p:extLst>
          </p:nvPr>
        </p:nvGraphicFramePr>
        <p:xfrm>
          <a:off x="6281919" y="4063285"/>
          <a:ext cx="4134944" cy="2711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098550" y="713681"/>
            <a:ext cx="86121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基于基表宽表数据入库后针对业务分析能力的验证如下：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79164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07"/>
          <p:cNvSpPr/>
          <p:nvPr/>
        </p:nvSpPr>
        <p:spPr>
          <a:xfrm>
            <a:off x="315712" y="-13469"/>
            <a:ext cx="555084" cy="727150"/>
          </a:xfrm>
          <a:prstGeom prst="rect">
            <a:avLst/>
          </a:prstGeom>
          <a:solidFill>
            <a:srgbClr val="52A7F9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defRPr sz="1600">
                <a:solidFill>
                  <a:srgbClr val="51A8F9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2000" dirty="0" smtClean="0">
                <a:solidFill>
                  <a:schemeClr val="accent3">
                    <a:lumOff val="44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2.5</a:t>
            </a:r>
            <a:endParaRPr sz="2000" dirty="0">
              <a:solidFill>
                <a:schemeClr val="accent3">
                  <a:lumOff val="44000"/>
                </a:schemeClr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" name="Shape 2309"/>
          <p:cNvSpPr/>
          <p:nvPr/>
        </p:nvSpPr>
        <p:spPr>
          <a:xfrm>
            <a:off x="1098550" y="283709"/>
            <a:ext cx="51361" cy="383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defTabSz="457200">
              <a:lnSpc>
                <a:spcPct val="90000"/>
              </a:lnSpc>
              <a:defRPr sz="2400" b="1">
                <a:solidFill>
                  <a:srgbClr val="53585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lang="zh-CN" altLang="en-US" sz="2400" b="1" dirty="0">
              <a:sym typeface="Microsoft YaHei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51" y="1848322"/>
            <a:ext cx="4261169" cy="342555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6" name="直接连接符 5"/>
          <p:cNvCxnSpPr>
            <a:stCxn id="7" idx="2"/>
          </p:cNvCxnSpPr>
          <p:nvPr/>
        </p:nvCxnSpPr>
        <p:spPr>
          <a:xfrm>
            <a:off x="2640833" y="2372186"/>
            <a:ext cx="12515" cy="435485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233" y="1914986"/>
            <a:ext cx="457200" cy="457200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1038966" y="2776385"/>
            <a:ext cx="3310060" cy="69246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KDC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安全认证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Sentry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权限控制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995043" y="3881004"/>
            <a:ext cx="3353984" cy="816477"/>
            <a:chOff x="834779" y="4724398"/>
            <a:chExt cx="2631744" cy="1296349"/>
          </a:xfrm>
        </p:grpSpPr>
        <p:sp>
          <p:nvSpPr>
            <p:cNvPr id="10" name="矩形 9"/>
            <p:cNvSpPr/>
            <p:nvPr/>
          </p:nvSpPr>
          <p:spPr>
            <a:xfrm>
              <a:off x="2251872" y="4724398"/>
              <a:ext cx="1214651" cy="709683"/>
            </a:xfrm>
            <a:prstGeom prst="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Kudu</a:t>
              </a:r>
              <a:endPara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834779" y="4726673"/>
              <a:ext cx="1214651" cy="70968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HDFS</a:t>
              </a:r>
              <a:endPara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Box 40"/>
            <p:cNvSpPr txBox="1"/>
            <p:nvPr/>
          </p:nvSpPr>
          <p:spPr>
            <a:xfrm>
              <a:off x="881941" y="5483213"/>
              <a:ext cx="1033828" cy="537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现有生产平台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TextBox 51"/>
          <p:cNvSpPr txBox="1"/>
          <p:nvPr/>
        </p:nvSpPr>
        <p:spPr>
          <a:xfrm>
            <a:off x="2829059" y="4357396"/>
            <a:ext cx="15199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新增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Kudu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功能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597973" y="3386342"/>
            <a:ext cx="0" cy="44937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792963" y="3373463"/>
            <a:ext cx="0" cy="462249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869433" y="196366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租户</a:t>
            </a:r>
            <a:endParaRPr lang="zh-CN" altLang="en-US" dirty="0"/>
          </a:p>
        </p:txBody>
      </p:sp>
      <p:sp>
        <p:nvSpPr>
          <p:cNvPr id="22" name="Shape 2309"/>
          <p:cNvSpPr/>
          <p:nvPr/>
        </p:nvSpPr>
        <p:spPr>
          <a:xfrm>
            <a:off x="1098550" y="283709"/>
            <a:ext cx="3129062" cy="383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defTabSz="457200">
              <a:lnSpc>
                <a:spcPct val="90000"/>
              </a:lnSpc>
              <a:defRPr sz="2400" b="1">
                <a:solidFill>
                  <a:srgbClr val="53585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sz="2400" b="1" dirty="0" smtClean="0">
                <a:sym typeface="Microsoft YaHei"/>
              </a:rPr>
              <a:t>集群管控及可靠性验证</a:t>
            </a:r>
            <a:endParaRPr lang="zh-CN" altLang="en-US" sz="2400" b="1" dirty="0">
              <a:sym typeface="Microsoft YaHei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8625807" y="713681"/>
            <a:ext cx="0" cy="5390905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dash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椭圆 23"/>
          <p:cNvSpPr/>
          <p:nvPr/>
        </p:nvSpPr>
        <p:spPr>
          <a:xfrm>
            <a:off x="8556287" y="1129302"/>
            <a:ext cx="164798" cy="183444"/>
          </a:xfrm>
          <a:prstGeom prst="ellipse">
            <a:avLst/>
          </a:prstGeom>
          <a:solidFill>
            <a:srgbClr val="5094D2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8556287" y="1949344"/>
            <a:ext cx="164798" cy="183444"/>
          </a:xfrm>
          <a:prstGeom prst="ellipse">
            <a:avLst/>
          </a:prstGeom>
          <a:solidFill>
            <a:schemeClr val="accent2"/>
          </a:solidFill>
          <a:ln w="25400" cap="flat">
            <a:solidFill>
              <a:schemeClr val="accent2"/>
            </a:solidFill>
            <a:prstDash val="solid"/>
            <a:rou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8556287" y="2849665"/>
            <a:ext cx="164798" cy="183444"/>
          </a:xfrm>
          <a:prstGeom prst="ellipse">
            <a:avLst/>
          </a:prstGeom>
          <a:solidFill>
            <a:srgbClr val="5094D2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aphicFrame>
        <p:nvGraphicFramePr>
          <p:cNvPr id="42" name="图示 41"/>
          <p:cNvGraphicFramePr/>
          <p:nvPr>
            <p:extLst>
              <p:ext uri="{D42A27DB-BD31-4B8C-83A1-F6EECF244321}">
                <p14:modId xmlns:p14="http://schemas.microsoft.com/office/powerpoint/2010/main" val="1253935328"/>
              </p:ext>
            </p:extLst>
          </p:nvPr>
        </p:nvGraphicFramePr>
        <p:xfrm>
          <a:off x="5431191" y="667404"/>
          <a:ext cx="2475782" cy="12630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3" name="等腰三角形 42"/>
          <p:cNvSpPr/>
          <p:nvPr/>
        </p:nvSpPr>
        <p:spPr>
          <a:xfrm rot="5400000">
            <a:off x="7996238" y="1000431"/>
            <a:ext cx="223051" cy="401583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aphicFrame>
        <p:nvGraphicFramePr>
          <p:cNvPr id="44" name="图示 43"/>
          <p:cNvGraphicFramePr/>
          <p:nvPr>
            <p:extLst>
              <p:ext uri="{D42A27DB-BD31-4B8C-83A1-F6EECF244321}">
                <p14:modId xmlns:p14="http://schemas.microsoft.com/office/powerpoint/2010/main" val="3644421178"/>
              </p:ext>
            </p:extLst>
          </p:nvPr>
        </p:nvGraphicFramePr>
        <p:xfrm>
          <a:off x="9287915" y="1089696"/>
          <a:ext cx="2817612" cy="16505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45" name="等腰三角形 44"/>
          <p:cNvSpPr/>
          <p:nvPr/>
        </p:nvSpPr>
        <p:spPr>
          <a:xfrm rot="16200000">
            <a:off x="8975666" y="1840274"/>
            <a:ext cx="216233" cy="401583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8556287" y="3790715"/>
            <a:ext cx="164798" cy="183444"/>
          </a:xfrm>
          <a:prstGeom prst="ellipse">
            <a:avLst/>
          </a:prstGeom>
          <a:solidFill>
            <a:schemeClr val="accent2"/>
          </a:solidFill>
          <a:ln w="25400" cap="flat">
            <a:solidFill>
              <a:schemeClr val="accent2"/>
            </a:solidFill>
            <a:prstDash val="solid"/>
            <a:rou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aphicFrame>
        <p:nvGraphicFramePr>
          <p:cNvPr id="49" name="图示 48"/>
          <p:cNvGraphicFramePr/>
          <p:nvPr>
            <p:extLst>
              <p:ext uri="{D42A27DB-BD31-4B8C-83A1-F6EECF244321}">
                <p14:modId xmlns:p14="http://schemas.microsoft.com/office/powerpoint/2010/main" val="3900972499"/>
              </p:ext>
            </p:extLst>
          </p:nvPr>
        </p:nvGraphicFramePr>
        <p:xfrm>
          <a:off x="5437664" y="2202666"/>
          <a:ext cx="2475783" cy="17714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51" name="图示 50"/>
          <p:cNvGraphicFramePr/>
          <p:nvPr>
            <p:extLst>
              <p:ext uri="{D42A27DB-BD31-4B8C-83A1-F6EECF244321}">
                <p14:modId xmlns:p14="http://schemas.microsoft.com/office/powerpoint/2010/main" val="638201416"/>
              </p:ext>
            </p:extLst>
          </p:nvPr>
        </p:nvGraphicFramePr>
        <p:xfrm>
          <a:off x="9284573" y="2959914"/>
          <a:ext cx="2817612" cy="16505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sp>
        <p:nvSpPr>
          <p:cNvPr id="53" name="椭圆 52"/>
          <p:cNvSpPr/>
          <p:nvPr/>
        </p:nvSpPr>
        <p:spPr>
          <a:xfrm>
            <a:off x="8556287" y="4812471"/>
            <a:ext cx="164798" cy="183444"/>
          </a:xfrm>
          <a:prstGeom prst="ellipse">
            <a:avLst/>
          </a:prstGeom>
          <a:solidFill>
            <a:srgbClr val="5094D2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aphicFrame>
        <p:nvGraphicFramePr>
          <p:cNvPr id="54" name="图示 53"/>
          <p:cNvGraphicFramePr/>
          <p:nvPr>
            <p:extLst>
              <p:ext uri="{D42A27DB-BD31-4B8C-83A1-F6EECF244321}">
                <p14:modId xmlns:p14="http://schemas.microsoft.com/office/powerpoint/2010/main" val="3395679777"/>
              </p:ext>
            </p:extLst>
          </p:nvPr>
        </p:nvGraphicFramePr>
        <p:xfrm>
          <a:off x="5453186" y="4260928"/>
          <a:ext cx="2460261" cy="2390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4" r:lo="rId25" r:qs="rId26" r:cs="rId27"/>
          </a:graphicData>
        </a:graphic>
      </p:graphicFrame>
      <p:sp>
        <p:nvSpPr>
          <p:cNvPr id="56" name="文本框 55"/>
          <p:cNvSpPr txBox="1"/>
          <p:nvPr/>
        </p:nvSpPr>
        <p:spPr>
          <a:xfrm>
            <a:off x="2029859" y="1297398"/>
            <a:ext cx="167914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租户统一认证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7" name="等腰三角形 56"/>
          <p:cNvSpPr/>
          <p:nvPr/>
        </p:nvSpPr>
        <p:spPr>
          <a:xfrm rot="5400000">
            <a:off x="7978637" y="2740595"/>
            <a:ext cx="223051" cy="401583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8" name="等腰三角形 57"/>
          <p:cNvSpPr/>
          <p:nvPr/>
        </p:nvSpPr>
        <p:spPr>
          <a:xfrm rot="5400000">
            <a:off x="7986787" y="4703401"/>
            <a:ext cx="223051" cy="401583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9" name="等腰三角形 58"/>
          <p:cNvSpPr/>
          <p:nvPr/>
        </p:nvSpPr>
        <p:spPr>
          <a:xfrm rot="16200000">
            <a:off x="8975665" y="3680212"/>
            <a:ext cx="216233" cy="401583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8543408" y="5624928"/>
            <a:ext cx="164798" cy="183444"/>
          </a:xfrm>
          <a:prstGeom prst="ellipse">
            <a:avLst/>
          </a:prstGeom>
          <a:solidFill>
            <a:schemeClr val="accent2"/>
          </a:solidFill>
          <a:ln w="25400" cap="flat">
            <a:solidFill>
              <a:schemeClr val="accent2"/>
            </a:solidFill>
            <a:prstDash val="solid"/>
            <a:rou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aphicFrame>
        <p:nvGraphicFramePr>
          <p:cNvPr id="62" name="图示 61"/>
          <p:cNvGraphicFramePr/>
          <p:nvPr>
            <p:extLst>
              <p:ext uri="{D42A27DB-BD31-4B8C-83A1-F6EECF244321}">
                <p14:modId xmlns:p14="http://schemas.microsoft.com/office/powerpoint/2010/main" val="2663068651"/>
              </p:ext>
            </p:extLst>
          </p:nvPr>
        </p:nvGraphicFramePr>
        <p:xfrm>
          <a:off x="9255463" y="4814409"/>
          <a:ext cx="2817612" cy="16505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9" r:lo="rId30" r:qs="rId31" r:cs="rId32"/>
          </a:graphicData>
        </a:graphic>
      </p:graphicFrame>
      <p:sp>
        <p:nvSpPr>
          <p:cNvPr id="63" name="等腰三角形 62"/>
          <p:cNvSpPr/>
          <p:nvPr/>
        </p:nvSpPr>
        <p:spPr>
          <a:xfrm rot="16200000">
            <a:off x="8946555" y="5520150"/>
            <a:ext cx="216233" cy="401583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69490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321"/>
          <p:cNvSpPr/>
          <p:nvPr/>
        </p:nvSpPr>
        <p:spPr>
          <a:xfrm>
            <a:off x="394999" y="276077"/>
            <a:ext cx="51383" cy="359072"/>
          </a:xfrm>
          <a:prstGeom prst="rect">
            <a:avLst/>
          </a:prstGeom>
          <a:ln w="3175">
            <a:miter lim="400000"/>
          </a:ln>
          <a:extLst/>
        </p:spPr>
        <p:txBody>
          <a:bodyPr wrap="none" lIns="25398" tIns="25398" rIns="25398" bIns="25398" anchor="ctr">
            <a:spAutoFit/>
          </a:bodyPr>
          <a:lstStyle/>
          <a:p>
            <a:pPr algn="ctr" defTabSz="412730">
              <a:defRPr sz="2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 sz="2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+mj-cs"/>
              <a:sym typeface="Helvetica"/>
            </a:endParaRPr>
          </a:p>
        </p:txBody>
      </p:sp>
      <p:sp>
        <p:nvSpPr>
          <p:cNvPr id="16" name="Shape 3390"/>
          <p:cNvSpPr/>
          <p:nvPr/>
        </p:nvSpPr>
        <p:spPr>
          <a:xfrm>
            <a:off x="315712" y="-13469"/>
            <a:ext cx="555084" cy="727150"/>
          </a:xfrm>
          <a:prstGeom prst="rect">
            <a:avLst/>
          </a:prstGeom>
          <a:solidFill>
            <a:srgbClr val="52A7F9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defRPr sz="1600">
                <a:solidFill>
                  <a:srgbClr val="51A8F9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Shape 3391"/>
          <p:cNvSpPr/>
          <p:nvPr/>
        </p:nvSpPr>
        <p:spPr>
          <a:xfrm>
            <a:off x="385665" y="222712"/>
            <a:ext cx="415178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 defTabSz="412750">
              <a:defRPr sz="2000">
                <a:solidFill>
                  <a:schemeClr val="accent3">
                    <a:lumOff val="44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2.6</a:t>
            </a:r>
            <a:endParaRPr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Shape 3392"/>
          <p:cNvSpPr/>
          <p:nvPr/>
        </p:nvSpPr>
        <p:spPr>
          <a:xfrm>
            <a:off x="1098550" y="297559"/>
            <a:ext cx="615553" cy="355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lvl="1" indent="0">
              <a:lnSpc>
                <a:spcPct val="90000"/>
              </a:lnSpc>
              <a:defRPr/>
            </a:pPr>
            <a:r>
              <a:rPr lang="zh-CN" altLang="en-US" sz="2200" b="1" dirty="0" smtClean="0">
                <a:solidFill>
                  <a:srgbClr val="53585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结论</a:t>
            </a:r>
            <a:endParaRPr lang="zh-CN" altLang="en-US" sz="2200" b="1" dirty="0">
              <a:solidFill>
                <a:srgbClr val="53585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9" name="TextBox 2"/>
          <p:cNvSpPr txBox="1"/>
          <p:nvPr/>
        </p:nvSpPr>
        <p:spPr>
          <a:xfrm>
            <a:off x="593254" y="761043"/>
            <a:ext cx="5513008" cy="2923875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优势</a:t>
            </a:r>
            <a:endParaRPr lang="en-US" altLang="zh-CN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/>
                <a:sym typeface="宋体"/>
              </a:rPr>
              <a:t>SQL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/>
                <a:sym typeface="宋体"/>
              </a:rPr>
              <a:t>处理实时性强，支持毫秒级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/>
                <a:sym typeface="宋体"/>
              </a:rPr>
              <a:t>/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/>
                <a:sym typeface="宋体"/>
              </a:rPr>
              <a:t>秒级实时应用</a:t>
            </a:r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宋体"/>
              <a:sym typeface="宋体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/>
                <a:sym typeface="宋体"/>
              </a:rPr>
              <a:t>支持流式数据单条更新，真正的“增量更新”，无需二次批量更新，保证数据的一致性</a:t>
            </a:r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宋体"/>
              <a:sym typeface="宋体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/>
                <a:sym typeface="宋体"/>
              </a:rPr>
              <a:t>一个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/>
                <a:sym typeface="宋体"/>
              </a:rPr>
              <a:t>SQL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/>
                <a:sym typeface="宋体"/>
              </a:rPr>
              <a:t>语句同时处理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/>
                <a:sym typeface="宋体"/>
              </a:rPr>
              <a:t>KUDU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/>
                <a:sym typeface="宋体"/>
              </a:rPr>
              <a:t>和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/>
                <a:sym typeface="宋体"/>
              </a:rPr>
              <a:t>HDFS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/>
                <a:sym typeface="宋体"/>
              </a:rPr>
              <a:t>数据，数据只需保存一份，实现融合分析</a:t>
            </a:r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宋体"/>
              <a:sym typeface="宋体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/>
                <a:sym typeface="宋体"/>
              </a:rPr>
              <a:t>支持多租户配套环境，可以跟现有大数据平台租户共用一个账号，避免了不同点账号的多头管理问题</a:t>
            </a:r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宋体"/>
              <a:sym typeface="宋体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/>
                <a:sym typeface="宋体"/>
              </a:rPr>
              <a:t>支持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/>
                <a:sym typeface="宋体"/>
              </a:rPr>
              <a:t>Impala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/>
                <a:sym typeface="宋体"/>
              </a:rPr>
              <a:t>，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/>
                <a:sym typeface="宋体"/>
              </a:rPr>
              <a:t>Spark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/>
                <a:sym typeface="宋体"/>
              </a:rPr>
              <a:t>，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/>
                <a:sym typeface="宋体"/>
              </a:rPr>
              <a:t>Python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/>
                <a:sym typeface="宋体"/>
              </a:rPr>
              <a:t>等大数据分析工具，可以直接使用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/>
                <a:sym typeface="宋体"/>
              </a:rPr>
              <a:t>R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/>
                <a:sym typeface="宋体"/>
              </a:rPr>
              <a:t>语言、图计算</a:t>
            </a:r>
            <a:r>
              <a:rPr lang="en-US" altLang="zh-CN" sz="14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/>
                <a:sym typeface="宋体"/>
              </a:rPr>
              <a:t>Graphx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/>
                <a:sym typeface="宋体"/>
              </a:rPr>
              <a:t>和深度学习</a:t>
            </a:r>
            <a:r>
              <a:rPr lang="en-US" altLang="zh-CN" sz="14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/>
                <a:sym typeface="宋体"/>
              </a:rPr>
              <a:t>Keras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/>
                <a:sym typeface="宋体"/>
              </a:rPr>
              <a:t>算法</a:t>
            </a:r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宋体"/>
              <a:sym typeface="宋体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/>
                <a:sym typeface="宋体"/>
              </a:rPr>
              <a:t>支持平台必备的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/>
                <a:sym typeface="宋体"/>
              </a:rPr>
              <a:t>KDC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/>
                <a:sym typeface="宋体"/>
              </a:rPr>
              <a:t>认证，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/>
                <a:sym typeface="宋体"/>
              </a:rPr>
              <a:t>Sentry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/>
                <a:sym typeface="宋体"/>
              </a:rPr>
              <a:t>权限控制等功能，集成了</a:t>
            </a:r>
            <a:r>
              <a:rPr lang="en-US" altLang="zh-CN" sz="14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/>
                <a:sym typeface="宋体"/>
              </a:rPr>
              <a:t>webservice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/>
                <a:sym typeface="宋体"/>
              </a:rPr>
              <a:t>接口，系统部署更快捷</a:t>
            </a:r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宋体"/>
              <a:sym typeface="宋体"/>
            </a:endParaRPr>
          </a:p>
          <a:p>
            <a:pPr marL="800100" lvl="1" indent="-342900">
              <a:buFont typeface="+mj-lt"/>
              <a:buAutoNum type="arabicPeriod"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宋体"/>
              <a:sym typeface="宋体"/>
            </a:endParaRPr>
          </a:p>
        </p:txBody>
      </p:sp>
      <p:sp>
        <p:nvSpPr>
          <p:cNvPr id="10" name="TextBox 2"/>
          <p:cNvSpPr txBox="1"/>
          <p:nvPr/>
        </p:nvSpPr>
        <p:spPr>
          <a:xfrm>
            <a:off x="6263810" y="766082"/>
            <a:ext cx="5322508" cy="2923875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/>
                <a:sym typeface="宋体"/>
              </a:rPr>
              <a:t>缺陷</a:t>
            </a:r>
            <a:endParaRPr lang="en-US" altLang="zh-CN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宋体"/>
              <a:sym typeface="宋体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/>
                <a:sym typeface="宋体"/>
              </a:rPr>
              <a:t>支持单条记录原子操作，可以保证单条写入的完整性，但是尚不支持多条数据事务回滚的操作</a:t>
            </a:r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宋体"/>
              <a:sym typeface="宋体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/>
                <a:sym typeface="宋体"/>
              </a:rPr>
              <a:t>目前熟练使用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/>
                <a:sym typeface="宋体"/>
              </a:rPr>
              <a:t>Kudu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/>
                <a:sym typeface="宋体"/>
              </a:rPr>
              <a:t>技术的人员比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/>
                <a:sym typeface="宋体"/>
              </a:rPr>
              <a:t>HIVE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/>
                <a:sym typeface="宋体"/>
              </a:rPr>
              <a:t>和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/>
                <a:sym typeface="宋体"/>
              </a:rPr>
              <a:t>HBASE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/>
                <a:sym typeface="宋体"/>
              </a:rPr>
              <a:t>要少一些，还需要平台提供更多的支撑</a:t>
            </a:r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宋体"/>
              <a:sym typeface="宋体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宋体"/>
              <a:sym typeface="宋体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宋体"/>
              <a:sym typeface="宋体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宋体"/>
              <a:sym typeface="宋体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宋体"/>
              <a:sym typeface="宋体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宋体"/>
              <a:sym typeface="宋体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宋体"/>
              <a:sym typeface="宋体"/>
            </a:endParaRPr>
          </a:p>
          <a:p>
            <a:pPr marL="800100" lvl="1" indent="-342900">
              <a:buFont typeface="+mj-lt"/>
              <a:buAutoNum type="arabicPeriod"/>
            </a:pP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宋体"/>
              <a:sym typeface="宋体"/>
            </a:endParaRPr>
          </a:p>
        </p:txBody>
      </p:sp>
      <p:sp>
        <p:nvSpPr>
          <p:cNvPr id="11" name="TextBox 2"/>
          <p:cNvSpPr txBox="1"/>
          <p:nvPr/>
        </p:nvSpPr>
        <p:spPr>
          <a:xfrm>
            <a:off x="568487" y="3811014"/>
            <a:ext cx="11026016" cy="2708432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定位</a:t>
            </a:r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2" indent="-342900">
              <a:buFont typeface="Wingdings" pitchFamily="2" charset="2"/>
              <a:buChar char="ü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实时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准实时处理系统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2" indent="-342900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     Kudu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可以提供实时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准实时单条的增量更新，支持数据实时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准实时加载，同时平台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处理效率较高，可以提供毫秒和秒级的查询功能，支持多表关联等复杂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查询，因此满足实时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准实时业务系统的需求。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2" indent="-342900">
              <a:buFont typeface="Wingdings" pitchFamily="2" charset="2"/>
              <a:buChar char="ü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跨域数据融合分析系统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2" indent="-342900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单个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语句可以同时访问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Kudu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数据表和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HDFS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数据表，因此可以支撑跨领域多类别数据联合分析处理的需求，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2" indent="-342900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大大降低了数据跨域融合分析的业务开发难度，而且大数据平台数据只需保存一份即可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2" indent="-342900">
              <a:buFont typeface="Wingdings" pitchFamily="2" charset="2"/>
              <a:buChar char="ü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批处理分析挖掘应用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2" indent="-342900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平台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/>
                <a:sym typeface="宋体"/>
              </a:rPr>
              <a:t>支持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/>
                <a:sym typeface="宋体"/>
              </a:rPr>
              <a:t>Spark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/>
                <a:sym typeface="宋体"/>
              </a:rPr>
              <a:t>，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/>
                <a:sym typeface="宋体"/>
              </a:rPr>
              <a:t>Python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/>
                <a:sym typeface="宋体"/>
              </a:rPr>
              <a:t>等大数据分析工具，可以直接使用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/>
                <a:sym typeface="宋体"/>
              </a:rPr>
              <a:t>R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/>
                <a:sym typeface="宋体"/>
              </a:rPr>
              <a:t>语言、图计算</a:t>
            </a:r>
            <a:r>
              <a:rPr lang="en-US" altLang="zh-CN" sz="14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/>
                <a:sym typeface="宋体"/>
              </a:rPr>
              <a:t>Graphx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/>
                <a:sym typeface="宋体"/>
              </a:rPr>
              <a:t>和深度学习</a:t>
            </a:r>
            <a:r>
              <a:rPr lang="en-US" altLang="zh-CN" sz="14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/>
                <a:sym typeface="宋体"/>
              </a:rPr>
              <a:t>Keras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/>
                <a:sym typeface="宋体"/>
              </a:rPr>
              <a:t>算法，适合看进行大数据智能分析挖掘应用，通常这些挖掘应用需要访问多种数据源，包括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/>
                <a:sym typeface="宋体"/>
              </a:rPr>
              <a:t>HDFS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/>
                <a:sym typeface="宋体"/>
              </a:rPr>
              <a:t>和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/>
                <a:sym typeface="宋体"/>
              </a:rPr>
              <a:t>Kudu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/>
                <a:sym typeface="宋体"/>
              </a:rPr>
              <a:t>。</a:t>
            </a:r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宋体"/>
              <a:sym typeface="宋体"/>
            </a:endParaRPr>
          </a:p>
          <a:p>
            <a:pPr marL="800100" lvl="2" indent="-342900">
              <a:buFont typeface="Wingdings" pitchFamily="2" charset="2"/>
              <a:buChar char="ü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查询库和展示库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2" indent="-342900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经过一轮并发性能优化后，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kudu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并发查询性能明显提升，可以满足数据查询和分析报表等展示的需求。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宋体"/>
              <a:sym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199063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/>
        </p:nvSpPr>
        <p:spPr>
          <a:xfrm>
            <a:off x="-1" y="3111500"/>
            <a:ext cx="12192001" cy="3752602"/>
          </a:xfrm>
          <a:prstGeom prst="rect">
            <a:avLst/>
          </a:prstGeom>
          <a:solidFill>
            <a:srgbClr val="469CF9"/>
          </a:solidFill>
          <a:ln w="12700"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</p:spPr>
        <p:txBody>
          <a:bodyPr lIns="25400" tIns="25400" rIns="25400" bIns="25400" anchor="ctr"/>
          <a:lstStyle/>
          <a:p>
            <a:pPr algn="ctr" defTabSz="412750">
              <a:defRPr sz="1600">
                <a:solidFill>
                  <a:schemeClr val="accent3">
                    <a:lumOff val="44000"/>
                  </a:scheme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pic>
        <p:nvPicPr>
          <p:cNvPr id="389" name="image8.png"/>
          <p:cNvPicPr>
            <a:picLocks noChangeAspect="1"/>
          </p:cNvPicPr>
          <p:nvPr/>
        </p:nvPicPr>
        <p:blipFill>
          <a:blip r:embed="rId3" cstate="print">
            <a:alphaModFix amt="10000"/>
            <a:extLst/>
          </a:blip>
          <a:srcRect l="3764" t="22578" b="20260"/>
          <a:stretch>
            <a:fillRect/>
          </a:stretch>
        </p:blipFill>
        <p:spPr>
          <a:xfrm>
            <a:off x="-17616" y="3111501"/>
            <a:ext cx="12192000" cy="3752602"/>
          </a:xfrm>
          <a:prstGeom prst="rect">
            <a:avLst/>
          </a:prstGeom>
          <a:ln w="12700">
            <a:miter lim="400000"/>
          </a:ln>
        </p:spPr>
      </p:pic>
      <p:sp>
        <p:nvSpPr>
          <p:cNvPr id="390" name="Shape 390"/>
          <p:cNvSpPr/>
          <p:nvPr/>
        </p:nvSpPr>
        <p:spPr>
          <a:xfrm>
            <a:off x="4424212" y="1260622"/>
            <a:ext cx="3343576" cy="3343576"/>
          </a:xfrm>
          <a:prstGeom prst="ellipse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defRPr sz="1600">
                <a:solidFill>
                  <a:schemeClr val="accent3">
                    <a:lumOff val="44000"/>
                  </a:scheme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391" name="Shape 391"/>
          <p:cNvSpPr/>
          <p:nvPr/>
        </p:nvSpPr>
        <p:spPr>
          <a:xfrm>
            <a:off x="4519877" y="3470994"/>
            <a:ext cx="3152244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ctr" defTabSz="412750">
              <a:defRPr sz="2400" b="1">
                <a:solidFill>
                  <a:srgbClr val="4489E5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defTabSz="914400"/>
            <a:r>
              <a:rPr lang="en-US" altLang="zh-CN" b="0" dirty="0" smtClean="0">
                <a:solidFill>
                  <a:srgbClr val="00B0F0"/>
                </a:solidFill>
                <a:sym typeface="Calibri"/>
              </a:rPr>
              <a:t>OSS</a:t>
            </a:r>
            <a:r>
              <a:rPr lang="zh-CN" altLang="en-US" b="0" dirty="0" smtClean="0">
                <a:solidFill>
                  <a:srgbClr val="00B0F0"/>
                </a:solidFill>
                <a:sym typeface="Calibri"/>
              </a:rPr>
              <a:t>汇总层项目介绍</a:t>
            </a:r>
            <a:endParaRPr lang="zh-CN" altLang="en-US" b="0" dirty="0">
              <a:solidFill>
                <a:srgbClr val="00B0F0"/>
              </a:solidFill>
              <a:sym typeface="Calibri"/>
            </a:endParaRPr>
          </a:p>
        </p:txBody>
      </p:sp>
      <p:sp>
        <p:nvSpPr>
          <p:cNvPr id="392" name="Shape 392"/>
          <p:cNvSpPr/>
          <p:nvPr/>
        </p:nvSpPr>
        <p:spPr>
          <a:xfrm>
            <a:off x="5548574" y="1632040"/>
            <a:ext cx="1094852" cy="2082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 defTabSz="412750">
              <a:defRPr sz="13200" b="1">
                <a:solidFill>
                  <a:srgbClr val="4489E5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dirty="0"/>
              <a:t>3</a:t>
            </a:r>
            <a:endParaRPr dirty="0"/>
          </a:p>
        </p:txBody>
      </p:sp>
      <p:sp>
        <p:nvSpPr>
          <p:cNvPr id="10" name="Shape 394"/>
          <p:cNvSpPr/>
          <p:nvPr/>
        </p:nvSpPr>
        <p:spPr>
          <a:xfrm>
            <a:off x="8673883" y="4987801"/>
            <a:ext cx="2067231" cy="7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200000"/>
              </a:lnSpc>
              <a:buFont typeface="Wingdings"/>
              <a:defRPr sz="2200">
                <a:solidFill>
                  <a:schemeClr val="accent3">
                    <a:lumOff val="44000"/>
                  </a:schemeClr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 smtClean="0"/>
              <a:t>目前的性能情况</a:t>
            </a:r>
            <a:endParaRPr lang="zh-CN" altLang="en-US" dirty="0"/>
          </a:p>
        </p:txBody>
      </p:sp>
      <p:sp>
        <p:nvSpPr>
          <p:cNvPr id="11" name="Shape 393"/>
          <p:cNvSpPr/>
          <p:nvPr/>
        </p:nvSpPr>
        <p:spPr>
          <a:xfrm>
            <a:off x="1450885" y="4930120"/>
            <a:ext cx="1220845" cy="667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200000"/>
              </a:lnSpc>
              <a:buFont typeface="Wingdings"/>
              <a:defRPr sz="2200">
                <a:solidFill>
                  <a:schemeClr val="accent3">
                    <a:lumOff val="44000"/>
                  </a:schemeClr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 smtClean="0"/>
              <a:t>流程介绍</a:t>
            </a:r>
            <a:endParaRPr lang="zh-CN" altLang="en-US" dirty="0"/>
          </a:p>
        </p:txBody>
      </p:sp>
      <p:sp>
        <p:nvSpPr>
          <p:cNvPr id="12" name="Shape 393"/>
          <p:cNvSpPr/>
          <p:nvPr/>
        </p:nvSpPr>
        <p:spPr>
          <a:xfrm>
            <a:off x="4424212" y="4930120"/>
            <a:ext cx="3343575" cy="667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200000"/>
              </a:lnSpc>
              <a:buFont typeface="Wingdings"/>
              <a:defRPr sz="2200">
                <a:solidFill>
                  <a:schemeClr val="accent3">
                    <a:lumOff val="44000"/>
                  </a:schemeClr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algn="ctr"/>
            <a:r>
              <a:rPr lang="zh-CN" altLang="en-US" dirty="0" smtClean="0"/>
              <a:t>模型介绍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89421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2307"/>
          <p:cNvSpPr/>
          <p:nvPr/>
        </p:nvSpPr>
        <p:spPr>
          <a:xfrm>
            <a:off x="315712" y="-13469"/>
            <a:ext cx="555084" cy="727150"/>
          </a:xfrm>
          <a:prstGeom prst="rect">
            <a:avLst/>
          </a:prstGeom>
          <a:solidFill>
            <a:srgbClr val="52A7F9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defRPr sz="1600">
                <a:solidFill>
                  <a:srgbClr val="51A8F9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2" name="Shape 2308"/>
          <p:cNvSpPr/>
          <p:nvPr/>
        </p:nvSpPr>
        <p:spPr>
          <a:xfrm>
            <a:off x="385665" y="274228"/>
            <a:ext cx="415178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 defTabSz="412750">
              <a:defRPr sz="2000">
                <a:solidFill>
                  <a:schemeClr val="accent3">
                    <a:lumOff val="44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dirty="0" smtClean="0"/>
              <a:t>3.1</a:t>
            </a:r>
            <a:endParaRPr dirty="0"/>
          </a:p>
        </p:txBody>
      </p:sp>
      <p:sp>
        <p:nvSpPr>
          <p:cNvPr id="33" name="Shape 2309"/>
          <p:cNvSpPr/>
          <p:nvPr/>
        </p:nvSpPr>
        <p:spPr>
          <a:xfrm>
            <a:off x="1098550" y="283709"/>
            <a:ext cx="1590179" cy="383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defTabSz="457200">
              <a:lnSpc>
                <a:spcPct val="90000"/>
              </a:lnSpc>
              <a:defRPr sz="2400" b="1">
                <a:solidFill>
                  <a:srgbClr val="53585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 smtClean="0"/>
              <a:t>背景及目标</a:t>
            </a:r>
            <a:endParaRPr dirty="0"/>
          </a:p>
        </p:txBody>
      </p:sp>
      <p:grpSp>
        <p:nvGrpSpPr>
          <p:cNvPr id="7" name="组合 6"/>
          <p:cNvGrpSpPr/>
          <p:nvPr/>
        </p:nvGrpSpPr>
        <p:grpSpPr>
          <a:xfrm>
            <a:off x="2251657" y="948815"/>
            <a:ext cx="9490400" cy="4315697"/>
            <a:chOff x="374650" y="2486025"/>
            <a:chExt cx="8464550" cy="3838575"/>
          </a:xfrm>
        </p:grpSpPr>
        <p:sp>
          <p:nvSpPr>
            <p:cNvPr id="8" name="Oval 3"/>
            <p:cNvSpPr>
              <a:spLocks noChangeArrowheads="1"/>
            </p:cNvSpPr>
            <p:nvPr/>
          </p:nvSpPr>
          <p:spPr bwMode="gray">
            <a:xfrm>
              <a:off x="5384800" y="2943225"/>
              <a:ext cx="2867025" cy="2968625"/>
            </a:xfrm>
            <a:prstGeom prst="ellipse">
              <a:avLst/>
            </a:prstGeom>
            <a:noFill/>
            <a:ln w="57150">
              <a:solidFill>
                <a:schemeClr val="tx2">
                  <a:alpha val="39999"/>
                </a:schemeClr>
              </a:solidFill>
              <a:round/>
              <a:headEnd/>
              <a:tailEnd/>
            </a:ln>
            <a:scene3d>
              <a:camera prst="legacyPerspectiveFront"/>
              <a:lightRig rig="legacyFlat3" dir="r"/>
            </a:scene3d>
            <a:sp3d extrusionH="430200" prstMaterial="legacyPlastic">
              <a:bevelT w="13500" h="13500" prst="angle"/>
              <a:bevelB w="13500" h="13500" prst="angle"/>
              <a:extrusionClr>
                <a:schemeClr val="accent2"/>
              </a:extrusion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9" name="Oval 4"/>
            <p:cNvSpPr>
              <a:spLocks noChangeArrowheads="1"/>
            </p:cNvSpPr>
            <p:nvPr/>
          </p:nvSpPr>
          <p:spPr bwMode="gray">
            <a:xfrm>
              <a:off x="1001713" y="2943225"/>
              <a:ext cx="2867025" cy="2968625"/>
            </a:xfrm>
            <a:prstGeom prst="ellipse">
              <a:avLst/>
            </a:prstGeom>
            <a:noFill/>
            <a:ln w="57150">
              <a:solidFill>
                <a:schemeClr val="tx2">
                  <a:alpha val="39999"/>
                </a:schemeClr>
              </a:solidFill>
              <a:round/>
              <a:headEnd/>
              <a:tailEnd/>
            </a:ln>
            <a:scene3d>
              <a:camera prst="legacyPerspectiveFront"/>
              <a:lightRig rig="legacyFlat3" dir="r"/>
            </a:scene3d>
            <a:sp3d extrusionH="430200" prstMaterial="legacyPlastic">
              <a:bevelT w="13500" h="13500" prst="angle"/>
              <a:bevelB w="13500" h="13500" prst="angle"/>
              <a:extrusionClr>
                <a:schemeClr val="folHlink"/>
              </a:extrusion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grpSp>
          <p:nvGrpSpPr>
            <p:cNvPr id="10" name="Group 5"/>
            <p:cNvGrpSpPr>
              <a:grpSpLocks/>
            </p:cNvGrpSpPr>
            <p:nvPr/>
          </p:nvGrpSpPr>
          <p:grpSpPr bwMode="auto">
            <a:xfrm>
              <a:off x="3121025" y="3814763"/>
              <a:ext cx="1368425" cy="1266825"/>
              <a:chOff x="2226" y="2171"/>
              <a:chExt cx="798" cy="741"/>
            </a:xfrm>
          </p:grpSpPr>
          <p:sp>
            <p:nvSpPr>
              <p:cNvPr id="59" name="AutoShape 6"/>
              <p:cNvSpPr>
                <a:spLocks noChangeArrowheads="1"/>
              </p:cNvSpPr>
              <p:nvPr/>
            </p:nvSpPr>
            <p:spPr bwMode="gray">
              <a:xfrm>
                <a:off x="2226" y="2171"/>
                <a:ext cx="798" cy="741"/>
              </a:xfrm>
              <a:prstGeom prst="roundRect">
                <a:avLst>
                  <a:gd name="adj" fmla="val 11921"/>
                </a:avLst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72941"/>
                      <a:invGamma/>
                    </a:schemeClr>
                  </a:gs>
                </a:gsLst>
                <a:lin ang="5400000" scaled="1"/>
              </a:gradFill>
              <a:ln w="25400">
                <a:noFill/>
                <a:round/>
                <a:headEnd/>
                <a:tailEnd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0" name="Freeform 7"/>
              <p:cNvSpPr>
                <a:spLocks/>
              </p:cNvSpPr>
              <p:nvPr/>
            </p:nvSpPr>
            <p:spPr bwMode="gray">
              <a:xfrm>
                <a:off x="2256" y="2208"/>
                <a:ext cx="397" cy="370"/>
              </a:xfrm>
              <a:custGeom>
                <a:avLst/>
                <a:gdLst/>
                <a:ahLst/>
                <a:cxnLst>
                  <a:cxn ang="0">
                    <a:pos x="118" y="0"/>
                  </a:cxn>
                  <a:cxn ang="0">
                    <a:pos x="0" y="118"/>
                  </a:cxn>
                  <a:cxn ang="0">
                    <a:pos x="0" y="589"/>
                  </a:cxn>
                  <a:cxn ang="0">
                    <a:pos x="161" y="174"/>
                  </a:cxn>
                  <a:cxn ang="0">
                    <a:pos x="589" y="0"/>
                  </a:cxn>
                  <a:cxn ang="0">
                    <a:pos x="118" y="0"/>
                  </a:cxn>
                </a:cxnLst>
                <a:rect l="0" t="0" r="r" b="b"/>
                <a:pathLst>
                  <a:path w="596" h="598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lnTo>
                      <a:pt x="0" y="589"/>
                    </a:lnTo>
                    <a:cubicBezTo>
                      <a:pt x="27" y="598"/>
                      <a:pt x="12" y="309"/>
                      <a:pt x="161" y="174"/>
                    </a:cubicBezTo>
                    <a:cubicBezTo>
                      <a:pt x="310" y="39"/>
                      <a:pt x="596" y="29"/>
                      <a:pt x="589" y="0"/>
                    </a:cubicBezTo>
                    <a:lnTo>
                      <a:pt x="1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>
                      <a:gamma/>
                      <a:tint val="60392"/>
                      <a:invGamma/>
                    </a:schemeClr>
                  </a:gs>
                  <a:gs pos="50000">
                    <a:schemeClr val="folHlink">
                      <a:alpha val="0"/>
                    </a:schemeClr>
                  </a:gs>
                  <a:gs pos="100000">
                    <a:schemeClr val="folHlink">
                      <a:gamma/>
                      <a:tint val="60392"/>
                      <a:invGamma/>
                    </a:schemeClr>
                  </a:gs>
                </a:gsLst>
                <a:lin ang="27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11" name="Text Box 8"/>
            <p:cNvSpPr txBox="1">
              <a:spLocks noChangeArrowheads="1"/>
            </p:cNvSpPr>
            <p:nvPr/>
          </p:nvSpPr>
          <p:spPr bwMode="white">
            <a:xfrm>
              <a:off x="3117850" y="4048125"/>
              <a:ext cx="1376363" cy="840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400" b="1" dirty="0" smtClean="0">
                  <a:solidFill>
                    <a:srgbClr val="F8F8F8"/>
                  </a:solidFill>
                  <a:cs typeface="Arial" charset="0"/>
                </a:rPr>
                <a:t>项目</a:t>
              </a:r>
              <a:endParaRPr lang="en-US" altLang="zh-CN" sz="2400" b="1" dirty="0" smtClean="0">
                <a:solidFill>
                  <a:srgbClr val="F8F8F8"/>
                </a:solidFill>
                <a:cs typeface="Arial" charset="0"/>
              </a:endParaRPr>
            </a:p>
            <a:p>
              <a:pPr algn="ctr" eaLnBrk="1" hangingPunct="1">
                <a:spcBef>
                  <a:spcPct val="50000"/>
                </a:spcBef>
              </a:pPr>
              <a:r>
                <a:rPr lang="zh-CN" altLang="en-US" sz="2400" b="1" dirty="0" smtClean="0">
                  <a:solidFill>
                    <a:srgbClr val="F8F8F8"/>
                  </a:solidFill>
                  <a:cs typeface="Arial" charset="0"/>
                </a:rPr>
                <a:t>目标</a:t>
              </a:r>
              <a:endParaRPr lang="en-US" altLang="zh-CN" sz="2400" b="1" dirty="0">
                <a:solidFill>
                  <a:srgbClr val="F8F8F8"/>
                </a:solidFill>
                <a:cs typeface="Arial" charset="0"/>
              </a:endParaRP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517650" y="4184650"/>
              <a:ext cx="164623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 dirty="0" smtClean="0">
                  <a:solidFill>
                    <a:srgbClr val="000000"/>
                  </a:solidFill>
                  <a:cs typeface="Arial" charset="0"/>
                </a:rPr>
                <a:t>OSS</a:t>
              </a:r>
              <a:r>
                <a:rPr lang="zh-CN" altLang="en-US" sz="1600" b="1" dirty="0" smtClean="0">
                  <a:solidFill>
                    <a:srgbClr val="000000"/>
                  </a:solidFill>
                  <a:cs typeface="Arial" charset="0"/>
                </a:rPr>
                <a:t>汇总层</a:t>
              </a:r>
              <a:endParaRPr lang="en-US" altLang="zh-CN" sz="1600" b="1" dirty="0" smtClean="0">
                <a:solidFill>
                  <a:srgbClr val="000000"/>
                </a:solidFill>
                <a:cs typeface="Arial" charset="0"/>
              </a:endParaRPr>
            </a:p>
            <a:p>
              <a:pPr algn="ctr" eaLnBrk="1" hangingPunct="1">
                <a:spcBef>
                  <a:spcPct val="50000"/>
                </a:spcBef>
              </a:pPr>
              <a:r>
                <a:rPr lang="zh-CN" altLang="en-US" sz="1600" b="1" dirty="0" smtClean="0">
                  <a:solidFill>
                    <a:srgbClr val="000000"/>
                  </a:solidFill>
                  <a:cs typeface="Arial" charset="0"/>
                </a:rPr>
                <a:t>项目</a:t>
              </a:r>
              <a:endParaRPr lang="en-US" altLang="zh-CN" sz="1600" b="1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3" name="AutoShape 10"/>
            <p:cNvSpPr>
              <a:spLocks noChangeArrowheads="1"/>
            </p:cNvSpPr>
            <p:nvPr/>
          </p:nvSpPr>
          <p:spPr bwMode="gray">
            <a:xfrm>
              <a:off x="3911600" y="3248025"/>
              <a:ext cx="1333500" cy="762000"/>
            </a:xfrm>
            <a:custGeom>
              <a:avLst/>
              <a:gdLst>
                <a:gd name="T0" fmla="*/ 2147483647 w 21600"/>
                <a:gd name="T1" fmla="*/ 3907790 h 21600"/>
                <a:gd name="T2" fmla="*/ 331297460 w 21600"/>
                <a:gd name="T3" fmla="*/ 467225634 h 21600"/>
                <a:gd name="T4" fmla="*/ 2147483647 w 21600"/>
                <a:gd name="T5" fmla="*/ 126399773 h 21600"/>
                <a:gd name="T6" fmla="*/ 2147483647 w 21600"/>
                <a:gd name="T7" fmla="*/ 313825776 h 21600"/>
                <a:gd name="T8" fmla="*/ 2147483647 w 21600"/>
                <a:gd name="T9" fmla="*/ 536154718 h 21600"/>
                <a:gd name="T10" fmla="*/ 2147483647 w 21600"/>
                <a:gd name="T11" fmla="*/ 41138008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8488" y="8640"/>
                  </a:moveTo>
                  <a:cubicBezTo>
                    <a:pt x="17520" y="5194"/>
                    <a:pt x="14378" y="2814"/>
                    <a:pt x="10800" y="2814"/>
                  </a:cubicBezTo>
                  <a:cubicBezTo>
                    <a:pt x="6441" y="2813"/>
                    <a:pt x="2888" y="6308"/>
                    <a:pt x="2815" y="10665"/>
                  </a:cubicBezTo>
                  <a:lnTo>
                    <a:pt x="1" y="10618"/>
                  </a:lnTo>
                  <a:cubicBezTo>
                    <a:pt x="100" y="4725"/>
                    <a:pt x="4906" y="-1"/>
                    <a:pt x="10800" y="0"/>
                  </a:cubicBezTo>
                  <a:cubicBezTo>
                    <a:pt x="15639" y="0"/>
                    <a:pt x="19888" y="3219"/>
                    <a:pt x="21197" y="7879"/>
                  </a:cubicBezTo>
                  <a:lnTo>
                    <a:pt x="23796" y="7148"/>
                  </a:lnTo>
                  <a:lnTo>
                    <a:pt x="20953" y="12212"/>
                  </a:lnTo>
                  <a:lnTo>
                    <a:pt x="15889" y="9370"/>
                  </a:lnTo>
                  <a:lnTo>
                    <a:pt x="18488" y="8640"/>
                  </a:lnTo>
                  <a:close/>
                </a:path>
              </a:pathLst>
            </a:custGeom>
            <a:solidFill>
              <a:schemeClr val="tx1">
                <a:alpha val="3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" name="Group 11"/>
            <p:cNvGrpSpPr>
              <a:grpSpLocks/>
            </p:cNvGrpSpPr>
            <p:nvPr/>
          </p:nvGrpSpPr>
          <p:grpSpPr bwMode="auto">
            <a:xfrm>
              <a:off x="4640263" y="3814763"/>
              <a:ext cx="1368425" cy="1266825"/>
              <a:chOff x="2226" y="2171"/>
              <a:chExt cx="798" cy="741"/>
            </a:xfrm>
          </p:grpSpPr>
          <p:sp>
            <p:nvSpPr>
              <p:cNvPr id="57" name="AutoShape 12"/>
              <p:cNvSpPr>
                <a:spLocks noChangeArrowheads="1"/>
              </p:cNvSpPr>
              <p:nvPr/>
            </p:nvSpPr>
            <p:spPr bwMode="gray">
              <a:xfrm>
                <a:off x="2226" y="2171"/>
                <a:ext cx="798" cy="741"/>
              </a:xfrm>
              <a:prstGeom prst="roundRect">
                <a:avLst>
                  <a:gd name="adj" fmla="val 11921"/>
                </a:avLst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72941"/>
                      <a:invGamma/>
                    </a:schemeClr>
                  </a:gs>
                </a:gsLst>
                <a:lin ang="5400000" scaled="1"/>
              </a:gradFill>
              <a:ln w="25400">
                <a:noFill/>
                <a:round/>
                <a:headEnd/>
                <a:tailEnd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8" name="Freeform 13"/>
              <p:cNvSpPr>
                <a:spLocks/>
              </p:cNvSpPr>
              <p:nvPr/>
            </p:nvSpPr>
            <p:spPr bwMode="gray">
              <a:xfrm>
                <a:off x="2256" y="2208"/>
                <a:ext cx="397" cy="370"/>
              </a:xfrm>
              <a:custGeom>
                <a:avLst/>
                <a:gdLst/>
                <a:ahLst/>
                <a:cxnLst>
                  <a:cxn ang="0">
                    <a:pos x="118" y="0"/>
                  </a:cxn>
                  <a:cxn ang="0">
                    <a:pos x="0" y="118"/>
                  </a:cxn>
                  <a:cxn ang="0">
                    <a:pos x="0" y="589"/>
                  </a:cxn>
                  <a:cxn ang="0">
                    <a:pos x="161" y="174"/>
                  </a:cxn>
                  <a:cxn ang="0">
                    <a:pos x="589" y="0"/>
                  </a:cxn>
                  <a:cxn ang="0">
                    <a:pos x="118" y="0"/>
                  </a:cxn>
                </a:cxnLst>
                <a:rect l="0" t="0" r="r" b="b"/>
                <a:pathLst>
                  <a:path w="596" h="598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lnTo>
                      <a:pt x="0" y="589"/>
                    </a:lnTo>
                    <a:cubicBezTo>
                      <a:pt x="27" y="598"/>
                      <a:pt x="12" y="309"/>
                      <a:pt x="161" y="174"/>
                    </a:cubicBezTo>
                    <a:cubicBezTo>
                      <a:pt x="310" y="39"/>
                      <a:pt x="596" y="29"/>
                      <a:pt x="589" y="0"/>
                    </a:cubicBezTo>
                    <a:lnTo>
                      <a:pt x="1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2">
                      <a:gamma/>
                      <a:tint val="60392"/>
                      <a:invGamma/>
                    </a:schemeClr>
                  </a:gs>
                  <a:gs pos="5000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60392"/>
                      <a:invGamma/>
                    </a:schemeClr>
                  </a:gs>
                </a:gsLst>
                <a:lin ang="27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15" name="Text Box 14"/>
            <p:cNvSpPr txBox="1">
              <a:spLocks noChangeArrowheads="1"/>
            </p:cNvSpPr>
            <p:nvPr/>
          </p:nvSpPr>
          <p:spPr bwMode="white">
            <a:xfrm>
              <a:off x="4637088" y="4048125"/>
              <a:ext cx="137636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b="1" dirty="0" smtClean="0">
                  <a:solidFill>
                    <a:srgbClr val="F8F8F8"/>
                  </a:solidFill>
                  <a:cs typeface="Arial" charset="0"/>
                </a:rPr>
                <a:t>Kudu</a:t>
              </a:r>
              <a:r>
                <a:rPr lang="zh-CN" altLang="en-US" sz="2400" b="1" dirty="0" smtClean="0">
                  <a:solidFill>
                    <a:srgbClr val="F8F8F8"/>
                  </a:solidFill>
                  <a:cs typeface="Arial" charset="0"/>
                </a:rPr>
                <a:t>组件特性</a:t>
              </a:r>
              <a:endParaRPr lang="en-US" altLang="zh-CN" sz="2400" b="1" dirty="0">
                <a:solidFill>
                  <a:srgbClr val="F8F8F8"/>
                </a:solidFill>
                <a:cs typeface="Arial" charset="0"/>
              </a:endParaRPr>
            </a:p>
          </p:txBody>
        </p:sp>
        <p:grpSp>
          <p:nvGrpSpPr>
            <p:cNvPr id="16" name="Group 15"/>
            <p:cNvGrpSpPr>
              <a:grpSpLocks/>
            </p:cNvGrpSpPr>
            <p:nvPr/>
          </p:nvGrpSpPr>
          <p:grpSpPr bwMode="auto">
            <a:xfrm>
              <a:off x="1235075" y="2486025"/>
              <a:ext cx="1196975" cy="1171575"/>
              <a:chOff x="480" y="1200"/>
              <a:chExt cx="1042" cy="1019"/>
            </a:xfrm>
          </p:grpSpPr>
          <p:grpSp>
            <p:nvGrpSpPr>
              <p:cNvPr id="53" name="Group 16"/>
              <p:cNvGrpSpPr>
                <a:grpSpLocks/>
              </p:cNvGrpSpPr>
              <p:nvPr/>
            </p:nvGrpSpPr>
            <p:grpSpPr bwMode="auto">
              <a:xfrm>
                <a:off x="480" y="1200"/>
                <a:ext cx="1042" cy="1019"/>
                <a:chOff x="480" y="1200"/>
                <a:chExt cx="1042" cy="1019"/>
              </a:xfrm>
            </p:grpSpPr>
            <p:pic>
              <p:nvPicPr>
                <p:cNvPr id="55" name="Picture 17" descr="circuler_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gray">
                <a:xfrm>
                  <a:off x="480" y="1200"/>
                  <a:ext cx="1042" cy="10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6" name="Oval 18"/>
                <p:cNvSpPr>
                  <a:spLocks noChangeArrowheads="1"/>
                </p:cNvSpPr>
                <p:nvPr/>
              </p:nvSpPr>
              <p:spPr bwMode="gray">
                <a:xfrm>
                  <a:off x="480" y="1200"/>
                  <a:ext cx="1035" cy="101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>
                        <a:alpha val="55000"/>
                      </a:schemeClr>
                    </a:gs>
                    <a:gs pos="50000">
                      <a:schemeClr val="folHlink">
                        <a:gamma/>
                        <a:shade val="46275"/>
                        <a:invGamma/>
                        <a:alpha val="89999"/>
                      </a:schemeClr>
                    </a:gs>
                    <a:gs pos="100000">
                      <a:schemeClr val="folHlink">
                        <a:alpha val="55000"/>
                      </a:scheme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pic>
            <p:nvPicPr>
              <p:cNvPr id="54" name="Picture 19" descr="Picture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584" y="1210"/>
                <a:ext cx="823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7" name="Group 20"/>
            <p:cNvGrpSpPr>
              <a:grpSpLocks/>
            </p:cNvGrpSpPr>
            <p:nvPr/>
          </p:nvGrpSpPr>
          <p:grpSpPr bwMode="auto">
            <a:xfrm>
              <a:off x="374650" y="3857625"/>
              <a:ext cx="1196975" cy="1171575"/>
              <a:chOff x="480" y="1200"/>
              <a:chExt cx="1042" cy="1019"/>
            </a:xfrm>
          </p:grpSpPr>
          <p:grpSp>
            <p:nvGrpSpPr>
              <p:cNvPr id="49" name="Group 21"/>
              <p:cNvGrpSpPr>
                <a:grpSpLocks/>
              </p:cNvGrpSpPr>
              <p:nvPr/>
            </p:nvGrpSpPr>
            <p:grpSpPr bwMode="auto">
              <a:xfrm>
                <a:off x="480" y="1200"/>
                <a:ext cx="1042" cy="1019"/>
                <a:chOff x="480" y="1200"/>
                <a:chExt cx="1042" cy="1019"/>
              </a:xfrm>
            </p:grpSpPr>
            <p:pic>
              <p:nvPicPr>
                <p:cNvPr id="51" name="Picture 22" descr="circuler_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gray">
                <a:xfrm>
                  <a:off x="480" y="1200"/>
                  <a:ext cx="1042" cy="10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2" name="Oval 23"/>
                <p:cNvSpPr>
                  <a:spLocks noChangeArrowheads="1"/>
                </p:cNvSpPr>
                <p:nvPr/>
              </p:nvSpPr>
              <p:spPr bwMode="gray">
                <a:xfrm>
                  <a:off x="480" y="1200"/>
                  <a:ext cx="1035" cy="101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>
                        <a:alpha val="55000"/>
                      </a:schemeClr>
                    </a:gs>
                    <a:gs pos="50000">
                      <a:schemeClr val="folHlink">
                        <a:gamma/>
                        <a:shade val="46275"/>
                        <a:invGamma/>
                        <a:alpha val="89999"/>
                      </a:schemeClr>
                    </a:gs>
                    <a:gs pos="100000">
                      <a:schemeClr val="folHlink">
                        <a:alpha val="55000"/>
                      </a:scheme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pic>
            <p:nvPicPr>
              <p:cNvPr id="50" name="Picture 24" descr="Picture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584" y="1210"/>
                <a:ext cx="823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" name="Group 25"/>
            <p:cNvGrpSpPr>
              <a:grpSpLocks/>
            </p:cNvGrpSpPr>
            <p:nvPr/>
          </p:nvGrpSpPr>
          <p:grpSpPr bwMode="auto">
            <a:xfrm>
              <a:off x="1235075" y="5153025"/>
              <a:ext cx="1196975" cy="1171575"/>
              <a:chOff x="480" y="1200"/>
              <a:chExt cx="1042" cy="1019"/>
            </a:xfrm>
          </p:grpSpPr>
          <p:grpSp>
            <p:nvGrpSpPr>
              <p:cNvPr id="45" name="Group 26"/>
              <p:cNvGrpSpPr>
                <a:grpSpLocks/>
              </p:cNvGrpSpPr>
              <p:nvPr/>
            </p:nvGrpSpPr>
            <p:grpSpPr bwMode="auto">
              <a:xfrm>
                <a:off x="480" y="1200"/>
                <a:ext cx="1042" cy="1019"/>
                <a:chOff x="480" y="1200"/>
                <a:chExt cx="1042" cy="1019"/>
              </a:xfrm>
            </p:grpSpPr>
            <p:pic>
              <p:nvPicPr>
                <p:cNvPr id="47" name="Picture 27" descr="circuler_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gray">
                <a:xfrm>
                  <a:off x="480" y="1200"/>
                  <a:ext cx="1042" cy="10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8" name="Oval 28"/>
                <p:cNvSpPr>
                  <a:spLocks noChangeArrowheads="1"/>
                </p:cNvSpPr>
                <p:nvPr/>
              </p:nvSpPr>
              <p:spPr bwMode="gray">
                <a:xfrm>
                  <a:off x="480" y="1200"/>
                  <a:ext cx="1035" cy="101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>
                        <a:alpha val="55000"/>
                      </a:schemeClr>
                    </a:gs>
                    <a:gs pos="50000">
                      <a:schemeClr val="folHlink">
                        <a:gamma/>
                        <a:shade val="46275"/>
                        <a:invGamma/>
                        <a:alpha val="89999"/>
                      </a:schemeClr>
                    </a:gs>
                    <a:gs pos="100000">
                      <a:schemeClr val="folHlink">
                        <a:alpha val="55000"/>
                      </a:scheme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pic>
            <p:nvPicPr>
              <p:cNvPr id="46" name="Picture 29" descr="Picture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584" y="1210"/>
                <a:ext cx="823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9" name="Text Box 30"/>
            <p:cNvSpPr txBox="1">
              <a:spLocks noChangeArrowheads="1"/>
            </p:cNvSpPr>
            <p:nvPr/>
          </p:nvSpPr>
          <p:spPr bwMode="white">
            <a:xfrm>
              <a:off x="1300163" y="2792413"/>
              <a:ext cx="106045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F8F8F8"/>
                  </a:solidFill>
                  <a:cs typeface="Arial" charset="0"/>
                </a:rPr>
                <a:t>结构化</a:t>
              </a:r>
              <a:r>
                <a:rPr lang="zh-CN" altLang="en-US" sz="1600" b="1" dirty="0" smtClean="0">
                  <a:solidFill>
                    <a:srgbClr val="F8F8F8"/>
                  </a:solidFill>
                  <a:cs typeface="Arial" charset="0"/>
                </a:rPr>
                <a:t>数据抽取至大数据</a:t>
              </a:r>
              <a:endParaRPr lang="en-US" altLang="zh-CN" sz="1600" b="1" dirty="0">
                <a:solidFill>
                  <a:srgbClr val="F8F8F8"/>
                </a:solidFill>
                <a:cs typeface="Arial" charset="0"/>
              </a:endParaRPr>
            </a:p>
          </p:txBody>
        </p:sp>
        <p:sp>
          <p:nvSpPr>
            <p:cNvPr id="20" name="Text Box 31"/>
            <p:cNvSpPr txBox="1">
              <a:spLocks noChangeArrowheads="1"/>
            </p:cNvSpPr>
            <p:nvPr/>
          </p:nvSpPr>
          <p:spPr bwMode="white">
            <a:xfrm>
              <a:off x="415925" y="4179888"/>
              <a:ext cx="106045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F8F8F8"/>
                  </a:solidFill>
                  <a:cs typeface="Arial" charset="0"/>
                </a:rPr>
                <a:t>准</a:t>
              </a:r>
              <a:r>
                <a:rPr lang="zh-CN" altLang="en-US" sz="1600" b="1" dirty="0" smtClean="0">
                  <a:solidFill>
                    <a:srgbClr val="F8F8F8"/>
                  </a:solidFill>
                  <a:cs typeface="Arial" charset="0"/>
                </a:rPr>
                <a:t>实时端到端流程</a:t>
              </a:r>
              <a:endParaRPr lang="en-US" altLang="zh-CN" sz="1600" b="1" dirty="0">
                <a:solidFill>
                  <a:srgbClr val="F8F8F8"/>
                </a:solidFill>
                <a:cs typeface="Arial" charset="0"/>
              </a:endParaRPr>
            </a:p>
          </p:txBody>
        </p:sp>
        <p:sp>
          <p:nvSpPr>
            <p:cNvPr id="21" name="Text Box 32"/>
            <p:cNvSpPr txBox="1">
              <a:spLocks noChangeArrowheads="1"/>
            </p:cNvSpPr>
            <p:nvPr/>
          </p:nvSpPr>
          <p:spPr bwMode="white">
            <a:xfrm>
              <a:off x="1303338" y="5445125"/>
              <a:ext cx="1060450" cy="483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600" b="1" dirty="0" smtClean="0">
                  <a:solidFill>
                    <a:srgbClr val="F8F8F8"/>
                  </a:solidFill>
                  <a:cs typeface="Arial" charset="0"/>
                </a:rPr>
                <a:t>应用易于使用</a:t>
              </a:r>
              <a:endParaRPr lang="en-US" altLang="zh-CN" sz="1600" b="1" dirty="0">
                <a:solidFill>
                  <a:srgbClr val="F8F8F8"/>
                </a:solidFill>
                <a:cs typeface="Arial" charset="0"/>
              </a:endParaRPr>
            </a:p>
          </p:txBody>
        </p:sp>
        <p:grpSp>
          <p:nvGrpSpPr>
            <p:cNvPr id="22" name="Group 33"/>
            <p:cNvGrpSpPr>
              <a:grpSpLocks/>
            </p:cNvGrpSpPr>
            <p:nvPr/>
          </p:nvGrpSpPr>
          <p:grpSpPr bwMode="auto">
            <a:xfrm>
              <a:off x="6748463" y="2486025"/>
              <a:ext cx="1196975" cy="1171575"/>
              <a:chOff x="480" y="1200"/>
              <a:chExt cx="1042" cy="1019"/>
            </a:xfrm>
          </p:grpSpPr>
          <p:grpSp>
            <p:nvGrpSpPr>
              <p:cNvPr id="41" name="Group 34"/>
              <p:cNvGrpSpPr>
                <a:grpSpLocks/>
              </p:cNvGrpSpPr>
              <p:nvPr/>
            </p:nvGrpSpPr>
            <p:grpSpPr bwMode="auto">
              <a:xfrm>
                <a:off x="480" y="1200"/>
                <a:ext cx="1042" cy="1019"/>
                <a:chOff x="480" y="1200"/>
                <a:chExt cx="1042" cy="1019"/>
              </a:xfrm>
            </p:grpSpPr>
            <p:pic>
              <p:nvPicPr>
                <p:cNvPr id="43" name="Picture 35" descr="circuler_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gray">
                <a:xfrm>
                  <a:off x="480" y="1200"/>
                  <a:ext cx="1042" cy="10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4" name="Oval 36"/>
                <p:cNvSpPr>
                  <a:spLocks noChangeArrowheads="1"/>
                </p:cNvSpPr>
                <p:nvPr/>
              </p:nvSpPr>
              <p:spPr bwMode="gray">
                <a:xfrm>
                  <a:off x="480" y="1200"/>
                  <a:ext cx="1035" cy="101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>
                        <a:alpha val="55000"/>
                      </a:schemeClr>
                    </a:gs>
                    <a:gs pos="50000">
                      <a:schemeClr val="accent2">
                        <a:gamma/>
                        <a:shade val="66275"/>
                        <a:invGamma/>
                        <a:alpha val="89999"/>
                      </a:schemeClr>
                    </a:gs>
                    <a:gs pos="100000">
                      <a:schemeClr val="accent2">
                        <a:alpha val="55000"/>
                      </a:scheme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pic>
            <p:nvPicPr>
              <p:cNvPr id="42" name="Picture 37" descr="Picture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584" y="1210"/>
                <a:ext cx="823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3" name="Text Box 38"/>
            <p:cNvSpPr txBox="1">
              <a:spLocks noChangeArrowheads="1"/>
            </p:cNvSpPr>
            <p:nvPr/>
          </p:nvSpPr>
          <p:spPr bwMode="white">
            <a:xfrm>
              <a:off x="6813550" y="2792413"/>
              <a:ext cx="1060450" cy="483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600" b="1" dirty="0" smtClean="0">
                  <a:solidFill>
                    <a:srgbClr val="F8F8F8"/>
                  </a:solidFill>
                  <a:cs typeface="Arial" charset="0"/>
                </a:rPr>
                <a:t>较好地支持结构化数据</a:t>
              </a:r>
              <a:endParaRPr lang="en-US" altLang="zh-CN" sz="1600" b="1" dirty="0">
                <a:solidFill>
                  <a:srgbClr val="F8F8F8"/>
                </a:solidFill>
                <a:cs typeface="Arial" charset="0"/>
              </a:endParaRPr>
            </a:p>
          </p:txBody>
        </p:sp>
        <p:grpSp>
          <p:nvGrpSpPr>
            <p:cNvPr id="24" name="Group 39"/>
            <p:cNvGrpSpPr>
              <a:grpSpLocks/>
            </p:cNvGrpSpPr>
            <p:nvPr/>
          </p:nvGrpSpPr>
          <p:grpSpPr bwMode="auto">
            <a:xfrm>
              <a:off x="7642225" y="3857625"/>
              <a:ext cx="1196975" cy="1171575"/>
              <a:chOff x="480" y="1200"/>
              <a:chExt cx="1042" cy="1019"/>
            </a:xfrm>
          </p:grpSpPr>
          <p:grpSp>
            <p:nvGrpSpPr>
              <p:cNvPr id="37" name="Group 40"/>
              <p:cNvGrpSpPr>
                <a:grpSpLocks/>
              </p:cNvGrpSpPr>
              <p:nvPr/>
            </p:nvGrpSpPr>
            <p:grpSpPr bwMode="auto">
              <a:xfrm>
                <a:off x="480" y="1200"/>
                <a:ext cx="1042" cy="1019"/>
                <a:chOff x="480" y="1200"/>
                <a:chExt cx="1042" cy="1019"/>
              </a:xfrm>
            </p:grpSpPr>
            <p:pic>
              <p:nvPicPr>
                <p:cNvPr id="39" name="Picture 41" descr="circuler_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gray">
                <a:xfrm>
                  <a:off x="480" y="1200"/>
                  <a:ext cx="1042" cy="10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0" name="Oval 42"/>
                <p:cNvSpPr>
                  <a:spLocks noChangeArrowheads="1"/>
                </p:cNvSpPr>
                <p:nvPr/>
              </p:nvSpPr>
              <p:spPr bwMode="gray">
                <a:xfrm>
                  <a:off x="480" y="1200"/>
                  <a:ext cx="1035" cy="101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>
                        <a:alpha val="55000"/>
                      </a:schemeClr>
                    </a:gs>
                    <a:gs pos="50000">
                      <a:schemeClr val="accent2">
                        <a:gamma/>
                        <a:shade val="66275"/>
                        <a:invGamma/>
                        <a:alpha val="89999"/>
                      </a:schemeClr>
                    </a:gs>
                    <a:gs pos="100000">
                      <a:schemeClr val="accent2">
                        <a:alpha val="55000"/>
                      </a:scheme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pic>
            <p:nvPicPr>
              <p:cNvPr id="38" name="Picture 43" descr="Picture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584" y="1210"/>
                <a:ext cx="823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5" name="Text Box 44"/>
            <p:cNvSpPr txBox="1">
              <a:spLocks noChangeArrowheads="1"/>
            </p:cNvSpPr>
            <p:nvPr/>
          </p:nvSpPr>
          <p:spPr bwMode="white">
            <a:xfrm>
              <a:off x="7761692" y="4048125"/>
              <a:ext cx="1060450" cy="891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600" b="1" dirty="0" smtClean="0">
                  <a:solidFill>
                    <a:srgbClr val="F8F8F8"/>
                  </a:solidFill>
                  <a:cs typeface="Arial" charset="0"/>
                </a:rPr>
                <a:t>支持</a:t>
              </a:r>
              <a:r>
                <a:rPr lang="en-US" altLang="zh-CN" sz="1600" b="1" dirty="0" smtClean="0">
                  <a:solidFill>
                    <a:srgbClr val="F8F8F8"/>
                  </a:solidFill>
                  <a:cs typeface="Arial" charset="0"/>
                </a:rPr>
                <a:t>spark steaming</a:t>
              </a:r>
              <a:r>
                <a:rPr lang="zh-CN" altLang="en-US" sz="1600" b="1" dirty="0" smtClean="0">
                  <a:solidFill>
                    <a:srgbClr val="F8F8F8"/>
                  </a:solidFill>
                  <a:cs typeface="Arial" charset="0"/>
                </a:rPr>
                <a:t>，</a:t>
              </a:r>
              <a:r>
                <a:rPr lang="en-US" altLang="zh-CN" sz="1600" b="1" dirty="0" err="1" smtClean="0">
                  <a:solidFill>
                    <a:srgbClr val="F8F8F8"/>
                  </a:solidFill>
                  <a:cs typeface="Arial" charset="0"/>
                </a:rPr>
                <a:t>kafka</a:t>
              </a:r>
              <a:r>
                <a:rPr lang="zh-CN" altLang="en-US" sz="1600" b="1" dirty="0" smtClean="0">
                  <a:solidFill>
                    <a:srgbClr val="F8F8F8"/>
                  </a:solidFill>
                  <a:cs typeface="Arial" charset="0"/>
                </a:rPr>
                <a:t>实时组件</a:t>
              </a:r>
              <a:endParaRPr lang="en-US" altLang="zh-CN" sz="1600" b="1" dirty="0">
                <a:solidFill>
                  <a:srgbClr val="F8F8F8"/>
                </a:solidFill>
                <a:cs typeface="Arial" charset="0"/>
              </a:endParaRPr>
            </a:p>
          </p:txBody>
        </p:sp>
        <p:grpSp>
          <p:nvGrpSpPr>
            <p:cNvPr id="26" name="Group 45"/>
            <p:cNvGrpSpPr>
              <a:grpSpLocks/>
            </p:cNvGrpSpPr>
            <p:nvPr/>
          </p:nvGrpSpPr>
          <p:grpSpPr bwMode="auto">
            <a:xfrm>
              <a:off x="6748463" y="5135563"/>
              <a:ext cx="1196975" cy="1171575"/>
              <a:chOff x="480" y="1200"/>
              <a:chExt cx="1042" cy="1019"/>
            </a:xfrm>
          </p:grpSpPr>
          <p:grpSp>
            <p:nvGrpSpPr>
              <p:cNvPr id="30" name="Group 46"/>
              <p:cNvGrpSpPr>
                <a:grpSpLocks/>
              </p:cNvGrpSpPr>
              <p:nvPr/>
            </p:nvGrpSpPr>
            <p:grpSpPr bwMode="auto">
              <a:xfrm>
                <a:off x="480" y="1200"/>
                <a:ext cx="1042" cy="1019"/>
                <a:chOff x="480" y="1200"/>
                <a:chExt cx="1042" cy="1019"/>
              </a:xfrm>
            </p:grpSpPr>
            <p:pic>
              <p:nvPicPr>
                <p:cNvPr id="35" name="Picture 47" descr="circuler_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gray">
                <a:xfrm>
                  <a:off x="480" y="1200"/>
                  <a:ext cx="1042" cy="10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6" name="Oval 48"/>
                <p:cNvSpPr>
                  <a:spLocks noChangeArrowheads="1"/>
                </p:cNvSpPr>
                <p:nvPr/>
              </p:nvSpPr>
              <p:spPr bwMode="gray">
                <a:xfrm>
                  <a:off x="480" y="1200"/>
                  <a:ext cx="1035" cy="101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>
                        <a:alpha val="55000"/>
                      </a:schemeClr>
                    </a:gs>
                    <a:gs pos="50000">
                      <a:schemeClr val="accent2">
                        <a:gamma/>
                        <a:shade val="66275"/>
                        <a:invGamma/>
                        <a:alpha val="89999"/>
                      </a:schemeClr>
                    </a:gs>
                    <a:gs pos="100000">
                      <a:schemeClr val="accent2">
                        <a:alpha val="55000"/>
                      </a:scheme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pic>
            <p:nvPicPr>
              <p:cNvPr id="34" name="Picture 49" descr="Picture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584" y="1210"/>
                <a:ext cx="823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7" name="Text Box 50"/>
            <p:cNvSpPr txBox="1">
              <a:spLocks noChangeArrowheads="1"/>
            </p:cNvSpPr>
            <p:nvPr/>
          </p:nvSpPr>
          <p:spPr bwMode="white">
            <a:xfrm>
              <a:off x="6813550" y="5441950"/>
              <a:ext cx="1060450" cy="483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600" b="1" dirty="0" smtClean="0">
                  <a:solidFill>
                    <a:srgbClr val="F8F8F8"/>
                  </a:solidFill>
                  <a:cs typeface="Arial" charset="0"/>
                </a:rPr>
                <a:t>支持</a:t>
              </a:r>
              <a:r>
                <a:rPr lang="en-US" altLang="zh-CN" sz="1600" b="1" dirty="0" smtClean="0">
                  <a:solidFill>
                    <a:srgbClr val="F8F8F8"/>
                  </a:solidFill>
                  <a:cs typeface="Arial" charset="0"/>
                </a:rPr>
                <a:t>impala</a:t>
              </a:r>
              <a:r>
                <a:rPr lang="zh-CN" altLang="en-US" sz="1600" b="1" dirty="0" smtClean="0">
                  <a:solidFill>
                    <a:srgbClr val="F8F8F8"/>
                  </a:solidFill>
                  <a:cs typeface="Arial" charset="0"/>
                </a:rPr>
                <a:t>、</a:t>
              </a:r>
              <a:r>
                <a:rPr lang="en-US" altLang="zh-CN" sz="1600" b="1" dirty="0" smtClean="0">
                  <a:solidFill>
                    <a:srgbClr val="F8F8F8"/>
                  </a:solidFill>
                  <a:cs typeface="Arial" charset="0"/>
                </a:rPr>
                <a:t>spark</a:t>
              </a:r>
              <a:r>
                <a:rPr lang="zh-CN" altLang="en-US" sz="1600" b="1" dirty="0" smtClean="0">
                  <a:solidFill>
                    <a:srgbClr val="F8F8F8"/>
                  </a:solidFill>
                  <a:cs typeface="Arial" charset="0"/>
                </a:rPr>
                <a:t>计算</a:t>
              </a:r>
              <a:endParaRPr lang="en-US" altLang="zh-CN" sz="1600" b="1" dirty="0">
                <a:solidFill>
                  <a:srgbClr val="F8F8F8"/>
                </a:solidFill>
                <a:cs typeface="Arial" charset="0"/>
              </a:endParaRPr>
            </a:p>
          </p:txBody>
        </p:sp>
        <p:sp>
          <p:nvSpPr>
            <p:cNvPr id="28" name="AutoShape 51"/>
            <p:cNvSpPr>
              <a:spLocks noChangeArrowheads="1"/>
            </p:cNvSpPr>
            <p:nvPr/>
          </p:nvSpPr>
          <p:spPr bwMode="gray">
            <a:xfrm rot="10800000">
              <a:off x="3956050" y="4924425"/>
              <a:ext cx="1333500" cy="762000"/>
            </a:xfrm>
            <a:custGeom>
              <a:avLst/>
              <a:gdLst>
                <a:gd name="T0" fmla="*/ 2147483647 w 21600"/>
                <a:gd name="T1" fmla="*/ 3907790 h 21600"/>
                <a:gd name="T2" fmla="*/ 331297460 w 21600"/>
                <a:gd name="T3" fmla="*/ 467225634 h 21600"/>
                <a:gd name="T4" fmla="*/ 2147483647 w 21600"/>
                <a:gd name="T5" fmla="*/ 126399773 h 21600"/>
                <a:gd name="T6" fmla="*/ 2147483647 w 21600"/>
                <a:gd name="T7" fmla="*/ 313825776 h 21600"/>
                <a:gd name="T8" fmla="*/ 2147483647 w 21600"/>
                <a:gd name="T9" fmla="*/ 536154718 h 21600"/>
                <a:gd name="T10" fmla="*/ 2147483647 w 21600"/>
                <a:gd name="T11" fmla="*/ 41138008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8488" y="8640"/>
                  </a:moveTo>
                  <a:cubicBezTo>
                    <a:pt x="17520" y="5194"/>
                    <a:pt x="14378" y="2814"/>
                    <a:pt x="10800" y="2814"/>
                  </a:cubicBezTo>
                  <a:cubicBezTo>
                    <a:pt x="6441" y="2813"/>
                    <a:pt x="2888" y="6308"/>
                    <a:pt x="2815" y="10665"/>
                  </a:cubicBezTo>
                  <a:lnTo>
                    <a:pt x="1" y="10618"/>
                  </a:lnTo>
                  <a:cubicBezTo>
                    <a:pt x="100" y="4725"/>
                    <a:pt x="4906" y="-1"/>
                    <a:pt x="10800" y="0"/>
                  </a:cubicBezTo>
                  <a:cubicBezTo>
                    <a:pt x="15639" y="0"/>
                    <a:pt x="19888" y="3219"/>
                    <a:pt x="21197" y="7879"/>
                  </a:cubicBezTo>
                  <a:lnTo>
                    <a:pt x="23796" y="7148"/>
                  </a:lnTo>
                  <a:lnTo>
                    <a:pt x="20953" y="12212"/>
                  </a:lnTo>
                  <a:lnTo>
                    <a:pt x="15889" y="9370"/>
                  </a:lnTo>
                  <a:lnTo>
                    <a:pt x="18488" y="8640"/>
                  </a:lnTo>
                  <a:close/>
                </a:path>
              </a:pathLst>
            </a:custGeom>
            <a:solidFill>
              <a:schemeClr val="tx1">
                <a:alpha val="3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Text Box 52"/>
            <p:cNvSpPr txBox="1">
              <a:spLocks noChangeArrowheads="1"/>
            </p:cNvSpPr>
            <p:nvPr/>
          </p:nvSpPr>
          <p:spPr bwMode="auto">
            <a:xfrm>
              <a:off x="6043613" y="4184650"/>
              <a:ext cx="1646237" cy="483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600" b="1" dirty="0" smtClean="0">
                  <a:solidFill>
                    <a:srgbClr val="000000"/>
                  </a:solidFill>
                  <a:cs typeface="Arial" charset="0"/>
                </a:rPr>
                <a:t>大数据平台组件特性</a:t>
              </a:r>
              <a:endParaRPr lang="en-US" altLang="zh-CN" sz="1600" b="1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sp>
        <p:nvSpPr>
          <p:cNvPr id="61" name="矩形 60"/>
          <p:cNvSpPr/>
          <p:nvPr/>
        </p:nvSpPr>
        <p:spPr>
          <a:xfrm>
            <a:off x="330225" y="5305538"/>
            <a:ext cx="1162954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项目背景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前期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O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域数据上送大数据平台采用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HBASE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的架构，由于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HBASE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计算效率低，仅作为一个数据仓库用抽取的方式进行共享。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本次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O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域数据汇聚项目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希望结合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O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域数据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特性，对组件进行选型，并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进行深度定制优化，项目完成后可以提供数据的准实时共享、计算；共享后公司内部租户可以通过直接访问数据，并进行个性化计算的方式生成结果数据，避免了数据流程的复杂性。降低使用数据的技术门槛。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51776" y="1600870"/>
            <a:ext cx="193827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项目项目目标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推动大数据平台结构化数据架构演进；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推动大数据平台准实时流程建设；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提供基于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即可建模取数的统一平台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82799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ic15921630.jpg"/>
          <p:cNvPicPr>
            <a:picLocks noChangeAspect="1"/>
          </p:cNvPicPr>
          <p:nvPr/>
        </p:nvPicPr>
        <p:blipFill>
          <a:blip r:embed="rId3" cstate="print">
            <a:extLst/>
          </a:blip>
          <a:srcRect l="19440" r="13290"/>
          <a:stretch>
            <a:fillRect/>
          </a:stretch>
        </p:blipFill>
        <p:spPr>
          <a:xfrm>
            <a:off x="-137688" y="-32498"/>
            <a:ext cx="12467376" cy="6922996"/>
          </a:xfrm>
          <a:prstGeom prst="rect">
            <a:avLst/>
          </a:prstGeom>
          <a:ln w="12700">
            <a:miter lim="400000"/>
          </a:ln>
        </p:spPr>
      </p:pic>
      <p:sp>
        <p:nvSpPr>
          <p:cNvPr id="349" name="Shape 349"/>
          <p:cNvSpPr/>
          <p:nvPr/>
        </p:nvSpPr>
        <p:spPr>
          <a:xfrm>
            <a:off x="-137688" y="-32498"/>
            <a:ext cx="12467376" cy="6952430"/>
          </a:xfrm>
          <a:prstGeom prst="rect">
            <a:avLst/>
          </a:prstGeom>
          <a:solidFill>
            <a:srgbClr val="001674">
              <a:alpha val="7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defRPr sz="1600">
                <a:solidFill>
                  <a:schemeClr val="accent3">
                    <a:lumOff val="44000"/>
                  </a:scheme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2" name="文本框 1"/>
          <p:cNvSpPr txBox="1"/>
          <p:nvPr/>
        </p:nvSpPr>
        <p:spPr>
          <a:xfrm>
            <a:off x="1448275" y="2663005"/>
            <a:ext cx="3491345" cy="1323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8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/>
              </a:rPr>
              <a:t>目    录</a:t>
            </a:r>
            <a:endParaRPr kumimoji="0" lang="en-US" altLang="zh-CN" sz="8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Calibri"/>
            </a:endParaRPr>
          </a:p>
        </p:txBody>
      </p:sp>
      <p:grpSp>
        <p:nvGrpSpPr>
          <p:cNvPr id="14" name="Group 3"/>
          <p:cNvGrpSpPr>
            <a:grpSpLocks/>
          </p:cNvGrpSpPr>
          <p:nvPr/>
        </p:nvGrpSpPr>
        <p:grpSpPr bwMode="auto">
          <a:xfrm>
            <a:off x="5805714" y="1742190"/>
            <a:ext cx="5410200" cy="665162"/>
            <a:chOff x="1152" y="1275"/>
            <a:chExt cx="3408" cy="419"/>
          </a:xfrm>
        </p:grpSpPr>
        <p:grpSp>
          <p:nvGrpSpPr>
            <p:cNvPr id="15" name="Group 4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20" name="AutoShape 5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AutoShape 6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AutoShape 7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6" name="Line 8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9"/>
            <p:cNvSpPr txBox="1">
              <a:spLocks noChangeArrowheads="1"/>
            </p:cNvSpPr>
            <p:nvPr/>
          </p:nvSpPr>
          <p:spPr bwMode="auto">
            <a:xfrm>
              <a:off x="2160" y="1323"/>
              <a:ext cx="21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2400" dirty="0">
                  <a:solidFill>
                    <a:schemeClr val="bg1"/>
                  </a:solidFill>
                </a:rPr>
                <a:t>Kudu</a:t>
              </a:r>
              <a:r>
                <a:rPr lang="zh-CN" altLang="en-US" sz="2400" dirty="0">
                  <a:solidFill>
                    <a:schemeClr val="bg1"/>
                  </a:solidFill>
                </a:rPr>
                <a:t>技术的介绍及定位</a:t>
              </a:r>
            </a:p>
          </p:txBody>
        </p:sp>
        <p:sp>
          <p:nvSpPr>
            <p:cNvPr id="19" name="Text Box 10"/>
            <p:cNvSpPr txBox="1">
              <a:spLocks noChangeArrowheads="1"/>
            </p:cNvSpPr>
            <p:nvPr/>
          </p:nvSpPr>
          <p:spPr bwMode="gray">
            <a:xfrm>
              <a:off x="1276" y="1337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23" name="Group 11"/>
          <p:cNvGrpSpPr>
            <a:grpSpLocks/>
          </p:cNvGrpSpPr>
          <p:nvPr/>
        </p:nvGrpSpPr>
        <p:grpSpPr bwMode="auto">
          <a:xfrm>
            <a:off x="5805714" y="2656590"/>
            <a:ext cx="5410200" cy="665162"/>
            <a:chOff x="1152" y="1851"/>
            <a:chExt cx="3408" cy="419"/>
          </a:xfrm>
        </p:grpSpPr>
        <p:grpSp>
          <p:nvGrpSpPr>
            <p:cNvPr id="24" name="Group 12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28" name="AutoShape 13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AutoShape 14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AutoShape 15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25" name="Line 16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Text Box 17"/>
            <p:cNvSpPr txBox="1">
              <a:spLocks noChangeArrowheads="1"/>
            </p:cNvSpPr>
            <p:nvPr/>
          </p:nvSpPr>
          <p:spPr bwMode="auto">
            <a:xfrm>
              <a:off x="2160" y="1899"/>
              <a:ext cx="173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2400" dirty="0">
                  <a:solidFill>
                    <a:schemeClr val="bg1"/>
                  </a:solidFill>
                </a:rPr>
                <a:t>Kudu</a:t>
              </a:r>
              <a:r>
                <a:rPr lang="zh-CN" altLang="en-US" sz="2400" dirty="0">
                  <a:solidFill>
                    <a:schemeClr val="bg1"/>
                  </a:solidFill>
                </a:rPr>
                <a:t>功能验证场景</a:t>
              </a:r>
            </a:p>
          </p:txBody>
        </p:sp>
        <p:sp>
          <p:nvSpPr>
            <p:cNvPr id="27" name="Text Box 18"/>
            <p:cNvSpPr txBox="1">
              <a:spLocks noChangeArrowheads="1"/>
            </p:cNvSpPr>
            <p:nvPr/>
          </p:nvSpPr>
          <p:spPr bwMode="gray">
            <a:xfrm>
              <a:off x="1276" y="1913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="1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31" name="Group 19"/>
          <p:cNvGrpSpPr>
            <a:grpSpLocks/>
          </p:cNvGrpSpPr>
          <p:nvPr/>
        </p:nvGrpSpPr>
        <p:grpSpPr bwMode="auto">
          <a:xfrm>
            <a:off x="5805714" y="3548765"/>
            <a:ext cx="5410200" cy="665162"/>
            <a:chOff x="1152" y="2413"/>
            <a:chExt cx="3408" cy="419"/>
          </a:xfrm>
        </p:grpSpPr>
        <p:grpSp>
          <p:nvGrpSpPr>
            <p:cNvPr id="32" name="Group 20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36" name="AutoShape 2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AutoShape 2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AutoShape 2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33" name="Line 24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Text Box 25"/>
            <p:cNvSpPr txBox="1">
              <a:spLocks noChangeArrowheads="1"/>
            </p:cNvSpPr>
            <p:nvPr/>
          </p:nvSpPr>
          <p:spPr bwMode="auto">
            <a:xfrm>
              <a:off x="2160" y="2461"/>
              <a:ext cx="188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2400" dirty="0">
                  <a:solidFill>
                    <a:schemeClr val="bg1"/>
                  </a:solidFill>
                </a:rPr>
                <a:t>OSS</a:t>
              </a:r>
              <a:r>
                <a:rPr lang="zh-CN" altLang="en-US" sz="2400" dirty="0">
                  <a:solidFill>
                    <a:schemeClr val="bg1"/>
                  </a:solidFill>
                </a:rPr>
                <a:t>汇总层项目介绍</a:t>
              </a:r>
            </a:p>
          </p:txBody>
        </p:sp>
        <p:sp>
          <p:nvSpPr>
            <p:cNvPr id="35" name="Text Box 26"/>
            <p:cNvSpPr txBox="1">
              <a:spLocks noChangeArrowheads="1"/>
            </p:cNvSpPr>
            <p:nvPr/>
          </p:nvSpPr>
          <p:spPr bwMode="gray">
            <a:xfrm>
              <a:off x="1276" y="2475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="1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39" name="Group 27"/>
          <p:cNvGrpSpPr>
            <a:grpSpLocks/>
          </p:cNvGrpSpPr>
          <p:nvPr/>
        </p:nvGrpSpPr>
        <p:grpSpPr bwMode="auto">
          <a:xfrm>
            <a:off x="5805714" y="4463165"/>
            <a:ext cx="5410200" cy="665162"/>
            <a:chOff x="1152" y="2989"/>
            <a:chExt cx="3408" cy="419"/>
          </a:xfrm>
        </p:grpSpPr>
        <p:grpSp>
          <p:nvGrpSpPr>
            <p:cNvPr id="40" name="Group 28"/>
            <p:cNvGrpSpPr>
              <a:grpSpLocks/>
            </p:cNvGrpSpPr>
            <p:nvPr/>
          </p:nvGrpSpPr>
          <p:grpSpPr bwMode="auto">
            <a:xfrm>
              <a:off x="1152" y="2989"/>
              <a:ext cx="480" cy="419"/>
              <a:chOff x="3174" y="2656"/>
              <a:chExt cx="1549" cy="1351"/>
            </a:xfrm>
          </p:grpSpPr>
          <p:sp>
            <p:nvSpPr>
              <p:cNvPr id="44" name="AutoShape 2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" name="AutoShape 3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AutoShape 3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41" name="Line 32"/>
            <p:cNvSpPr>
              <a:spLocks noChangeShapeType="1"/>
            </p:cNvSpPr>
            <p:nvPr/>
          </p:nvSpPr>
          <p:spPr bwMode="auto">
            <a:xfrm>
              <a:off x="1536" y="3373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Text Box 33"/>
            <p:cNvSpPr txBox="1">
              <a:spLocks noChangeArrowheads="1"/>
            </p:cNvSpPr>
            <p:nvPr/>
          </p:nvSpPr>
          <p:spPr bwMode="auto">
            <a:xfrm>
              <a:off x="2160" y="3037"/>
              <a:ext cx="108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2400" dirty="0">
                  <a:solidFill>
                    <a:schemeClr val="bg1"/>
                  </a:solidFill>
                </a:rPr>
                <a:t>汇总层应用</a:t>
              </a:r>
            </a:p>
          </p:txBody>
        </p:sp>
        <p:sp>
          <p:nvSpPr>
            <p:cNvPr id="43" name="Text Box 34"/>
            <p:cNvSpPr txBox="1">
              <a:spLocks noChangeArrowheads="1"/>
            </p:cNvSpPr>
            <p:nvPr/>
          </p:nvSpPr>
          <p:spPr bwMode="gray">
            <a:xfrm>
              <a:off x="1276" y="3051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="1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17770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2307"/>
          <p:cNvSpPr/>
          <p:nvPr/>
        </p:nvSpPr>
        <p:spPr>
          <a:xfrm>
            <a:off x="315712" y="-13469"/>
            <a:ext cx="555084" cy="727150"/>
          </a:xfrm>
          <a:prstGeom prst="rect">
            <a:avLst/>
          </a:prstGeom>
          <a:solidFill>
            <a:srgbClr val="52A7F9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defRPr sz="1600">
                <a:solidFill>
                  <a:srgbClr val="51A8F9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2" name="Shape 2308"/>
          <p:cNvSpPr/>
          <p:nvPr/>
        </p:nvSpPr>
        <p:spPr>
          <a:xfrm>
            <a:off x="385665" y="274228"/>
            <a:ext cx="415178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 defTabSz="412750">
              <a:defRPr sz="2000">
                <a:solidFill>
                  <a:schemeClr val="accent3">
                    <a:lumOff val="44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dirty="0" smtClean="0"/>
              <a:t>3.2</a:t>
            </a:r>
            <a:endParaRPr dirty="0"/>
          </a:p>
        </p:txBody>
      </p:sp>
      <p:sp>
        <p:nvSpPr>
          <p:cNvPr id="33" name="Shape 2309"/>
          <p:cNvSpPr/>
          <p:nvPr/>
        </p:nvSpPr>
        <p:spPr>
          <a:xfrm>
            <a:off x="1098550" y="283709"/>
            <a:ext cx="1282402" cy="383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defTabSz="457200">
              <a:lnSpc>
                <a:spcPct val="90000"/>
              </a:lnSpc>
              <a:defRPr sz="2400" b="1">
                <a:solidFill>
                  <a:srgbClr val="53585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 smtClean="0"/>
              <a:t>任务分解</a:t>
            </a:r>
            <a:endParaRPr dirty="0"/>
          </a:p>
        </p:txBody>
      </p:sp>
      <p:grpSp>
        <p:nvGrpSpPr>
          <p:cNvPr id="123" name="Group 4"/>
          <p:cNvGrpSpPr>
            <a:grpSpLocks/>
          </p:cNvGrpSpPr>
          <p:nvPr/>
        </p:nvGrpSpPr>
        <p:grpSpPr bwMode="auto">
          <a:xfrm>
            <a:off x="5402263" y="2016649"/>
            <a:ext cx="771525" cy="687388"/>
            <a:chOff x="2644" y="2841"/>
            <a:chExt cx="563" cy="529"/>
          </a:xfrm>
        </p:grpSpPr>
        <p:sp>
          <p:nvSpPr>
            <p:cNvPr id="169" name="AutoShape 5"/>
            <p:cNvSpPr>
              <a:spLocks noChangeArrowheads="1"/>
            </p:cNvSpPr>
            <p:nvPr/>
          </p:nvSpPr>
          <p:spPr bwMode="gray">
            <a:xfrm>
              <a:off x="2644" y="2932"/>
              <a:ext cx="563" cy="438"/>
            </a:xfrm>
            <a:prstGeom prst="diamond">
              <a:avLst/>
            </a:prstGeom>
            <a:solidFill>
              <a:srgbClr val="4D4D4D"/>
            </a:solidFill>
            <a:ln w="9525">
              <a:miter lim="800000"/>
              <a:headEnd/>
              <a:tailEnd/>
            </a:ln>
            <a:scene3d>
              <a:camera prst="legacyObliqueBottom"/>
              <a:lightRig rig="legacyFlat2" dir="t"/>
            </a:scene3d>
            <a:sp3d extrusionH="163500" prstMaterial="legacyMatte">
              <a:bevelT w="13500" h="13500" prst="angle"/>
              <a:bevelB w="13500" h="13500" prst="angle"/>
              <a:extrusionClr>
                <a:srgbClr val="4D4D4D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70" name="AutoShape 6"/>
            <p:cNvSpPr>
              <a:spLocks noChangeArrowheads="1"/>
            </p:cNvSpPr>
            <p:nvPr/>
          </p:nvSpPr>
          <p:spPr bwMode="gray">
            <a:xfrm>
              <a:off x="2644" y="2888"/>
              <a:ext cx="563" cy="439"/>
            </a:xfrm>
            <a:prstGeom prst="diamond">
              <a:avLst/>
            </a:prstGeom>
            <a:solidFill>
              <a:srgbClr val="969696"/>
            </a:solidFill>
            <a:ln w="9525">
              <a:miter lim="800000"/>
              <a:headEnd/>
              <a:tailEnd/>
            </a:ln>
            <a:scene3d>
              <a:camera prst="legacyObliqueBottom"/>
              <a:lightRig rig="legacyFlat2" dir="t"/>
            </a:scene3d>
            <a:sp3d extrusionH="163500" prstMaterial="legacyMatte">
              <a:bevelT w="13500" h="13500" prst="angle"/>
              <a:bevelB w="13500" h="13500" prst="angle"/>
              <a:extrusionClr>
                <a:srgbClr val="969696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71" name="AutoShape 7"/>
            <p:cNvSpPr>
              <a:spLocks noChangeArrowheads="1"/>
            </p:cNvSpPr>
            <p:nvPr/>
          </p:nvSpPr>
          <p:spPr bwMode="gray">
            <a:xfrm>
              <a:off x="2644" y="2841"/>
              <a:ext cx="563" cy="438"/>
            </a:xfrm>
            <a:prstGeom prst="diamond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ABABAB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ObliqueBottom"/>
              <a:lightRig rig="legacyFlat2" dir="t"/>
            </a:scene3d>
            <a:sp3d extrusionH="163500" prstMaterial="legacyMatte">
              <a:bevelT w="13500" h="13500" prst="angle"/>
              <a:bevelB w="13500" h="13500" prst="angle"/>
              <a:extrusionClr>
                <a:srgbClr val="B2B2B2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</p:grpSp>
      <p:grpSp>
        <p:nvGrpSpPr>
          <p:cNvPr id="124" name="Group 8"/>
          <p:cNvGrpSpPr>
            <a:grpSpLocks/>
          </p:cNvGrpSpPr>
          <p:nvPr/>
        </p:nvGrpSpPr>
        <p:grpSpPr bwMode="auto">
          <a:xfrm>
            <a:off x="5808663" y="1632474"/>
            <a:ext cx="2386013" cy="2095500"/>
            <a:chOff x="2897" y="845"/>
            <a:chExt cx="1743" cy="1611"/>
          </a:xfrm>
        </p:grpSpPr>
        <p:sp>
          <p:nvSpPr>
            <p:cNvPr id="166" name="AutoShape 9"/>
            <p:cNvSpPr>
              <a:spLocks noChangeArrowheads="1"/>
            </p:cNvSpPr>
            <p:nvPr/>
          </p:nvSpPr>
          <p:spPr bwMode="gray">
            <a:xfrm>
              <a:off x="2897" y="1109"/>
              <a:ext cx="1731" cy="1347"/>
            </a:xfrm>
            <a:prstGeom prst="diamond">
              <a:avLst/>
            </a:prstGeom>
            <a:solidFill>
              <a:srgbClr val="FFFFCC"/>
            </a:solidFill>
            <a:ln w="9525">
              <a:miter lim="800000"/>
              <a:headEnd/>
              <a:tailEnd/>
            </a:ln>
            <a:scene3d>
              <a:camera prst="legacyObliqueBottom"/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FFCC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67" name="AutoShape 10"/>
            <p:cNvSpPr>
              <a:spLocks noChangeArrowheads="1"/>
            </p:cNvSpPr>
            <p:nvPr/>
          </p:nvSpPr>
          <p:spPr bwMode="gray">
            <a:xfrm>
              <a:off x="2898" y="966"/>
              <a:ext cx="1731" cy="1347"/>
            </a:xfrm>
            <a:prstGeom prst="diamond">
              <a:avLst/>
            </a:prstGeom>
            <a:solidFill>
              <a:srgbClr val="FFCC66"/>
            </a:solidFill>
            <a:ln w="9525">
              <a:miter lim="800000"/>
              <a:headEnd/>
              <a:tailEnd/>
            </a:ln>
            <a:scene3d>
              <a:camera prst="legacyObliqueBottom"/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CC66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68" name="AutoShape 11"/>
            <p:cNvSpPr>
              <a:spLocks noChangeArrowheads="1"/>
            </p:cNvSpPr>
            <p:nvPr/>
          </p:nvSpPr>
          <p:spPr bwMode="gray">
            <a:xfrm>
              <a:off x="2909" y="845"/>
              <a:ext cx="1731" cy="1347"/>
            </a:xfrm>
            <a:prstGeom prst="diamond">
              <a:avLst/>
            </a:prstGeom>
            <a:gradFill rotWithShape="1">
              <a:gsLst>
                <a:gs pos="0">
                  <a:srgbClr val="A96500"/>
                </a:gs>
                <a:gs pos="100000">
                  <a:srgbClr val="FF9900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ObliqueBottom"/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9900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</p:grpSp>
      <p:grpSp>
        <p:nvGrpSpPr>
          <p:cNvPr id="125" name="Group 12"/>
          <p:cNvGrpSpPr>
            <a:grpSpLocks/>
          </p:cNvGrpSpPr>
          <p:nvPr/>
        </p:nvGrpSpPr>
        <p:grpSpPr bwMode="auto">
          <a:xfrm>
            <a:off x="3444876" y="1626124"/>
            <a:ext cx="2386013" cy="2082800"/>
            <a:chOff x="1179" y="849"/>
            <a:chExt cx="1743" cy="1601"/>
          </a:xfrm>
        </p:grpSpPr>
        <p:sp>
          <p:nvSpPr>
            <p:cNvPr id="163" name="AutoShape 13"/>
            <p:cNvSpPr>
              <a:spLocks noChangeArrowheads="1"/>
            </p:cNvSpPr>
            <p:nvPr/>
          </p:nvSpPr>
          <p:spPr bwMode="gray">
            <a:xfrm>
              <a:off x="1179" y="1103"/>
              <a:ext cx="1731" cy="1347"/>
            </a:xfrm>
            <a:prstGeom prst="diamond">
              <a:avLst/>
            </a:prstGeom>
            <a:solidFill>
              <a:srgbClr val="CCECFF"/>
            </a:solidFill>
            <a:ln w="9525">
              <a:miter lim="800000"/>
              <a:headEnd/>
              <a:tailEnd/>
            </a:ln>
            <a:scene3d>
              <a:camera prst="legacyObliqueBottom"/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CCEC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64" name="AutoShape 14"/>
            <p:cNvSpPr>
              <a:spLocks noChangeArrowheads="1"/>
            </p:cNvSpPr>
            <p:nvPr/>
          </p:nvSpPr>
          <p:spPr bwMode="gray">
            <a:xfrm>
              <a:off x="1180" y="970"/>
              <a:ext cx="1731" cy="1347"/>
            </a:xfrm>
            <a:prstGeom prst="diamond">
              <a:avLst/>
            </a:prstGeom>
            <a:solidFill>
              <a:srgbClr val="CC99FF"/>
            </a:solidFill>
            <a:ln w="9525">
              <a:miter lim="800000"/>
              <a:headEnd/>
              <a:tailEnd/>
            </a:ln>
            <a:scene3d>
              <a:camera prst="legacyObliqueBottom"/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CC99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65" name="AutoShape 15"/>
            <p:cNvSpPr>
              <a:spLocks noChangeArrowheads="1"/>
            </p:cNvSpPr>
            <p:nvPr/>
          </p:nvSpPr>
          <p:spPr bwMode="gray">
            <a:xfrm>
              <a:off x="1191" y="849"/>
              <a:ext cx="1731" cy="1347"/>
            </a:xfrm>
            <a:prstGeom prst="diamond">
              <a:avLst/>
            </a:prstGeom>
            <a:gradFill rotWithShape="1">
              <a:gsLst>
                <a:gs pos="0">
                  <a:srgbClr val="393956"/>
                </a:gs>
                <a:gs pos="100000">
                  <a:srgbClr val="666699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ObliqueBottom"/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666699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</p:grpSp>
      <p:sp>
        <p:nvSpPr>
          <p:cNvPr id="126" name="Rectangle 16"/>
          <p:cNvSpPr>
            <a:spLocks noChangeArrowheads="1"/>
          </p:cNvSpPr>
          <p:nvPr/>
        </p:nvSpPr>
        <p:spPr bwMode="gray">
          <a:xfrm>
            <a:off x="4006989" y="2378599"/>
            <a:ext cx="141577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1600" dirty="0" smtClean="0">
                <a:solidFill>
                  <a:schemeClr val="bg1"/>
                </a:solidFill>
              </a:rPr>
              <a:t>数据同步架构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127" name="Rectangle 17"/>
          <p:cNvSpPr>
            <a:spLocks noChangeArrowheads="1"/>
          </p:cNvSpPr>
          <p:nvPr/>
        </p:nvSpPr>
        <p:spPr bwMode="gray">
          <a:xfrm>
            <a:off x="6392541" y="2378599"/>
            <a:ext cx="13468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600" dirty="0" smtClean="0">
                <a:solidFill>
                  <a:schemeClr val="bg1"/>
                </a:solidFill>
              </a:rPr>
              <a:t>O</a:t>
            </a:r>
            <a:r>
              <a:rPr lang="zh-CN" altLang="en-US" sz="1600" dirty="0" smtClean="0">
                <a:solidFill>
                  <a:schemeClr val="bg1"/>
                </a:solidFill>
              </a:rPr>
              <a:t>域数据建模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128" name="Rectangle 18"/>
          <p:cNvSpPr>
            <a:spLocks noChangeArrowheads="1"/>
          </p:cNvSpPr>
          <p:nvPr/>
        </p:nvSpPr>
        <p:spPr bwMode="gray">
          <a:xfrm>
            <a:off x="5098590" y="3485087"/>
            <a:ext cx="137569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 smtClean="0"/>
              <a:t>OSS</a:t>
            </a:r>
            <a:r>
              <a:rPr lang="zh-CN" altLang="en-US" sz="2000" b="1" dirty="0" smtClean="0"/>
              <a:t>汇总层</a:t>
            </a:r>
            <a:endParaRPr lang="en-US" altLang="zh-CN" sz="2000" b="1" dirty="0" smtClean="0"/>
          </a:p>
          <a:p>
            <a:pPr algn="ctr" eaLnBrk="0" hangingPunct="0"/>
            <a:r>
              <a:rPr lang="zh-CN" altLang="en-US" sz="2000" b="1" dirty="0" smtClean="0"/>
              <a:t>任务分解</a:t>
            </a:r>
            <a:endParaRPr lang="en-US" altLang="zh-CN" sz="2000" b="1" dirty="0"/>
          </a:p>
        </p:txBody>
      </p:sp>
      <p:sp>
        <p:nvSpPr>
          <p:cNvPr id="129" name="Oval 19"/>
          <p:cNvSpPr>
            <a:spLocks noChangeArrowheads="1"/>
          </p:cNvSpPr>
          <p:nvPr/>
        </p:nvSpPr>
        <p:spPr bwMode="gray">
          <a:xfrm>
            <a:off x="4494213" y="1921399"/>
            <a:ext cx="481013" cy="458788"/>
          </a:xfrm>
          <a:prstGeom prst="ellipse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" name="Text Box 20"/>
          <p:cNvSpPr txBox="1">
            <a:spLocks noChangeArrowheads="1"/>
          </p:cNvSpPr>
          <p:nvPr/>
        </p:nvSpPr>
        <p:spPr bwMode="gray">
          <a:xfrm>
            <a:off x="4533901" y="1956324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2400" b="1">
                <a:solidFill>
                  <a:srgbClr val="5F5F5F"/>
                </a:solidFill>
              </a:rPr>
              <a:t>A</a:t>
            </a:r>
          </a:p>
        </p:txBody>
      </p:sp>
      <p:sp>
        <p:nvSpPr>
          <p:cNvPr id="131" name="Oval 21"/>
          <p:cNvSpPr>
            <a:spLocks noChangeArrowheads="1"/>
          </p:cNvSpPr>
          <p:nvPr/>
        </p:nvSpPr>
        <p:spPr bwMode="gray">
          <a:xfrm>
            <a:off x="6856413" y="1921399"/>
            <a:ext cx="482600" cy="458788"/>
          </a:xfrm>
          <a:prstGeom prst="ellipse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" name="Text Box 22"/>
          <p:cNvSpPr txBox="1">
            <a:spLocks noChangeArrowheads="1"/>
          </p:cNvSpPr>
          <p:nvPr/>
        </p:nvSpPr>
        <p:spPr bwMode="gray">
          <a:xfrm>
            <a:off x="6900863" y="1959499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2400" b="1">
                <a:solidFill>
                  <a:srgbClr val="5F5F5F"/>
                </a:solidFill>
              </a:rPr>
              <a:t>B</a:t>
            </a:r>
          </a:p>
        </p:txBody>
      </p:sp>
      <p:grpSp>
        <p:nvGrpSpPr>
          <p:cNvPr id="133" name="Group 23"/>
          <p:cNvGrpSpPr>
            <a:grpSpLocks/>
          </p:cNvGrpSpPr>
          <p:nvPr/>
        </p:nvGrpSpPr>
        <p:grpSpPr bwMode="auto">
          <a:xfrm>
            <a:off x="7026276" y="3326337"/>
            <a:ext cx="771525" cy="688975"/>
            <a:chOff x="2644" y="2841"/>
            <a:chExt cx="563" cy="529"/>
          </a:xfrm>
        </p:grpSpPr>
        <p:sp>
          <p:nvSpPr>
            <p:cNvPr id="160" name="AutoShape 24"/>
            <p:cNvSpPr>
              <a:spLocks noChangeArrowheads="1"/>
            </p:cNvSpPr>
            <p:nvPr/>
          </p:nvSpPr>
          <p:spPr bwMode="gray">
            <a:xfrm>
              <a:off x="2644" y="2932"/>
              <a:ext cx="563" cy="438"/>
            </a:xfrm>
            <a:prstGeom prst="diamond">
              <a:avLst/>
            </a:prstGeom>
            <a:solidFill>
              <a:srgbClr val="4D4D4D"/>
            </a:solidFill>
            <a:ln w="9525">
              <a:miter lim="800000"/>
              <a:headEnd/>
              <a:tailEnd/>
            </a:ln>
            <a:scene3d>
              <a:camera prst="legacyObliqueBottom"/>
              <a:lightRig rig="legacyFlat2" dir="t"/>
            </a:scene3d>
            <a:sp3d extrusionH="163500" prstMaterial="legacyMatte">
              <a:bevelT w="13500" h="13500" prst="angle"/>
              <a:bevelB w="13500" h="13500" prst="angle"/>
              <a:extrusionClr>
                <a:srgbClr val="4D4D4D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61" name="AutoShape 25"/>
            <p:cNvSpPr>
              <a:spLocks noChangeArrowheads="1"/>
            </p:cNvSpPr>
            <p:nvPr/>
          </p:nvSpPr>
          <p:spPr bwMode="gray">
            <a:xfrm>
              <a:off x="2644" y="2888"/>
              <a:ext cx="563" cy="439"/>
            </a:xfrm>
            <a:prstGeom prst="diamond">
              <a:avLst/>
            </a:prstGeom>
            <a:solidFill>
              <a:srgbClr val="969696"/>
            </a:solidFill>
            <a:ln w="9525">
              <a:miter lim="800000"/>
              <a:headEnd/>
              <a:tailEnd/>
            </a:ln>
            <a:scene3d>
              <a:camera prst="legacyObliqueBottom"/>
              <a:lightRig rig="legacyFlat2" dir="t"/>
            </a:scene3d>
            <a:sp3d extrusionH="163500" prstMaterial="legacyMatte">
              <a:bevelT w="13500" h="13500" prst="angle"/>
              <a:bevelB w="13500" h="13500" prst="angle"/>
              <a:extrusionClr>
                <a:srgbClr val="969696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62" name="AutoShape 26"/>
            <p:cNvSpPr>
              <a:spLocks noChangeArrowheads="1"/>
            </p:cNvSpPr>
            <p:nvPr/>
          </p:nvSpPr>
          <p:spPr bwMode="gray">
            <a:xfrm>
              <a:off x="2644" y="2841"/>
              <a:ext cx="563" cy="438"/>
            </a:xfrm>
            <a:prstGeom prst="diamond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B7B7B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ObliqueBottom"/>
              <a:lightRig rig="legacyFlat2" dir="t"/>
            </a:scene3d>
            <a:sp3d extrusionH="163500" prstMaterial="legacyMatte">
              <a:bevelT w="13500" h="13500" prst="angle"/>
              <a:bevelB w="13500" h="13500" prst="angle"/>
              <a:extrusionClr>
                <a:srgbClr val="B2B2B2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</p:grpSp>
      <p:grpSp>
        <p:nvGrpSpPr>
          <p:cNvPr id="134" name="Group 27"/>
          <p:cNvGrpSpPr>
            <a:grpSpLocks/>
          </p:cNvGrpSpPr>
          <p:nvPr/>
        </p:nvGrpSpPr>
        <p:grpSpPr bwMode="auto">
          <a:xfrm>
            <a:off x="5808663" y="3621612"/>
            <a:ext cx="2386013" cy="2089150"/>
            <a:chOff x="2916" y="2200"/>
            <a:chExt cx="1743" cy="1605"/>
          </a:xfrm>
        </p:grpSpPr>
        <p:sp>
          <p:nvSpPr>
            <p:cNvPr id="157" name="AutoShape 28"/>
            <p:cNvSpPr>
              <a:spLocks noChangeArrowheads="1"/>
            </p:cNvSpPr>
            <p:nvPr/>
          </p:nvSpPr>
          <p:spPr bwMode="gray">
            <a:xfrm>
              <a:off x="2916" y="2458"/>
              <a:ext cx="1731" cy="1347"/>
            </a:xfrm>
            <a:prstGeom prst="diamond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Bottom"/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58" name="AutoShape 29"/>
            <p:cNvSpPr>
              <a:spLocks noChangeArrowheads="1"/>
            </p:cNvSpPr>
            <p:nvPr/>
          </p:nvSpPr>
          <p:spPr bwMode="gray">
            <a:xfrm>
              <a:off x="2917" y="2328"/>
              <a:ext cx="1731" cy="1347"/>
            </a:xfrm>
            <a:prstGeom prst="diamond">
              <a:avLst/>
            </a:prstGeom>
            <a:solidFill>
              <a:srgbClr val="33CCFF"/>
            </a:solidFill>
            <a:ln w="9525">
              <a:miter lim="800000"/>
              <a:headEnd/>
              <a:tailEnd/>
            </a:ln>
            <a:scene3d>
              <a:camera prst="legacyObliqueBottom"/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33CC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59" name="AutoShape 30"/>
            <p:cNvSpPr>
              <a:spLocks noChangeArrowheads="1"/>
            </p:cNvSpPr>
            <p:nvPr/>
          </p:nvSpPr>
          <p:spPr bwMode="gray">
            <a:xfrm>
              <a:off x="2928" y="2200"/>
              <a:ext cx="1731" cy="1347"/>
            </a:xfrm>
            <a:prstGeom prst="diamond">
              <a:avLst/>
            </a:prstGeom>
            <a:gradFill rotWithShape="1">
              <a:gsLst>
                <a:gs pos="0">
                  <a:srgbClr val="006587"/>
                </a:gs>
                <a:gs pos="100000">
                  <a:srgbClr val="0099CC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ObliqueBottom"/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0099CC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</p:grpSp>
      <p:sp>
        <p:nvSpPr>
          <p:cNvPr id="135" name="Rectangle 31"/>
          <p:cNvSpPr>
            <a:spLocks noChangeArrowheads="1"/>
          </p:cNvSpPr>
          <p:nvPr/>
        </p:nvSpPr>
        <p:spPr bwMode="gray">
          <a:xfrm>
            <a:off x="6356351" y="4455049"/>
            <a:ext cx="14351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600" dirty="0" smtClean="0">
                <a:solidFill>
                  <a:schemeClr val="bg1"/>
                </a:solidFill>
              </a:rPr>
              <a:t>Kudu</a:t>
            </a:r>
            <a:r>
              <a:rPr lang="zh-CN" altLang="en-US" sz="1600" dirty="0" smtClean="0">
                <a:solidFill>
                  <a:schemeClr val="bg1"/>
                </a:solidFill>
              </a:rPr>
              <a:t>性能监控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136" name="Oval 32"/>
          <p:cNvSpPr>
            <a:spLocks noChangeArrowheads="1"/>
          </p:cNvSpPr>
          <p:nvPr/>
        </p:nvSpPr>
        <p:spPr bwMode="gray">
          <a:xfrm>
            <a:off x="6843713" y="3977212"/>
            <a:ext cx="481013" cy="458788"/>
          </a:xfrm>
          <a:prstGeom prst="ellipse">
            <a:avLst/>
          </a:prstGeom>
          <a:solidFill>
            <a:srgbClr val="CCFFFF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" name="Text Box 33"/>
          <p:cNvSpPr txBox="1">
            <a:spLocks noChangeArrowheads="1"/>
          </p:cNvSpPr>
          <p:nvPr/>
        </p:nvSpPr>
        <p:spPr bwMode="gray">
          <a:xfrm>
            <a:off x="6896101" y="4016899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2400" b="1">
                <a:solidFill>
                  <a:srgbClr val="5F5F5F"/>
                </a:solidFill>
              </a:rPr>
              <a:t>D</a:t>
            </a:r>
          </a:p>
        </p:txBody>
      </p:sp>
      <p:grpSp>
        <p:nvGrpSpPr>
          <p:cNvPr id="138" name="Group 34"/>
          <p:cNvGrpSpPr>
            <a:grpSpLocks/>
          </p:cNvGrpSpPr>
          <p:nvPr/>
        </p:nvGrpSpPr>
        <p:grpSpPr bwMode="auto">
          <a:xfrm>
            <a:off x="3868738" y="3373962"/>
            <a:ext cx="771525" cy="687388"/>
            <a:chOff x="2644" y="2841"/>
            <a:chExt cx="563" cy="529"/>
          </a:xfrm>
        </p:grpSpPr>
        <p:sp>
          <p:nvSpPr>
            <p:cNvPr id="154" name="AutoShape 35"/>
            <p:cNvSpPr>
              <a:spLocks noChangeArrowheads="1"/>
            </p:cNvSpPr>
            <p:nvPr/>
          </p:nvSpPr>
          <p:spPr bwMode="gray">
            <a:xfrm>
              <a:off x="2644" y="2932"/>
              <a:ext cx="563" cy="438"/>
            </a:xfrm>
            <a:prstGeom prst="diamond">
              <a:avLst/>
            </a:prstGeom>
            <a:solidFill>
              <a:srgbClr val="4D4D4D"/>
            </a:solidFill>
            <a:ln w="9525">
              <a:miter lim="800000"/>
              <a:headEnd/>
              <a:tailEnd/>
            </a:ln>
            <a:scene3d>
              <a:camera prst="legacyObliqueBottom"/>
              <a:lightRig rig="legacyFlat2" dir="t"/>
            </a:scene3d>
            <a:sp3d extrusionH="163500" prstMaterial="legacyMatte">
              <a:bevelT w="13500" h="13500" prst="angle"/>
              <a:bevelB w="13500" h="13500" prst="angle"/>
              <a:extrusionClr>
                <a:srgbClr val="4D4D4D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55" name="AutoShape 36"/>
            <p:cNvSpPr>
              <a:spLocks noChangeArrowheads="1"/>
            </p:cNvSpPr>
            <p:nvPr/>
          </p:nvSpPr>
          <p:spPr bwMode="gray">
            <a:xfrm>
              <a:off x="2644" y="2888"/>
              <a:ext cx="563" cy="439"/>
            </a:xfrm>
            <a:prstGeom prst="diamond">
              <a:avLst/>
            </a:prstGeom>
            <a:solidFill>
              <a:srgbClr val="969696"/>
            </a:solidFill>
            <a:ln w="9525">
              <a:miter lim="800000"/>
              <a:headEnd/>
              <a:tailEnd/>
            </a:ln>
            <a:scene3d>
              <a:camera prst="legacyObliqueBottom"/>
              <a:lightRig rig="legacyFlat2" dir="t"/>
            </a:scene3d>
            <a:sp3d extrusionH="163500" prstMaterial="legacyMatte">
              <a:bevelT w="13500" h="13500" prst="angle"/>
              <a:bevelB w="13500" h="13500" prst="angle"/>
              <a:extrusionClr>
                <a:srgbClr val="969696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56" name="AutoShape 37"/>
            <p:cNvSpPr>
              <a:spLocks noChangeArrowheads="1"/>
            </p:cNvSpPr>
            <p:nvPr/>
          </p:nvSpPr>
          <p:spPr bwMode="gray">
            <a:xfrm>
              <a:off x="2644" y="2841"/>
              <a:ext cx="563" cy="438"/>
            </a:xfrm>
            <a:prstGeom prst="diamond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ABABAB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ObliqueBottom"/>
              <a:lightRig rig="legacyFlat2" dir="t"/>
            </a:scene3d>
            <a:sp3d extrusionH="163500" prstMaterial="legacyMatte">
              <a:bevelT w="13500" h="13500" prst="angle"/>
              <a:bevelB w="13500" h="13500" prst="angle"/>
              <a:extrusionClr>
                <a:srgbClr val="B2B2B2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</p:grpSp>
      <p:grpSp>
        <p:nvGrpSpPr>
          <p:cNvPr id="139" name="Group 38"/>
          <p:cNvGrpSpPr>
            <a:grpSpLocks/>
          </p:cNvGrpSpPr>
          <p:nvPr/>
        </p:nvGrpSpPr>
        <p:grpSpPr bwMode="auto">
          <a:xfrm>
            <a:off x="3443288" y="3618437"/>
            <a:ext cx="2386013" cy="2081213"/>
            <a:chOff x="1185" y="2206"/>
            <a:chExt cx="1743" cy="1599"/>
          </a:xfrm>
        </p:grpSpPr>
        <p:sp>
          <p:nvSpPr>
            <p:cNvPr id="151" name="AutoShape 39"/>
            <p:cNvSpPr>
              <a:spLocks noChangeArrowheads="1"/>
            </p:cNvSpPr>
            <p:nvPr/>
          </p:nvSpPr>
          <p:spPr bwMode="gray">
            <a:xfrm>
              <a:off x="1185" y="2458"/>
              <a:ext cx="1731" cy="1347"/>
            </a:xfrm>
            <a:prstGeom prst="diamond">
              <a:avLst/>
            </a:prstGeom>
            <a:solidFill>
              <a:srgbClr val="CCFFCC"/>
            </a:solidFill>
            <a:ln w="9525">
              <a:miter lim="800000"/>
              <a:headEnd/>
              <a:tailEnd/>
            </a:ln>
            <a:scene3d>
              <a:camera prst="legacyObliqueBottom"/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CCFFCC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52" name="AutoShape 40"/>
            <p:cNvSpPr>
              <a:spLocks noChangeArrowheads="1"/>
            </p:cNvSpPr>
            <p:nvPr/>
          </p:nvSpPr>
          <p:spPr bwMode="gray">
            <a:xfrm>
              <a:off x="1186" y="2327"/>
              <a:ext cx="1731" cy="1347"/>
            </a:xfrm>
            <a:prstGeom prst="diamond">
              <a:avLst/>
            </a:prstGeom>
            <a:solidFill>
              <a:srgbClr val="66FF66"/>
            </a:solidFill>
            <a:ln w="9525">
              <a:miter lim="800000"/>
              <a:headEnd/>
              <a:tailEnd/>
            </a:ln>
            <a:scene3d>
              <a:camera prst="legacyObliqueBottom"/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66FF66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53" name="AutoShape 41"/>
            <p:cNvSpPr>
              <a:spLocks noChangeArrowheads="1"/>
            </p:cNvSpPr>
            <p:nvPr/>
          </p:nvSpPr>
          <p:spPr bwMode="gray">
            <a:xfrm>
              <a:off x="1197" y="2206"/>
              <a:ext cx="1731" cy="1347"/>
            </a:xfrm>
            <a:prstGeom prst="diamond">
              <a:avLst/>
            </a:prstGeom>
            <a:gradFill rotWithShape="1">
              <a:gsLst>
                <a:gs pos="0">
                  <a:srgbClr val="009B4E"/>
                </a:gs>
                <a:gs pos="100000">
                  <a:srgbClr val="00CC66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ObliqueBottom"/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00CC66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</p:grpSp>
      <p:sp>
        <p:nvSpPr>
          <p:cNvPr id="140" name="Rectangle 42"/>
          <p:cNvSpPr>
            <a:spLocks noChangeArrowheads="1"/>
          </p:cNvSpPr>
          <p:nvPr/>
        </p:nvSpPr>
        <p:spPr bwMode="gray">
          <a:xfrm>
            <a:off x="3910013" y="4455049"/>
            <a:ext cx="16208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1600" dirty="0" smtClean="0">
                <a:solidFill>
                  <a:schemeClr val="bg1"/>
                </a:solidFill>
              </a:rPr>
              <a:t>代码落地、优化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141" name="Oval 43"/>
          <p:cNvSpPr>
            <a:spLocks noChangeArrowheads="1"/>
          </p:cNvSpPr>
          <p:nvPr/>
        </p:nvSpPr>
        <p:spPr bwMode="gray">
          <a:xfrm>
            <a:off x="4494213" y="3977212"/>
            <a:ext cx="481013" cy="458788"/>
          </a:xfrm>
          <a:prstGeom prst="ellipse">
            <a:avLst/>
          </a:prstGeom>
          <a:solidFill>
            <a:srgbClr val="CCFFCC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" name="Text Box 44"/>
          <p:cNvSpPr txBox="1">
            <a:spLocks noChangeArrowheads="1"/>
          </p:cNvSpPr>
          <p:nvPr/>
        </p:nvSpPr>
        <p:spPr bwMode="gray">
          <a:xfrm>
            <a:off x="4538663" y="4020074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2400" b="1">
                <a:solidFill>
                  <a:srgbClr val="5F5F5F"/>
                </a:solidFill>
              </a:rPr>
              <a:t>C</a:t>
            </a:r>
          </a:p>
        </p:txBody>
      </p:sp>
      <p:grpSp>
        <p:nvGrpSpPr>
          <p:cNvPr id="143" name="Group 45"/>
          <p:cNvGrpSpPr>
            <a:grpSpLocks/>
          </p:cNvGrpSpPr>
          <p:nvPr/>
        </p:nvGrpSpPr>
        <p:grpSpPr bwMode="auto">
          <a:xfrm>
            <a:off x="5402263" y="4726512"/>
            <a:ext cx="771525" cy="688975"/>
            <a:chOff x="2644" y="2841"/>
            <a:chExt cx="563" cy="529"/>
          </a:xfrm>
        </p:grpSpPr>
        <p:sp>
          <p:nvSpPr>
            <p:cNvPr id="148" name="AutoShape 46"/>
            <p:cNvSpPr>
              <a:spLocks noChangeArrowheads="1"/>
            </p:cNvSpPr>
            <p:nvPr/>
          </p:nvSpPr>
          <p:spPr bwMode="gray">
            <a:xfrm>
              <a:off x="2644" y="2932"/>
              <a:ext cx="563" cy="438"/>
            </a:xfrm>
            <a:prstGeom prst="diamond">
              <a:avLst/>
            </a:prstGeom>
            <a:solidFill>
              <a:srgbClr val="4D4D4D"/>
            </a:solidFill>
            <a:ln w="9525">
              <a:miter lim="800000"/>
              <a:headEnd/>
              <a:tailEnd/>
            </a:ln>
            <a:scene3d>
              <a:camera prst="legacyObliqueBottom"/>
              <a:lightRig rig="legacyFlat2" dir="t"/>
            </a:scene3d>
            <a:sp3d extrusionH="163500" prstMaterial="legacyMatte">
              <a:bevelT w="13500" h="13500" prst="angle"/>
              <a:bevelB w="13500" h="13500" prst="angle"/>
              <a:extrusionClr>
                <a:srgbClr val="4D4D4D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49" name="AutoShape 47"/>
            <p:cNvSpPr>
              <a:spLocks noChangeArrowheads="1"/>
            </p:cNvSpPr>
            <p:nvPr/>
          </p:nvSpPr>
          <p:spPr bwMode="gray">
            <a:xfrm>
              <a:off x="2644" y="2888"/>
              <a:ext cx="563" cy="439"/>
            </a:xfrm>
            <a:prstGeom prst="diamond">
              <a:avLst/>
            </a:prstGeom>
            <a:solidFill>
              <a:srgbClr val="969696"/>
            </a:solidFill>
            <a:ln w="9525">
              <a:miter lim="800000"/>
              <a:headEnd/>
              <a:tailEnd/>
            </a:ln>
            <a:scene3d>
              <a:camera prst="legacyObliqueBottom"/>
              <a:lightRig rig="legacyFlat2" dir="t"/>
            </a:scene3d>
            <a:sp3d extrusionH="163500" prstMaterial="legacyMatte">
              <a:bevelT w="13500" h="13500" prst="angle"/>
              <a:bevelB w="13500" h="13500" prst="angle"/>
              <a:extrusionClr>
                <a:srgbClr val="969696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50" name="AutoShape 48"/>
            <p:cNvSpPr>
              <a:spLocks noChangeArrowheads="1"/>
            </p:cNvSpPr>
            <p:nvPr/>
          </p:nvSpPr>
          <p:spPr bwMode="gray">
            <a:xfrm>
              <a:off x="2644" y="2841"/>
              <a:ext cx="563" cy="438"/>
            </a:xfrm>
            <a:prstGeom prst="diamond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ABABAB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ObliqueBottom"/>
              <a:lightRig rig="legacyFlat2" dir="t"/>
            </a:scene3d>
            <a:sp3d extrusionH="163500" prstMaterial="legacyMatte">
              <a:bevelT w="13500" h="13500" prst="angle"/>
              <a:bevelB w="13500" h="13500" prst="angle"/>
              <a:extrusionClr>
                <a:srgbClr val="B2B2B2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</p:grpSp>
      <p:sp>
        <p:nvSpPr>
          <p:cNvPr id="144" name="Text Box 49"/>
          <p:cNvSpPr txBox="1">
            <a:spLocks noChangeArrowheads="1"/>
          </p:cNvSpPr>
          <p:nvPr/>
        </p:nvSpPr>
        <p:spPr bwMode="gray">
          <a:xfrm>
            <a:off x="8703355" y="1824166"/>
            <a:ext cx="292258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 eaLnBrk="1" hangingPunct="1">
              <a:buFont typeface="Wingdings" pitchFamily="2" charset="2"/>
              <a:buChar char="Ø"/>
            </a:pPr>
            <a:r>
              <a:rPr lang="en-US" altLang="zh-CN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O</a:t>
            </a:r>
            <a:r>
              <a:rPr lang="zh-CN" altLang="en-US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域系统模型梳理</a:t>
            </a:r>
            <a:endParaRPr lang="en-US" altLang="zh-CN" sz="14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buFont typeface="Wingdings" pitchFamily="2" charset="2"/>
              <a:buChar char="Ø"/>
            </a:pPr>
            <a:r>
              <a:rPr lang="en-US" altLang="zh-CN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Kudu </a:t>
            </a:r>
            <a:r>
              <a:rPr lang="zh-CN" altLang="en-US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数组方案</a:t>
            </a:r>
            <a:r>
              <a:rPr lang="en-US" altLang="zh-CN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关系表方案对比验证</a:t>
            </a:r>
            <a:endParaRPr lang="en-US" altLang="zh-CN" sz="14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buFont typeface="Wingdings" pitchFamily="2" charset="2"/>
              <a:buChar char="Ø"/>
            </a:pPr>
            <a:r>
              <a:rPr lang="en-US" altLang="zh-CN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O</a:t>
            </a:r>
            <a:r>
              <a:rPr lang="zh-CN" altLang="en-US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域模型定稿</a:t>
            </a:r>
            <a:endParaRPr lang="en-US" altLang="zh-CN" sz="14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6" name="Text Box 51"/>
          <p:cNvSpPr txBox="1">
            <a:spLocks noChangeArrowheads="1"/>
          </p:cNvSpPr>
          <p:nvPr/>
        </p:nvSpPr>
        <p:spPr bwMode="gray">
          <a:xfrm>
            <a:off x="337824" y="1885887"/>
            <a:ext cx="324008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 eaLnBrk="1" hangingPunct="1">
              <a:buFont typeface="Wingdings" pitchFamily="2" charset="2"/>
              <a:buChar char="Ø"/>
            </a:pPr>
            <a:r>
              <a:rPr lang="en-US" altLang="zh-CN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OGG-OGG for </a:t>
            </a:r>
            <a:r>
              <a:rPr lang="en-US" altLang="zh-CN" sz="1400" dirty="0" err="1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bigdata</a:t>
            </a:r>
            <a:r>
              <a:rPr lang="zh-CN" altLang="en-US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同步</a:t>
            </a:r>
            <a:endParaRPr lang="en-US" altLang="zh-CN" sz="14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buFont typeface="Wingdings" pitchFamily="2" charset="2"/>
              <a:buChar char="Ø"/>
            </a:pPr>
            <a:r>
              <a:rPr lang="en-US" altLang="zh-CN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Spark streaming-</a:t>
            </a:r>
            <a:r>
              <a:rPr lang="en-US" altLang="zh-CN" sz="1400" dirty="0" err="1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kafka</a:t>
            </a:r>
            <a:r>
              <a:rPr lang="en-US" altLang="zh-CN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-kudu</a:t>
            </a:r>
            <a:r>
              <a:rPr lang="zh-CN" altLang="en-US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基表插入</a:t>
            </a:r>
            <a:endParaRPr lang="en-US" altLang="zh-CN" sz="14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buFont typeface="Wingdings" pitchFamily="2" charset="2"/>
              <a:buChar char="Ø"/>
            </a:pPr>
            <a:r>
              <a:rPr lang="en-US" altLang="zh-CN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Impala</a:t>
            </a:r>
            <a:r>
              <a:rPr lang="zh-CN" altLang="en-US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宽表计算</a:t>
            </a:r>
            <a:endParaRPr lang="en-US" altLang="zh-CN" sz="14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2" name="Text Box 49"/>
          <p:cNvSpPr txBox="1">
            <a:spLocks noChangeArrowheads="1"/>
          </p:cNvSpPr>
          <p:nvPr/>
        </p:nvSpPr>
        <p:spPr bwMode="gray">
          <a:xfrm>
            <a:off x="385665" y="4260084"/>
            <a:ext cx="2922587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 eaLnBrk="1" hangingPunct="1">
              <a:buFont typeface="Wingdings" pitchFamily="2" charset="2"/>
              <a:buChar char="Ø"/>
            </a:pPr>
            <a:r>
              <a:rPr lang="zh-CN" altLang="en-US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基于模型完成基表数据抽取</a:t>
            </a:r>
            <a:endParaRPr lang="en-US" altLang="zh-CN" sz="14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buFont typeface="Wingdings" pitchFamily="2" charset="2"/>
              <a:buChar char="Ø"/>
            </a:pPr>
            <a:r>
              <a:rPr lang="zh-CN" altLang="en-US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基于模型</a:t>
            </a:r>
            <a:r>
              <a:rPr lang="zh-CN" altLang="en-US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完成宽表开发</a:t>
            </a:r>
            <a:endParaRPr lang="en-US" altLang="zh-CN" sz="14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buFont typeface="Wingdings" pitchFamily="2" charset="2"/>
              <a:buChar char="Ø"/>
            </a:pPr>
            <a:r>
              <a:rPr lang="zh-CN" altLang="en-US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基于性能监控完成宽表优化，逐步稳定宽表增量性能在</a:t>
            </a:r>
            <a:r>
              <a:rPr lang="en-US" altLang="zh-CN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分钟内</a:t>
            </a:r>
            <a:endParaRPr lang="en-US" altLang="zh-CN" sz="14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3" name="Text Box 49"/>
          <p:cNvSpPr txBox="1">
            <a:spLocks noChangeArrowheads="1"/>
          </p:cNvSpPr>
          <p:nvPr/>
        </p:nvSpPr>
        <p:spPr bwMode="gray">
          <a:xfrm>
            <a:off x="8703355" y="4227242"/>
            <a:ext cx="292258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 eaLnBrk="1" hangingPunct="1">
              <a:buFont typeface="Wingdings" pitchFamily="2" charset="2"/>
              <a:buChar char="Ø"/>
            </a:pPr>
            <a:r>
              <a:rPr lang="zh-CN" altLang="en-US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基于数据量及计算时长对宽表运行状况进行监控</a:t>
            </a:r>
            <a:endParaRPr lang="en-US" altLang="zh-CN" sz="14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buFont typeface="Wingdings" pitchFamily="2" charset="2"/>
              <a:buChar char="Ø"/>
            </a:pPr>
            <a:r>
              <a:rPr lang="zh-CN" altLang="en-US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监控异常分析原因，优化流程和脚本</a:t>
            </a:r>
            <a:endParaRPr lang="en-US" altLang="zh-CN" sz="14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98656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2307"/>
          <p:cNvSpPr/>
          <p:nvPr/>
        </p:nvSpPr>
        <p:spPr>
          <a:xfrm>
            <a:off x="315712" y="-13469"/>
            <a:ext cx="555084" cy="727150"/>
          </a:xfrm>
          <a:prstGeom prst="rect">
            <a:avLst/>
          </a:prstGeom>
          <a:solidFill>
            <a:srgbClr val="52A7F9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defRPr sz="1600">
                <a:solidFill>
                  <a:srgbClr val="51A8F9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2" name="Shape 2308"/>
          <p:cNvSpPr/>
          <p:nvPr/>
        </p:nvSpPr>
        <p:spPr>
          <a:xfrm>
            <a:off x="385665" y="274228"/>
            <a:ext cx="415178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 defTabSz="412750">
              <a:defRPr sz="2000">
                <a:solidFill>
                  <a:schemeClr val="accent3">
                    <a:lumOff val="44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dirty="0" smtClean="0"/>
              <a:t>3.3</a:t>
            </a:r>
            <a:endParaRPr dirty="0"/>
          </a:p>
        </p:txBody>
      </p:sp>
      <p:sp>
        <p:nvSpPr>
          <p:cNvPr id="33" name="Shape 2309"/>
          <p:cNvSpPr/>
          <p:nvPr/>
        </p:nvSpPr>
        <p:spPr>
          <a:xfrm>
            <a:off x="1098550" y="283709"/>
            <a:ext cx="2513509" cy="383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defTabSz="457200">
              <a:lnSpc>
                <a:spcPct val="90000"/>
              </a:lnSpc>
              <a:defRPr sz="2400" b="1">
                <a:solidFill>
                  <a:srgbClr val="53585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 smtClean="0"/>
              <a:t>实时数据同步架构</a:t>
            </a:r>
            <a:endParaRPr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598314" y="5246978"/>
            <a:ext cx="6219512" cy="118745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域数据源主要来自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Oracle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通过OGG For Big Data数据实时输出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buFont typeface="+mj-lt"/>
              <a:buAutoNum type="arabicPeriod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Kafka数据录入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Topic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，同时实时分发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buFont typeface="+mj-lt"/>
              <a:buAutoNum type="arabicPeriod"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park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eaming实时抓取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Kafka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里的数据，实时解析及整合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buFont typeface="+mj-lt"/>
              <a:buAutoNum type="arabicPeriod"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buFont typeface="+mj-lt"/>
              <a:buAutoNum type="arabicPeriod"/>
            </a:pP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+mj-lt"/>
              <a:buAutoNum type="arabicPeriod"/>
            </a:pPr>
            <a:endParaRPr lang="zh-CN" altLang="en-US" sz="1400" dirty="0" smtClean="0"/>
          </a:p>
          <a:p>
            <a:pPr>
              <a:buFont typeface="+mj-lt"/>
              <a:buAutoNum type="arabicPeriod"/>
            </a:pP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+mj-lt"/>
              <a:buAutoNum type="arabicPeriod"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+mj-lt"/>
              <a:buAutoNum type="arabicPeriod"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6488112" y="5245839"/>
            <a:ext cx="5053940" cy="855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 startAt="5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流式数据更新到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kudu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基表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buFont typeface="+mj-lt"/>
              <a:buAutoNum type="arabicPeriod" startAt="5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准实时处理数据，由基表归总成宽表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buFont typeface="+mj-lt"/>
              <a:buAutoNum type="arabicPeriod" startAt="5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业务程序可以直接调用宽表来进行数据分析及处理。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buFont typeface="+mj-lt"/>
              <a:buAutoNum type="arabicPeriod" startAt="5"/>
            </a:pP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+mj-lt"/>
              <a:buAutoNum type="arabicPeriod" startAt="5"/>
            </a:pPr>
            <a:endParaRPr lang="zh-CN" altLang="en-US" sz="1400" dirty="0" smtClean="0"/>
          </a:p>
          <a:p>
            <a:pPr>
              <a:buFont typeface="+mj-lt"/>
              <a:buAutoNum type="arabicPeriod" startAt="5"/>
            </a:pP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+mj-lt"/>
              <a:buAutoNum type="arabicPeriod" startAt="5"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+mj-lt"/>
              <a:buAutoNum type="arabicPeriod" startAt="5"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65112" y="1396206"/>
            <a:ext cx="11407775" cy="3090863"/>
            <a:chOff x="265112" y="1396206"/>
            <a:chExt cx="11407775" cy="3090863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/>
          </p:nvSpPr>
          <p:spPr bwMode="auto">
            <a:xfrm>
              <a:off x="265112" y="1396206"/>
              <a:ext cx="10340975" cy="3090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277812" y="1869281"/>
              <a:ext cx="1000125" cy="2306638"/>
            </a:xfrm>
            <a:custGeom>
              <a:avLst/>
              <a:gdLst>
                <a:gd name="T0" fmla="*/ 1966 w 1966"/>
                <a:gd name="T1" fmla="*/ 4050 h 4535"/>
                <a:gd name="T2" fmla="*/ 983 w 1966"/>
                <a:gd name="T3" fmla="*/ 4535 h 4535"/>
                <a:gd name="T4" fmla="*/ 0 w 1966"/>
                <a:gd name="T5" fmla="*/ 4050 h 4535"/>
                <a:gd name="T6" fmla="*/ 0 w 1966"/>
                <a:gd name="T7" fmla="*/ 485 h 4535"/>
                <a:gd name="T8" fmla="*/ 983 w 1966"/>
                <a:gd name="T9" fmla="*/ 0 h 4535"/>
                <a:gd name="T10" fmla="*/ 1966 w 1966"/>
                <a:gd name="T11" fmla="*/ 485 h 4535"/>
                <a:gd name="T12" fmla="*/ 1966 w 1966"/>
                <a:gd name="T13" fmla="*/ 4050 h 4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6" h="4535">
                  <a:moveTo>
                    <a:pt x="1966" y="4050"/>
                  </a:moveTo>
                  <a:cubicBezTo>
                    <a:pt x="1966" y="4318"/>
                    <a:pt x="1526" y="4535"/>
                    <a:pt x="983" y="4535"/>
                  </a:cubicBezTo>
                  <a:cubicBezTo>
                    <a:pt x="440" y="4535"/>
                    <a:pt x="0" y="4318"/>
                    <a:pt x="0" y="4050"/>
                  </a:cubicBezTo>
                  <a:lnTo>
                    <a:pt x="0" y="485"/>
                  </a:lnTo>
                  <a:cubicBezTo>
                    <a:pt x="0" y="217"/>
                    <a:pt x="440" y="0"/>
                    <a:pt x="983" y="0"/>
                  </a:cubicBezTo>
                  <a:cubicBezTo>
                    <a:pt x="1526" y="0"/>
                    <a:pt x="1966" y="217"/>
                    <a:pt x="1966" y="485"/>
                  </a:cubicBezTo>
                  <a:lnTo>
                    <a:pt x="1966" y="4050"/>
                  </a:lnTo>
                  <a:close/>
                </a:path>
              </a:pathLst>
            </a:custGeom>
            <a:solidFill>
              <a:srgbClr val="5B9BD5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277812" y="1869281"/>
              <a:ext cx="1000125" cy="2306638"/>
            </a:xfrm>
            <a:custGeom>
              <a:avLst/>
              <a:gdLst>
                <a:gd name="T0" fmla="*/ 1966 w 1966"/>
                <a:gd name="T1" fmla="*/ 4050 h 4535"/>
                <a:gd name="T2" fmla="*/ 983 w 1966"/>
                <a:gd name="T3" fmla="*/ 4535 h 4535"/>
                <a:gd name="T4" fmla="*/ 0 w 1966"/>
                <a:gd name="T5" fmla="*/ 4050 h 4535"/>
                <a:gd name="T6" fmla="*/ 0 w 1966"/>
                <a:gd name="T7" fmla="*/ 485 h 4535"/>
                <a:gd name="T8" fmla="*/ 983 w 1966"/>
                <a:gd name="T9" fmla="*/ 0 h 4535"/>
                <a:gd name="T10" fmla="*/ 1966 w 1966"/>
                <a:gd name="T11" fmla="*/ 485 h 4535"/>
                <a:gd name="T12" fmla="*/ 1966 w 1966"/>
                <a:gd name="T13" fmla="*/ 4050 h 4535"/>
                <a:gd name="T14" fmla="*/ 0 w 1966"/>
                <a:gd name="T15" fmla="*/ 485 h 4535"/>
                <a:gd name="T16" fmla="*/ 983 w 1966"/>
                <a:gd name="T17" fmla="*/ 970 h 4535"/>
                <a:gd name="T18" fmla="*/ 1966 w 1966"/>
                <a:gd name="T19" fmla="*/ 485 h 4535"/>
                <a:gd name="T20" fmla="*/ 0 w 1966"/>
                <a:gd name="T21" fmla="*/ 1012 h 4535"/>
                <a:gd name="T22" fmla="*/ 983 w 1966"/>
                <a:gd name="T23" fmla="*/ 1498 h 4535"/>
                <a:gd name="T24" fmla="*/ 1966 w 1966"/>
                <a:gd name="T25" fmla="*/ 1012 h 4535"/>
                <a:gd name="T26" fmla="*/ 0 w 1966"/>
                <a:gd name="T27" fmla="*/ 749 h 4535"/>
                <a:gd name="T28" fmla="*/ 983 w 1966"/>
                <a:gd name="T29" fmla="*/ 1234 h 4535"/>
                <a:gd name="T30" fmla="*/ 1966 w 1966"/>
                <a:gd name="T31" fmla="*/ 749 h 4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66" h="4535">
                  <a:moveTo>
                    <a:pt x="1966" y="4050"/>
                  </a:moveTo>
                  <a:cubicBezTo>
                    <a:pt x="1966" y="4318"/>
                    <a:pt x="1526" y="4535"/>
                    <a:pt x="983" y="4535"/>
                  </a:cubicBezTo>
                  <a:cubicBezTo>
                    <a:pt x="440" y="4535"/>
                    <a:pt x="0" y="4318"/>
                    <a:pt x="0" y="4050"/>
                  </a:cubicBezTo>
                  <a:lnTo>
                    <a:pt x="0" y="485"/>
                  </a:lnTo>
                  <a:cubicBezTo>
                    <a:pt x="0" y="217"/>
                    <a:pt x="440" y="0"/>
                    <a:pt x="983" y="0"/>
                  </a:cubicBezTo>
                  <a:cubicBezTo>
                    <a:pt x="1526" y="0"/>
                    <a:pt x="1966" y="217"/>
                    <a:pt x="1966" y="485"/>
                  </a:cubicBezTo>
                  <a:lnTo>
                    <a:pt x="1966" y="4050"/>
                  </a:lnTo>
                  <a:close/>
                  <a:moveTo>
                    <a:pt x="0" y="485"/>
                  </a:moveTo>
                  <a:cubicBezTo>
                    <a:pt x="0" y="753"/>
                    <a:pt x="440" y="970"/>
                    <a:pt x="983" y="970"/>
                  </a:cubicBezTo>
                  <a:cubicBezTo>
                    <a:pt x="1526" y="970"/>
                    <a:pt x="1966" y="753"/>
                    <a:pt x="1966" y="485"/>
                  </a:cubicBezTo>
                  <a:moveTo>
                    <a:pt x="0" y="1012"/>
                  </a:moveTo>
                  <a:cubicBezTo>
                    <a:pt x="0" y="1280"/>
                    <a:pt x="440" y="1498"/>
                    <a:pt x="983" y="1498"/>
                  </a:cubicBezTo>
                  <a:cubicBezTo>
                    <a:pt x="1526" y="1498"/>
                    <a:pt x="1966" y="1280"/>
                    <a:pt x="1966" y="1012"/>
                  </a:cubicBezTo>
                  <a:moveTo>
                    <a:pt x="0" y="749"/>
                  </a:moveTo>
                  <a:cubicBezTo>
                    <a:pt x="0" y="1017"/>
                    <a:pt x="440" y="1234"/>
                    <a:pt x="983" y="1234"/>
                  </a:cubicBezTo>
                  <a:cubicBezTo>
                    <a:pt x="1526" y="1234"/>
                    <a:pt x="1966" y="1017"/>
                    <a:pt x="1966" y="749"/>
                  </a:cubicBezTo>
                </a:path>
              </a:pathLst>
            </a:custGeom>
            <a:noFill/>
            <a:ln w="7938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438150" y="2859881"/>
              <a:ext cx="847725" cy="398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1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Oracle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1476375" y="3128169"/>
              <a:ext cx="504825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500" b="1" i="0" u="none" strike="noStrike" cap="none" normalizeH="0" baseline="0" smtClean="0">
                  <a:ln>
                    <a:noFill/>
                  </a:ln>
                  <a:solidFill>
                    <a:srgbClr val="5B9BD5"/>
                  </a:solidFill>
                  <a:effectLst/>
                  <a:latin typeface="Calibri" panose="020F0502020204030204" pitchFamily="34" charset="0"/>
                </a:rPr>
                <a:t>OGG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Oval 9"/>
            <p:cNvSpPr>
              <a:spLocks noChangeArrowheads="1"/>
            </p:cNvSpPr>
            <p:nvPr/>
          </p:nvSpPr>
          <p:spPr bwMode="auto">
            <a:xfrm>
              <a:off x="2024062" y="1500981"/>
              <a:ext cx="768350" cy="2859088"/>
            </a:xfrm>
            <a:prstGeom prst="ellipse">
              <a:avLst/>
            </a:prstGeom>
            <a:solidFill>
              <a:srgbClr val="A5A5A5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Oval 10"/>
            <p:cNvSpPr>
              <a:spLocks noChangeArrowheads="1"/>
            </p:cNvSpPr>
            <p:nvPr/>
          </p:nvSpPr>
          <p:spPr bwMode="auto">
            <a:xfrm>
              <a:off x="2049462" y="1408906"/>
              <a:ext cx="768350" cy="3073400"/>
            </a:xfrm>
            <a:prstGeom prst="ellipse">
              <a:avLst/>
            </a:prstGeom>
            <a:noFill/>
            <a:ln w="7938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2339975" y="2453481"/>
              <a:ext cx="211138" cy="309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5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数</a:t>
              </a:r>
              <a:endParaRPr kumimoji="0" 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12"/>
            <p:cNvSpPr>
              <a:spLocks noChangeArrowheads="1"/>
            </p:cNvSpPr>
            <p:nvPr/>
          </p:nvSpPr>
          <p:spPr bwMode="auto">
            <a:xfrm>
              <a:off x="2339975" y="2688431"/>
              <a:ext cx="3016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5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据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3"/>
            <p:cNvSpPr>
              <a:spLocks noChangeArrowheads="1"/>
            </p:cNvSpPr>
            <p:nvPr/>
          </p:nvSpPr>
          <p:spPr bwMode="auto">
            <a:xfrm>
              <a:off x="2339975" y="2921794"/>
              <a:ext cx="153988" cy="309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5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同</a:t>
              </a:r>
              <a:endParaRPr kumimoji="0" 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14"/>
            <p:cNvSpPr>
              <a:spLocks noChangeArrowheads="1"/>
            </p:cNvSpPr>
            <p:nvPr/>
          </p:nvSpPr>
          <p:spPr bwMode="auto">
            <a:xfrm>
              <a:off x="2339975" y="3156744"/>
              <a:ext cx="179388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5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步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Freeform 15"/>
            <p:cNvSpPr>
              <a:spLocks/>
            </p:cNvSpPr>
            <p:nvPr/>
          </p:nvSpPr>
          <p:spPr bwMode="auto">
            <a:xfrm>
              <a:off x="2895600" y="2774156"/>
              <a:ext cx="539750" cy="293688"/>
            </a:xfrm>
            <a:custGeom>
              <a:avLst/>
              <a:gdLst>
                <a:gd name="T0" fmla="*/ 340 w 340"/>
                <a:gd name="T1" fmla="*/ 93 h 185"/>
                <a:gd name="T2" fmla="*/ 107 w 340"/>
                <a:gd name="T3" fmla="*/ 185 h 185"/>
                <a:gd name="T4" fmla="*/ 84 w 340"/>
                <a:gd name="T5" fmla="*/ 128 h 185"/>
                <a:gd name="T6" fmla="*/ 95 w 340"/>
                <a:gd name="T7" fmla="*/ 123 h 185"/>
                <a:gd name="T8" fmla="*/ 0 w 340"/>
                <a:gd name="T9" fmla="*/ 123 h 185"/>
                <a:gd name="T10" fmla="*/ 0 w 340"/>
                <a:gd name="T11" fmla="*/ 62 h 185"/>
                <a:gd name="T12" fmla="*/ 95 w 340"/>
                <a:gd name="T13" fmla="*/ 62 h 185"/>
                <a:gd name="T14" fmla="*/ 84 w 340"/>
                <a:gd name="T15" fmla="*/ 57 h 185"/>
                <a:gd name="T16" fmla="*/ 107 w 340"/>
                <a:gd name="T17" fmla="*/ 0 h 185"/>
                <a:gd name="T18" fmla="*/ 340 w 340"/>
                <a:gd name="T19" fmla="*/ 93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185">
                  <a:moveTo>
                    <a:pt x="340" y="93"/>
                  </a:moveTo>
                  <a:lnTo>
                    <a:pt x="107" y="185"/>
                  </a:lnTo>
                  <a:lnTo>
                    <a:pt x="84" y="128"/>
                  </a:lnTo>
                  <a:lnTo>
                    <a:pt x="95" y="123"/>
                  </a:lnTo>
                  <a:lnTo>
                    <a:pt x="0" y="123"/>
                  </a:lnTo>
                  <a:lnTo>
                    <a:pt x="0" y="62"/>
                  </a:lnTo>
                  <a:lnTo>
                    <a:pt x="95" y="62"/>
                  </a:lnTo>
                  <a:lnTo>
                    <a:pt x="84" y="57"/>
                  </a:lnTo>
                  <a:lnTo>
                    <a:pt x="107" y="0"/>
                  </a:lnTo>
                  <a:lnTo>
                    <a:pt x="340" y="93"/>
                  </a:lnTo>
                  <a:close/>
                </a:path>
              </a:pathLst>
            </a:custGeom>
            <a:solidFill>
              <a:srgbClr val="73A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auto">
            <a:xfrm>
              <a:off x="2895600" y="2774156"/>
              <a:ext cx="539750" cy="293688"/>
            </a:xfrm>
            <a:custGeom>
              <a:avLst/>
              <a:gdLst>
                <a:gd name="T0" fmla="*/ 340 w 340"/>
                <a:gd name="T1" fmla="*/ 93 h 185"/>
                <a:gd name="T2" fmla="*/ 107 w 340"/>
                <a:gd name="T3" fmla="*/ 185 h 185"/>
                <a:gd name="T4" fmla="*/ 84 w 340"/>
                <a:gd name="T5" fmla="*/ 128 h 185"/>
                <a:gd name="T6" fmla="*/ 95 w 340"/>
                <a:gd name="T7" fmla="*/ 123 h 185"/>
                <a:gd name="T8" fmla="*/ 0 w 340"/>
                <a:gd name="T9" fmla="*/ 123 h 185"/>
                <a:gd name="T10" fmla="*/ 0 w 340"/>
                <a:gd name="T11" fmla="*/ 62 h 185"/>
                <a:gd name="T12" fmla="*/ 95 w 340"/>
                <a:gd name="T13" fmla="*/ 62 h 185"/>
                <a:gd name="T14" fmla="*/ 84 w 340"/>
                <a:gd name="T15" fmla="*/ 57 h 185"/>
                <a:gd name="T16" fmla="*/ 107 w 340"/>
                <a:gd name="T17" fmla="*/ 0 h 185"/>
                <a:gd name="T18" fmla="*/ 340 w 340"/>
                <a:gd name="T19" fmla="*/ 93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185">
                  <a:moveTo>
                    <a:pt x="340" y="93"/>
                  </a:moveTo>
                  <a:lnTo>
                    <a:pt x="107" y="185"/>
                  </a:lnTo>
                  <a:lnTo>
                    <a:pt x="84" y="128"/>
                  </a:lnTo>
                  <a:lnTo>
                    <a:pt x="95" y="123"/>
                  </a:lnTo>
                  <a:lnTo>
                    <a:pt x="0" y="123"/>
                  </a:lnTo>
                  <a:lnTo>
                    <a:pt x="0" y="62"/>
                  </a:lnTo>
                  <a:lnTo>
                    <a:pt x="95" y="62"/>
                  </a:lnTo>
                  <a:lnTo>
                    <a:pt x="84" y="57"/>
                  </a:lnTo>
                  <a:lnTo>
                    <a:pt x="107" y="0"/>
                  </a:lnTo>
                  <a:lnTo>
                    <a:pt x="340" y="93"/>
                  </a:lnTo>
                  <a:close/>
                </a:path>
              </a:pathLst>
            </a:custGeom>
            <a:noFill/>
            <a:ln w="7938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7"/>
            <p:cNvSpPr>
              <a:spLocks/>
            </p:cNvSpPr>
            <p:nvPr/>
          </p:nvSpPr>
          <p:spPr bwMode="auto">
            <a:xfrm>
              <a:off x="1355725" y="2774156"/>
              <a:ext cx="585788" cy="292100"/>
            </a:xfrm>
            <a:custGeom>
              <a:avLst/>
              <a:gdLst>
                <a:gd name="T0" fmla="*/ 369 w 369"/>
                <a:gd name="T1" fmla="*/ 92 h 184"/>
                <a:gd name="T2" fmla="*/ 97 w 369"/>
                <a:gd name="T3" fmla="*/ 184 h 184"/>
                <a:gd name="T4" fmla="*/ 77 w 369"/>
                <a:gd name="T5" fmla="*/ 126 h 184"/>
                <a:gd name="T6" fmla="*/ 87 w 369"/>
                <a:gd name="T7" fmla="*/ 123 h 184"/>
                <a:gd name="T8" fmla="*/ 0 w 369"/>
                <a:gd name="T9" fmla="*/ 123 h 184"/>
                <a:gd name="T10" fmla="*/ 0 w 369"/>
                <a:gd name="T11" fmla="*/ 61 h 184"/>
                <a:gd name="T12" fmla="*/ 87 w 369"/>
                <a:gd name="T13" fmla="*/ 61 h 184"/>
                <a:gd name="T14" fmla="*/ 77 w 369"/>
                <a:gd name="T15" fmla="*/ 58 h 184"/>
                <a:gd name="T16" fmla="*/ 97 w 369"/>
                <a:gd name="T17" fmla="*/ 0 h 184"/>
                <a:gd name="T18" fmla="*/ 369 w 369"/>
                <a:gd name="T19" fmla="*/ 92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9" h="184">
                  <a:moveTo>
                    <a:pt x="369" y="92"/>
                  </a:moveTo>
                  <a:lnTo>
                    <a:pt x="97" y="184"/>
                  </a:lnTo>
                  <a:lnTo>
                    <a:pt x="77" y="126"/>
                  </a:lnTo>
                  <a:lnTo>
                    <a:pt x="87" y="123"/>
                  </a:lnTo>
                  <a:lnTo>
                    <a:pt x="0" y="123"/>
                  </a:lnTo>
                  <a:lnTo>
                    <a:pt x="0" y="61"/>
                  </a:lnTo>
                  <a:lnTo>
                    <a:pt x="87" y="61"/>
                  </a:lnTo>
                  <a:lnTo>
                    <a:pt x="77" y="58"/>
                  </a:lnTo>
                  <a:lnTo>
                    <a:pt x="97" y="0"/>
                  </a:lnTo>
                  <a:lnTo>
                    <a:pt x="369" y="92"/>
                  </a:lnTo>
                  <a:close/>
                </a:path>
              </a:pathLst>
            </a:custGeom>
            <a:solidFill>
              <a:srgbClr val="73A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8"/>
            <p:cNvSpPr>
              <a:spLocks/>
            </p:cNvSpPr>
            <p:nvPr/>
          </p:nvSpPr>
          <p:spPr bwMode="auto">
            <a:xfrm>
              <a:off x="1355725" y="2774156"/>
              <a:ext cx="585788" cy="292100"/>
            </a:xfrm>
            <a:custGeom>
              <a:avLst/>
              <a:gdLst>
                <a:gd name="T0" fmla="*/ 369 w 369"/>
                <a:gd name="T1" fmla="*/ 92 h 184"/>
                <a:gd name="T2" fmla="*/ 97 w 369"/>
                <a:gd name="T3" fmla="*/ 184 h 184"/>
                <a:gd name="T4" fmla="*/ 77 w 369"/>
                <a:gd name="T5" fmla="*/ 126 h 184"/>
                <a:gd name="T6" fmla="*/ 87 w 369"/>
                <a:gd name="T7" fmla="*/ 123 h 184"/>
                <a:gd name="T8" fmla="*/ 0 w 369"/>
                <a:gd name="T9" fmla="*/ 123 h 184"/>
                <a:gd name="T10" fmla="*/ 0 w 369"/>
                <a:gd name="T11" fmla="*/ 61 h 184"/>
                <a:gd name="T12" fmla="*/ 87 w 369"/>
                <a:gd name="T13" fmla="*/ 61 h 184"/>
                <a:gd name="T14" fmla="*/ 77 w 369"/>
                <a:gd name="T15" fmla="*/ 58 h 184"/>
                <a:gd name="T16" fmla="*/ 97 w 369"/>
                <a:gd name="T17" fmla="*/ 0 h 184"/>
                <a:gd name="T18" fmla="*/ 369 w 369"/>
                <a:gd name="T19" fmla="*/ 92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9" h="184">
                  <a:moveTo>
                    <a:pt x="369" y="92"/>
                  </a:moveTo>
                  <a:lnTo>
                    <a:pt x="97" y="184"/>
                  </a:lnTo>
                  <a:lnTo>
                    <a:pt x="77" y="126"/>
                  </a:lnTo>
                  <a:lnTo>
                    <a:pt x="87" y="123"/>
                  </a:lnTo>
                  <a:lnTo>
                    <a:pt x="0" y="123"/>
                  </a:lnTo>
                  <a:lnTo>
                    <a:pt x="0" y="61"/>
                  </a:lnTo>
                  <a:lnTo>
                    <a:pt x="87" y="61"/>
                  </a:lnTo>
                  <a:lnTo>
                    <a:pt x="77" y="58"/>
                  </a:lnTo>
                  <a:lnTo>
                    <a:pt x="97" y="0"/>
                  </a:lnTo>
                  <a:lnTo>
                    <a:pt x="369" y="92"/>
                  </a:lnTo>
                  <a:close/>
                </a:path>
              </a:pathLst>
            </a:custGeom>
            <a:noFill/>
            <a:ln w="7938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9"/>
            <p:cNvSpPr>
              <a:spLocks/>
            </p:cNvSpPr>
            <p:nvPr/>
          </p:nvSpPr>
          <p:spPr bwMode="auto">
            <a:xfrm>
              <a:off x="3511550" y="1901031"/>
              <a:ext cx="769938" cy="2089150"/>
            </a:xfrm>
            <a:custGeom>
              <a:avLst/>
              <a:gdLst>
                <a:gd name="T0" fmla="*/ 151 w 1512"/>
                <a:gd name="T1" fmla="*/ 4112 h 4112"/>
                <a:gd name="T2" fmla="*/ 1361 w 1512"/>
                <a:gd name="T3" fmla="*/ 4112 h 4112"/>
                <a:gd name="T4" fmla="*/ 1512 w 1512"/>
                <a:gd name="T5" fmla="*/ 3961 h 4112"/>
                <a:gd name="T6" fmla="*/ 1512 w 1512"/>
                <a:gd name="T7" fmla="*/ 151 h 4112"/>
                <a:gd name="T8" fmla="*/ 1361 w 1512"/>
                <a:gd name="T9" fmla="*/ 0 h 4112"/>
                <a:gd name="T10" fmla="*/ 151 w 1512"/>
                <a:gd name="T11" fmla="*/ 0 h 4112"/>
                <a:gd name="T12" fmla="*/ 0 w 1512"/>
                <a:gd name="T13" fmla="*/ 151 h 4112"/>
                <a:gd name="T14" fmla="*/ 0 w 1512"/>
                <a:gd name="T15" fmla="*/ 3961 h 4112"/>
                <a:gd name="T16" fmla="*/ 151 w 1512"/>
                <a:gd name="T17" fmla="*/ 4112 h 4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2" h="4112">
                  <a:moveTo>
                    <a:pt x="151" y="4112"/>
                  </a:moveTo>
                  <a:lnTo>
                    <a:pt x="1361" y="4112"/>
                  </a:lnTo>
                  <a:cubicBezTo>
                    <a:pt x="1444" y="4112"/>
                    <a:pt x="1512" y="4044"/>
                    <a:pt x="1512" y="3961"/>
                  </a:cubicBezTo>
                  <a:lnTo>
                    <a:pt x="1512" y="151"/>
                  </a:lnTo>
                  <a:cubicBezTo>
                    <a:pt x="1512" y="68"/>
                    <a:pt x="1444" y="0"/>
                    <a:pt x="1361" y="0"/>
                  </a:cubicBezTo>
                  <a:lnTo>
                    <a:pt x="151" y="0"/>
                  </a:lnTo>
                  <a:cubicBezTo>
                    <a:pt x="68" y="0"/>
                    <a:pt x="0" y="68"/>
                    <a:pt x="0" y="151"/>
                  </a:cubicBezTo>
                  <a:lnTo>
                    <a:pt x="0" y="3961"/>
                  </a:lnTo>
                  <a:cubicBezTo>
                    <a:pt x="0" y="4044"/>
                    <a:pt x="68" y="4112"/>
                    <a:pt x="151" y="4112"/>
                  </a:cubicBezTo>
                  <a:close/>
                </a:path>
              </a:pathLst>
            </a:custGeom>
            <a:solidFill>
              <a:srgbClr val="E65802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0"/>
            <p:cNvSpPr>
              <a:spLocks/>
            </p:cNvSpPr>
            <p:nvPr/>
          </p:nvSpPr>
          <p:spPr bwMode="auto">
            <a:xfrm>
              <a:off x="3511550" y="1901031"/>
              <a:ext cx="769938" cy="2089150"/>
            </a:xfrm>
            <a:custGeom>
              <a:avLst/>
              <a:gdLst>
                <a:gd name="T0" fmla="*/ 151 w 1512"/>
                <a:gd name="T1" fmla="*/ 4112 h 4112"/>
                <a:gd name="T2" fmla="*/ 1361 w 1512"/>
                <a:gd name="T3" fmla="*/ 4112 h 4112"/>
                <a:gd name="T4" fmla="*/ 1512 w 1512"/>
                <a:gd name="T5" fmla="*/ 3961 h 4112"/>
                <a:gd name="T6" fmla="*/ 1512 w 1512"/>
                <a:gd name="T7" fmla="*/ 151 h 4112"/>
                <a:gd name="T8" fmla="*/ 1361 w 1512"/>
                <a:gd name="T9" fmla="*/ 0 h 4112"/>
                <a:gd name="T10" fmla="*/ 151 w 1512"/>
                <a:gd name="T11" fmla="*/ 0 h 4112"/>
                <a:gd name="T12" fmla="*/ 0 w 1512"/>
                <a:gd name="T13" fmla="*/ 151 h 4112"/>
                <a:gd name="T14" fmla="*/ 0 w 1512"/>
                <a:gd name="T15" fmla="*/ 3961 h 4112"/>
                <a:gd name="T16" fmla="*/ 151 w 1512"/>
                <a:gd name="T17" fmla="*/ 4112 h 4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2" h="4112">
                  <a:moveTo>
                    <a:pt x="151" y="4112"/>
                  </a:moveTo>
                  <a:lnTo>
                    <a:pt x="1361" y="4112"/>
                  </a:lnTo>
                  <a:cubicBezTo>
                    <a:pt x="1444" y="4112"/>
                    <a:pt x="1512" y="4044"/>
                    <a:pt x="1512" y="3961"/>
                  </a:cubicBezTo>
                  <a:lnTo>
                    <a:pt x="1512" y="151"/>
                  </a:lnTo>
                  <a:cubicBezTo>
                    <a:pt x="1512" y="68"/>
                    <a:pt x="1444" y="0"/>
                    <a:pt x="1361" y="0"/>
                  </a:cubicBezTo>
                  <a:lnTo>
                    <a:pt x="151" y="0"/>
                  </a:lnTo>
                  <a:cubicBezTo>
                    <a:pt x="68" y="0"/>
                    <a:pt x="0" y="68"/>
                    <a:pt x="0" y="151"/>
                  </a:cubicBezTo>
                  <a:lnTo>
                    <a:pt x="0" y="3961"/>
                  </a:lnTo>
                  <a:cubicBezTo>
                    <a:pt x="0" y="4044"/>
                    <a:pt x="68" y="4112"/>
                    <a:pt x="151" y="4112"/>
                  </a:cubicBezTo>
                  <a:close/>
                </a:path>
              </a:pathLst>
            </a:custGeom>
            <a:noFill/>
            <a:ln w="7938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Rectangle 21"/>
            <p:cNvSpPr>
              <a:spLocks noChangeArrowheads="1"/>
            </p:cNvSpPr>
            <p:nvPr/>
          </p:nvSpPr>
          <p:spPr bwMode="auto">
            <a:xfrm>
              <a:off x="3608387" y="1937544"/>
              <a:ext cx="741363" cy="398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1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Kafka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22"/>
            <p:cNvSpPr>
              <a:spLocks noChangeArrowheads="1"/>
            </p:cNvSpPr>
            <p:nvPr/>
          </p:nvSpPr>
          <p:spPr bwMode="auto">
            <a:xfrm>
              <a:off x="2978150" y="3055144"/>
              <a:ext cx="244475" cy="252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200" b="1" i="0" u="none" strike="noStrike" cap="none" normalizeH="0" baseline="0" smtClean="0">
                  <a:ln>
                    <a:noFill/>
                  </a:ln>
                  <a:solidFill>
                    <a:srgbClr val="5B9BD5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实时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23"/>
            <p:cNvSpPr>
              <a:spLocks noChangeArrowheads="1"/>
            </p:cNvSpPr>
            <p:nvPr/>
          </p:nvSpPr>
          <p:spPr bwMode="auto">
            <a:xfrm>
              <a:off x="2978150" y="3237706"/>
              <a:ext cx="244475" cy="252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200" b="1" i="0" u="none" strike="noStrike" cap="none" normalizeH="0" baseline="0" smtClean="0">
                  <a:ln>
                    <a:noFill/>
                  </a:ln>
                  <a:solidFill>
                    <a:srgbClr val="5B9BD5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同步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Freeform 24"/>
            <p:cNvSpPr>
              <a:spLocks/>
            </p:cNvSpPr>
            <p:nvPr/>
          </p:nvSpPr>
          <p:spPr bwMode="auto">
            <a:xfrm>
              <a:off x="4922837" y="1901031"/>
              <a:ext cx="1231900" cy="2089150"/>
            </a:xfrm>
            <a:custGeom>
              <a:avLst/>
              <a:gdLst>
                <a:gd name="T0" fmla="*/ 242 w 2419"/>
                <a:gd name="T1" fmla="*/ 4112 h 4112"/>
                <a:gd name="T2" fmla="*/ 2177 w 2419"/>
                <a:gd name="T3" fmla="*/ 4112 h 4112"/>
                <a:gd name="T4" fmla="*/ 2419 w 2419"/>
                <a:gd name="T5" fmla="*/ 3870 h 4112"/>
                <a:gd name="T6" fmla="*/ 2419 w 2419"/>
                <a:gd name="T7" fmla="*/ 242 h 4112"/>
                <a:gd name="T8" fmla="*/ 2177 w 2419"/>
                <a:gd name="T9" fmla="*/ 0 h 4112"/>
                <a:gd name="T10" fmla="*/ 242 w 2419"/>
                <a:gd name="T11" fmla="*/ 0 h 4112"/>
                <a:gd name="T12" fmla="*/ 0 w 2419"/>
                <a:gd name="T13" fmla="*/ 242 h 4112"/>
                <a:gd name="T14" fmla="*/ 0 w 2419"/>
                <a:gd name="T15" fmla="*/ 3870 h 4112"/>
                <a:gd name="T16" fmla="*/ 242 w 2419"/>
                <a:gd name="T17" fmla="*/ 4112 h 4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9" h="4112">
                  <a:moveTo>
                    <a:pt x="242" y="4112"/>
                  </a:moveTo>
                  <a:lnTo>
                    <a:pt x="2177" y="4112"/>
                  </a:lnTo>
                  <a:cubicBezTo>
                    <a:pt x="2311" y="4112"/>
                    <a:pt x="2419" y="4004"/>
                    <a:pt x="2419" y="3870"/>
                  </a:cubicBezTo>
                  <a:lnTo>
                    <a:pt x="2419" y="242"/>
                  </a:lnTo>
                  <a:cubicBezTo>
                    <a:pt x="2419" y="108"/>
                    <a:pt x="2311" y="0"/>
                    <a:pt x="2177" y="0"/>
                  </a:cubicBezTo>
                  <a:lnTo>
                    <a:pt x="242" y="0"/>
                  </a:lnTo>
                  <a:cubicBezTo>
                    <a:pt x="109" y="0"/>
                    <a:pt x="0" y="108"/>
                    <a:pt x="0" y="242"/>
                  </a:cubicBezTo>
                  <a:lnTo>
                    <a:pt x="0" y="3870"/>
                  </a:lnTo>
                  <a:cubicBezTo>
                    <a:pt x="0" y="4004"/>
                    <a:pt x="109" y="4112"/>
                    <a:pt x="242" y="4112"/>
                  </a:cubicBezTo>
                  <a:close/>
                </a:path>
              </a:pathLst>
            </a:custGeom>
            <a:solidFill>
              <a:srgbClr val="FFC000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5"/>
            <p:cNvSpPr>
              <a:spLocks/>
            </p:cNvSpPr>
            <p:nvPr/>
          </p:nvSpPr>
          <p:spPr bwMode="auto">
            <a:xfrm>
              <a:off x="4897437" y="1901031"/>
              <a:ext cx="1231900" cy="2089150"/>
            </a:xfrm>
            <a:custGeom>
              <a:avLst/>
              <a:gdLst>
                <a:gd name="T0" fmla="*/ 242 w 2419"/>
                <a:gd name="T1" fmla="*/ 4112 h 4112"/>
                <a:gd name="T2" fmla="*/ 2177 w 2419"/>
                <a:gd name="T3" fmla="*/ 4112 h 4112"/>
                <a:gd name="T4" fmla="*/ 2419 w 2419"/>
                <a:gd name="T5" fmla="*/ 3870 h 4112"/>
                <a:gd name="T6" fmla="*/ 2419 w 2419"/>
                <a:gd name="T7" fmla="*/ 242 h 4112"/>
                <a:gd name="T8" fmla="*/ 2177 w 2419"/>
                <a:gd name="T9" fmla="*/ 0 h 4112"/>
                <a:gd name="T10" fmla="*/ 242 w 2419"/>
                <a:gd name="T11" fmla="*/ 0 h 4112"/>
                <a:gd name="T12" fmla="*/ 0 w 2419"/>
                <a:gd name="T13" fmla="*/ 242 h 4112"/>
                <a:gd name="T14" fmla="*/ 0 w 2419"/>
                <a:gd name="T15" fmla="*/ 3870 h 4112"/>
                <a:gd name="T16" fmla="*/ 242 w 2419"/>
                <a:gd name="T17" fmla="*/ 4112 h 4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9" h="4112">
                  <a:moveTo>
                    <a:pt x="242" y="4112"/>
                  </a:moveTo>
                  <a:lnTo>
                    <a:pt x="2177" y="4112"/>
                  </a:lnTo>
                  <a:cubicBezTo>
                    <a:pt x="2311" y="4112"/>
                    <a:pt x="2419" y="4004"/>
                    <a:pt x="2419" y="3870"/>
                  </a:cubicBezTo>
                  <a:lnTo>
                    <a:pt x="2419" y="242"/>
                  </a:lnTo>
                  <a:cubicBezTo>
                    <a:pt x="2419" y="108"/>
                    <a:pt x="2311" y="0"/>
                    <a:pt x="2177" y="0"/>
                  </a:cubicBezTo>
                  <a:lnTo>
                    <a:pt x="242" y="0"/>
                  </a:lnTo>
                  <a:cubicBezTo>
                    <a:pt x="109" y="0"/>
                    <a:pt x="0" y="108"/>
                    <a:pt x="0" y="242"/>
                  </a:cubicBezTo>
                  <a:lnTo>
                    <a:pt x="0" y="3870"/>
                  </a:lnTo>
                  <a:cubicBezTo>
                    <a:pt x="0" y="4004"/>
                    <a:pt x="109" y="4112"/>
                    <a:pt x="242" y="4112"/>
                  </a:cubicBezTo>
                  <a:close/>
                </a:path>
              </a:pathLst>
            </a:custGeom>
            <a:noFill/>
            <a:ln w="7938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26"/>
            <p:cNvSpPr>
              <a:spLocks noChangeArrowheads="1"/>
            </p:cNvSpPr>
            <p:nvPr/>
          </p:nvSpPr>
          <p:spPr bwMode="auto">
            <a:xfrm>
              <a:off x="5221287" y="1937544"/>
              <a:ext cx="749300" cy="398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1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Spark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Rectangle 27"/>
            <p:cNvSpPr>
              <a:spLocks noChangeArrowheads="1"/>
            </p:cNvSpPr>
            <p:nvPr/>
          </p:nvSpPr>
          <p:spPr bwMode="auto">
            <a:xfrm>
              <a:off x="4976812" y="2251869"/>
              <a:ext cx="1255713" cy="398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1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Streaming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Oval 28"/>
            <p:cNvSpPr>
              <a:spLocks noChangeArrowheads="1"/>
            </p:cNvSpPr>
            <p:nvPr/>
          </p:nvSpPr>
          <p:spPr bwMode="auto">
            <a:xfrm>
              <a:off x="3665537" y="2469356"/>
              <a:ext cx="461963" cy="322263"/>
            </a:xfrm>
            <a:prstGeom prst="ellipse">
              <a:avLst/>
            </a:pr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Oval 29"/>
            <p:cNvSpPr>
              <a:spLocks noChangeArrowheads="1"/>
            </p:cNvSpPr>
            <p:nvPr/>
          </p:nvSpPr>
          <p:spPr bwMode="auto">
            <a:xfrm>
              <a:off x="3665537" y="2469356"/>
              <a:ext cx="461963" cy="322263"/>
            </a:xfrm>
            <a:prstGeom prst="ellipse">
              <a:avLst/>
            </a:prstGeom>
            <a:noFill/>
            <a:ln w="7938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Rectangle 30"/>
            <p:cNvSpPr>
              <a:spLocks noChangeArrowheads="1"/>
            </p:cNvSpPr>
            <p:nvPr/>
          </p:nvSpPr>
          <p:spPr bwMode="auto">
            <a:xfrm>
              <a:off x="3757612" y="2551906"/>
              <a:ext cx="374650" cy="211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Topic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Oval 31"/>
            <p:cNvSpPr>
              <a:spLocks noChangeArrowheads="1"/>
            </p:cNvSpPr>
            <p:nvPr/>
          </p:nvSpPr>
          <p:spPr bwMode="auto">
            <a:xfrm>
              <a:off x="3665537" y="2945606"/>
              <a:ext cx="461963" cy="322263"/>
            </a:xfrm>
            <a:prstGeom prst="ellipse">
              <a:avLst/>
            </a:pr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Oval 32"/>
            <p:cNvSpPr>
              <a:spLocks noChangeArrowheads="1"/>
            </p:cNvSpPr>
            <p:nvPr/>
          </p:nvSpPr>
          <p:spPr bwMode="auto">
            <a:xfrm>
              <a:off x="3665537" y="2945606"/>
              <a:ext cx="461963" cy="322263"/>
            </a:xfrm>
            <a:prstGeom prst="ellipse">
              <a:avLst/>
            </a:prstGeom>
            <a:noFill/>
            <a:ln w="7938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Rectangle 33"/>
            <p:cNvSpPr>
              <a:spLocks noChangeArrowheads="1"/>
            </p:cNvSpPr>
            <p:nvPr/>
          </p:nvSpPr>
          <p:spPr bwMode="auto">
            <a:xfrm>
              <a:off x="3757612" y="3028156"/>
              <a:ext cx="374650" cy="211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Topic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Oval 34"/>
            <p:cNvSpPr>
              <a:spLocks noChangeArrowheads="1"/>
            </p:cNvSpPr>
            <p:nvPr/>
          </p:nvSpPr>
          <p:spPr bwMode="auto">
            <a:xfrm>
              <a:off x="3665537" y="3391694"/>
              <a:ext cx="461963" cy="322263"/>
            </a:xfrm>
            <a:prstGeom prst="ellipse">
              <a:avLst/>
            </a:pr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Oval 35"/>
            <p:cNvSpPr>
              <a:spLocks noChangeArrowheads="1"/>
            </p:cNvSpPr>
            <p:nvPr/>
          </p:nvSpPr>
          <p:spPr bwMode="auto">
            <a:xfrm>
              <a:off x="3665537" y="3391694"/>
              <a:ext cx="461963" cy="322263"/>
            </a:xfrm>
            <a:prstGeom prst="ellipse">
              <a:avLst/>
            </a:prstGeom>
            <a:noFill/>
            <a:ln w="7938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Rectangle 36"/>
            <p:cNvSpPr>
              <a:spLocks noChangeArrowheads="1"/>
            </p:cNvSpPr>
            <p:nvPr/>
          </p:nvSpPr>
          <p:spPr bwMode="auto">
            <a:xfrm>
              <a:off x="3757612" y="3475831"/>
              <a:ext cx="374650" cy="211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Topic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Oval 37"/>
            <p:cNvSpPr>
              <a:spLocks noChangeArrowheads="1"/>
            </p:cNvSpPr>
            <p:nvPr/>
          </p:nvSpPr>
          <p:spPr bwMode="auto">
            <a:xfrm>
              <a:off x="5051425" y="2637631"/>
              <a:ext cx="923925" cy="461963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Oval 38"/>
            <p:cNvSpPr>
              <a:spLocks noChangeArrowheads="1"/>
            </p:cNvSpPr>
            <p:nvPr/>
          </p:nvSpPr>
          <p:spPr bwMode="auto">
            <a:xfrm>
              <a:off x="5051425" y="2637631"/>
              <a:ext cx="923925" cy="461963"/>
            </a:xfrm>
            <a:prstGeom prst="ellipse">
              <a:avLst/>
            </a:prstGeom>
            <a:noFill/>
            <a:ln w="7938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Rectangle 39"/>
            <p:cNvSpPr>
              <a:spLocks noChangeArrowheads="1"/>
            </p:cNvSpPr>
            <p:nvPr/>
          </p:nvSpPr>
          <p:spPr bwMode="auto">
            <a:xfrm>
              <a:off x="5256212" y="2774156"/>
              <a:ext cx="342900" cy="211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000" b="0" i="0" u="none" strike="noStrike" cap="none" normalizeH="0" baseline="0" smtClean="0">
                  <a:ln>
                    <a:noFill/>
                  </a:ln>
                  <a:solidFill>
                    <a:srgbClr val="5C9BD4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实时解析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Oval 40"/>
            <p:cNvSpPr>
              <a:spLocks noChangeArrowheads="1"/>
            </p:cNvSpPr>
            <p:nvPr/>
          </p:nvSpPr>
          <p:spPr bwMode="auto">
            <a:xfrm>
              <a:off x="5051425" y="3253581"/>
              <a:ext cx="923925" cy="460375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Oval 41"/>
            <p:cNvSpPr>
              <a:spLocks noChangeArrowheads="1"/>
            </p:cNvSpPr>
            <p:nvPr/>
          </p:nvSpPr>
          <p:spPr bwMode="auto">
            <a:xfrm>
              <a:off x="5051425" y="3253581"/>
              <a:ext cx="923925" cy="460375"/>
            </a:xfrm>
            <a:prstGeom prst="ellipse">
              <a:avLst/>
            </a:prstGeom>
            <a:noFill/>
            <a:ln w="7938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Rectangle 42"/>
            <p:cNvSpPr>
              <a:spLocks noChangeArrowheads="1"/>
            </p:cNvSpPr>
            <p:nvPr/>
          </p:nvSpPr>
          <p:spPr bwMode="auto">
            <a:xfrm>
              <a:off x="5256212" y="3388519"/>
              <a:ext cx="342900" cy="211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000" b="0" i="0" u="none" strike="noStrike" cap="none" normalizeH="0" baseline="0" smtClean="0">
                  <a:ln>
                    <a:noFill/>
                  </a:ln>
                  <a:solidFill>
                    <a:srgbClr val="5C9BD4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实时整合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43"/>
            <p:cNvSpPr>
              <a:spLocks noChangeArrowheads="1"/>
            </p:cNvSpPr>
            <p:nvPr/>
          </p:nvSpPr>
          <p:spPr bwMode="auto">
            <a:xfrm>
              <a:off x="4441825" y="3055144"/>
              <a:ext cx="244475" cy="252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200" b="1" i="0" u="none" strike="noStrike" cap="none" normalizeH="0" baseline="0" smtClean="0">
                  <a:ln>
                    <a:noFill/>
                  </a:ln>
                  <a:solidFill>
                    <a:srgbClr val="5B9BD5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实时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44"/>
            <p:cNvSpPr>
              <a:spLocks noChangeArrowheads="1"/>
            </p:cNvSpPr>
            <p:nvPr/>
          </p:nvSpPr>
          <p:spPr bwMode="auto">
            <a:xfrm>
              <a:off x="4441825" y="3237706"/>
              <a:ext cx="244475" cy="252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200" b="1" i="0" u="none" strike="noStrike" cap="none" normalizeH="0" baseline="0" smtClean="0">
                  <a:ln>
                    <a:noFill/>
                  </a:ln>
                  <a:solidFill>
                    <a:srgbClr val="5B9BD5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获取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Freeform 45"/>
            <p:cNvSpPr>
              <a:spLocks/>
            </p:cNvSpPr>
            <p:nvPr/>
          </p:nvSpPr>
          <p:spPr bwMode="auto">
            <a:xfrm>
              <a:off x="4357687" y="2799556"/>
              <a:ext cx="539750" cy="292100"/>
            </a:xfrm>
            <a:custGeom>
              <a:avLst/>
              <a:gdLst>
                <a:gd name="T0" fmla="*/ 340 w 340"/>
                <a:gd name="T1" fmla="*/ 92 h 184"/>
                <a:gd name="T2" fmla="*/ 107 w 340"/>
                <a:gd name="T3" fmla="*/ 184 h 184"/>
                <a:gd name="T4" fmla="*/ 85 w 340"/>
                <a:gd name="T5" fmla="*/ 127 h 184"/>
                <a:gd name="T6" fmla="*/ 95 w 340"/>
                <a:gd name="T7" fmla="*/ 123 h 184"/>
                <a:gd name="T8" fmla="*/ 0 w 340"/>
                <a:gd name="T9" fmla="*/ 123 h 184"/>
                <a:gd name="T10" fmla="*/ 0 w 340"/>
                <a:gd name="T11" fmla="*/ 61 h 184"/>
                <a:gd name="T12" fmla="*/ 95 w 340"/>
                <a:gd name="T13" fmla="*/ 61 h 184"/>
                <a:gd name="T14" fmla="*/ 85 w 340"/>
                <a:gd name="T15" fmla="*/ 57 h 184"/>
                <a:gd name="T16" fmla="*/ 107 w 340"/>
                <a:gd name="T17" fmla="*/ 0 h 184"/>
                <a:gd name="T18" fmla="*/ 340 w 340"/>
                <a:gd name="T19" fmla="*/ 92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184">
                  <a:moveTo>
                    <a:pt x="340" y="92"/>
                  </a:moveTo>
                  <a:lnTo>
                    <a:pt x="107" y="184"/>
                  </a:lnTo>
                  <a:lnTo>
                    <a:pt x="85" y="127"/>
                  </a:lnTo>
                  <a:lnTo>
                    <a:pt x="95" y="123"/>
                  </a:lnTo>
                  <a:lnTo>
                    <a:pt x="0" y="123"/>
                  </a:lnTo>
                  <a:lnTo>
                    <a:pt x="0" y="61"/>
                  </a:lnTo>
                  <a:lnTo>
                    <a:pt x="95" y="61"/>
                  </a:lnTo>
                  <a:lnTo>
                    <a:pt x="85" y="57"/>
                  </a:lnTo>
                  <a:lnTo>
                    <a:pt x="107" y="0"/>
                  </a:lnTo>
                  <a:lnTo>
                    <a:pt x="340" y="92"/>
                  </a:lnTo>
                  <a:close/>
                </a:path>
              </a:pathLst>
            </a:custGeom>
            <a:solidFill>
              <a:srgbClr val="73A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6"/>
            <p:cNvSpPr>
              <a:spLocks/>
            </p:cNvSpPr>
            <p:nvPr/>
          </p:nvSpPr>
          <p:spPr bwMode="auto">
            <a:xfrm>
              <a:off x="4357687" y="2799556"/>
              <a:ext cx="539750" cy="292100"/>
            </a:xfrm>
            <a:custGeom>
              <a:avLst/>
              <a:gdLst>
                <a:gd name="T0" fmla="*/ 340 w 340"/>
                <a:gd name="T1" fmla="*/ 92 h 184"/>
                <a:gd name="T2" fmla="*/ 107 w 340"/>
                <a:gd name="T3" fmla="*/ 184 h 184"/>
                <a:gd name="T4" fmla="*/ 85 w 340"/>
                <a:gd name="T5" fmla="*/ 127 h 184"/>
                <a:gd name="T6" fmla="*/ 95 w 340"/>
                <a:gd name="T7" fmla="*/ 123 h 184"/>
                <a:gd name="T8" fmla="*/ 0 w 340"/>
                <a:gd name="T9" fmla="*/ 123 h 184"/>
                <a:gd name="T10" fmla="*/ 0 w 340"/>
                <a:gd name="T11" fmla="*/ 61 h 184"/>
                <a:gd name="T12" fmla="*/ 95 w 340"/>
                <a:gd name="T13" fmla="*/ 61 h 184"/>
                <a:gd name="T14" fmla="*/ 85 w 340"/>
                <a:gd name="T15" fmla="*/ 57 h 184"/>
                <a:gd name="T16" fmla="*/ 107 w 340"/>
                <a:gd name="T17" fmla="*/ 0 h 184"/>
                <a:gd name="T18" fmla="*/ 340 w 340"/>
                <a:gd name="T19" fmla="*/ 92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184">
                  <a:moveTo>
                    <a:pt x="340" y="92"/>
                  </a:moveTo>
                  <a:lnTo>
                    <a:pt x="107" y="184"/>
                  </a:lnTo>
                  <a:lnTo>
                    <a:pt x="85" y="127"/>
                  </a:lnTo>
                  <a:lnTo>
                    <a:pt x="95" y="123"/>
                  </a:lnTo>
                  <a:lnTo>
                    <a:pt x="0" y="123"/>
                  </a:lnTo>
                  <a:lnTo>
                    <a:pt x="0" y="61"/>
                  </a:lnTo>
                  <a:lnTo>
                    <a:pt x="95" y="61"/>
                  </a:lnTo>
                  <a:lnTo>
                    <a:pt x="85" y="57"/>
                  </a:lnTo>
                  <a:lnTo>
                    <a:pt x="107" y="0"/>
                  </a:lnTo>
                  <a:lnTo>
                    <a:pt x="340" y="92"/>
                  </a:lnTo>
                  <a:close/>
                </a:path>
              </a:pathLst>
            </a:custGeom>
            <a:noFill/>
            <a:ln w="7938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7"/>
            <p:cNvSpPr>
              <a:spLocks/>
            </p:cNvSpPr>
            <p:nvPr/>
          </p:nvSpPr>
          <p:spPr bwMode="auto">
            <a:xfrm>
              <a:off x="6899274" y="2101056"/>
              <a:ext cx="4773613" cy="1690688"/>
            </a:xfrm>
            <a:custGeom>
              <a:avLst/>
              <a:gdLst>
                <a:gd name="T0" fmla="*/ 726 w 7257"/>
                <a:gd name="T1" fmla="*/ 3326 h 3326"/>
                <a:gd name="T2" fmla="*/ 6531 w 7257"/>
                <a:gd name="T3" fmla="*/ 3326 h 3326"/>
                <a:gd name="T4" fmla="*/ 7257 w 7257"/>
                <a:gd name="T5" fmla="*/ 2600 h 3326"/>
                <a:gd name="T6" fmla="*/ 7257 w 7257"/>
                <a:gd name="T7" fmla="*/ 726 h 3326"/>
                <a:gd name="T8" fmla="*/ 6531 w 7257"/>
                <a:gd name="T9" fmla="*/ 0 h 3326"/>
                <a:gd name="T10" fmla="*/ 726 w 7257"/>
                <a:gd name="T11" fmla="*/ 0 h 3326"/>
                <a:gd name="T12" fmla="*/ 0 w 7257"/>
                <a:gd name="T13" fmla="*/ 726 h 3326"/>
                <a:gd name="T14" fmla="*/ 0 w 7257"/>
                <a:gd name="T15" fmla="*/ 2600 h 3326"/>
                <a:gd name="T16" fmla="*/ 726 w 7257"/>
                <a:gd name="T17" fmla="*/ 3326 h 3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57" h="3326">
                  <a:moveTo>
                    <a:pt x="726" y="3326"/>
                  </a:moveTo>
                  <a:lnTo>
                    <a:pt x="6531" y="3326"/>
                  </a:lnTo>
                  <a:cubicBezTo>
                    <a:pt x="6932" y="3326"/>
                    <a:pt x="7257" y="3001"/>
                    <a:pt x="7257" y="2600"/>
                  </a:cubicBezTo>
                  <a:lnTo>
                    <a:pt x="7257" y="726"/>
                  </a:lnTo>
                  <a:cubicBezTo>
                    <a:pt x="7257" y="325"/>
                    <a:pt x="6932" y="0"/>
                    <a:pt x="6531" y="0"/>
                  </a:cubicBezTo>
                  <a:lnTo>
                    <a:pt x="726" y="0"/>
                  </a:lnTo>
                  <a:cubicBezTo>
                    <a:pt x="325" y="0"/>
                    <a:pt x="0" y="325"/>
                    <a:pt x="0" y="726"/>
                  </a:cubicBezTo>
                  <a:lnTo>
                    <a:pt x="0" y="2600"/>
                  </a:lnTo>
                  <a:cubicBezTo>
                    <a:pt x="0" y="3001"/>
                    <a:pt x="325" y="3326"/>
                    <a:pt x="726" y="3326"/>
                  </a:cubicBezTo>
                  <a:close/>
                </a:path>
              </a:pathLst>
            </a:custGeom>
            <a:solidFill>
              <a:srgbClr val="42829E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8"/>
            <p:cNvSpPr>
              <a:spLocks/>
            </p:cNvSpPr>
            <p:nvPr/>
          </p:nvSpPr>
          <p:spPr bwMode="auto">
            <a:xfrm>
              <a:off x="6899275" y="2101056"/>
              <a:ext cx="4773612" cy="1690688"/>
            </a:xfrm>
            <a:custGeom>
              <a:avLst/>
              <a:gdLst>
                <a:gd name="T0" fmla="*/ 726 w 7257"/>
                <a:gd name="T1" fmla="*/ 3326 h 3326"/>
                <a:gd name="T2" fmla="*/ 6531 w 7257"/>
                <a:gd name="T3" fmla="*/ 3326 h 3326"/>
                <a:gd name="T4" fmla="*/ 7257 w 7257"/>
                <a:gd name="T5" fmla="*/ 2600 h 3326"/>
                <a:gd name="T6" fmla="*/ 7257 w 7257"/>
                <a:gd name="T7" fmla="*/ 726 h 3326"/>
                <a:gd name="T8" fmla="*/ 6531 w 7257"/>
                <a:gd name="T9" fmla="*/ 0 h 3326"/>
                <a:gd name="T10" fmla="*/ 726 w 7257"/>
                <a:gd name="T11" fmla="*/ 0 h 3326"/>
                <a:gd name="T12" fmla="*/ 0 w 7257"/>
                <a:gd name="T13" fmla="*/ 726 h 3326"/>
                <a:gd name="T14" fmla="*/ 0 w 7257"/>
                <a:gd name="T15" fmla="*/ 2600 h 3326"/>
                <a:gd name="T16" fmla="*/ 726 w 7257"/>
                <a:gd name="T17" fmla="*/ 3326 h 3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57" h="3326">
                  <a:moveTo>
                    <a:pt x="726" y="3326"/>
                  </a:moveTo>
                  <a:lnTo>
                    <a:pt x="6531" y="3326"/>
                  </a:lnTo>
                  <a:cubicBezTo>
                    <a:pt x="6932" y="3326"/>
                    <a:pt x="7257" y="3001"/>
                    <a:pt x="7257" y="2600"/>
                  </a:cubicBezTo>
                  <a:lnTo>
                    <a:pt x="7257" y="726"/>
                  </a:lnTo>
                  <a:cubicBezTo>
                    <a:pt x="7257" y="325"/>
                    <a:pt x="6932" y="0"/>
                    <a:pt x="6531" y="0"/>
                  </a:cubicBezTo>
                  <a:lnTo>
                    <a:pt x="726" y="0"/>
                  </a:lnTo>
                  <a:cubicBezTo>
                    <a:pt x="325" y="0"/>
                    <a:pt x="0" y="325"/>
                    <a:pt x="0" y="726"/>
                  </a:cubicBezTo>
                  <a:lnTo>
                    <a:pt x="0" y="2600"/>
                  </a:lnTo>
                  <a:cubicBezTo>
                    <a:pt x="0" y="3001"/>
                    <a:pt x="325" y="3326"/>
                    <a:pt x="726" y="3326"/>
                  </a:cubicBezTo>
                  <a:close/>
                </a:path>
              </a:pathLst>
            </a:custGeom>
            <a:noFill/>
            <a:ln w="7938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Rectangle 49"/>
            <p:cNvSpPr>
              <a:spLocks noChangeArrowheads="1"/>
            </p:cNvSpPr>
            <p:nvPr/>
          </p:nvSpPr>
          <p:spPr bwMode="auto">
            <a:xfrm>
              <a:off x="8477250" y="2137569"/>
              <a:ext cx="701675" cy="398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1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Kudu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" name="Freeform 50"/>
            <p:cNvSpPr>
              <a:spLocks/>
            </p:cNvSpPr>
            <p:nvPr/>
          </p:nvSpPr>
          <p:spPr bwMode="auto">
            <a:xfrm>
              <a:off x="6283325" y="2799556"/>
              <a:ext cx="539750" cy="292100"/>
            </a:xfrm>
            <a:custGeom>
              <a:avLst/>
              <a:gdLst>
                <a:gd name="T0" fmla="*/ 340 w 340"/>
                <a:gd name="T1" fmla="*/ 92 h 184"/>
                <a:gd name="T2" fmla="*/ 107 w 340"/>
                <a:gd name="T3" fmla="*/ 184 h 184"/>
                <a:gd name="T4" fmla="*/ 84 w 340"/>
                <a:gd name="T5" fmla="*/ 127 h 184"/>
                <a:gd name="T6" fmla="*/ 95 w 340"/>
                <a:gd name="T7" fmla="*/ 123 h 184"/>
                <a:gd name="T8" fmla="*/ 0 w 340"/>
                <a:gd name="T9" fmla="*/ 123 h 184"/>
                <a:gd name="T10" fmla="*/ 0 w 340"/>
                <a:gd name="T11" fmla="*/ 61 h 184"/>
                <a:gd name="T12" fmla="*/ 95 w 340"/>
                <a:gd name="T13" fmla="*/ 61 h 184"/>
                <a:gd name="T14" fmla="*/ 84 w 340"/>
                <a:gd name="T15" fmla="*/ 57 h 184"/>
                <a:gd name="T16" fmla="*/ 107 w 340"/>
                <a:gd name="T17" fmla="*/ 0 h 184"/>
                <a:gd name="T18" fmla="*/ 340 w 340"/>
                <a:gd name="T19" fmla="*/ 92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184">
                  <a:moveTo>
                    <a:pt x="340" y="92"/>
                  </a:moveTo>
                  <a:lnTo>
                    <a:pt x="107" y="184"/>
                  </a:lnTo>
                  <a:lnTo>
                    <a:pt x="84" y="127"/>
                  </a:lnTo>
                  <a:lnTo>
                    <a:pt x="95" y="123"/>
                  </a:lnTo>
                  <a:lnTo>
                    <a:pt x="0" y="123"/>
                  </a:lnTo>
                  <a:lnTo>
                    <a:pt x="0" y="61"/>
                  </a:lnTo>
                  <a:lnTo>
                    <a:pt x="95" y="61"/>
                  </a:lnTo>
                  <a:lnTo>
                    <a:pt x="84" y="57"/>
                  </a:lnTo>
                  <a:lnTo>
                    <a:pt x="107" y="0"/>
                  </a:lnTo>
                  <a:lnTo>
                    <a:pt x="340" y="92"/>
                  </a:lnTo>
                  <a:close/>
                </a:path>
              </a:pathLst>
            </a:custGeom>
            <a:solidFill>
              <a:srgbClr val="73A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51"/>
            <p:cNvSpPr>
              <a:spLocks/>
            </p:cNvSpPr>
            <p:nvPr/>
          </p:nvSpPr>
          <p:spPr bwMode="auto">
            <a:xfrm>
              <a:off x="6283325" y="2799556"/>
              <a:ext cx="539750" cy="292100"/>
            </a:xfrm>
            <a:custGeom>
              <a:avLst/>
              <a:gdLst>
                <a:gd name="T0" fmla="*/ 340 w 340"/>
                <a:gd name="T1" fmla="*/ 92 h 184"/>
                <a:gd name="T2" fmla="*/ 107 w 340"/>
                <a:gd name="T3" fmla="*/ 184 h 184"/>
                <a:gd name="T4" fmla="*/ 84 w 340"/>
                <a:gd name="T5" fmla="*/ 127 h 184"/>
                <a:gd name="T6" fmla="*/ 95 w 340"/>
                <a:gd name="T7" fmla="*/ 123 h 184"/>
                <a:gd name="T8" fmla="*/ 0 w 340"/>
                <a:gd name="T9" fmla="*/ 123 h 184"/>
                <a:gd name="T10" fmla="*/ 0 w 340"/>
                <a:gd name="T11" fmla="*/ 61 h 184"/>
                <a:gd name="T12" fmla="*/ 95 w 340"/>
                <a:gd name="T13" fmla="*/ 61 h 184"/>
                <a:gd name="T14" fmla="*/ 84 w 340"/>
                <a:gd name="T15" fmla="*/ 57 h 184"/>
                <a:gd name="T16" fmla="*/ 107 w 340"/>
                <a:gd name="T17" fmla="*/ 0 h 184"/>
                <a:gd name="T18" fmla="*/ 340 w 340"/>
                <a:gd name="T19" fmla="*/ 92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184">
                  <a:moveTo>
                    <a:pt x="340" y="92"/>
                  </a:moveTo>
                  <a:lnTo>
                    <a:pt x="107" y="184"/>
                  </a:lnTo>
                  <a:lnTo>
                    <a:pt x="84" y="127"/>
                  </a:lnTo>
                  <a:lnTo>
                    <a:pt x="95" y="123"/>
                  </a:lnTo>
                  <a:lnTo>
                    <a:pt x="0" y="123"/>
                  </a:lnTo>
                  <a:lnTo>
                    <a:pt x="0" y="61"/>
                  </a:lnTo>
                  <a:lnTo>
                    <a:pt x="95" y="61"/>
                  </a:lnTo>
                  <a:lnTo>
                    <a:pt x="84" y="57"/>
                  </a:lnTo>
                  <a:lnTo>
                    <a:pt x="107" y="0"/>
                  </a:lnTo>
                  <a:lnTo>
                    <a:pt x="340" y="92"/>
                  </a:lnTo>
                  <a:close/>
                </a:path>
              </a:pathLst>
            </a:custGeom>
            <a:noFill/>
            <a:ln w="7938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52"/>
            <p:cNvSpPr>
              <a:spLocks/>
            </p:cNvSpPr>
            <p:nvPr/>
          </p:nvSpPr>
          <p:spPr bwMode="auto">
            <a:xfrm>
              <a:off x="7053262" y="2561431"/>
              <a:ext cx="1231900" cy="460375"/>
            </a:xfrm>
            <a:custGeom>
              <a:avLst/>
              <a:gdLst>
                <a:gd name="T0" fmla="*/ 242 w 2419"/>
                <a:gd name="T1" fmla="*/ 907 h 907"/>
                <a:gd name="T2" fmla="*/ 2177 w 2419"/>
                <a:gd name="T3" fmla="*/ 907 h 907"/>
                <a:gd name="T4" fmla="*/ 2419 w 2419"/>
                <a:gd name="T5" fmla="*/ 665 h 907"/>
                <a:gd name="T6" fmla="*/ 2419 w 2419"/>
                <a:gd name="T7" fmla="*/ 242 h 907"/>
                <a:gd name="T8" fmla="*/ 2177 w 2419"/>
                <a:gd name="T9" fmla="*/ 0 h 907"/>
                <a:gd name="T10" fmla="*/ 242 w 2419"/>
                <a:gd name="T11" fmla="*/ 0 h 907"/>
                <a:gd name="T12" fmla="*/ 0 w 2419"/>
                <a:gd name="T13" fmla="*/ 242 h 907"/>
                <a:gd name="T14" fmla="*/ 0 w 2419"/>
                <a:gd name="T15" fmla="*/ 665 h 907"/>
                <a:gd name="T16" fmla="*/ 242 w 2419"/>
                <a:gd name="T17" fmla="*/ 907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9" h="907">
                  <a:moveTo>
                    <a:pt x="242" y="907"/>
                  </a:moveTo>
                  <a:lnTo>
                    <a:pt x="2177" y="907"/>
                  </a:lnTo>
                  <a:cubicBezTo>
                    <a:pt x="2311" y="907"/>
                    <a:pt x="2419" y="799"/>
                    <a:pt x="2419" y="665"/>
                  </a:cubicBezTo>
                  <a:lnTo>
                    <a:pt x="2419" y="242"/>
                  </a:lnTo>
                  <a:cubicBezTo>
                    <a:pt x="2419" y="108"/>
                    <a:pt x="2311" y="0"/>
                    <a:pt x="2177" y="0"/>
                  </a:cubicBezTo>
                  <a:lnTo>
                    <a:pt x="242" y="0"/>
                  </a:lnTo>
                  <a:cubicBezTo>
                    <a:pt x="109" y="0"/>
                    <a:pt x="0" y="108"/>
                    <a:pt x="0" y="242"/>
                  </a:cubicBezTo>
                  <a:lnTo>
                    <a:pt x="0" y="665"/>
                  </a:lnTo>
                  <a:cubicBezTo>
                    <a:pt x="0" y="799"/>
                    <a:pt x="109" y="907"/>
                    <a:pt x="242" y="90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53"/>
            <p:cNvSpPr>
              <a:spLocks/>
            </p:cNvSpPr>
            <p:nvPr/>
          </p:nvSpPr>
          <p:spPr bwMode="auto">
            <a:xfrm>
              <a:off x="7053262" y="2561431"/>
              <a:ext cx="1231900" cy="460375"/>
            </a:xfrm>
            <a:custGeom>
              <a:avLst/>
              <a:gdLst>
                <a:gd name="T0" fmla="*/ 242 w 2419"/>
                <a:gd name="T1" fmla="*/ 907 h 907"/>
                <a:gd name="T2" fmla="*/ 2177 w 2419"/>
                <a:gd name="T3" fmla="*/ 907 h 907"/>
                <a:gd name="T4" fmla="*/ 2419 w 2419"/>
                <a:gd name="T5" fmla="*/ 665 h 907"/>
                <a:gd name="T6" fmla="*/ 2419 w 2419"/>
                <a:gd name="T7" fmla="*/ 242 h 907"/>
                <a:gd name="T8" fmla="*/ 2177 w 2419"/>
                <a:gd name="T9" fmla="*/ 0 h 907"/>
                <a:gd name="T10" fmla="*/ 242 w 2419"/>
                <a:gd name="T11" fmla="*/ 0 h 907"/>
                <a:gd name="T12" fmla="*/ 0 w 2419"/>
                <a:gd name="T13" fmla="*/ 242 h 907"/>
                <a:gd name="T14" fmla="*/ 0 w 2419"/>
                <a:gd name="T15" fmla="*/ 665 h 907"/>
                <a:gd name="T16" fmla="*/ 242 w 2419"/>
                <a:gd name="T17" fmla="*/ 907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9" h="907">
                  <a:moveTo>
                    <a:pt x="242" y="907"/>
                  </a:moveTo>
                  <a:lnTo>
                    <a:pt x="2177" y="907"/>
                  </a:lnTo>
                  <a:cubicBezTo>
                    <a:pt x="2311" y="907"/>
                    <a:pt x="2419" y="799"/>
                    <a:pt x="2419" y="665"/>
                  </a:cubicBezTo>
                  <a:lnTo>
                    <a:pt x="2419" y="242"/>
                  </a:lnTo>
                  <a:cubicBezTo>
                    <a:pt x="2419" y="108"/>
                    <a:pt x="2311" y="0"/>
                    <a:pt x="2177" y="0"/>
                  </a:cubicBezTo>
                  <a:lnTo>
                    <a:pt x="242" y="0"/>
                  </a:lnTo>
                  <a:cubicBezTo>
                    <a:pt x="109" y="0"/>
                    <a:pt x="0" y="108"/>
                    <a:pt x="0" y="242"/>
                  </a:cubicBezTo>
                  <a:lnTo>
                    <a:pt x="0" y="665"/>
                  </a:lnTo>
                  <a:cubicBezTo>
                    <a:pt x="0" y="799"/>
                    <a:pt x="109" y="907"/>
                    <a:pt x="242" y="907"/>
                  </a:cubicBezTo>
                  <a:close/>
                </a:path>
              </a:pathLst>
            </a:custGeom>
            <a:noFill/>
            <a:ln w="7938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Rectangle 54"/>
            <p:cNvSpPr>
              <a:spLocks noChangeArrowheads="1"/>
            </p:cNvSpPr>
            <p:nvPr/>
          </p:nvSpPr>
          <p:spPr bwMode="auto">
            <a:xfrm>
              <a:off x="7369175" y="2690019"/>
              <a:ext cx="407988" cy="252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200" b="0" i="0" u="none" strike="noStrike" cap="none" normalizeH="0" baseline="0" dirty="0" smtClean="0">
                  <a:ln>
                    <a:noFill/>
                  </a:ln>
                  <a:solidFill>
                    <a:srgbClr val="5C9BD4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原始基表</a:t>
              </a:r>
              <a:endParaRPr kumimoji="0" 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" name="Rectangle 55"/>
            <p:cNvSpPr>
              <a:spLocks noChangeArrowheads="1"/>
            </p:cNvSpPr>
            <p:nvPr/>
          </p:nvSpPr>
          <p:spPr bwMode="auto">
            <a:xfrm>
              <a:off x="6365875" y="3055144"/>
              <a:ext cx="244475" cy="252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200" b="1" i="0" u="none" strike="noStrike" cap="none" normalizeH="0" baseline="0" smtClean="0">
                  <a:ln>
                    <a:noFill/>
                  </a:ln>
                  <a:solidFill>
                    <a:srgbClr val="5B9BD5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实时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" name="Rectangle 56"/>
            <p:cNvSpPr>
              <a:spLocks noChangeArrowheads="1"/>
            </p:cNvSpPr>
            <p:nvPr/>
          </p:nvSpPr>
          <p:spPr bwMode="auto">
            <a:xfrm>
              <a:off x="6365875" y="3237706"/>
              <a:ext cx="244475" cy="252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200" b="1" i="0" u="none" strike="noStrike" cap="none" normalizeH="0" baseline="0" smtClean="0">
                  <a:ln>
                    <a:noFill/>
                  </a:ln>
                  <a:solidFill>
                    <a:srgbClr val="5B9BD5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处理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" name="Freeform 57"/>
            <p:cNvSpPr>
              <a:spLocks/>
            </p:cNvSpPr>
            <p:nvPr/>
          </p:nvSpPr>
          <p:spPr bwMode="auto">
            <a:xfrm>
              <a:off x="8516937" y="2799556"/>
              <a:ext cx="538163" cy="292100"/>
            </a:xfrm>
            <a:custGeom>
              <a:avLst/>
              <a:gdLst>
                <a:gd name="T0" fmla="*/ 339 w 339"/>
                <a:gd name="T1" fmla="*/ 92 h 184"/>
                <a:gd name="T2" fmla="*/ 106 w 339"/>
                <a:gd name="T3" fmla="*/ 184 h 184"/>
                <a:gd name="T4" fmla="*/ 84 w 339"/>
                <a:gd name="T5" fmla="*/ 127 h 184"/>
                <a:gd name="T6" fmla="*/ 95 w 339"/>
                <a:gd name="T7" fmla="*/ 123 h 184"/>
                <a:gd name="T8" fmla="*/ 0 w 339"/>
                <a:gd name="T9" fmla="*/ 123 h 184"/>
                <a:gd name="T10" fmla="*/ 0 w 339"/>
                <a:gd name="T11" fmla="*/ 61 h 184"/>
                <a:gd name="T12" fmla="*/ 95 w 339"/>
                <a:gd name="T13" fmla="*/ 61 h 184"/>
                <a:gd name="T14" fmla="*/ 84 w 339"/>
                <a:gd name="T15" fmla="*/ 57 h 184"/>
                <a:gd name="T16" fmla="*/ 106 w 339"/>
                <a:gd name="T17" fmla="*/ 0 h 184"/>
                <a:gd name="T18" fmla="*/ 339 w 339"/>
                <a:gd name="T19" fmla="*/ 92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9" h="184">
                  <a:moveTo>
                    <a:pt x="339" y="92"/>
                  </a:moveTo>
                  <a:lnTo>
                    <a:pt x="106" y="184"/>
                  </a:lnTo>
                  <a:lnTo>
                    <a:pt x="84" y="127"/>
                  </a:lnTo>
                  <a:lnTo>
                    <a:pt x="95" y="123"/>
                  </a:lnTo>
                  <a:lnTo>
                    <a:pt x="0" y="123"/>
                  </a:lnTo>
                  <a:lnTo>
                    <a:pt x="0" y="61"/>
                  </a:lnTo>
                  <a:lnTo>
                    <a:pt x="95" y="61"/>
                  </a:lnTo>
                  <a:lnTo>
                    <a:pt x="84" y="57"/>
                  </a:lnTo>
                  <a:lnTo>
                    <a:pt x="106" y="0"/>
                  </a:lnTo>
                  <a:lnTo>
                    <a:pt x="339" y="92"/>
                  </a:lnTo>
                  <a:close/>
                </a:path>
              </a:pathLst>
            </a:custGeom>
            <a:solidFill>
              <a:srgbClr val="73A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58"/>
            <p:cNvSpPr>
              <a:spLocks/>
            </p:cNvSpPr>
            <p:nvPr/>
          </p:nvSpPr>
          <p:spPr bwMode="auto">
            <a:xfrm>
              <a:off x="8516937" y="2799556"/>
              <a:ext cx="538163" cy="292100"/>
            </a:xfrm>
            <a:custGeom>
              <a:avLst/>
              <a:gdLst>
                <a:gd name="T0" fmla="*/ 339 w 339"/>
                <a:gd name="T1" fmla="*/ 92 h 184"/>
                <a:gd name="T2" fmla="*/ 106 w 339"/>
                <a:gd name="T3" fmla="*/ 184 h 184"/>
                <a:gd name="T4" fmla="*/ 84 w 339"/>
                <a:gd name="T5" fmla="*/ 127 h 184"/>
                <a:gd name="T6" fmla="*/ 95 w 339"/>
                <a:gd name="T7" fmla="*/ 123 h 184"/>
                <a:gd name="T8" fmla="*/ 0 w 339"/>
                <a:gd name="T9" fmla="*/ 123 h 184"/>
                <a:gd name="T10" fmla="*/ 0 w 339"/>
                <a:gd name="T11" fmla="*/ 61 h 184"/>
                <a:gd name="T12" fmla="*/ 95 w 339"/>
                <a:gd name="T13" fmla="*/ 61 h 184"/>
                <a:gd name="T14" fmla="*/ 84 w 339"/>
                <a:gd name="T15" fmla="*/ 57 h 184"/>
                <a:gd name="T16" fmla="*/ 106 w 339"/>
                <a:gd name="T17" fmla="*/ 0 h 184"/>
                <a:gd name="T18" fmla="*/ 339 w 339"/>
                <a:gd name="T19" fmla="*/ 92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9" h="184">
                  <a:moveTo>
                    <a:pt x="339" y="92"/>
                  </a:moveTo>
                  <a:lnTo>
                    <a:pt x="106" y="184"/>
                  </a:lnTo>
                  <a:lnTo>
                    <a:pt x="84" y="127"/>
                  </a:lnTo>
                  <a:lnTo>
                    <a:pt x="95" y="123"/>
                  </a:lnTo>
                  <a:lnTo>
                    <a:pt x="0" y="123"/>
                  </a:lnTo>
                  <a:lnTo>
                    <a:pt x="0" y="61"/>
                  </a:lnTo>
                  <a:lnTo>
                    <a:pt x="95" y="61"/>
                  </a:lnTo>
                  <a:lnTo>
                    <a:pt x="84" y="57"/>
                  </a:lnTo>
                  <a:lnTo>
                    <a:pt x="106" y="0"/>
                  </a:lnTo>
                  <a:lnTo>
                    <a:pt x="339" y="92"/>
                  </a:lnTo>
                  <a:close/>
                </a:path>
              </a:pathLst>
            </a:custGeom>
            <a:noFill/>
            <a:ln w="7938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59"/>
            <p:cNvSpPr>
              <a:spLocks/>
            </p:cNvSpPr>
            <p:nvPr/>
          </p:nvSpPr>
          <p:spPr bwMode="auto">
            <a:xfrm>
              <a:off x="9209087" y="2561431"/>
              <a:ext cx="736601" cy="846138"/>
            </a:xfrm>
            <a:custGeom>
              <a:avLst/>
              <a:gdLst>
                <a:gd name="T0" fmla="*/ 242 w 2419"/>
                <a:gd name="T1" fmla="*/ 1663 h 1663"/>
                <a:gd name="T2" fmla="*/ 2177 w 2419"/>
                <a:gd name="T3" fmla="*/ 1663 h 1663"/>
                <a:gd name="T4" fmla="*/ 2419 w 2419"/>
                <a:gd name="T5" fmla="*/ 1421 h 1663"/>
                <a:gd name="T6" fmla="*/ 2419 w 2419"/>
                <a:gd name="T7" fmla="*/ 242 h 1663"/>
                <a:gd name="T8" fmla="*/ 2177 w 2419"/>
                <a:gd name="T9" fmla="*/ 0 h 1663"/>
                <a:gd name="T10" fmla="*/ 242 w 2419"/>
                <a:gd name="T11" fmla="*/ 0 h 1663"/>
                <a:gd name="T12" fmla="*/ 0 w 2419"/>
                <a:gd name="T13" fmla="*/ 242 h 1663"/>
                <a:gd name="T14" fmla="*/ 0 w 2419"/>
                <a:gd name="T15" fmla="*/ 1421 h 1663"/>
                <a:gd name="T16" fmla="*/ 242 w 2419"/>
                <a:gd name="T17" fmla="*/ 1663 h 1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9" h="1663">
                  <a:moveTo>
                    <a:pt x="242" y="1663"/>
                  </a:moveTo>
                  <a:lnTo>
                    <a:pt x="2177" y="1663"/>
                  </a:lnTo>
                  <a:cubicBezTo>
                    <a:pt x="2311" y="1663"/>
                    <a:pt x="2419" y="1555"/>
                    <a:pt x="2419" y="1421"/>
                  </a:cubicBezTo>
                  <a:lnTo>
                    <a:pt x="2419" y="242"/>
                  </a:lnTo>
                  <a:cubicBezTo>
                    <a:pt x="2419" y="108"/>
                    <a:pt x="2311" y="0"/>
                    <a:pt x="2177" y="0"/>
                  </a:cubicBezTo>
                  <a:lnTo>
                    <a:pt x="242" y="0"/>
                  </a:lnTo>
                  <a:cubicBezTo>
                    <a:pt x="109" y="0"/>
                    <a:pt x="0" y="108"/>
                    <a:pt x="0" y="242"/>
                  </a:cubicBezTo>
                  <a:lnTo>
                    <a:pt x="0" y="1421"/>
                  </a:lnTo>
                  <a:cubicBezTo>
                    <a:pt x="0" y="1555"/>
                    <a:pt x="109" y="1663"/>
                    <a:pt x="242" y="1663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60"/>
            <p:cNvSpPr>
              <a:spLocks/>
            </p:cNvSpPr>
            <p:nvPr/>
          </p:nvSpPr>
          <p:spPr bwMode="auto">
            <a:xfrm>
              <a:off x="9209087" y="2561431"/>
              <a:ext cx="736601" cy="846138"/>
            </a:xfrm>
            <a:custGeom>
              <a:avLst/>
              <a:gdLst>
                <a:gd name="T0" fmla="*/ 242 w 2419"/>
                <a:gd name="T1" fmla="*/ 1663 h 1663"/>
                <a:gd name="T2" fmla="*/ 2177 w 2419"/>
                <a:gd name="T3" fmla="*/ 1663 h 1663"/>
                <a:gd name="T4" fmla="*/ 2419 w 2419"/>
                <a:gd name="T5" fmla="*/ 1421 h 1663"/>
                <a:gd name="T6" fmla="*/ 2419 w 2419"/>
                <a:gd name="T7" fmla="*/ 242 h 1663"/>
                <a:gd name="T8" fmla="*/ 2177 w 2419"/>
                <a:gd name="T9" fmla="*/ 0 h 1663"/>
                <a:gd name="T10" fmla="*/ 242 w 2419"/>
                <a:gd name="T11" fmla="*/ 0 h 1663"/>
                <a:gd name="T12" fmla="*/ 0 w 2419"/>
                <a:gd name="T13" fmla="*/ 242 h 1663"/>
                <a:gd name="T14" fmla="*/ 0 w 2419"/>
                <a:gd name="T15" fmla="*/ 1421 h 1663"/>
                <a:gd name="T16" fmla="*/ 242 w 2419"/>
                <a:gd name="T17" fmla="*/ 1663 h 1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9" h="1663">
                  <a:moveTo>
                    <a:pt x="242" y="1663"/>
                  </a:moveTo>
                  <a:lnTo>
                    <a:pt x="2177" y="1663"/>
                  </a:lnTo>
                  <a:cubicBezTo>
                    <a:pt x="2311" y="1663"/>
                    <a:pt x="2419" y="1555"/>
                    <a:pt x="2419" y="1421"/>
                  </a:cubicBezTo>
                  <a:lnTo>
                    <a:pt x="2419" y="242"/>
                  </a:lnTo>
                  <a:cubicBezTo>
                    <a:pt x="2419" y="108"/>
                    <a:pt x="2311" y="0"/>
                    <a:pt x="2177" y="0"/>
                  </a:cubicBezTo>
                  <a:lnTo>
                    <a:pt x="242" y="0"/>
                  </a:lnTo>
                  <a:cubicBezTo>
                    <a:pt x="109" y="0"/>
                    <a:pt x="0" y="108"/>
                    <a:pt x="0" y="242"/>
                  </a:cubicBezTo>
                  <a:lnTo>
                    <a:pt x="0" y="1421"/>
                  </a:lnTo>
                  <a:cubicBezTo>
                    <a:pt x="0" y="1555"/>
                    <a:pt x="109" y="1663"/>
                    <a:pt x="242" y="1663"/>
                  </a:cubicBezTo>
                  <a:close/>
                </a:path>
              </a:pathLst>
            </a:custGeom>
            <a:noFill/>
            <a:ln w="7938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Rectangle 61"/>
            <p:cNvSpPr>
              <a:spLocks noChangeArrowheads="1"/>
            </p:cNvSpPr>
            <p:nvPr/>
          </p:nvSpPr>
          <p:spPr bwMode="auto">
            <a:xfrm>
              <a:off x="9423498" y="2794793"/>
              <a:ext cx="30777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200" b="0" i="0" u="none" strike="noStrike" cap="none" normalizeH="0" baseline="0" dirty="0" smtClean="0">
                  <a:ln>
                    <a:noFill/>
                  </a:ln>
                  <a:solidFill>
                    <a:srgbClr val="5C9BD4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</a:t>
              </a:r>
              <a:endPara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5C9BD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200" b="0" i="0" u="none" strike="noStrike" cap="none" normalizeH="0" baseline="0" dirty="0" smtClean="0">
                  <a:ln>
                    <a:noFill/>
                  </a:ln>
                  <a:solidFill>
                    <a:srgbClr val="5C9BD4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宽表</a:t>
              </a:r>
              <a:endParaRPr kumimoji="0" 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" name="Rectangle 62"/>
            <p:cNvSpPr>
              <a:spLocks noChangeArrowheads="1"/>
            </p:cNvSpPr>
            <p:nvPr/>
          </p:nvSpPr>
          <p:spPr bwMode="auto">
            <a:xfrm>
              <a:off x="8448675" y="3169444"/>
              <a:ext cx="596900" cy="322263"/>
            </a:xfrm>
            <a:prstGeom prst="rect">
              <a:avLst/>
            </a:prstGeom>
            <a:solidFill>
              <a:srgbClr val="428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Rectangle 63"/>
            <p:cNvSpPr>
              <a:spLocks noChangeArrowheads="1"/>
            </p:cNvSpPr>
            <p:nvPr/>
          </p:nvSpPr>
          <p:spPr bwMode="auto">
            <a:xfrm>
              <a:off x="8482409" y="3156744"/>
              <a:ext cx="69135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2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准</a:t>
              </a:r>
              <a:r>
                <a:rPr lang="zh-CN" altLang="en-US" sz="12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实时处理</a:t>
              </a:r>
              <a:r>
                <a:rPr lang="en-US" altLang="zh-CN" sz="12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endParaRPr lang="zh-CN" sz="1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Freeform 65"/>
            <p:cNvSpPr>
              <a:spLocks/>
            </p:cNvSpPr>
            <p:nvPr/>
          </p:nvSpPr>
          <p:spPr bwMode="auto">
            <a:xfrm>
              <a:off x="7062787" y="3099594"/>
              <a:ext cx="1231900" cy="461963"/>
            </a:xfrm>
            <a:custGeom>
              <a:avLst/>
              <a:gdLst>
                <a:gd name="T0" fmla="*/ 242 w 2419"/>
                <a:gd name="T1" fmla="*/ 908 h 908"/>
                <a:gd name="T2" fmla="*/ 2177 w 2419"/>
                <a:gd name="T3" fmla="*/ 908 h 908"/>
                <a:gd name="T4" fmla="*/ 2419 w 2419"/>
                <a:gd name="T5" fmla="*/ 666 h 908"/>
                <a:gd name="T6" fmla="*/ 2419 w 2419"/>
                <a:gd name="T7" fmla="*/ 242 h 908"/>
                <a:gd name="T8" fmla="*/ 2177 w 2419"/>
                <a:gd name="T9" fmla="*/ 0 h 908"/>
                <a:gd name="T10" fmla="*/ 242 w 2419"/>
                <a:gd name="T11" fmla="*/ 0 h 908"/>
                <a:gd name="T12" fmla="*/ 0 w 2419"/>
                <a:gd name="T13" fmla="*/ 242 h 908"/>
                <a:gd name="T14" fmla="*/ 0 w 2419"/>
                <a:gd name="T15" fmla="*/ 666 h 908"/>
                <a:gd name="T16" fmla="*/ 242 w 2419"/>
                <a:gd name="T17" fmla="*/ 908 h 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9" h="908">
                  <a:moveTo>
                    <a:pt x="242" y="908"/>
                  </a:moveTo>
                  <a:lnTo>
                    <a:pt x="2177" y="908"/>
                  </a:lnTo>
                  <a:cubicBezTo>
                    <a:pt x="2311" y="908"/>
                    <a:pt x="2419" y="799"/>
                    <a:pt x="2419" y="666"/>
                  </a:cubicBezTo>
                  <a:lnTo>
                    <a:pt x="2419" y="242"/>
                  </a:lnTo>
                  <a:cubicBezTo>
                    <a:pt x="2419" y="109"/>
                    <a:pt x="2311" y="0"/>
                    <a:pt x="2177" y="0"/>
                  </a:cubicBezTo>
                  <a:lnTo>
                    <a:pt x="242" y="0"/>
                  </a:lnTo>
                  <a:cubicBezTo>
                    <a:pt x="108" y="0"/>
                    <a:pt x="0" y="109"/>
                    <a:pt x="0" y="242"/>
                  </a:cubicBezTo>
                  <a:lnTo>
                    <a:pt x="0" y="666"/>
                  </a:lnTo>
                  <a:cubicBezTo>
                    <a:pt x="0" y="799"/>
                    <a:pt x="108" y="908"/>
                    <a:pt x="242" y="90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66"/>
            <p:cNvSpPr>
              <a:spLocks/>
            </p:cNvSpPr>
            <p:nvPr/>
          </p:nvSpPr>
          <p:spPr bwMode="auto">
            <a:xfrm>
              <a:off x="7062787" y="3099594"/>
              <a:ext cx="1231900" cy="461963"/>
            </a:xfrm>
            <a:custGeom>
              <a:avLst/>
              <a:gdLst>
                <a:gd name="T0" fmla="*/ 242 w 2419"/>
                <a:gd name="T1" fmla="*/ 908 h 908"/>
                <a:gd name="T2" fmla="*/ 2177 w 2419"/>
                <a:gd name="T3" fmla="*/ 908 h 908"/>
                <a:gd name="T4" fmla="*/ 2419 w 2419"/>
                <a:gd name="T5" fmla="*/ 666 h 908"/>
                <a:gd name="T6" fmla="*/ 2419 w 2419"/>
                <a:gd name="T7" fmla="*/ 242 h 908"/>
                <a:gd name="T8" fmla="*/ 2177 w 2419"/>
                <a:gd name="T9" fmla="*/ 0 h 908"/>
                <a:gd name="T10" fmla="*/ 242 w 2419"/>
                <a:gd name="T11" fmla="*/ 0 h 908"/>
                <a:gd name="T12" fmla="*/ 0 w 2419"/>
                <a:gd name="T13" fmla="*/ 242 h 908"/>
                <a:gd name="T14" fmla="*/ 0 w 2419"/>
                <a:gd name="T15" fmla="*/ 666 h 908"/>
                <a:gd name="T16" fmla="*/ 242 w 2419"/>
                <a:gd name="T17" fmla="*/ 908 h 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9" h="908">
                  <a:moveTo>
                    <a:pt x="242" y="908"/>
                  </a:moveTo>
                  <a:lnTo>
                    <a:pt x="2177" y="908"/>
                  </a:lnTo>
                  <a:cubicBezTo>
                    <a:pt x="2311" y="908"/>
                    <a:pt x="2419" y="799"/>
                    <a:pt x="2419" y="666"/>
                  </a:cubicBezTo>
                  <a:lnTo>
                    <a:pt x="2419" y="242"/>
                  </a:lnTo>
                  <a:cubicBezTo>
                    <a:pt x="2419" y="109"/>
                    <a:pt x="2311" y="0"/>
                    <a:pt x="2177" y="0"/>
                  </a:cubicBezTo>
                  <a:lnTo>
                    <a:pt x="242" y="0"/>
                  </a:lnTo>
                  <a:cubicBezTo>
                    <a:pt x="108" y="0"/>
                    <a:pt x="0" y="109"/>
                    <a:pt x="0" y="242"/>
                  </a:cubicBezTo>
                  <a:lnTo>
                    <a:pt x="0" y="666"/>
                  </a:lnTo>
                  <a:cubicBezTo>
                    <a:pt x="0" y="799"/>
                    <a:pt x="108" y="908"/>
                    <a:pt x="242" y="908"/>
                  </a:cubicBezTo>
                  <a:close/>
                </a:path>
              </a:pathLst>
            </a:custGeom>
            <a:noFill/>
            <a:ln w="7938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Rectangle 67"/>
            <p:cNvSpPr>
              <a:spLocks noChangeArrowheads="1"/>
            </p:cNvSpPr>
            <p:nvPr/>
          </p:nvSpPr>
          <p:spPr bwMode="auto">
            <a:xfrm>
              <a:off x="7378700" y="3240881"/>
              <a:ext cx="407988" cy="252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200" b="0" i="0" u="none" strike="noStrike" cap="none" normalizeH="0" baseline="0" dirty="0" smtClean="0">
                  <a:ln>
                    <a:noFill/>
                  </a:ln>
                  <a:solidFill>
                    <a:srgbClr val="5C9BD4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关系基表</a:t>
              </a:r>
              <a:endParaRPr kumimoji="0" 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" name="Freeform 59"/>
            <p:cNvSpPr>
              <a:spLocks/>
            </p:cNvSpPr>
            <p:nvPr/>
          </p:nvSpPr>
          <p:spPr bwMode="auto">
            <a:xfrm>
              <a:off x="10594975" y="2585243"/>
              <a:ext cx="736601" cy="846138"/>
            </a:xfrm>
            <a:custGeom>
              <a:avLst/>
              <a:gdLst>
                <a:gd name="T0" fmla="*/ 242 w 2419"/>
                <a:gd name="T1" fmla="*/ 1663 h 1663"/>
                <a:gd name="T2" fmla="*/ 2177 w 2419"/>
                <a:gd name="T3" fmla="*/ 1663 h 1663"/>
                <a:gd name="T4" fmla="*/ 2419 w 2419"/>
                <a:gd name="T5" fmla="*/ 1421 h 1663"/>
                <a:gd name="T6" fmla="*/ 2419 w 2419"/>
                <a:gd name="T7" fmla="*/ 242 h 1663"/>
                <a:gd name="T8" fmla="*/ 2177 w 2419"/>
                <a:gd name="T9" fmla="*/ 0 h 1663"/>
                <a:gd name="T10" fmla="*/ 242 w 2419"/>
                <a:gd name="T11" fmla="*/ 0 h 1663"/>
                <a:gd name="T12" fmla="*/ 0 w 2419"/>
                <a:gd name="T13" fmla="*/ 242 h 1663"/>
                <a:gd name="T14" fmla="*/ 0 w 2419"/>
                <a:gd name="T15" fmla="*/ 1421 h 1663"/>
                <a:gd name="T16" fmla="*/ 242 w 2419"/>
                <a:gd name="T17" fmla="*/ 1663 h 1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9" h="1663">
                  <a:moveTo>
                    <a:pt x="242" y="1663"/>
                  </a:moveTo>
                  <a:lnTo>
                    <a:pt x="2177" y="1663"/>
                  </a:lnTo>
                  <a:cubicBezTo>
                    <a:pt x="2311" y="1663"/>
                    <a:pt x="2419" y="1555"/>
                    <a:pt x="2419" y="1421"/>
                  </a:cubicBezTo>
                  <a:lnTo>
                    <a:pt x="2419" y="242"/>
                  </a:lnTo>
                  <a:cubicBezTo>
                    <a:pt x="2419" y="108"/>
                    <a:pt x="2311" y="0"/>
                    <a:pt x="2177" y="0"/>
                  </a:cubicBezTo>
                  <a:lnTo>
                    <a:pt x="242" y="0"/>
                  </a:lnTo>
                  <a:cubicBezTo>
                    <a:pt x="109" y="0"/>
                    <a:pt x="0" y="108"/>
                    <a:pt x="0" y="242"/>
                  </a:cubicBezTo>
                  <a:lnTo>
                    <a:pt x="0" y="1421"/>
                  </a:lnTo>
                  <a:cubicBezTo>
                    <a:pt x="0" y="1555"/>
                    <a:pt x="109" y="1663"/>
                    <a:pt x="242" y="1663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60"/>
            <p:cNvSpPr>
              <a:spLocks/>
            </p:cNvSpPr>
            <p:nvPr/>
          </p:nvSpPr>
          <p:spPr bwMode="auto">
            <a:xfrm>
              <a:off x="10594975" y="2599531"/>
              <a:ext cx="736601" cy="846138"/>
            </a:xfrm>
            <a:custGeom>
              <a:avLst/>
              <a:gdLst>
                <a:gd name="T0" fmla="*/ 242 w 2419"/>
                <a:gd name="T1" fmla="*/ 1663 h 1663"/>
                <a:gd name="T2" fmla="*/ 2177 w 2419"/>
                <a:gd name="T3" fmla="*/ 1663 h 1663"/>
                <a:gd name="T4" fmla="*/ 2419 w 2419"/>
                <a:gd name="T5" fmla="*/ 1421 h 1663"/>
                <a:gd name="T6" fmla="*/ 2419 w 2419"/>
                <a:gd name="T7" fmla="*/ 242 h 1663"/>
                <a:gd name="T8" fmla="*/ 2177 w 2419"/>
                <a:gd name="T9" fmla="*/ 0 h 1663"/>
                <a:gd name="T10" fmla="*/ 242 w 2419"/>
                <a:gd name="T11" fmla="*/ 0 h 1663"/>
                <a:gd name="T12" fmla="*/ 0 w 2419"/>
                <a:gd name="T13" fmla="*/ 242 h 1663"/>
                <a:gd name="T14" fmla="*/ 0 w 2419"/>
                <a:gd name="T15" fmla="*/ 1421 h 1663"/>
                <a:gd name="T16" fmla="*/ 242 w 2419"/>
                <a:gd name="T17" fmla="*/ 1663 h 1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9" h="1663">
                  <a:moveTo>
                    <a:pt x="242" y="1663"/>
                  </a:moveTo>
                  <a:lnTo>
                    <a:pt x="2177" y="1663"/>
                  </a:lnTo>
                  <a:cubicBezTo>
                    <a:pt x="2311" y="1663"/>
                    <a:pt x="2419" y="1555"/>
                    <a:pt x="2419" y="1421"/>
                  </a:cubicBezTo>
                  <a:lnTo>
                    <a:pt x="2419" y="242"/>
                  </a:lnTo>
                  <a:cubicBezTo>
                    <a:pt x="2419" y="108"/>
                    <a:pt x="2311" y="0"/>
                    <a:pt x="2177" y="0"/>
                  </a:cubicBezTo>
                  <a:lnTo>
                    <a:pt x="242" y="0"/>
                  </a:lnTo>
                  <a:cubicBezTo>
                    <a:pt x="109" y="0"/>
                    <a:pt x="0" y="108"/>
                    <a:pt x="0" y="242"/>
                  </a:cubicBezTo>
                  <a:lnTo>
                    <a:pt x="0" y="1421"/>
                  </a:lnTo>
                  <a:cubicBezTo>
                    <a:pt x="0" y="1555"/>
                    <a:pt x="109" y="1663"/>
                    <a:pt x="242" y="1663"/>
                  </a:cubicBezTo>
                  <a:close/>
                </a:path>
              </a:pathLst>
            </a:custGeom>
            <a:noFill/>
            <a:ln w="7938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Rectangle 61"/>
            <p:cNvSpPr>
              <a:spLocks noChangeArrowheads="1"/>
            </p:cNvSpPr>
            <p:nvPr/>
          </p:nvSpPr>
          <p:spPr bwMode="auto">
            <a:xfrm>
              <a:off x="10809386" y="2832893"/>
              <a:ext cx="30777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5C9BD4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历史</a:t>
              </a:r>
              <a:endPara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5C9BD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200" b="0" i="0" u="none" strike="noStrike" cap="none" normalizeH="0" baseline="0" dirty="0" smtClean="0">
                  <a:ln>
                    <a:noFill/>
                  </a:ln>
                  <a:solidFill>
                    <a:srgbClr val="5C9BD4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宽表</a:t>
              </a:r>
              <a:endParaRPr kumimoji="0" 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" name="Freeform 57"/>
            <p:cNvSpPr>
              <a:spLocks/>
            </p:cNvSpPr>
            <p:nvPr/>
          </p:nvSpPr>
          <p:spPr bwMode="auto">
            <a:xfrm>
              <a:off x="9996487" y="2879725"/>
              <a:ext cx="538163" cy="292100"/>
            </a:xfrm>
            <a:custGeom>
              <a:avLst/>
              <a:gdLst>
                <a:gd name="T0" fmla="*/ 339 w 339"/>
                <a:gd name="T1" fmla="*/ 92 h 184"/>
                <a:gd name="T2" fmla="*/ 106 w 339"/>
                <a:gd name="T3" fmla="*/ 184 h 184"/>
                <a:gd name="T4" fmla="*/ 84 w 339"/>
                <a:gd name="T5" fmla="*/ 127 h 184"/>
                <a:gd name="T6" fmla="*/ 95 w 339"/>
                <a:gd name="T7" fmla="*/ 123 h 184"/>
                <a:gd name="T8" fmla="*/ 0 w 339"/>
                <a:gd name="T9" fmla="*/ 123 h 184"/>
                <a:gd name="T10" fmla="*/ 0 w 339"/>
                <a:gd name="T11" fmla="*/ 61 h 184"/>
                <a:gd name="T12" fmla="*/ 95 w 339"/>
                <a:gd name="T13" fmla="*/ 61 h 184"/>
                <a:gd name="T14" fmla="*/ 84 w 339"/>
                <a:gd name="T15" fmla="*/ 57 h 184"/>
                <a:gd name="T16" fmla="*/ 106 w 339"/>
                <a:gd name="T17" fmla="*/ 0 h 184"/>
                <a:gd name="T18" fmla="*/ 339 w 339"/>
                <a:gd name="T19" fmla="*/ 92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9" h="184">
                  <a:moveTo>
                    <a:pt x="339" y="92"/>
                  </a:moveTo>
                  <a:lnTo>
                    <a:pt x="106" y="184"/>
                  </a:lnTo>
                  <a:lnTo>
                    <a:pt x="84" y="127"/>
                  </a:lnTo>
                  <a:lnTo>
                    <a:pt x="95" y="123"/>
                  </a:lnTo>
                  <a:lnTo>
                    <a:pt x="0" y="123"/>
                  </a:lnTo>
                  <a:lnTo>
                    <a:pt x="0" y="61"/>
                  </a:lnTo>
                  <a:lnTo>
                    <a:pt x="95" y="61"/>
                  </a:lnTo>
                  <a:lnTo>
                    <a:pt x="84" y="57"/>
                  </a:lnTo>
                  <a:lnTo>
                    <a:pt x="106" y="0"/>
                  </a:lnTo>
                  <a:lnTo>
                    <a:pt x="339" y="92"/>
                  </a:lnTo>
                  <a:close/>
                </a:path>
              </a:pathLst>
            </a:custGeom>
            <a:solidFill>
              <a:srgbClr val="73A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58"/>
            <p:cNvSpPr>
              <a:spLocks/>
            </p:cNvSpPr>
            <p:nvPr/>
          </p:nvSpPr>
          <p:spPr bwMode="auto">
            <a:xfrm>
              <a:off x="9996487" y="2879725"/>
              <a:ext cx="538163" cy="292100"/>
            </a:xfrm>
            <a:custGeom>
              <a:avLst/>
              <a:gdLst>
                <a:gd name="T0" fmla="*/ 339 w 339"/>
                <a:gd name="T1" fmla="*/ 92 h 184"/>
                <a:gd name="T2" fmla="*/ 106 w 339"/>
                <a:gd name="T3" fmla="*/ 184 h 184"/>
                <a:gd name="T4" fmla="*/ 84 w 339"/>
                <a:gd name="T5" fmla="*/ 127 h 184"/>
                <a:gd name="T6" fmla="*/ 95 w 339"/>
                <a:gd name="T7" fmla="*/ 123 h 184"/>
                <a:gd name="T8" fmla="*/ 0 w 339"/>
                <a:gd name="T9" fmla="*/ 123 h 184"/>
                <a:gd name="T10" fmla="*/ 0 w 339"/>
                <a:gd name="T11" fmla="*/ 61 h 184"/>
                <a:gd name="T12" fmla="*/ 95 w 339"/>
                <a:gd name="T13" fmla="*/ 61 h 184"/>
                <a:gd name="T14" fmla="*/ 84 w 339"/>
                <a:gd name="T15" fmla="*/ 57 h 184"/>
                <a:gd name="T16" fmla="*/ 106 w 339"/>
                <a:gd name="T17" fmla="*/ 0 h 184"/>
                <a:gd name="T18" fmla="*/ 339 w 339"/>
                <a:gd name="T19" fmla="*/ 92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9" h="184">
                  <a:moveTo>
                    <a:pt x="339" y="92"/>
                  </a:moveTo>
                  <a:lnTo>
                    <a:pt x="106" y="184"/>
                  </a:lnTo>
                  <a:lnTo>
                    <a:pt x="84" y="127"/>
                  </a:lnTo>
                  <a:lnTo>
                    <a:pt x="95" y="123"/>
                  </a:lnTo>
                  <a:lnTo>
                    <a:pt x="0" y="123"/>
                  </a:lnTo>
                  <a:lnTo>
                    <a:pt x="0" y="61"/>
                  </a:lnTo>
                  <a:lnTo>
                    <a:pt x="95" y="61"/>
                  </a:lnTo>
                  <a:lnTo>
                    <a:pt x="84" y="57"/>
                  </a:lnTo>
                  <a:lnTo>
                    <a:pt x="106" y="0"/>
                  </a:lnTo>
                  <a:lnTo>
                    <a:pt x="339" y="92"/>
                  </a:lnTo>
                  <a:close/>
                </a:path>
              </a:pathLst>
            </a:custGeom>
            <a:noFill/>
            <a:ln w="7938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Rectangle 62"/>
            <p:cNvSpPr>
              <a:spLocks noChangeArrowheads="1"/>
            </p:cNvSpPr>
            <p:nvPr/>
          </p:nvSpPr>
          <p:spPr bwMode="auto">
            <a:xfrm>
              <a:off x="9928225" y="3249613"/>
              <a:ext cx="596900" cy="322263"/>
            </a:xfrm>
            <a:prstGeom prst="rect">
              <a:avLst/>
            </a:prstGeom>
            <a:solidFill>
              <a:srgbClr val="428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Rectangle 63"/>
            <p:cNvSpPr>
              <a:spLocks noChangeArrowheads="1"/>
            </p:cNvSpPr>
            <p:nvPr/>
          </p:nvSpPr>
          <p:spPr bwMode="auto">
            <a:xfrm>
              <a:off x="10074274" y="3200400"/>
              <a:ext cx="4603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2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准实时处理</a:t>
              </a:r>
              <a:endParaRPr lang="zh-CN" sz="1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" name="直接连接符 2"/>
          <p:cNvCxnSpPr/>
          <p:nvPr/>
        </p:nvCxnSpPr>
        <p:spPr>
          <a:xfrm flipV="1">
            <a:off x="385665" y="4632960"/>
            <a:ext cx="10945911" cy="4064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5" name="直接连接符 84"/>
          <p:cNvCxnSpPr/>
          <p:nvPr/>
        </p:nvCxnSpPr>
        <p:spPr>
          <a:xfrm flipV="1">
            <a:off x="407255" y="4360069"/>
            <a:ext cx="0" cy="343694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7" name="直接连接符 86"/>
          <p:cNvCxnSpPr/>
          <p:nvPr/>
        </p:nvCxnSpPr>
        <p:spPr>
          <a:xfrm flipV="1">
            <a:off x="7787543" y="4329906"/>
            <a:ext cx="0" cy="343694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8" name="直接连接符 87"/>
          <p:cNvCxnSpPr/>
          <p:nvPr/>
        </p:nvCxnSpPr>
        <p:spPr>
          <a:xfrm flipV="1">
            <a:off x="9592530" y="4289266"/>
            <a:ext cx="0" cy="343694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9" name="直接连接符 88"/>
          <p:cNvCxnSpPr/>
          <p:nvPr/>
        </p:nvCxnSpPr>
        <p:spPr>
          <a:xfrm flipV="1">
            <a:off x="11331576" y="4289266"/>
            <a:ext cx="0" cy="343694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TextBox 17"/>
          <p:cNvSpPr txBox="1"/>
          <p:nvPr/>
        </p:nvSpPr>
        <p:spPr>
          <a:xfrm>
            <a:off x="3627879" y="4289266"/>
            <a:ext cx="93618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15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秒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237581" y="4302404"/>
            <a:ext cx="93618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15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分钟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0057033" y="4263630"/>
            <a:ext cx="93618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30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分钟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16540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7184" y="96923"/>
            <a:ext cx="10515600" cy="713681"/>
          </a:xfrm>
        </p:spPr>
        <p:txBody>
          <a:bodyPr>
            <a:normAutofit/>
          </a:bodyPr>
          <a:lstStyle/>
          <a:p>
            <a:pPr defTabSz="457200" hangingPunct="0">
              <a:defRPr sz="2400" b="1">
                <a:solidFill>
                  <a:srgbClr val="53585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sz="2400" b="1" dirty="0">
                <a:solidFill>
                  <a:srgbClr val="53585F"/>
                </a:solidFill>
                <a:latin typeface="Microsoft YaHei"/>
                <a:ea typeface="Microsoft YaHei"/>
                <a:cs typeface="Microsoft YaHei"/>
              </a:rPr>
              <a:t>O</a:t>
            </a:r>
            <a:r>
              <a:rPr lang="zh-CN" altLang="en-US" sz="2400" b="1" dirty="0" smtClean="0">
                <a:solidFill>
                  <a:srgbClr val="53585F"/>
                </a:solidFill>
                <a:latin typeface="Microsoft YaHei"/>
                <a:ea typeface="Microsoft YaHei"/>
                <a:cs typeface="Microsoft YaHei"/>
              </a:rPr>
              <a:t>域数据建模</a:t>
            </a:r>
            <a:endParaRPr lang="zh-CN" altLang="en-US" sz="2400" b="1" dirty="0">
              <a:solidFill>
                <a:srgbClr val="53585F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0" name="Shape 2307"/>
          <p:cNvSpPr/>
          <p:nvPr/>
        </p:nvSpPr>
        <p:spPr>
          <a:xfrm>
            <a:off x="315712" y="-13469"/>
            <a:ext cx="555084" cy="727150"/>
          </a:xfrm>
          <a:prstGeom prst="rect">
            <a:avLst/>
          </a:prstGeom>
          <a:solidFill>
            <a:srgbClr val="52A7F9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defRPr sz="1600">
                <a:solidFill>
                  <a:srgbClr val="51A8F9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1" name="Shape 2308"/>
          <p:cNvSpPr/>
          <p:nvPr/>
        </p:nvSpPr>
        <p:spPr>
          <a:xfrm>
            <a:off x="385665" y="274228"/>
            <a:ext cx="415178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 defTabSz="412750">
              <a:defRPr sz="2000">
                <a:solidFill>
                  <a:schemeClr val="accent3">
                    <a:lumOff val="44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dirty="0" smtClean="0"/>
              <a:t>3.4</a:t>
            </a:r>
            <a:endParaRPr dirty="0"/>
          </a:p>
        </p:txBody>
      </p:sp>
      <p:grpSp>
        <p:nvGrpSpPr>
          <p:cNvPr id="37" name="Group 3"/>
          <p:cNvGrpSpPr>
            <a:grpSpLocks/>
          </p:cNvGrpSpPr>
          <p:nvPr/>
        </p:nvGrpSpPr>
        <p:grpSpPr bwMode="auto">
          <a:xfrm>
            <a:off x="907444" y="1733609"/>
            <a:ext cx="4787962" cy="4355667"/>
            <a:chOff x="1177" y="1296"/>
            <a:chExt cx="3335" cy="2715"/>
          </a:xfrm>
        </p:grpSpPr>
        <p:sp>
          <p:nvSpPr>
            <p:cNvPr id="38" name="Freeform 4"/>
            <p:cNvSpPr>
              <a:spLocks/>
            </p:cNvSpPr>
            <p:nvPr/>
          </p:nvSpPr>
          <p:spPr bwMode="gray">
            <a:xfrm rot="-794496">
              <a:off x="2989" y="1859"/>
              <a:ext cx="725" cy="20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14"/>
                </a:cxn>
                <a:cxn ang="0">
                  <a:pos x="98" y="32"/>
                </a:cxn>
                <a:cxn ang="0">
                  <a:pos x="147" y="54"/>
                </a:cxn>
                <a:cxn ang="0">
                  <a:pos x="195" y="81"/>
                </a:cxn>
                <a:cxn ang="0">
                  <a:pos x="242" y="111"/>
                </a:cxn>
                <a:cxn ang="0">
                  <a:pos x="288" y="147"/>
                </a:cxn>
                <a:cxn ang="0">
                  <a:pos x="333" y="185"/>
                </a:cxn>
                <a:cxn ang="0">
                  <a:pos x="377" y="228"/>
                </a:cxn>
                <a:cxn ang="0">
                  <a:pos x="418" y="275"/>
                </a:cxn>
                <a:cxn ang="0">
                  <a:pos x="457" y="325"/>
                </a:cxn>
                <a:cxn ang="0">
                  <a:pos x="493" y="379"/>
                </a:cxn>
                <a:cxn ang="0">
                  <a:pos x="526" y="437"/>
                </a:cxn>
                <a:cxn ang="0">
                  <a:pos x="555" y="497"/>
                </a:cxn>
                <a:cxn ang="0">
                  <a:pos x="582" y="562"/>
                </a:cxn>
                <a:cxn ang="0">
                  <a:pos x="604" y="630"/>
                </a:cxn>
                <a:cxn ang="0">
                  <a:pos x="621" y="700"/>
                </a:cxn>
                <a:cxn ang="0">
                  <a:pos x="634" y="774"/>
                </a:cxn>
                <a:cxn ang="0">
                  <a:pos x="642" y="851"/>
                </a:cxn>
                <a:cxn ang="0">
                  <a:pos x="646" y="930"/>
                </a:cxn>
                <a:cxn ang="0">
                  <a:pos x="643" y="1011"/>
                </a:cxn>
                <a:cxn ang="0">
                  <a:pos x="636" y="1086"/>
                </a:cxn>
                <a:cxn ang="0">
                  <a:pos x="623" y="1160"/>
                </a:cxn>
                <a:cxn ang="0">
                  <a:pos x="607" y="1230"/>
                </a:cxn>
                <a:cxn ang="0">
                  <a:pos x="585" y="1297"/>
                </a:cxn>
                <a:cxn ang="0">
                  <a:pos x="561" y="1361"/>
                </a:cxn>
                <a:cxn ang="0">
                  <a:pos x="533" y="1421"/>
                </a:cxn>
                <a:cxn ang="0">
                  <a:pos x="500" y="1478"/>
                </a:cxn>
                <a:cxn ang="0">
                  <a:pos x="466" y="1532"/>
                </a:cxn>
                <a:cxn ang="0">
                  <a:pos x="428" y="1582"/>
                </a:cxn>
                <a:cxn ang="0">
                  <a:pos x="388" y="1627"/>
                </a:cxn>
                <a:cxn ang="0">
                  <a:pos x="345" y="1670"/>
                </a:cxn>
                <a:cxn ang="0">
                  <a:pos x="301" y="1709"/>
                </a:cxn>
                <a:cxn ang="0">
                  <a:pos x="254" y="1744"/>
                </a:cxn>
                <a:cxn ang="0">
                  <a:pos x="205" y="1776"/>
                </a:cxn>
                <a:cxn ang="0">
                  <a:pos x="156" y="1803"/>
                </a:cxn>
                <a:cxn ang="0">
                  <a:pos x="104" y="1826"/>
                </a:cxn>
                <a:cxn ang="0">
                  <a:pos x="53" y="1846"/>
                </a:cxn>
                <a:cxn ang="0">
                  <a:pos x="0" y="1861"/>
                </a:cxn>
                <a:cxn ang="0">
                  <a:pos x="0" y="0"/>
                </a:cxn>
              </a:cxnLst>
              <a:rect l="0" t="0" r="r" b="b"/>
              <a:pathLst>
                <a:path w="646" h="1861">
                  <a:moveTo>
                    <a:pt x="0" y="0"/>
                  </a:moveTo>
                  <a:lnTo>
                    <a:pt x="48" y="14"/>
                  </a:lnTo>
                  <a:lnTo>
                    <a:pt x="98" y="32"/>
                  </a:lnTo>
                  <a:lnTo>
                    <a:pt x="147" y="54"/>
                  </a:lnTo>
                  <a:lnTo>
                    <a:pt x="195" y="81"/>
                  </a:lnTo>
                  <a:lnTo>
                    <a:pt x="242" y="111"/>
                  </a:lnTo>
                  <a:lnTo>
                    <a:pt x="288" y="147"/>
                  </a:lnTo>
                  <a:lnTo>
                    <a:pt x="333" y="185"/>
                  </a:lnTo>
                  <a:lnTo>
                    <a:pt x="377" y="228"/>
                  </a:lnTo>
                  <a:lnTo>
                    <a:pt x="418" y="275"/>
                  </a:lnTo>
                  <a:lnTo>
                    <a:pt x="457" y="325"/>
                  </a:lnTo>
                  <a:lnTo>
                    <a:pt x="493" y="379"/>
                  </a:lnTo>
                  <a:lnTo>
                    <a:pt x="526" y="437"/>
                  </a:lnTo>
                  <a:lnTo>
                    <a:pt x="555" y="497"/>
                  </a:lnTo>
                  <a:lnTo>
                    <a:pt x="582" y="562"/>
                  </a:lnTo>
                  <a:lnTo>
                    <a:pt x="604" y="630"/>
                  </a:lnTo>
                  <a:lnTo>
                    <a:pt x="621" y="700"/>
                  </a:lnTo>
                  <a:lnTo>
                    <a:pt x="634" y="774"/>
                  </a:lnTo>
                  <a:lnTo>
                    <a:pt x="642" y="851"/>
                  </a:lnTo>
                  <a:lnTo>
                    <a:pt x="646" y="930"/>
                  </a:lnTo>
                  <a:lnTo>
                    <a:pt x="643" y="1011"/>
                  </a:lnTo>
                  <a:lnTo>
                    <a:pt x="636" y="1086"/>
                  </a:lnTo>
                  <a:lnTo>
                    <a:pt x="623" y="1160"/>
                  </a:lnTo>
                  <a:lnTo>
                    <a:pt x="607" y="1230"/>
                  </a:lnTo>
                  <a:lnTo>
                    <a:pt x="585" y="1297"/>
                  </a:lnTo>
                  <a:lnTo>
                    <a:pt x="561" y="1361"/>
                  </a:lnTo>
                  <a:lnTo>
                    <a:pt x="533" y="1421"/>
                  </a:lnTo>
                  <a:lnTo>
                    <a:pt x="500" y="1478"/>
                  </a:lnTo>
                  <a:lnTo>
                    <a:pt x="466" y="1532"/>
                  </a:lnTo>
                  <a:lnTo>
                    <a:pt x="428" y="1582"/>
                  </a:lnTo>
                  <a:lnTo>
                    <a:pt x="388" y="1627"/>
                  </a:lnTo>
                  <a:lnTo>
                    <a:pt x="345" y="1670"/>
                  </a:lnTo>
                  <a:lnTo>
                    <a:pt x="301" y="1709"/>
                  </a:lnTo>
                  <a:lnTo>
                    <a:pt x="254" y="1744"/>
                  </a:lnTo>
                  <a:lnTo>
                    <a:pt x="205" y="1776"/>
                  </a:lnTo>
                  <a:lnTo>
                    <a:pt x="156" y="1803"/>
                  </a:lnTo>
                  <a:lnTo>
                    <a:pt x="104" y="1826"/>
                  </a:lnTo>
                  <a:lnTo>
                    <a:pt x="53" y="1846"/>
                  </a:lnTo>
                  <a:lnTo>
                    <a:pt x="0" y="1861"/>
                  </a:lnTo>
                  <a:lnTo>
                    <a:pt x="0" y="0"/>
                  </a:lnTo>
                </a:path>
              </a:pathLst>
            </a:cu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100000">
                  <a:schemeClr val="hlink"/>
                </a:gs>
              </a:gsLst>
              <a:lin ang="0" scaled="1"/>
            </a:gradFill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9" name="Freeform 5"/>
            <p:cNvSpPr>
              <a:spLocks/>
            </p:cNvSpPr>
            <p:nvPr/>
          </p:nvSpPr>
          <p:spPr bwMode="gray">
            <a:xfrm rot="5461794">
              <a:off x="1859" y="1577"/>
              <a:ext cx="725" cy="2089"/>
            </a:xfrm>
            <a:custGeom>
              <a:avLst/>
              <a:gdLst>
                <a:gd name="T0" fmla="*/ 0 w 646"/>
                <a:gd name="T1" fmla="*/ 0 h 1861"/>
                <a:gd name="T2" fmla="*/ 76 w 646"/>
                <a:gd name="T3" fmla="*/ 22 h 1861"/>
                <a:gd name="T4" fmla="*/ 155 w 646"/>
                <a:gd name="T5" fmla="*/ 51 h 1861"/>
                <a:gd name="T6" fmla="*/ 233 w 646"/>
                <a:gd name="T7" fmla="*/ 85 h 1861"/>
                <a:gd name="T8" fmla="*/ 310 w 646"/>
                <a:gd name="T9" fmla="*/ 128 h 1861"/>
                <a:gd name="T10" fmla="*/ 384 w 646"/>
                <a:gd name="T11" fmla="*/ 176 h 1861"/>
                <a:gd name="T12" fmla="*/ 457 w 646"/>
                <a:gd name="T13" fmla="*/ 233 h 1861"/>
                <a:gd name="T14" fmla="*/ 529 w 646"/>
                <a:gd name="T15" fmla="*/ 294 h 1861"/>
                <a:gd name="T16" fmla="*/ 598 w 646"/>
                <a:gd name="T17" fmla="*/ 361 h 1861"/>
                <a:gd name="T18" fmla="*/ 662 w 646"/>
                <a:gd name="T19" fmla="*/ 438 h 1861"/>
                <a:gd name="T20" fmla="*/ 725 w 646"/>
                <a:gd name="T21" fmla="*/ 516 h 1861"/>
                <a:gd name="T22" fmla="*/ 782 w 646"/>
                <a:gd name="T23" fmla="*/ 601 h 1861"/>
                <a:gd name="T24" fmla="*/ 834 w 646"/>
                <a:gd name="T25" fmla="*/ 695 h 1861"/>
                <a:gd name="T26" fmla="*/ 880 w 646"/>
                <a:gd name="T27" fmla="*/ 789 h 1861"/>
                <a:gd name="T28" fmla="*/ 924 w 646"/>
                <a:gd name="T29" fmla="*/ 892 h 1861"/>
                <a:gd name="T30" fmla="*/ 958 w 646"/>
                <a:gd name="T31" fmla="*/ 1000 h 1861"/>
                <a:gd name="T32" fmla="*/ 985 w 646"/>
                <a:gd name="T33" fmla="*/ 1111 h 1861"/>
                <a:gd name="T34" fmla="*/ 1007 w 646"/>
                <a:gd name="T35" fmla="*/ 1228 h 1861"/>
                <a:gd name="T36" fmla="*/ 1019 w 646"/>
                <a:gd name="T37" fmla="*/ 1350 h 1861"/>
                <a:gd name="T38" fmla="*/ 1026 w 646"/>
                <a:gd name="T39" fmla="*/ 1477 h 1861"/>
                <a:gd name="T40" fmla="*/ 1020 w 646"/>
                <a:gd name="T41" fmla="*/ 1605 h 1861"/>
                <a:gd name="T42" fmla="*/ 1009 w 646"/>
                <a:gd name="T43" fmla="*/ 1724 h 1861"/>
                <a:gd name="T44" fmla="*/ 988 w 646"/>
                <a:gd name="T45" fmla="*/ 1842 h 1861"/>
                <a:gd name="T46" fmla="*/ 962 w 646"/>
                <a:gd name="T47" fmla="*/ 1953 h 1861"/>
                <a:gd name="T48" fmla="*/ 928 w 646"/>
                <a:gd name="T49" fmla="*/ 2059 h 1861"/>
                <a:gd name="T50" fmla="*/ 890 w 646"/>
                <a:gd name="T51" fmla="*/ 2161 h 1861"/>
                <a:gd name="T52" fmla="*/ 845 w 646"/>
                <a:gd name="T53" fmla="*/ 2255 h 1861"/>
                <a:gd name="T54" fmla="*/ 793 w 646"/>
                <a:gd name="T55" fmla="*/ 2346 h 1861"/>
                <a:gd name="T56" fmla="*/ 740 w 646"/>
                <a:gd name="T57" fmla="*/ 2434 h 1861"/>
                <a:gd name="T58" fmla="*/ 679 w 646"/>
                <a:gd name="T59" fmla="*/ 2512 h 1861"/>
                <a:gd name="T60" fmla="*/ 615 w 646"/>
                <a:gd name="T61" fmla="*/ 2583 h 1861"/>
                <a:gd name="T62" fmla="*/ 547 w 646"/>
                <a:gd name="T63" fmla="*/ 2653 h 1861"/>
                <a:gd name="T64" fmla="*/ 477 w 646"/>
                <a:gd name="T65" fmla="*/ 2713 h 1861"/>
                <a:gd name="T66" fmla="*/ 403 w 646"/>
                <a:gd name="T67" fmla="*/ 2769 h 1861"/>
                <a:gd name="T68" fmla="*/ 325 w 646"/>
                <a:gd name="T69" fmla="*/ 2820 h 1861"/>
                <a:gd name="T70" fmla="*/ 247 w 646"/>
                <a:gd name="T71" fmla="*/ 2862 h 1861"/>
                <a:gd name="T72" fmla="*/ 165 w 646"/>
                <a:gd name="T73" fmla="*/ 2899 h 1861"/>
                <a:gd name="T74" fmla="*/ 83 w 646"/>
                <a:gd name="T75" fmla="*/ 2931 h 1861"/>
                <a:gd name="T76" fmla="*/ 0 w 646"/>
                <a:gd name="T77" fmla="*/ 2954 h 1861"/>
                <a:gd name="T78" fmla="*/ 0 w 646"/>
                <a:gd name="T79" fmla="*/ 0 h 18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46"/>
                <a:gd name="T121" fmla="*/ 0 h 1861"/>
                <a:gd name="T122" fmla="*/ 646 w 646"/>
                <a:gd name="T123" fmla="*/ 1861 h 1861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46" h="1861">
                  <a:moveTo>
                    <a:pt x="0" y="0"/>
                  </a:moveTo>
                  <a:lnTo>
                    <a:pt x="48" y="14"/>
                  </a:lnTo>
                  <a:lnTo>
                    <a:pt x="98" y="32"/>
                  </a:lnTo>
                  <a:lnTo>
                    <a:pt x="147" y="54"/>
                  </a:lnTo>
                  <a:lnTo>
                    <a:pt x="195" y="81"/>
                  </a:lnTo>
                  <a:lnTo>
                    <a:pt x="242" y="111"/>
                  </a:lnTo>
                  <a:lnTo>
                    <a:pt x="288" y="147"/>
                  </a:lnTo>
                  <a:lnTo>
                    <a:pt x="333" y="185"/>
                  </a:lnTo>
                  <a:lnTo>
                    <a:pt x="377" y="228"/>
                  </a:lnTo>
                  <a:lnTo>
                    <a:pt x="418" y="275"/>
                  </a:lnTo>
                  <a:lnTo>
                    <a:pt x="457" y="325"/>
                  </a:lnTo>
                  <a:lnTo>
                    <a:pt x="493" y="379"/>
                  </a:lnTo>
                  <a:lnTo>
                    <a:pt x="526" y="437"/>
                  </a:lnTo>
                  <a:lnTo>
                    <a:pt x="555" y="497"/>
                  </a:lnTo>
                  <a:lnTo>
                    <a:pt x="582" y="562"/>
                  </a:lnTo>
                  <a:lnTo>
                    <a:pt x="604" y="630"/>
                  </a:lnTo>
                  <a:lnTo>
                    <a:pt x="621" y="700"/>
                  </a:lnTo>
                  <a:lnTo>
                    <a:pt x="634" y="774"/>
                  </a:lnTo>
                  <a:lnTo>
                    <a:pt x="642" y="851"/>
                  </a:lnTo>
                  <a:lnTo>
                    <a:pt x="646" y="930"/>
                  </a:lnTo>
                  <a:lnTo>
                    <a:pt x="643" y="1011"/>
                  </a:lnTo>
                  <a:lnTo>
                    <a:pt x="636" y="1086"/>
                  </a:lnTo>
                  <a:lnTo>
                    <a:pt x="623" y="1160"/>
                  </a:lnTo>
                  <a:lnTo>
                    <a:pt x="607" y="1230"/>
                  </a:lnTo>
                  <a:lnTo>
                    <a:pt x="585" y="1297"/>
                  </a:lnTo>
                  <a:lnTo>
                    <a:pt x="561" y="1361"/>
                  </a:lnTo>
                  <a:lnTo>
                    <a:pt x="533" y="1421"/>
                  </a:lnTo>
                  <a:lnTo>
                    <a:pt x="500" y="1478"/>
                  </a:lnTo>
                  <a:lnTo>
                    <a:pt x="466" y="1532"/>
                  </a:lnTo>
                  <a:lnTo>
                    <a:pt x="428" y="1582"/>
                  </a:lnTo>
                  <a:lnTo>
                    <a:pt x="388" y="1627"/>
                  </a:lnTo>
                  <a:lnTo>
                    <a:pt x="345" y="1670"/>
                  </a:lnTo>
                  <a:lnTo>
                    <a:pt x="301" y="1709"/>
                  </a:lnTo>
                  <a:lnTo>
                    <a:pt x="254" y="1744"/>
                  </a:lnTo>
                  <a:lnTo>
                    <a:pt x="205" y="1776"/>
                  </a:lnTo>
                  <a:lnTo>
                    <a:pt x="156" y="1803"/>
                  </a:lnTo>
                  <a:lnTo>
                    <a:pt x="104" y="1826"/>
                  </a:lnTo>
                  <a:lnTo>
                    <a:pt x="53" y="1846"/>
                  </a:lnTo>
                  <a:lnTo>
                    <a:pt x="0" y="1861"/>
                  </a:lnTo>
                  <a:lnTo>
                    <a:pt x="0" y="0"/>
                  </a:lnTo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9966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6"/>
            <p:cNvSpPr>
              <a:spLocks/>
            </p:cNvSpPr>
            <p:nvPr/>
          </p:nvSpPr>
          <p:spPr bwMode="gray">
            <a:xfrm rot="-7471624">
              <a:off x="3024" y="614"/>
              <a:ext cx="725" cy="2090"/>
            </a:xfrm>
            <a:custGeom>
              <a:avLst/>
              <a:gdLst>
                <a:gd name="T0" fmla="*/ 0 w 646"/>
                <a:gd name="T1" fmla="*/ 0 h 1861"/>
                <a:gd name="T2" fmla="*/ 76 w 646"/>
                <a:gd name="T3" fmla="*/ 22 h 1861"/>
                <a:gd name="T4" fmla="*/ 155 w 646"/>
                <a:gd name="T5" fmla="*/ 51 h 1861"/>
                <a:gd name="T6" fmla="*/ 233 w 646"/>
                <a:gd name="T7" fmla="*/ 86 h 1861"/>
                <a:gd name="T8" fmla="*/ 310 w 646"/>
                <a:gd name="T9" fmla="*/ 129 h 1861"/>
                <a:gd name="T10" fmla="*/ 384 w 646"/>
                <a:gd name="T11" fmla="*/ 176 h 1861"/>
                <a:gd name="T12" fmla="*/ 457 w 646"/>
                <a:gd name="T13" fmla="*/ 234 h 1861"/>
                <a:gd name="T14" fmla="*/ 529 w 646"/>
                <a:gd name="T15" fmla="*/ 295 h 1861"/>
                <a:gd name="T16" fmla="*/ 598 w 646"/>
                <a:gd name="T17" fmla="*/ 363 h 1861"/>
                <a:gd name="T18" fmla="*/ 662 w 646"/>
                <a:gd name="T19" fmla="*/ 438 h 1861"/>
                <a:gd name="T20" fmla="*/ 725 w 646"/>
                <a:gd name="T21" fmla="*/ 517 h 1861"/>
                <a:gd name="T22" fmla="*/ 782 w 646"/>
                <a:gd name="T23" fmla="*/ 603 h 1861"/>
                <a:gd name="T24" fmla="*/ 834 w 646"/>
                <a:gd name="T25" fmla="*/ 695 h 1861"/>
                <a:gd name="T26" fmla="*/ 880 w 646"/>
                <a:gd name="T27" fmla="*/ 791 h 1861"/>
                <a:gd name="T28" fmla="*/ 924 w 646"/>
                <a:gd name="T29" fmla="*/ 894 h 1861"/>
                <a:gd name="T30" fmla="*/ 958 w 646"/>
                <a:gd name="T31" fmla="*/ 1003 h 1861"/>
                <a:gd name="T32" fmla="*/ 985 w 646"/>
                <a:gd name="T33" fmla="*/ 1114 h 1861"/>
                <a:gd name="T34" fmla="*/ 1007 w 646"/>
                <a:gd name="T35" fmla="*/ 1231 h 1861"/>
                <a:gd name="T36" fmla="*/ 1019 w 646"/>
                <a:gd name="T37" fmla="*/ 1354 h 1861"/>
                <a:gd name="T38" fmla="*/ 1026 w 646"/>
                <a:gd name="T39" fmla="*/ 1478 h 1861"/>
                <a:gd name="T40" fmla="*/ 1020 w 646"/>
                <a:gd name="T41" fmla="*/ 1608 h 1861"/>
                <a:gd name="T42" fmla="*/ 1009 w 646"/>
                <a:gd name="T43" fmla="*/ 1728 h 1861"/>
                <a:gd name="T44" fmla="*/ 988 w 646"/>
                <a:gd name="T45" fmla="*/ 1845 h 1861"/>
                <a:gd name="T46" fmla="*/ 962 w 646"/>
                <a:gd name="T47" fmla="*/ 1956 h 1861"/>
                <a:gd name="T48" fmla="*/ 928 w 646"/>
                <a:gd name="T49" fmla="*/ 2063 h 1861"/>
                <a:gd name="T50" fmla="*/ 890 w 646"/>
                <a:gd name="T51" fmla="*/ 2164 h 1861"/>
                <a:gd name="T52" fmla="*/ 845 w 646"/>
                <a:gd name="T53" fmla="*/ 2261 h 1861"/>
                <a:gd name="T54" fmla="*/ 793 w 646"/>
                <a:gd name="T55" fmla="*/ 2351 h 1861"/>
                <a:gd name="T56" fmla="*/ 740 w 646"/>
                <a:gd name="T57" fmla="*/ 2438 h 1861"/>
                <a:gd name="T58" fmla="*/ 679 w 646"/>
                <a:gd name="T59" fmla="*/ 2518 h 1861"/>
                <a:gd name="T60" fmla="*/ 615 w 646"/>
                <a:gd name="T61" fmla="*/ 2589 h 1861"/>
                <a:gd name="T62" fmla="*/ 547 w 646"/>
                <a:gd name="T63" fmla="*/ 2656 h 1861"/>
                <a:gd name="T64" fmla="*/ 477 w 646"/>
                <a:gd name="T65" fmla="*/ 2718 h 1861"/>
                <a:gd name="T66" fmla="*/ 403 w 646"/>
                <a:gd name="T67" fmla="*/ 2775 h 1861"/>
                <a:gd name="T68" fmla="*/ 325 w 646"/>
                <a:gd name="T69" fmla="*/ 2826 h 1861"/>
                <a:gd name="T70" fmla="*/ 247 w 646"/>
                <a:gd name="T71" fmla="*/ 2868 h 1861"/>
                <a:gd name="T72" fmla="*/ 165 w 646"/>
                <a:gd name="T73" fmla="*/ 2904 h 1861"/>
                <a:gd name="T74" fmla="*/ 83 w 646"/>
                <a:gd name="T75" fmla="*/ 2936 h 1861"/>
                <a:gd name="T76" fmla="*/ 0 w 646"/>
                <a:gd name="T77" fmla="*/ 2960 h 1861"/>
                <a:gd name="T78" fmla="*/ 0 w 646"/>
                <a:gd name="T79" fmla="*/ 0 h 18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46"/>
                <a:gd name="T121" fmla="*/ 0 h 1861"/>
                <a:gd name="T122" fmla="*/ 646 w 646"/>
                <a:gd name="T123" fmla="*/ 1861 h 1861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46" h="1861">
                  <a:moveTo>
                    <a:pt x="0" y="0"/>
                  </a:moveTo>
                  <a:lnTo>
                    <a:pt x="48" y="14"/>
                  </a:lnTo>
                  <a:lnTo>
                    <a:pt x="98" y="32"/>
                  </a:lnTo>
                  <a:lnTo>
                    <a:pt x="147" y="54"/>
                  </a:lnTo>
                  <a:lnTo>
                    <a:pt x="195" y="81"/>
                  </a:lnTo>
                  <a:lnTo>
                    <a:pt x="242" y="111"/>
                  </a:lnTo>
                  <a:lnTo>
                    <a:pt x="288" y="147"/>
                  </a:lnTo>
                  <a:lnTo>
                    <a:pt x="333" y="185"/>
                  </a:lnTo>
                  <a:lnTo>
                    <a:pt x="377" y="228"/>
                  </a:lnTo>
                  <a:lnTo>
                    <a:pt x="418" y="275"/>
                  </a:lnTo>
                  <a:lnTo>
                    <a:pt x="457" y="325"/>
                  </a:lnTo>
                  <a:lnTo>
                    <a:pt x="493" y="379"/>
                  </a:lnTo>
                  <a:lnTo>
                    <a:pt x="526" y="437"/>
                  </a:lnTo>
                  <a:lnTo>
                    <a:pt x="555" y="497"/>
                  </a:lnTo>
                  <a:lnTo>
                    <a:pt x="582" y="562"/>
                  </a:lnTo>
                  <a:lnTo>
                    <a:pt x="604" y="630"/>
                  </a:lnTo>
                  <a:lnTo>
                    <a:pt x="621" y="700"/>
                  </a:lnTo>
                  <a:lnTo>
                    <a:pt x="634" y="774"/>
                  </a:lnTo>
                  <a:lnTo>
                    <a:pt x="642" y="851"/>
                  </a:lnTo>
                  <a:lnTo>
                    <a:pt x="646" y="930"/>
                  </a:lnTo>
                  <a:lnTo>
                    <a:pt x="643" y="1011"/>
                  </a:lnTo>
                  <a:lnTo>
                    <a:pt x="636" y="1086"/>
                  </a:lnTo>
                  <a:lnTo>
                    <a:pt x="623" y="1160"/>
                  </a:lnTo>
                  <a:lnTo>
                    <a:pt x="607" y="1230"/>
                  </a:lnTo>
                  <a:lnTo>
                    <a:pt x="585" y="1297"/>
                  </a:lnTo>
                  <a:lnTo>
                    <a:pt x="561" y="1361"/>
                  </a:lnTo>
                  <a:lnTo>
                    <a:pt x="533" y="1421"/>
                  </a:lnTo>
                  <a:lnTo>
                    <a:pt x="500" y="1478"/>
                  </a:lnTo>
                  <a:lnTo>
                    <a:pt x="466" y="1532"/>
                  </a:lnTo>
                  <a:lnTo>
                    <a:pt x="428" y="1582"/>
                  </a:lnTo>
                  <a:lnTo>
                    <a:pt x="388" y="1627"/>
                  </a:lnTo>
                  <a:lnTo>
                    <a:pt x="345" y="1670"/>
                  </a:lnTo>
                  <a:lnTo>
                    <a:pt x="301" y="1709"/>
                  </a:lnTo>
                  <a:lnTo>
                    <a:pt x="254" y="1744"/>
                  </a:lnTo>
                  <a:lnTo>
                    <a:pt x="205" y="1776"/>
                  </a:lnTo>
                  <a:lnTo>
                    <a:pt x="156" y="1803"/>
                  </a:lnTo>
                  <a:lnTo>
                    <a:pt x="104" y="1826"/>
                  </a:lnTo>
                  <a:lnTo>
                    <a:pt x="53" y="1846"/>
                  </a:lnTo>
                  <a:lnTo>
                    <a:pt x="0" y="1861"/>
                  </a:lnTo>
                  <a:lnTo>
                    <a:pt x="0" y="0"/>
                  </a:lnTo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5326A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1" name="Group 7"/>
            <p:cNvGrpSpPr>
              <a:grpSpLocks/>
            </p:cNvGrpSpPr>
            <p:nvPr/>
          </p:nvGrpSpPr>
          <p:grpSpPr bwMode="auto">
            <a:xfrm>
              <a:off x="1177" y="1440"/>
              <a:ext cx="3335" cy="2571"/>
              <a:chOff x="768" y="1104"/>
              <a:chExt cx="3984" cy="3072"/>
            </a:xfrm>
          </p:grpSpPr>
          <p:sp>
            <p:nvSpPr>
              <p:cNvPr id="49" name="Freeform 8"/>
              <p:cNvSpPr>
                <a:spLocks/>
              </p:cNvSpPr>
              <p:nvPr/>
            </p:nvSpPr>
            <p:spPr bwMode="gray">
              <a:xfrm>
                <a:off x="2784" y="1680"/>
                <a:ext cx="866" cy="2496"/>
              </a:xfrm>
              <a:custGeom>
                <a:avLst/>
                <a:gdLst>
                  <a:gd name="T0" fmla="*/ 0 w 646"/>
                  <a:gd name="T1" fmla="*/ 0 h 1861"/>
                  <a:gd name="T2" fmla="*/ 154 w 646"/>
                  <a:gd name="T3" fmla="*/ 46 h 1861"/>
                  <a:gd name="T4" fmla="*/ 316 w 646"/>
                  <a:gd name="T5" fmla="*/ 105 h 1861"/>
                  <a:gd name="T6" fmla="*/ 475 w 646"/>
                  <a:gd name="T7" fmla="*/ 174 h 1861"/>
                  <a:gd name="T8" fmla="*/ 629 w 646"/>
                  <a:gd name="T9" fmla="*/ 263 h 1861"/>
                  <a:gd name="T10" fmla="*/ 780 w 646"/>
                  <a:gd name="T11" fmla="*/ 359 h 1861"/>
                  <a:gd name="T12" fmla="*/ 929 w 646"/>
                  <a:gd name="T13" fmla="*/ 475 h 1861"/>
                  <a:gd name="T14" fmla="*/ 1075 w 646"/>
                  <a:gd name="T15" fmla="*/ 600 h 1861"/>
                  <a:gd name="T16" fmla="*/ 1217 w 646"/>
                  <a:gd name="T17" fmla="*/ 738 h 1861"/>
                  <a:gd name="T18" fmla="*/ 1350 w 646"/>
                  <a:gd name="T19" fmla="*/ 891 h 1861"/>
                  <a:gd name="T20" fmla="*/ 1477 w 646"/>
                  <a:gd name="T21" fmla="*/ 1053 h 1861"/>
                  <a:gd name="T22" fmla="*/ 1593 w 646"/>
                  <a:gd name="T23" fmla="*/ 1225 h 1861"/>
                  <a:gd name="T24" fmla="*/ 1698 w 646"/>
                  <a:gd name="T25" fmla="*/ 1414 h 1861"/>
                  <a:gd name="T26" fmla="*/ 1792 w 646"/>
                  <a:gd name="T27" fmla="*/ 1609 h 1861"/>
                  <a:gd name="T28" fmla="*/ 1879 w 646"/>
                  <a:gd name="T29" fmla="*/ 1819 h 1861"/>
                  <a:gd name="T30" fmla="*/ 1952 w 646"/>
                  <a:gd name="T31" fmla="*/ 2039 h 1861"/>
                  <a:gd name="T32" fmla="*/ 2004 w 646"/>
                  <a:gd name="T33" fmla="*/ 2265 h 1861"/>
                  <a:gd name="T34" fmla="*/ 2047 w 646"/>
                  <a:gd name="T35" fmla="*/ 2504 h 1861"/>
                  <a:gd name="T36" fmla="*/ 2074 w 646"/>
                  <a:gd name="T37" fmla="*/ 2752 h 1861"/>
                  <a:gd name="T38" fmla="*/ 2086 w 646"/>
                  <a:gd name="T39" fmla="*/ 3008 h 1861"/>
                  <a:gd name="T40" fmla="*/ 2078 w 646"/>
                  <a:gd name="T41" fmla="*/ 3273 h 1861"/>
                  <a:gd name="T42" fmla="*/ 2054 w 646"/>
                  <a:gd name="T43" fmla="*/ 3515 h 1861"/>
                  <a:gd name="T44" fmla="*/ 2011 w 646"/>
                  <a:gd name="T45" fmla="*/ 3754 h 1861"/>
                  <a:gd name="T46" fmla="*/ 1961 w 646"/>
                  <a:gd name="T47" fmla="*/ 3981 h 1861"/>
                  <a:gd name="T48" fmla="*/ 1889 w 646"/>
                  <a:gd name="T49" fmla="*/ 4198 h 1861"/>
                  <a:gd name="T50" fmla="*/ 1811 w 646"/>
                  <a:gd name="T51" fmla="*/ 4403 h 1861"/>
                  <a:gd name="T52" fmla="*/ 1721 w 646"/>
                  <a:gd name="T53" fmla="*/ 4598 h 1861"/>
                  <a:gd name="T54" fmla="*/ 1614 w 646"/>
                  <a:gd name="T55" fmla="*/ 4781 h 1861"/>
                  <a:gd name="T56" fmla="*/ 1505 w 646"/>
                  <a:gd name="T57" fmla="*/ 4957 h 1861"/>
                  <a:gd name="T58" fmla="*/ 1382 w 646"/>
                  <a:gd name="T59" fmla="*/ 5119 h 1861"/>
                  <a:gd name="T60" fmla="*/ 1252 w 646"/>
                  <a:gd name="T61" fmla="*/ 5266 h 1861"/>
                  <a:gd name="T62" fmla="*/ 1113 w 646"/>
                  <a:gd name="T63" fmla="*/ 5404 h 1861"/>
                  <a:gd name="T64" fmla="*/ 975 w 646"/>
                  <a:gd name="T65" fmla="*/ 5530 h 1861"/>
                  <a:gd name="T66" fmla="*/ 822 w 646"/>
                  <a:gd name="T67" fmla="*/ 5642 h 1861"/>
                  <a:gd name="T68" fmla="*/ 664 w 646"/>
                  <a:gd name="T69" fmla="*/ 5747 h 1861"/>
                  <a:gd name="T70" fmla="*/ 503 w 646"/>
                  <a:gd name="T71" fmla="*/ 5834 h 1861"/>
                  <a:gd name="T72" fmla="*/ 334 w 646"/>
                  <a:gd name="T73" fmla="*/ 5909 h 1861"/>
                  <a:gd name="T74" fmla="*/ 170 w 646"/>
                  <a:gd name="T75" fmla="*/ 5974 h 1861"/>
                  <a:gd name="T76" fmla="*/ 0 w 646"/>
                  <a:gd name="T77" fmla="*/ 6022 h 1861"/>
                  <a:gd name="T78" fmla="*/ 0 w 646"/>
                  <a:gd name="T79" fmla="*/ 0 h 1861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646"/>
                  <a:gd name="T121" fmla="*/ 0 h 1861"/>
                  <a:gd name="T122" fmla="*/ 646 w 646"/>
                  <a:gd name="T123" fmla="*/ 1861 h 1861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646" h="1861">
                    <a:moveTo>
                      <a:pt x="0" y="0"/>
                    </a:moveTo>
                    <a:lnTo>
                      <a:pt x="48" y="14"/>
                    </a:lnTo>
                    <a:lnTo>
                      <a:pt x="98" y="32"/>
                    </a:lnTo>
                    <a:lnTo>
                      <a:pt x="147" y="54"/>
                    </a:lnTo>
                    <a:lnTo>
                      <a:pt x="195" y="81"/>
                    </a:lnTo>
                    <a:lnTo>
                      <a:pt x="242" y="111"/>
                    </a:lnTo>
                    <a:lnTo>
                      <a:pt x="288" y="147"/>
                    </a:lnTo>
                    <a:lnTo>
                      <a:pt x="333" y="185"/>
                    </a:lnTo>
                    <a:lnTo>
                      <a:pt x="377" y="228"/>
                    </a:lnTo>
                    <a:lnTo>
                      <a:pt x="418" y="275"/>
                    </a:lnTo>
                    <a:lnTo>
                      <a:pt x="457" y="325"/>
                    </a:lnTo>
                    <a:lnTo>
                      <a:pt x="493" y="379"/>
                    </a:lnTo>
                    <a:lnTo>
                      <a:pt x="526" y="437"/>
                    </a:lnTo>
                    <a:lnTo>
                      <a:pt x="555" y="497"/>
                    </a:lnTo>
                    <a:lnTo>
                      <a:pt x="582" y="562"/>
                    </a:lnTo>
                    <a:lnTo>
                      <a:pt x="604" y="630"/>
                    </a:lnTo>
                    <a:lnTo>
                      <a:pt x="621" y="700"/>
                    </a:lnTo>
                    <a:lnTo>
                      <a:pt x="634" y="774"/>
                    </a:lnTo>
                    <a:lnTo>
                      <a:pt x="642" y="851"/>
                    </a:lnTo>
                    <a:lnTo>
                      <a:pt x="646" y="930"/>
                    </a:lnTo>
                    <a:lnTo>
                      <a:pt x="643" y="1011"/>
                    </a:lnTo>
                    <a:lnTo>
                      <a:pt x="636" y="1086"/>
                    </a:lnTo>
                    <a:lnTo>
                      <a:pt x="623" y="1160"/>
                    </a:lnTo>
                    <a:lnTo>
                      <a:pt x="607" y="1230"/>
                    </a:lnTo>
                    <a:lnTo>
                      <a:pt x="585" y="1297"/>
                    </a:lnTo>
                    <a:lnTo>
                      <a:pt x="561" y="1361"/>
                    </a:lnTo>
                    <a:lnTo>
                      <a:pt x="533" y="1421"/>
                    </a:lnTo>
                    <a:lnTo>
                      <a:pt x="500" y="1478"/>
                    </a:lnTo>
                    <a:lnTo>
                      <a:pt x="466" y="1532"/>
                    </a:lnTo>
                    <a:lnTo>
                      <a:pt x="428" y="1582"/>
                    </a:lnTo>
                    <a:lnTo>
                      <a:pt x="388" y="1627"/>
                    </a:lnTo>
                    <a:lnTo>
                      <a:pt x="345" y="1670"/>
                    </a:lnTo>
                    <a:lnTo>
                      <a:pt x="301" y="1709"/>
                    </a:lnTo>
                    <a:lnTo>
                      <a:pt x="254" y="1744"/>
                    </a:lnTo>
                    <a:lnTo>
                      <a:pt x="205" y="1776"/>
                    </a:lnTo>
                    <a:lnTo>
                      <a:pt x="156" y="1803"/>
                    </a:lnTo>
                    <a:lnTo>
                      <a:pt x="104" y="1826"/>
                    </a:lnTo>
                    <a:lnTo>
                      <a:pt x="53" y="1846"/>
                    </a:lnTo>
                    <a:lnTo>
                      <a:pt x="0" y="1861"/>
                    </a:lnTo>
                    <a:lnTo>
                      <a:pt x="0" y="0"/>
                    </a:lnTo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rgbClr val="99CC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Freeform 9"/>
              <p:cNvSpPr>
                <a:spLocks/>
              </p:cNvSpPr>
              <p:nvPr/>
            </p:nvSpPr>
            <p:spPr bwMode="gray">
              <a:xfrm rot="6256290">
                <a:off x="1583" y="1153"/>
                <a:ext cx="866" cy="2496"/>
              </a:xfrm>
              <a:custGeom>
                <a:avLst/>
                <a:gdLst>
                  <a:gd name="T0" fmla="*/ 0 w 646"/>
                  <a:gd name="T1" fmla="*/ 0 h 1861"/>
                  <a:gd name="T2" fmla="*/ 154 w 646"/>
                  <a:gd name="T3" fmla="*/ 46 h 1861"/>
                  <a:gd name="T4" fmla="*/ 316 w 646"/>
                  <a:gd name="T5" fmla="*/ 105 h 1861"/>
                  <a:gd name="T6" fmla="*/ 475 w 646"/>
                  <a:gd name="T7" fmla="*/ 174 h 1861"/>
                  <a:gd name="T8" fmla="*/ 629 w 646"/>
                  <a:gd name="T9" fmla="*/ 263 h 1861"/>
                  <a:gd name="T10" fmla="*/ 780 w 646"/>
                  <a:gd name="T11" fmla="*/ 359 h 1861"/>
                  <a:gd name="T12" fmla="*/ 929 w 646"/>
                  <a:gd name="T13" fmla="*/ 475 h 1861"/>
                  <a:gd name="T14" fmla="*/ 1075 w 646"/>
                  <a:gd name="T15" fmla="*/ 600 h 1861"/>
                  <a:gd name="T16" fmla="*/ 1217 w 646"/>
                  <a:gd name="T17" fmla="*/ 738 h 1861"/>
                  <a:gd name="T18" fmla="*/ 1350 w 646"/>
                  <a:gd name="T19" fmla="*/ 891 h 1861"/>
                  <a:gd name="T20" fmla="*/ 1477 w 646"/>
                  <a:gd name="T21" fmla="*/ 1053 h 1861"/>
                  <a:gd name="T22" fmla="*/ 1593 w 646"/>
                  <a:gd name="T23" fmla="*/ 1225 h 1861"/>
                  <a:gd name="T24" fmla="*/ 1698 w 646"/>
                  <a:gd name="T25" fmla="*/ 1414 h 1861"/>
                  <a:gd name="T26" fmla="*/ 1792 w 646"/>
                  <a:gd name="T27" fmla="*/ 1609 h 1861"/>
                  <a:gd name="T28" fmla="*/ 1879 w 646"/>
                  <a:gd name="T29" fmla="*/ 1819 h 1861"/>
                  <a:gd name="T30" fmla="*/ 1952 w 646"/>
                  <a:gd name="T31" fmla="*/ 2039 h 1861"/>
                  <a:gd name="T32" fmla="*/ 2004 w 646"/>
                  <a:gd name="T33" fmla="*/ 2265 h 1861"/>
                  <a:gd name="T34" fmla="*/ 2047 w 646"/>
                  <a:gd name="T35" fmla="*/ 2504 h 1861"/>
                  <a:gd name="T36" fmla="*/ 2074 w 646"/>
                  <a:gd name="T37" fmla="*/ 2752 h 1861"/>
                  <a:gd name="T38" fmla="*/ 2086 w 646"/>
                  <a:gd name="T39" fmla="*/ 3008 h 1861"/>
                  <a:gd name="T40" fmla="*/ 2078 w 646"/>
                  <a:gd name="T41" fmla="*/ 3273 h 1861"/>
                  <a:gd name="T42" fmla="*/ 2054 w 646"/>
                  <a:gd name="T43" fmla="*/ 3515 h 1861"/>
                  <a:gd name="T44" fmla="*/ 2011 w 646"/>
                  <a:gd name="T45" fmla="*/ 3754 h 1861"/>
                  <a:gd name="T46" fmla="*/ 1961 w 646"/>
                  <a:gd name="T47" fmla="*/ 3981 h 1861"/>
                  <a:gd name="T48" fmla="*/ 1889 w 646"/>
                  <a:gd name="T49" fmla="*/ 4198 h 1861"/>
                  <a:gd name="T50" fmla="*/ 1811 w 646"/>
                  <a:gd name="T51" fmla="*/ 4403 h 1861"/>
                  <a:gd name="T52" fmla="*/ 1721 w 646"/>
                  <a:gd name="T53" fmla="*/ 4598 h 1861"/>
                  <a:gd name="T54" fmla="*/ 1614 w 646"/>
                  <a:gd name="T55" fmla="*/ 4781 h 1861"/>
                  <a:gd name="T56" fmla="*/ 1505 w 646"/>
                  <a:gd name="T57" fmla="*/ 4957 h 1861"/>
                  <a:gd name="T58" fmla="*/ 1382 w 646"/>
                  <a:gd name="T59" fmla="*/ 5119 h 1861"/>
                  <a:gd name="T60" fmla="*/ 1252 w 646"/>
                  <a:gd name="T61" fmla="*/ 5266 h 1861"/>
                  <a:gd name="T62" fmla="*/ 1113 w 646"/>
                  <a:gd name="T63" fmla="*/ 5404 h 1861"/>
                  <a:gd name="T64" fmla="*/ 975 w 646"/>
                  <a:gd name="T65" fmla="*/ 5530 h 1861"/>
                  <a:gd name="T66" fmla="*/ 822 w 646"/>
                  <a:gd name="T67" fmla="*/ 5642 h 1861"/>
                  <a:gd name="T68" fmla="*/ 664 w 646"/>
                  <a:gd name="T69" fmla="*/ 5747 h 1861"/>
                  <a:gd name="T70" fmla="*/ 503 w 646"/>
                  <a:gd name="T71" fmla="*/ 5834 h 1861"/>
                  <a:gd name="T72" fmla="*/ 334 w 646"/>
                  <a:gd name="T73" fmla="*/ 5909 h 1861"/>
                  <a:gd name="T74" fmla="*/ 170 w 646"/>
                  <a:gd name="T75" fmla="*/ 5974 h 1861"/>
                  <a:gd name="T76" fmla="*/ 0 w 646"/>
                  <a:gd name="T77" fmla="*/ 6022 h 1861"/>
                  <a:gd name="T78" fmla="*/ 0 w 646"/>
                  <a:gd name="T79" fmla="*/ 0 h 1861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646"/>
                  <a:gd name="T121" fmla="*/ 0 h 1861"/>
                  <a:gd name="T122" fmla="*/ 646 w 646"/>
                  <a:gd name="T123" fmla="*/ 1861 h 1861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646" h="1861">
                    <a:moveTo>
                      <a:pt x="0" y="0"/>
                    </a:moveTo>
                    <a:lnTo>
                      <a:pt x="48" y="14"/>
                    </a:lnTo>
                    <a:lnTo>
                      <a:pt x="98" y="32"/>
                    </a:lnTo>
                    <a:lnTo>
                      <a:pt x="147" y="54"/>
                    </a:lnTo>
                    <a:lnTo>
                      <a:pt x="195" y="81"/>
                    </a:lnTo>
                    <a:lnTo>
                      <a:pt x="242" y="111"/>
                    </a:lnTo>
                    <a:lnTo>
                      <a:pt x="288" y="147"/>
                    </a:lnTo>
                    <a:lnTo>
                      <a:pt x="333" y="185"/>
                    </a:lnTo>
                    <a:lnTo>
                      <a:pt x="377" y="228"/>
                    </a:lnTo>
                    <a:lnTo>
                      <a:pt x="418" y="275"/>
                    </a:lnTo>
                    <a:lnTo>
                      <a:pt x="457" y="325"/>
                    </a:lnTo>
                    <a:lnTo>
                      <a:pt x="493" y="379"/>
                    </a:lnTo>
                    <a:lnTo>
                      <a:pt x="526" y="437"/>
                    </a:lnTo>
                    <a:lnTo>
                      <a:pt x="555" y="497"/>
                    </a:lnTo>
                    <a:lnTo>
                      <a:pt x="582" y="562"/>
                    </a:lnTo>
                    <a:lnTo>
                      <a:pt x="604" y="630"/>
                    </a:lnTo>
                    <a:lnTo>
                      <a:pt x="621" y="700"/>
                    </a:lnTo>
                    <a:lnTo>
                      <a:pt x="634" y="774"/>
                    </a:lnTo>
                    <a:lnTo>
                      <a:pt x="642" y="851"/>
                    </a:lnTo>
                    <a:lnTo>
                      <a:pt x="646" y="930"/>
                    </a:lnTo>
                    <a:lnTo>
                      <a:pt x="643" y="1011"/>
                    </a:lnTo>
                    <a:lnTo>
                      <a:pt x="636" y="1086"/>
                    </a:lnTo>
                    <a:lnTo>
                      <a:pt x="623" y="1160"/>
                    </a:lnTo>
                    <a:lnTo>
                      <a:pt x="607" y="1230"/>
                    </a:lnTo>
                    <a:lnTo>
                      <a:pt x="585" y="1297"/>
                    </a:lnTo>
                    <a:lnTo>
                      <a:pt x="561" y="1361"/>
                    </a:lnTo>
                    <a:lnTo>
                      <a:pt x="533" y="1421"/>
                    </a:lnTo>
                    <a:lnTo>
                      <a:pt x="500" y="1478"/>
                    </a:lnTo>
                    <a:lnTo>
                      <a:pt x="466" y="1532"/>
                    </a:lnTo>
                    <a:lnTo>
                      <a:pt x="428" y="1582"/>
                    </a:lnTo>
                    <a:lnTo>
                      <a:pt x="388" y="1627"/>
                    </a:lnTo>
                    <a:lnTo>
                      <a:pt x="345" y="1670"/>
                    </a:lnTo>
                    <a:lnTo>
                      <a:pt x="301" y="1709"/>
                    </a:lnTo>
                    <a:lnTo>
                      <a:pt x="254" y="1744"/>
                    </a:lnTo>
                    <a:lnTo>
                      <a:pt x="205" y="1776"/>
                    </a:lnTo>
                    <a:lnTo>
                      <a:pt x="156" y="1803"/>
                    </a:lnTo>
                    <a:lnTo>
                      <a:pt x="104" y="1826"/>
                    </a:lnTo>
                    <a:lnTo>
                      <a:pt x="53" y="1846"/>
                    </a:lnTo>
                    <a:lnTo>
                      <a:pt x="0" y="1861"/>
                    </a:lnTo>
                    <a:lnTo>
                      <a:pt x="0" y="0"/>
                    </a:lnTo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rgbClr val="99CC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Freeform 10"/>
              <p:cNvSpPr>
                <a:spLocks/>
              </p:cNvSpPr>
              <p:nvPr/>
            </p:nvSpPr>
            <p:spPr bwMode="gray">
              <a:xfrm rot="-6677128">
                <a:off x="3071" y="289"/>
                <a:ext cx="866" cy="2496"/>
              </a:xfrm>
              <a:custGeom>
                <a:avLst/>
                <a:gdLst>
                  <a:gd name="T0" fmla="*/ 0 w 646"/>
                  <a:gd name="T1" fmla="*/ 0 h 1861"/>
                  <a:gd name="T2" fmla="*/ 154 w 646"/>
                  <a:gd name="T3" fmla="*/ 46 h 1861"/>
                  <a:gd name="T4" fmla="*/ 316 w 646"/>
                  <a:gd name="T5" fmla="*/ 105 h 1861"/>
                  <a:gd name="T6" fmla="*/ 475 w 646"/>
                  <a:gd name="T7" fmla="*/ 174 h 1861"/>
                  <a:gd name="T8" fmla="*/ 629 w 646"/>
                  <a:gd name="T9" fmla="*/ 263 h 1861"/>
                  <a:gd name="T10" fmla="*/ 780 w 646"/>
                  <a:gd name="T11" fmla="*/ 359 h 1861"/>
                  <a:gd name="T12" fmla="*/ 929 w 646"/>
                  <a:gd name="T13" fmla="*/ 475 h 1861"/>
                  <a:gd name="T14" fmla="*/ 1075 w 646"/>
                  <a:gd name="T15" fmla="*/ 600 h 1861"/>
                  <a:gd name="T16" fmla="*/ 1217 w 646"/>
                  <a:gd name="T17" fmla="*/ 738 h 1861"/>
                  <a:gd name="T18" fmla="*/ 1350 w 646"/>
                  <a:gd name="T19" fmla="*/ 891 h 1861"/>
                  <a:gd name="T20" fmla="*/ 1477 w 646"/>
                  <a:gd name="T21" fmla="*/ 1053 h 1861"/>
                  <a:gd name="T22" fmla="*/ 1593 w 646"/>
                  <a:gd name="T23" fmla="*/ 1225 h 1861"/>
                  <a:gd name="T24" fmla="*/ 1698 w 646"/>
                  <a:gd name="T25" fmla="*/ 1414 h 1861"/>
                  <a:gd name="T26" fmla="*/ 1792 w 646"/>
                  <a:gd name="T27" fmla="*/ 1609 h 1861"/>
                  <a:gd name="T28" fmla="*/ 1879 w 646"/>
                  <a:gd name="T29" fmla="*/ 1819 h 1861"/>
                  <a:gd name="T30" fmla="*/ 1952 w 646"/>
                  <a:gd name="T31" fmla="*/ 2039 h 1861"/>
                  <a:gd name="T32" fmla="*/ 2004 w 646"/>
                  <a:gd name="T33" fmla="*/ 2265 h 1861"/>
                  <a:gd name="T34" fmla="*/ 2047 w 646"/>
                  <a:gd name="T35" fmla="*/ 2504 h 1861"/>
                  <a:gd name="T36" fmla="*/ 2074 w 646"/>
                  <a:gd name="T37" fmla="*/ 2752 h 1861"/>
                  <a:gd name="T38" fmla="*/ 2086 w 646"/>
                  <a:gd name="T39" fmla="*/ 3008 h 1861"/>
                  <a:gd name="T40" fmla="*/ 2078 w 646"/>
                  <a:gd name="T41" fmla="*/ 3273 h 1861"/>
                  <a:gd name="T42" fmla="*/ 2054 w 646"/>
                  <a:gd name="T43" fmla="*/ 3515 h 1861"/>
                  <a:gd name="T44" fmla="*/ 2011 w 646"/>
                  <a:gd name="T45" fmla="*/ 3754 h 1861"/>
                  <a:gd name="T46" fmla="*/ 1961 w 646"/>
                  <a:gd name="T47" fmla="*/ 3981 h 1861"/>
                  <a:gd name="T48" fmla="*/ 1889 w 646"/>
                  <a:gd name="T49" fmla="*/ 4198 h 1861"/>
                  <a:gd name="T50" fmla="*/ 1811 w 646"/>
                  <a:gd name="T51" fmla="*/ 4403 h 1861"/>
                  <a:gd name="T52" fmla="*/ 1721 w 646"/>
                  <a:gd name="T53" fmla="*/ 4598 h 1861"/>
                  <a:gd name="T54" fmla="*/ 1614 w 646"/>
                  <a:gd name="T55" fmla="*/ 4781 h 1861"/>
                  <a:gd name="T56" fmla="*/ 1505 w 646"/>
                  <a:gd name="T57" fmla="*/ 4957 h 1861"/>
                  <a:gd name="T58" fmla="*/ 1382 w 646"/>
                  <a:gd name="T59" fmla="*/ 5119 h 1861"/>
                  <a:gd name="T60" fmla="*/ 1252 w 646"/>
                  <a:gd name="T61" fmla="*/ 5266 h 1861"/>
                  <a:gd name="T62" fmla="*/ 1113 w 646"/>
                  <a:gd name="T63" fmla="*/ 5404 h 1861"/>
                  <a:gd name="T64" fmla="*/ 975 w 646"/>
                  <a:gd name="T65" fmla="*/ 5530 h 1861"/>
                  <a:gd name="T66" fmla="*/ 822 w 646"/>
                  <a:gd name="T67" fmla="*/ 5642 h 1861"/>
                  <a:gd name="T68" fmla="*/ 664 w 646"/>
                  <a:gd name="T69" fmla="*/ 5747 h 1861"/>
                  <a:gd name="T70" fmla="*/ 503 w 646"/>
                  <a:gd name="T71" fmla="*/ 5834 h 1861"/>
                  <a:gd name="T72" fmla="*/ 334 w 646"/>
                  <a:gd name="T73" fmla="*/ 5909 h 1861"/>
                  <a:gd name="T74" fmla="*/ 170 w 646"/>
                  <a:gd name="T75" fmla="*/ 5974 h 1861"/>
                  <a:gd name="T76" fmla="*/ 0 w 646"/>
                  <a:gd name="T77" fmla="*/ 6022 h 1861"/>
                  <a:gd name="T78" fmla="*/ 0 w 646"/>
                  <a:gd name="T79" fmla="*/ 0 h 1861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646"/>
                  <a:gd name="T121" fmla="*/ 0 h 1861"/>
                  <a:gd name="T122" fmla="*/ 646 w 646"/>
                  <a:gd name="T123" fmla="*/ 1861 h 1861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646" h="1861">
                    <a:moveTo>
                      <a:pt x="0" y="0"/>
                    </a:moveTo>
                    <a:lnTo>
                      <a:pt x="48" y="14"/>
                    </a:lnTo>
                    <a:lnTo>
                      <a:pt x="98" y="32"/>
                    </a:lnTo>
                    <a:lnTo>
                      <a:pt x="147" y="54"/>
                    </a:lnTo>
                    <a:lnTo>
                      <a:pt x="195" y="81"/>
                    </a:lnTo>
                    <a:lnTo>
                      <a:pt x="242" y="111"/>
                    </a:lnTo>
                    <a:lnTo>
                      <a:pt x="288" y="147"/>
                    </a:lnTo>
                    <a:lnTo>
                      <a:pt x="333" y="185"/>
                    </a:lnTo>
                    <a:lnTo>
                      <a:pt x="377" y="228"/>
                    </a:lnTo>
                    <a:lnTo>
                      <a:pt x="418" y="275"/>
                    </a:lnTo>
                    <a:lnTo>
                      <a:pt x="457" y="325"/>
                    </a:lnTo>
                    <a:lnTo>
                      <a:pt x="493" y="379"/>
                    </a:lnTo>
                    <a:lnTo>
                      <a:pt x="526" y="437"/>
                    </a:lnTo>
                    <a:lnTo>
                      <a:pt x="555" y="497"/>
                    </a:lnTo>
                    <a:lnTo>
                      <a:pt x="582" y="562"/>
                    </a:lnTo>
                    <a:lnTo>
                      <a:pt x="604" y="630"/>
                    </a:lnTo>
                    <a:lnTo>
                      <a:pt x="621" y="700"/>
                    </a:lnTo>
                    <a:lnTo>
                      <a:pt x="634" y="774"/>
                    </a:lnTo>
                    <a:lnTo>
                      <a:pt x="642" y="851"/>
                    </a:lnTo>
                    <a:lnTo>
                      <a:pt x="646" y="930"/>
                    </a:lnTo>
                    <a:lnTo>
                      <a:pt x="643" y="1011"/>
                    </a:lnTo>
                    <a:lnTo>
                      <a:pt x="636" y="1086"/>
                    </a:lnTo>
                    <a:lnTo>
                      <a:pt x="623" y="1160"/>
                    </a:lnTo>
                    <a:lnTo>
                      <a:pt x="607" y="1230"/>
                    </a:lnTo>
                    <a:lnTo>
                      <a:pt x="585" y="1297"/>
                    </a:lnTo>
                    <a:lnTo>
                      <a:pt x="561" y="1361"/>
                    </a:lnTo>
                    <a:lnTo>
                      <a:pt x="533" y="1421"/>
                    </a:lnTo>
                    <a:lnTo>
                      <a:pt x="500" y="1478"/>
                    </a:lnTo>
                    <a:lnTo>
                      <a:pt x="466" y="1532"/>
                    </a:lnTo>
                    <a:lnTo>
                      <a:pt x="428" y="1582"/>
                    </a:lnTo>
                    <a:lnTo>
                      <a:pt x="388" y="1627"/>
                    </a:lnTo>
                    <a:lnTo>
                      <a:pt x="345" y="1670"/>
                    </a:lnTo>
                    <a:lnTo>
                      <a:pt x="301" y="1709"/>
                    </a:lnTo>
                    <a:lnTo>
                      <a:pt x="254" y="1744"/>
                    </a:lnTo>
                    <a:lnTo>
                      <a:pt x="205" y="1776"/>
                    </a:lnTo>
                    <a:lnTo>
                      <a:pt x="156" y="1803"/>
                    </a:lnTo>
                    <a:lnTo>
                      <a:pt x="104" y="1826"/>
                    </a:lnTo>
                    <a:lnTo>
                      <a:pt x="53" y="1846"/>
                    </a:lnTo>
                    <a:lnTo>
                      <a:pt x="0" y="1861"/>
                    </a:lnTo>
                    <a:lnTo>
                      <a:pt x="0" y="0"/>
                    </a:lnTo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rgbClr val="99CC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2" name="Group 11"/>
            <p:cNvGrpSpPr>
              <a:grpSpLocks/>
            </p:cNvGrpSpPr>
            <p:nvPr/>
          </p:nvGrpSpPr>
          <p:grpSpPr bwMode="auto">
            <a:xfrm>
              <a:off x="2543" y="1899"/>
              <a:ext cx="844" cy="843"/>
              <a:chOff x="2016" y="1920"/>
              <a:chExt cx="1680" cy="1680"/>
            </a:xfrm>
          </p:grpSpPr>
          <p:sp>
            <p:nvSpPr>
              <p:cNvPr id="47" name="Oval 1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F14343"/>
                  </a:gs>
                  <a:gs pos="100000">
                    <a:srgbClr val="922929"/>
                  </a:gs>
                </a:gsLst>
                <a:lin ang="5400000" scaled="1"/>
              </a:gradFill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Freeform 1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205 w 1321"/>
                  <a:gd name="T1" fmla="*/ 252 h 712"/>
                  <a:gd name="T2" fmla="*/ 1220 w 1321"/>
                  <a:gd name="T3" fmla="*/ 279 h 712"/>
                  <a:gd name="T4" fmla="*/ 1223 w 1321"/>
                  <a:gd name="T5" fmla="*/ 302 h 712"/>
                  <a:gd name="T6" fmla="*/ 1218 w 1321"/>
                  <a:gd name="T7" fmla="*/ 324 h 712"/>
                  <a:gd name="T8" fmla="*/ 1202 w 1321"/>
                  <a:gd name="T9" fmla="*/ 345 h 712"/>
                  <a:gd name="T10" fmla="*/ 1178 w 1321"/>
                  <a:gd name="T11" fmla="*/ 364 h 712"/>
                  <a:gd name="T12" fmla="*/ 1148 w 1321"/>
                  <a:gd name="T13" fmla="*/ 380 h 712"/>
                  <a:gd name="T14" fmla="*/ 1108 w 1321"/>
                  <a:gd name="T15" fmla="*/ 394 h 712"/>
                  <a:gd name="T16" fmla="*/ 1063 w 1321"/>
                  <a:gd name="T17" fmla="*/ 409 h 712"/>
                  <a:gd name="T18" fmla="*/ 1011 w 1321"/>
                  <a:gd name="T19" fmla="*/ 419 h 712"/>
                  <a:gd name="T20" fmla="*/ 955 w 1321"/>
                  <a:gd name="T21" fmla="*/ 429 h 712"/>
                  <a:gd name="T22" fmla="*/ 896 w 1321"/>
                  <a:gd name="T23" fmla="*/ 436 h 712"/>
                  <a:gd name="T24" fmla="*/ 830 w 1321"/>
                  <a:gd name="T25" fmla="*/ 443 h 712"/>
                  <a:gd name="T26" fmla="*/ 763 w 1321"/>
                  <a:gd name="T27" fmla="*/ 446 h 712"/>
                  <a:gd name="T28" fmla="*/ 737 w 1321"/>
                  <a:gd name="T29" fmla="*/ 448 h 712"/>
                  <a:gd name="T30" fmla="*/ 441 w 1321"/>
                  <a:gd name="T31" fmla="*/ 448 h 712"/>
                  <a:gd name="T32" fmla="*/ 437 w 1321"/>
                  <a:gd name="T33" fmla="*/ 448 h 712"/>
                  <a:gd name="T34" fmla="*/ 379 w 1321"/>
                  <a:gd name="T35" fmla="*/ 445 h 712"/>
                  <a:gd name="T36" fmla="*/ 323 w 1321"/>
                  <a:gd name="T37" fmla="*/ 443 h 712"/>
                  <a:gd name="T38" fmla="*/ 270 w 1321"/>
                  <a:gd name="T39" fmla="*/ 438 h 712"/>
                  <a:gd name="T40" fmla="*/ 219 w 1321"/>
                  <a:gd name="T41" fmla="*/ 434 h 712"/>
                  <a:gd name="T42" fmla="*/ 173 w 1321"/>
                  <a:gd name="T43" fmla="*/ 426 h 712"/>
                  <a:gd name="T44" fmla="*/ 130 w 1321"/>
                  <a:gd name="T45" fmla="*/ 416 h 712"/>
                  <a:gd name="T46" fmla="*/ 94 w 1321"/>
                  <a:gd name="T47" fmla="*/ 408 h 712"/>
                  <a:gd name="T48" fmla="*/ 63 w 1321"/>
                  <a:gd name="T49" fmla="*/ 396 h 712"/>
                  <a:gd name="T50" fmla="*/ 35 w 1321"/>
                  <a:gd name="T51" fmla="*/ 382 h 712"/>
                  <a:gd name="T52" fmla="*/ 18 w 1321"/>
                  <a:gd name="T53" fmla="*/ 366 h 712"/>
                  <a:gd name="T54" fmla="*/ 6 w 1321"/>
                  <a:gd name="T55" fmla="*/ 348 h 712"/>
                  <a:gd name="T56" fmla="*/ 0 w 1321"/>
                  <a:gd name="T57" fmla="*/ 329 h 712"/>
                  <a:gd name="T58" fmla="*/ 0 w 1321"/>
                  <a:gd name="T59" fmla="*/ 327 h 712"/>
                  <a:gd name="T60" fmla="*/ 4 w 1321"/>
                  <a:gd name="T61" fmla="*/ 306 h 712"/>
                  <a:gd name="T62" fmla="*/ 16 w 1321"/>
                  <a:gd name="T63" fmla="*/ 280 h 712"/>
                  <a:gd name="T64" fmla="*/ 47 w 1321"/>
                  <a:gd name="T65" fmla="*/ 232 h 712"/>
                  <a:gd name="T66" fmla="*/ 86 w 1321"/>
                  <a:gd name="T67" fmla="*/ 188 h 712"/>
                  <a:gd name="T68" fmla="*/ 135 w 1321"/>
                  <a:gd name="T69" fmla="*/ 148 h 712"/>
                  <a:gd name="T70" fmla="*/ 188 w 1321"/>
                  <a:gd name="T71" fmla="*/ 111 h 712"/>
                  <a:gd name="T72" fmla="*/ 250 w 1321"/>
                  <a:gd name="T73" fmla="*/ 78 h 712"/>
                  <a:gd name="T74" fmla="*/ 317 w 1321"/>
                  <a:gd name="T75" fmla="*/ 52 h 712"/>
                  <a:gd name="T76" fmla="*/ 384 w 1321"/>
                  <a:gd name="T77" fmla="*/ 29 h 712"/>
                  <a:gd name="T78" fmla="*/ 461 w 1321"/>
                  <a:gd name="T79" fmla="*/ 13 h 712"/>
                  <a:gd name="T80" fmla="*/ 538 w 1321"/>
                  <a:gd name="T81" fmla="*/ 4 h 712"/>
                  <a:gd name="T82" fmla="*/ 618 w 1321"/>
                  <a:gd name="T83" fmla="*/ 0 h 712"/>
                  <a:gd name="T84" fmla="*/ 618 w 1321"/>
                  <a:gd name="T85" fmla="*/ 0 h 712"/>
                  <a:gd name="T86" fmla="*/ 703 w 1321"/>
                  <a:gd name="T87" fmla="*/ 4 h 712"/>
                  <a:gd name="T88" fmla="*/ 785 w 1321"/>
                  <a:gd name="T89" fmla="*/ 14 h 712"/>
                  <a:gd name="T90" fmla="*/ 863 w 1321"/>
                  <a:gd name="T91" fmla="*/ 33 h 712"/>
                  <a:gd name="T92" fmla="*/ 936 w 1321"/>
                  <a:gd name="T93" fmla="*/ 56 h 712"/>
                  <a:gd name="T94" fmla="*/ 1003 w 1321"/>
                  <a:gd name="T95" fmla="*/ 86 h 712"/>
                  <a:gd name="T96" fmla="*/ 1064 w 1321"/>
                  <a:gd name="T97" fmla="*/ 122 h 712"/>
                  <a:gd name="T98" fmla="*/ 1119 w 1321"/>
                  <a:gd name="T99" fmla="*/ 161 h 712"/>
                  <a:gd name="T100" fmla="*/ 1166 w 1321"/>
                  <a:gd name="T101" fmla="*/ 204 h 712"/>
                  <a:gd name="T102" fmla="*/ 1205 w 1321"/>
                  <a:gd name="T103" fmla="*/ 252 h 712"/>
                  <a:gd name="T104" fmla="*/ 1205 w 1321"/>
                  <a:gd name="T105" fmla="*/ 252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rgbClr val="FF33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3" name="Text Box 14"/>
            <p:cNvSpPr txBox="1">
              <a:spLocks noChangeArrowheads="1"/>
            </p:cNvSpPr>
            <p:nvPr/>
          </p:nvSpPr>
          <p:spPr bwMode="gray">
            <a:xfrm>
              <a:off x="2627" y="2208"/>
              <a:ext cx="674" cy="2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altLang="zh-CN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O</a:t>
              </a:r>
              <a:r>
                <a:rPr lang="zh-CN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域数据</a:t>
              </a:r>
              <a:endPara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Text Box 15"/>
            <p:cNvSpPr txBox="1">
              <a:spLocks noChangeArrowheads="1"/>
            </p:cNvSpPr>
            <p:nvPr/>
          </p:nvSpPr>
          <p:spPr bwMode="auto">
            <a:xfrm>
              <a:off x="1644" y="1719"/>
              <a:ext cx="1013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网管系统数据</a:t>
              </a:r>
              <a:endParaRPr lang="en-US" altLang="zh-CN" sz="1200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buFont typeface="Wingdings" pitchFamily="2" charset="2"/>
                <a:buChar char="Ø"/>
              </a:pPr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日志类数据</a:t>
              </a:r>
              <a:endParaRPr lang="en-US" altLang="zh-CN" sz="1200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buFont typeface="Wingdings" pitchFamily="2" charset="2"/>
                <a:buChar char="Ø"/>
              </a:pPr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非结构化数据</a:t>
              </a:r>
              <a:endParaRPr lang="en-US" altLang="zh-CN" sz="1200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buFont typeface="Wingdings" pitchFamily="2" charset="2"/>
                <a:buChar char="Ø"/>
              </a:pPr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数据量较大</a:t>
              </a:r>
              <a:endParaRPr lang="en-US" altLang="zh-CN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Text Box 16"/>
            <p:cNvSpPr txBox="1">
              <a:spLocks noChangeArrowheads="1"/>
            </p:cNvSpPr>
            <p:nvPr/>
          </p:nvSpPr>
          <p:spPr bwMode="auto">
            <a:xfrm>
              <a:off x="3370" y="1497"/>
              <a:ext cx="1013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资源数据</a:t>
              </a:r>
              <a:endParaRPr lang="en-US" altLang="zh-CN" sz="1200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buFont typeface="Wingdings" pitchFamily="2" charset="2"/>
                <a:buChar char="Ø"/>
              </a:pPr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状态类数据</a:t>
              </a:r>
              <a:endParaRPr lang="en-US" altLang="zh-CN" sz="1200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buFont typeface="Wingdings" pitchFamily="2" charset="2"/>
                <a:buChar char="Ø"/>
              </a:pPr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结构化数据</a:t>
              </a:r>
              <a:endParaRPr lang="en-US" altLang="zh-CN" sz="1200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buFont typeface="Wingdings" pitchFamily="2" charset="2"/>
                <a:buChar char="Ø"/>
              </a:pPr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关联关系复杂</a:t>
              </a:r>
              <a:endParaRPr lang="en-US" altLang="zh-CN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Text Box 17"/>
            <p:cNvSpPr txBox="1">
              <a:spLocks noChangeArrowheads="1"/>
            </p:cNvSpPr>
            <p:nvPr/>
          </p:nvSpPr>
          <p:spPr bwMode="auto">
            <a:xfrm>
              <a:off x="2615" y="2967"/>
              <a:ext cx="1013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流程类数据</a:t>
              </a:r>
              <a:endParaRPr lang="en-US" altLang="zh-CN" sz="1200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buFont typeface="Wingdings" pitchFamily="2" charset="2"/>
                <a:buChar char="Ø"/>
              </a:pPr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日志类数据</a:t>
              </a:r>
              <a:endParaRPr lang="en-US" altLang="zh-CN" sz="1200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buFont typeface="Wingdings" pitchFamily="2" charset="2"/>
                <a:buChar char="Ø"/>
              </a:pPr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非结构化数据</a:t>
              </a:r>
              <a:endParaRPr lang="en-US" altLang="zh-CN" sz="1200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buFont typeface="Wingdings" pitchFamily="2" charset="2"/>
                <a:buChar char="Ø"/>
              </a:pPr>
              <a:r>
                <a:rPr lang="zh-CN" altLang="en-US" sz="1200" dirty="0">
                  <a:latin typeface="微软雅黑" pitchFamily="34" charset="-122"/>
                  <a:ea typeface="微软雅黑" pitchFamily="34" charset="-122"/>
                </a:rPr>
                <a:t>数据</a:t>
              </a:r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量较大</a:t>
              </a:r>
              <a:endParaRPr lang="en-US" altLang="zh-CN" sz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93060" y="5997389"/>
            <a:ext cx="4491327" cy="64632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难点：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资源类数据为标准的结构化数据，其中一对多，多对多的关系较多，传统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hbase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hdfs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的存储结构较难承接。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</p:txBody>
      </p:sp>
      <p:sp>
        <p:nvSpPr>
          <p:cNvPr id="21" name="内容占位符 2"/>
          <p:cNvSpPr txBox="1">
            <a:spLocks/>
          </p:cNvSpPr>
          <p:nvPr/>
        </p:nvSpPr>
        <p:spPr>
          <a:xfrm>
            <a:off x="1721732" y="1785283"/>
            <a:ext cx="1413366" cy="233192"/>
          </a:xfrm>
          <a:prstGeom prst="rect">
            <a:avLst/>
          </a:prstGeom>
        </p:spPr>
        <p:txBody>
          <a:bodyPr>
            <a:no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buNone/>
            </a:pP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O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域数据特点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  <a:sym typeface="宋体" panose="02010600030101010101" pitchFamily="2" charset="-122"/>
            </a:endParaRPr>
          </a:p>
          <a:p>
            <a:pPr>
              <a:buFont typeface="+mj-lt"/>
              <a:buAutoNum type="arabicPeriod"/>
            </a:pPr>
            <a:endParaRPr lang="zh-CN" altLang="en-US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+mj-lt"/>
              <a:buAutoNum type="arabicPeriod"/>
            </a:pPr>
            <a:endParaRPr lang="zh-CN" altLang="en-US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+mj-lt"/>
              <a:buAutoNum type="arabicPeriod"/>
            </a:pPr>
            <a:endParaRPr lang="zh-CN" altLang="en-US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+mj-lt"/>
              <a:buAutoNum type="arabicPeriod"/>
            </a:pP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+mj-lt"/>
              <a:buAutoNum type="arabicPeriod"/>
            </a:pP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" name="Picture 2" descr="D:\2018O域工作\OSS资源维度模型研究与设计\OSS汇总层设计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392" y="1654789"/>
            <a:ext cx="6226751" cy="5276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内容占位符 2"/>
          <p:cNvSpPr txBox="1">
            <a:spLocks/>
          </p:cNvSpPr>
          <p:nvPr/>
        </p:nvSpPr>
        <p:spPr>
          <a:xfrm>
            <a:off x="6406993" y="1793990"/>
            <a:ext cx="1783418" cy="233192"/>
          </a:xfrm>
          <a:prstGeom prst="rect">
            <a:avLst/>
          </a:prstGeom>
        </p:spPr>
        <p:txBody>
          <a:bodyPr>
            <a:no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buNone/>
            </a:pP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O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域数据模型设计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  <a:sym typeface="宋体" panose="02010600030101010101" pitchFamily="2" charset="-122"/>
            </a:endParaRPr>
          </a:p>
          <a:p>
            <a:pPr>
              <a:buFont typeface="+mj-lt"/>
              <a:buAutoNum type="arabicPeriod"/>
            </a:pPr>
            <a:endParaRPr lang="zh-CN" altLang="en-US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+mj-lt"/>
              <a:buAutoNum type="arabicPeriod"/>
            </a:pPr>
            <a:endParaRPr lang="zh-CN" altLang="en-US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+mj-lt"/>
              <a:buAutoNum type="arabicPeriod"/>
            </a:pPr>
            <a:endParaRPr lang="zh-CN" altLang="en-US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+mj-lt"/>
              <a:buAutoNum type="arabicPeriod"/>
            </a:pP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+mj-lt"/>
              <a:buAutoNum type="arabicPeriod"/>
            </a:pP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071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61365" y="3039035"/>
            <a:ext cx="11833411" cy="3563471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5370" y="131650"/>
            <a:ext cx="9707954" cy="501651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53585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代码落地优化</a:t>
            </a:r>
            <a:endParaRPr lang="zh-CN" altLang="en-US" b="1" dirty="0">
              <a:solidFill>
                <a:srgbClr val="53585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6624" y="3724884"/>
            <a:ext cx="4251485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dirty="0"/>
              <a:t>left join </a:t>
            </a:r>
            <a:r>
              <a:rPr lang="en-US" altLang="zh-CN" dirty="0" err="1"/>
              <a:t>s_it_res.c_card</a:t>
            </a:r>
            <a:r>
              <a:rPr lang="en-US" altLang="zh-CN" dirty="0"/>
              <a:t> f on </a:t>
            </a:r>
            <a:r>
              <a:rPr lang="en-US" altLang="zh-CN" dirty="0" err="1"/>
              <a:t>a.card_id</a:t>
            </a:r>
            <a:r>
              <a:rPr lang="en-US" altLang="zh-CN" dirty="0"/>
              <a:t> = f.id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695534" y="3306300"/>
            <a:ext cx="6096000" cy="31085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sz="1400" dirty="0"/>
              <a:t>LEFT JOIN(SELECT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assemblename</a:t>
            </a:r>
            <a:r>
              <a:rPr lang="en-US" altLang="zh-CN" sz="1400" dirty="0"/>
              <a:t> AS </a:t>
            </a:r>
            <a:r>
              <a:rPr lang="en-US" altLang="zh-CN" sz="1400" dirty="0" err="1"/>
              <a:t>assemblename</a:t>
            </a:r>
            <a:r>
              <a:rPr lang="en-US" altLang="zh-CN" sz="1400" dirty="0"/>
              <a:t>,</a:t>
            </a:r>
          </a:p>
          <a:p>
            <a:r>
              <a:rPr lang="en-US" altLang="zh-CN" sz="1400" dirty="0"/>
              <a:t>	id AS id </a:t>
            </a:r>
          </a:p>
          <a:p>
            <a:r>
              <a:rPr lang="en-US" altLang="zh-CN" sz="1400" dirty="0"/>
              <a:t>FROM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s_it_res.c_card</a:t>
            </a:r>
            <a:r>
              <a:rPr lang="en-US" altLang="zh-CN" sz="1400" dirty="0"/>
              <a:t> </a:t>
            </a:r>
          </a:p>
          <a:p>
            <a:r>
              <a:rPr lang="en-US" altLang="zh-CN" sz="1400" dirty="0"/>
              <a:t>WHERE</a:t>
            </a:r>
          </a:p>
          <a:p>
            <a:r>
              <a:rPr lang="en-US" altLang="zh-CN" sz="1400" dirty="0"/>
              <a:t>	id IN(</a:t>
            </a:r>
          </a:p>
          <a:p>
            <a:r>
              <a:rPr lang="en-US" altLang="zh-CN" sz="1400" dirty="0"/>
              <a:t>SELECT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kfc.bt_primarykey</a:t>
            </a:r>
            <a:r>
              <a:rPr lang="en-US" altLang="zh-CN" sz="1400" dirty="0"/>
              <a:t> </a:t>
            </a:r>
          </a:p>
          <a:p>
            <a:r>
              <a:rPr lang="en-US" altLang="zh-CN" sz="1400" dirty="0"/>
              <a:t>FROM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pub_cfg_event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kfc</a:t>
            </a:r>
            <a:r>
              <a:rPr lang="en-US" altLang="zh-CN" sz="1400" dirty="0"/>
              <a:t> </a:t>
            </a:r>
          </a:p>
          <a:p>
            <a:r>
              <a:rPr lang="en-US" altLang="zh-CN" sz="1400" dirty="0"/>
              <a:t>WHERE</a:t>
            </a:r>
          </a:p>
          <a:p>
            <a:r>
              <a:rPr lang="en-US" altLang="zh-CN" sz="1400" dirty="0"/>
              <a:t>	 </a:t>
            </a:r>
            <a:r>
              <a:rPr lang="en-US" altLang="zh-CN" sz="1400" dirty="0" err="1"/>
              <a:t>kfc.bt_name</a:t>
            </a:r>
            <a:r>
              <a:rPr lang="en-US" altLang="zh-CN" sz="1400" dirty="0"/>
              <a:t> = '</a:t>
            </a:r>
            <a:r>
              <a:rPr lang="en-US" altLang="zh-CN" sz="1400" dirty="0" err="1"/>
              <a:t>c_port</a:t>
            </a:r>
            <a:r>
              <a:rPr lang="en-US" altLang="zh-CN" sz="1400" dirty="0"/>
              <a:t>' </a:t>
            </a:r>
          </a:p>
          <a:p>
            <a:r>
              <a:rPr lang="en-US" altLang="zh-CN" sz="1400" dirty="0"/>
              <a:t>	)) f </a:t>
            </a:r>
            <a:r>
              <a:rPr lang="en-US" altLang="zh-CN" sz="1400" dirty="0" smtClean="0"/>
              <a:t> ON </a:t>
            </a:r>
            <a:r>
              <a:rPr lang="en-US" altLang="zh-CN" sz="1400" dirty="0"/>
              <a:t>a.id = f.id</a:t>
            </a:r>
            <a:endParaRPr lang="zh-CN" altLang="en-US" sz="1400" dirty="0"/>
          </a:p>
        </p:txBody>
      </p:sp>
      <p:sp>
        <p:nvSpPr>
          <p:cNvPr id="6" name="右箭头 5"/>
          <p:cNvSpPr/>
          <p:nvPr/>
        </p:nvSpPr>
        <p:spPr bwMode="auto">
          <a:xfrm>
            <a:off x="4920088" y="3652389"/>
            <a:ext cx="618564" cy="403411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0344" y="4352740"/>
            <a:ext cx="4749026" cy="206210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优化规范说明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使用日志计算表，减少装入内存的数据缩小计算范围以达到节省资源的目的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优化成本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需要使用到增量日志表用于提出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pub_cfg_event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kfc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需要增加汇聚语句的复杂度：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Shape 2307"/>
          <p:cNvSpPr/>
          <p:nvPr/>
        </p:nvSpPr>
        <p:spPr>
          <a:xfrm>
            <a:off x="315712" y="-13469"/>
            <a:ext cx="555084" cy="727150"/>
          </a:xfrm>
          <a:prstGeom prst="rect">
            <a:avLst/>
          </a:prstGeom>
          <a:solidFill>
            <a:srgbClr val="52A7F9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defRPr sz="1600">
                <a:solidFill>
                  <a:srgbClr val="51A8F9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" name="Shape 2308"/>
          <p:cNvSpPr/>
          <p:nvPr/>
        </p:nvSpPr>
        <p:spPr>
          <a:xfrm>
            <a:off x="385665" y="274228"/>
            <a:ext cx="415178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 defTabSz="412750">
              <a:defRPr sz="2000">
                <a:solidFill>
                  <a:schemeClr val="accent3">
                    <a:lumOff val="44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dirty="0" smtClean="0"/>
              <a:t>3.5</a:t>
            </a:r>
            <a:endParaRPr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412904" y="3302247"/>
            <a:ext cx="1029479" cy="361380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buNone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代码优化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buFont typeface="+mj-lt"/>
              <a:buAutoNum type="arabicPeriod"/>
            </a:pP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+mj-lt"/>
              <a:buAutoNum type="arabicPeriod"/>
            </a:pPr>
            <a:endParaRPr lang="zh-CN" altLang="en-US" sz="1400" dirty="0" smtClean="0"/>
          </a:p>
          <a:p>
            <a:pPr>
              <a:buFont typeface="+mj-lt"/>
              <a:buAutoNum type="arabicPeriod"/>
            </a:pP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+mj-lt"/>
              <a:buAutoNum type="arabicPeriod"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+mj-lt"/>
              <a:buAutoNum type="arabicPeriod"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275871138"/>
              </p:ext>
            </p:extLst>
          </p:nvPr>
        </p:nvGraphicFramePr>
        <p:xfrm>
          <a:off x="315712" y="914400"/>
          <a:ext cx="11475822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21586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2307"/>
          <p:cNvSpPr/>
          <p:nvPr/>
        </p:nvSpPr>
        <p:spPr>
          <a:xfrm>
            <a:off x="315712" y="-13469"/>
            <a:ext cx="555084" cy="727150"/>
          </a:xfrm>
          <a:prstGeom prst="rect">
            <a:avLst/>
          </a:prstGeom>
          <a:solidFill>
            <a:srgbClr val="52A7F9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defRPr sz="1600">
                <a:solidFill>
                  <a:srgbClr val="51A8F9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1" name="Shape 2308"/>
          <p:cNvSpPr/>
          <p:nvPr/>
        </p:nvSpPr>
        <p:spPr>
          <a:xfrm>
            <a:off x="279066" y="274228"/>
            <a:ext cx="628377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 defTabSz="412750">
              <a:defRPr sz="2000">
                <a:solidFill>
                  <a:schemeClr val="accent3">
                    <a:lumOff val="44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dirty="0" smtClean="0"/>
              <a:t>3.6.1</a:t>
            </a:r>
            <a:endParaRPr dirty="0"/>
          </a:p>
        </p:txBody>
      </p:sp>
      <p:sp>
        <p:nvSpPr>
          <p:cNvPr id="38" name="标题 1"/>
          <p:cNvSpPr txBox="1">
            <a:spLocks/>
          </p:cNvSpPr>
          <p:nvPr/>
        </p:nvSpPr>
        <p:spPr>
          <a:xfrm>
            <a:off x="931133" y="45628"/>
            <a:ext cx="10972800" cy="6680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defTabSz="457200">
              <a:lnSpc>
                <a:spcPct val="90000"/>
              </a:lnSpc>
              <a:defRPr sz="2400" b="1">
                <a:solidFill>
                  <a:srgbClr val="53585F"/>
                </a:solidFill>
                <a:latin typeface="Microsoft YaHei"/>
                <a:ea typeface="Microsoft YaHei"/>
                <a:cs typeface="Microsoft YaHei"/>
              </a:defRPr>
            </a:lvl1pPr>
            <a:lvl2pPr indent="0">
              <a:lnSpc>
                <a:spcPct val="90000"/>
              </a:lnSpc>
              <a:defRPr sz="4400"/>
            </a:lvl2pPr>
            <a:lvl3pPr indent="0">
              <a:lnSpc>
                <a:spcPct val="90000"/>
              </a:lnSpc>
              <a:defRPr sz="4400"/>
            </a:lvl3pPr>
            <a:lvl4pPr indent="0">
              <a:lnSpc>
                <a:spcPct val="90000"/>
              </a:lnSpc>
              <a:defRPr sz="4400"/>
            </a:lvl4pPr>
            <a:lvl5pPr indent="0">
              <a:lnSpc>
                <a:spcPct val="90000"/>
              </a:lnSpc>
              <a:defRPr sz="4400"/>
            </a:lvl5pPr>
            <a:lvl6pPr indent="457200">
              <a:lnSpc>
                <a:spcPct val="90000"/>
              </a:lnSpc>
              <a:defRPr sz="4400"/>
            </a:lvl6pPr>
            <a:lvl7pPr indent="914400">
              <a:lnSpc>
                <a:spcPct val="90000"/>
              </a:lnSpc>
              <a:defRPr sz="4400"/>
            </a:lvl7pPr>
            <a:lvl8pPr indent="1371600">
              <a:lnSpc>
                <a:spcPct val="90000"/>
              </a:lnSpc>
              <a:defRPr sz="4400"/>
            </a:lvl8pPr>
            <a:lvl9pPr indent="1828800">
              <a:lnSpc>
                <a:spcPct val="90000"/>
              </a:lnSpc>
              <a:defRPr sz="4400"/>
            </a:lvl9pPr>
          </a:lstStyle>
          <a:p>
            <a:r>
              <a:rPr lang="en-US" altLang="zh-CN" dirty="0" smtClean="0"/>
              <a:t>KUDU</a:t>
            </a:r>
            <a:r>
              <a:rPr lang="zh-CN" altLang="en-US" dirty="0" smtClean="0"/>
              <a:t>性能监控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305187" y="809164"/>
            <a:ext cx="11598746" cy="1478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defTabSz="457200">
              <a:lnSpc>
                <a:spcPct val="90000"/>
              </a:lnSpc>
              <a:defRPr sz="2400" b="1">
                <a:solidFill>
                  <a:srgbClr val="53585F"/>
                </a:solidFill>
                <a:latin typeface="Microsoft YaHei"/>
                <a:ea typeface="Microsoft YaHei"/>
                <a:cs typeface="Microsoft YaHei"/>
              </a:defRPr>
            </a:lvl1pPr>
            <a:lvl2pPr indent="0">
              <a:lnSpc>
                <a:spcPct val="90000"/>
              </a:lnSpc>
              <a:defRPr sz="4400"/>
            </a:lvl2pPr>
            <a:lvl3pPr indent="0">
              <a:lnSpc>
                <a:spcPct val="90000"/>
              </a:lnSpc>
              <a:defRPr sz="4400"/>
            </a:lvl3pPr>
            <a:lvl4pPr indent="0">
              <a:lnSpc>
                <a:spcPct val="90000"/>
              </a:lnSpc>
              <a:defRPr sz="4400"/>
            </a:lvl4pPr>
            <a:lvl5pPr indent="0">
              <a:lnSpc>
                <a:spcPct val="90000"/>
              </a:lnSpc>
              <a:defRPr sz="4400"/>
            </a:lvl5pPr>
            <a:lvl6pPr indent="457200">
              <a:lnSpc>
                <a:spcPct val="90000"/>
              </a:lnSpc>
              <a:defRPr sz="4400"/>
            </a:lvl6pPr>
            <a:lvl7pPr indent="914400">
              <a:lnSpc>
                <a:spcPct val="90000"/>
              </a:lnSpc>
              <a:defRPr sz="4400"/>
            </a:lvl7pPr>
            <a:lvl8pPr indent="1371600">
              <a:lnSpc>
                <a:spcPct val="90000"/>
              </a:lnSpc>
              <a:defRPr sz="4400"/>
            </a:lvl8pPr>
            <a:lvl9pPr indent="1828800">
              <a:lnSpc>
                <a:spcPct val="90000"/>
              </a:lnSpc>
              <a:defRPr sz="4400"/>
            </a:lvl9pPr>
          </a:lstStyle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、使用</a:t>
            </a:r>
            <a:r>
              <a:rPr lang="en-US" altLang="zh-CN" sz="1600" dirty="0" smtClean="0">
                <a:solidFill>
                  <a:srgbClr val="FF0000"/>
                </a:solidFill>
              </a:rPr>
              <a:t>kudu</a:t>
            </a:r>
            <a:r>
              <a:rPr lang="zh-CN" altLang="en-US" sz="1600" dirty="0" smtClean="0">
                <a:solidFill>
                  <a:srgbClr val="FF0000"/>
                </a:solidFill>
              </a:rPr>
              <a:t>集群租户模式</a:t>
            </a:r>
            <a:r>
              <a:rPr lang="zh-CN" altLang="en-US" sz="1600" dirty="0" smtClean="0"/>
              <a:t>进行</a:t>
            </a:r>
            <a:r>
              <a:rPr lang="en-US" altLang="zh-CN" sz="1600" dirty="0" smtClean="0"/>
              <a:t>OSS</a:t>
            </a:r>
            <a:r>
              <a:rPr lang="zh-CN" altLang="en-US" sz="1600" dirty="0" smtClean="0"/>
              <a:t>汇总层汇聚；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、基表采用</a:t>
            </a:r>
            <a:r>
              <a:rPr lang="en-US" altLang="zh-CN" sz="1600" dirty="0" smtClean="0"/>
              <a:t>spark streaming</a:t>
            </a:r>
            <a:r>
              <a:rPr lang="zh-CN" altLang="en-US" sz="1600" dirty="0" smtClean="0"/>
              <a:t>方式 入库 入库实时性达到</a:t>
            </a:r>
            <a:r>
              <a:rPr lang="zh-CN" altLang="en-US" sz="1600" dirty="0" smtClean="0">
                <a:solidFill>
                  <a:srgbClr val="FF0000"/>
                </a:solidFill>
              </a:rPr>
              <a:t>秒级别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、宽表汇聚采用</a:t>
            </a:r>
            <a:r>
              <a:rPr lang="en-US" altLang="zh-CN" sz="1600" dirty="0" smtClean="0"/>
              <a:t>impala</a:t>
            </a:r>
            <a:r>
              <a:rPr lang="zh-CN" altLang="en-US" sz="1600" dirty="0" smtClean="0"/>
              <a:t>方式进行加载，使用内存</a:t>
            </a:r>
            <a:r>
              <a:rPr lang="en-US" altLang="zh-CN" sz="1600" dirty="0" smtClean="0"/>
              <a:t>3T</a:t>
            </a:r>
            <a:r>
              <a:rPr lang="zh-CN" altLang="en-US" sz="1600" dirty="0" smtClean="0"/>
              <a:t>，实时性能达到</a:t>
            </a:r>
            <a:r>
              <a:rPr lang="en-US" altLang="zh-CN" sz="1600" dirty="0" smtClean="0">
                <a:solidFill>
                  <a:srgbClr val="FF0000"/>
                </a:solidFill>
              </a:rPr>
              <a:t>15</a:t>
            </a:r>
            <a:r>
              <a:rPr lang="zh-CN" altLang="en-US" sz="1600" dirty="0" smtClean="0">
                <a:solidFill>
                  <a:srgbClr val="FF0000"/>
                </a:solidFill>
              </a:rPr>
              <a:t>分钟以内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38" y="2182282"/>
            <a:ext cx="5416345" cy="2107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65" y="4290040"/>
            <a:ext cx="5376400" cy="2133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07489" y="6423361"/>
            <a:ext cx="1673599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基表运行情况</a:t>
            </a:r>
            <a:r>
              <a:rPr kumimoji="0" lang="en-US" altLang="zh-CN" sz="12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8</a:t>
            </a:r>
            <a:r>
              <a:rPr kumimoji="0" lang="zh-CN" altLang="en-US" sz="12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月</a:t>
            </a:r>
            <a:r>
              <a:rPr kumimoji="0" lang="en-US" altLang="zh-CN" sz="12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27</a:t>
            </a:r>
            <a:r>
              <a:rPr kumimoji="0" lang="zh-CN" altLang="en-US" sz="12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日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513" y="2195121"/>
            <a:ext cx="5886539" cy="2094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001" y="4290040"/>
            <a:ext cx="5944156" cy="2112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335861" y="6423361"/>
            <a:ext cx="1795378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宽</a:t>
            </a:r>
            <a:r>
              <a:rPr kumimoji="0" lang="zh-CN" altLang="en-US" sz="12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表运行情况</a:t>
            </a:r>
            <a:r>
              <a:rPr kumimoji="0" lang="en-US" altLang="zh-CN" sz="12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8</a:t>
            </a:r>
            <a:r>
              <a:rPr kumimoji="0" lang="zh-CN" altLang="en-US" sz="12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月</a:t>
            </a:r>
            <a:r>
              <a:rPr kumimoji="0" lang="en-US" altLang="zh-CN" sz="12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27</a:t>
            </a:r>
            <a:r>
              <a:rPr kumimoji="0" lang="zh-CN" altLang="en-US" sz="12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日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759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2307"/>
          <p:cNvSpPr/>
          <p:nvPr/>
        </p:nvSpPr>
        <p:spPr>
          <a:xfrm>
            <a:off x="315712" y="-13469"/>
            <a:ext cx="555084" cy="727150"/>
          </a:xfrm>
          <a:prstGeom prst="rect">
            <a:avLst/>
          </a:prstGeom>
          <a:solidFill>
            <a:srgbClr val="52A7F9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defRPr sz="1600">
                <a:solidFill>
                  <a:srgbClr val="51A8F9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1" name="Shape 2308"/>
          <p:cNvSpPr/>
          <p:nvPr/>
        </p:nvSpPr>
        <p:spPr>
          <a:xfrm>
            <a:off x="385665" y="274228"/>
            <a:ext cx="415178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 defTabSz="412750">
              <a:defRPr sz="2000">
                <a:solidFill>
                  <a:schemeClr val="accent3">
                    <a:lumOff val="44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dirty="0" smtClean="0"/>
              <a:t>3.7</a:t>
            </a:r>
            <a:endParaRPr dirty="0"/>
          </a:p>
        </p:txBody>
      </p:sp>
      <p:sp>
        <p:nvSpPr>
          <p:cNvPr id="38" name="标题 1"/>
          <p:cNvSpPr txBox="1">
            <a:spLocks/>
          </p:cNvSpPr>
          <p:nvPr/>
        </p:nvSpPr>
        <p:spPr>
          <a:xfrm>
            <a:off x="931133" y="45628"/>
            <a:ext cx="10972800" cy="6680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defTabSz="457200">
              <a:lnSpc>
                <a:spcPct val="90000"/>
              </a:lnSpc>
              <a:defRPr sz="2400" b="1">
                <a:solidFill>
                  <a:srgbClr val="53585F"/>
                </a:solidFill>
                <a:latin typeface="Microsoft YaHei"/>
                <a:ea typeface="Microsoft YaHei"/>
                <a:cs typeface="Microsoft YaHei"/>
              </a:defRPr>
            </a:lvl1pPr>
            <a:lvl2pPr indent="0">
              <a:lnSpc>
                <a:spcPct val="90000"/>
              </a:lnSpc>
              <a:defRPr sz="4400"/>
            </a:lvl2pPr>
            <a:lvl3pPr indent="0">
              <a:lnSpc>
                <a:spcPct val="90000"/>
              </a:lnSpc>
              <a:defRPr sz="4400"/>
            </a:lvl3pPr>
            <a:lvl4pPr indent="0">
              <a:lnSpc>
                <a:spcPct val="90000"/>
              </a:lnSpc>
              <a:defRPr sz="4400"/>
            </a:lvl4pPr>
            <a:lvl5pPr indent="0">
              <a:lnSpc>
                <a:spcPct val="90000"/>
              </a:lnSpc>
              <a:defRPr sz="4400"/>
            </a:lvl5pPr>
            <a:lvl6pPr indent="457200">
              <a:lnSpc>
                <a:spcPct val="90000"/>
              </a:lnSpc>
              <a:defRPr sz="4400"/>
            </a:lvl6pPr>
            <a:lvl7pPr indent="914400">
              <a:lnSpc>
                <a:spcPct val="90000"/>
              </a:lnSpc>
              <a:defRPr sz="4400"/>
            </a:lvl7pPr>
            <a:lvl8pPr indent="1371600">
              <a:lnSpc>
                <a:spcPct val="90000"/>
              </a:lnSpc>
              <a:defRPr sz="4400"/>
            </a:lvl8pPr>
            <a:lvl9pPr indent="1828800">
              <a:lnSpc>
                <a:spcPct val="90000"/>
              </a:lnSpc>
              <a:defRPr sz="4400"/>
            </a:lvl9pPr>
          </a:lstStyle>
          <a:p>
            <a:r>
              <a:rPr lang="zh-CN" altLang="en-US" dirty="0" smtClean="0"/>
              <a:t>项目总结及后续优化方向</a:t>
            </a:r>
            <a:endParaRPr lang="zh-CN" altLang="en-US" dirty="0"/>
          </a:p>
        </p:txBody>
      </p:sp>
      <p:grpSp>
        <p:nvGrpSpPr>
          <p:cNvPr id="35" name="Group 3"/>
          <p:cNvGrpSpPr>
            <a:grpSpLocks/>
          </p:cNvGrpSpPr>
          <p:nvPr/>
        </p:nvGrpSpPr>
        <p:grpSpPr bwMode="auto">
          <a:xfrm>
            <a:off x="870796" y="1567542"/>
            <a:ext cx="10418699" cy="4615543"/>
            <a:chOff x="144" y="1344"/>
            <a:chExt cx="3984" cy="2016"/>
          </a:xfrm>
        </p:grpSpPr>
        <p:grpSp>
          <p:nvGrpSpPr>
            <p:cNvPr id="36" name="Group 4"/>
            <p:cNvGrpSpPr>
              <a:grpSpLocks/>
            </p:cNvGrpSpPr>
            <p:nvPr/>
          </p:nvGrpSpPr>
          <p:grpSpPr bwMode="auto">
            <a:xfrm>
              <a:off x="144" y="1344"/>
              <a:ext cx="3984" cy="2016"/>
              <a:chOff x="528" y="1200"/>
              <a:chExt cx="4752" cy="2352"/>
            </a:xfrm>
          </p:grpSpPr>
          <p:sp>
            <p:nvSpPr>
              <p:cNvPr id="41" name="AutoShape 5"/>
              <p:cNvSpPr>
                <a:spLocks noChangeArrowheads="1"/>
              </p:cNvSpPr>
              <p:nvPr/>
            </p:nvSpPr>
            <p:spPr bwMode="gray">
              <a:xfrm>
                <a:off x="3504" y="1729"/>
                <a:ext cx="1776" cy="1823"/>
              </a:xfrm>
              <a:prstGeom prst="chevron">
                <a:avLst>
                  <a:gd name="adj" fmla="val 16468"/>
                </a:avLst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tint val="72549"/>
                      <a:invGamma/>
                    </a:schemeClr>
                  </a:gs>
                </a:gsLst>
                <a:lin ang="0" scaled="1"/>
              </a:gradFill>
              <a:ln w="38100">
                <a:solidFill>
                  <a:srgbClr val="EAEAEA"/>
                </a:solidFill>
                <a:miter lim="800000"/>
                <a:headEnd/>
                <a:tailEnd/>
              </a:ln>
              <a:effectLst>
                <a:outerShdw dist="109250" dir="3267739" algn="ctr" rotWithShape="0">
                  <a:srgbClr val="333333">
                    <a:alpha val="50000"/>
                  </a:srgbClr>
                </a:outerShdw>
              </a:effectLst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2" name="AutoShape 6"/>
              <p:cNvSpPr>
                <a:spLocks noChangeArrowheads="1"/>
              </p:cNvSpPr>
              <p:nvPr/>
            </p:nvSpPr>
            <p:spPr bwMode="gray">
              <a:xfrm>
                <a:off x="2017" y="1729"/>
                <a:ext cx="1871" cy="1823"/>
              </a:xfrm>
              <a:prstGeom prst="chevron">
                <a:avLst>
                  <a:gd name="adj" fmla="val 17842"/>
                </a:avLst>
              </a:prstGeom>
              <a:gradFill rotWithShape="1">
                <a:gsLst>
                  <a:gs pos="0">
                    <a:schemeClr val="folHlink">
                      <a:gamma/>
                      <a:shade val="84706"/>
                      <a:invGamma/>
                    </a:schemeClr>
                  </a:gs>
                  <a:gs pos="100000">
                    <a:schemeClr val="folHlink"/>
                  </a:gs>
                </a:gsLst>
                <a:lin ang="0" scaled="1"/>
              </a:gradFill>
              <a:ln w="38100">
                <a:solidFill>
                  <a:srgbClr val="EAEAEA"/>
                </a:solidFill>
                <a:miter lim="800000"/>
                <a:headEnd/>
                <a:tailEnd/>
              </a:ln>
              <a:effectLst>
                <a:outerShdw dist="109250" dir="3267739" algn="ctr" rotWithShape="0">
                  <a:srgbClr val="333333">
                    <a:alpha val="50000"/>
                  </a:srgbClr>
                </a:outerShdw>
              </a:effectLst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3" name="AutoShape 7"/>
              <p:cNvSpPr>
                <a:spLocks noChangeArrowheads="1"/>
              </p:cNvSpPr>
              <p:nvPr/>
            </p:nvSpPr>
            <p:spPr bwMode="gray">
              <a:xfrm>
                <a:off x="528" y="1729"/>
                <a:ext cx="1871" cy="1823"/>
              </a:xfrm>
              <a:prstGeom prst="chevron">
                <a:avLst>
                  <a:gd name="adj" fmla="val 17842"/>
                </a:avLst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tint val="69804"/>
                      <a:invGamma/>
                    </a:schemeClr>
                  </a:gs>
                </a:gsLst>
                <a:lin ang="0" scaled="1"/>
              </a:gradFill>
              <a:ln w="38100">
                <a:solidFill>
                  <a:srgbClr val="EAEAEA"/>
                </a:solidFill>
                <a:miter lim="800000"/>
                <a:headEnd/>
                <a:tailEnd/>
              </a:ln>
              <a:effectLst>
                <a:outerShdw dist="109250" dir="3267739" algn="ctr" rotWithShape="0">
                  <a:srgbClr val="333333">
                    <a:alpha val="50000"/>
                  </a:srgbClr>
                </a:outerShdw>
              </a:effectLst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4" name="AutoShape 8"/>
              <p:cNvSpPr>
                <a:spLocks noChangeArrowheads="1"/>
              </p:cNvSpPr>
              <p:nvPr/>
            </p:nvSpPr>
            <p:spPr bwMode="gray">
              <a:xfrm>
                <a:off x="672" y="1200"/>
                <a:ext cx="1294" cy="36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tint val="69804"/>
                      <a:invGamma/>
                    </a:schemeClr>
                  </a:gs>
                </a:gsLst>
                <a:lin ang="0" scaled="1"/>
              </a:gradFill>
              <a:ln w="38100" algn="ctr">
                <a:solidFill>
                  <a:srgbClr val="FFFFFF"/>
                </a:solidFill>
                <a:round/>
                <a:headEnd/>
                <a:tailEnd/>
              </a:ln>
              <a:effectLst>
                <a:outerShdw dist="63500" dir="3187806" algn="ctr" rotWithShape="0">
                  <a:srgbClr val="001D3A"/>
                </a:outerShdw>
              </a:effectLst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zh-CN" altLang="en-US" sz="2000" b="1" dirty="0" smtClean="0">
                    <a:solidFill>
                      <a:schemeClr val="bg1"/>
                    </a:solidFill>
                    <a:ea typeface="宋体" pitchFamily="2" charset="-122"/>
                  </a:rPr>
                  <a:t>实时流程优化</a:t>
                </a:r>
                <a:endParaRPr lang="en-US" altLang="zh-CN" sz="2000" b="1" dirty="0">
                  <a:solidFill>
                    <a:schemeClr val="bg1"/>
                  </a:solidFill>
                  <a:ea typeface="宋体" pitchFamily="2" charset="-122"/>
                </a:endParaRPr>
              </a:p>
            </p:txBody>
          </p:sp>
          <p:sp>
            <p:nvSpPr>
              <p:cNvPr id="45" name="AutoShape 9"/>
              <p:cNvSpPr>
                <a:spLocks noChangeArrowheads="1"/>
              </p:cNvSpPr>
              <p:nvPr/>
            </p:nvSpPr>
            <p:spPr bwMode="gray">
              <a:xfrm>
                <a:off x="2133" y="1200"/>
                <a:ext cx="1293" cy="36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gamma/>
                      <a:shade val="75686"/>
                      <a:invGamma/>
                    </a:schemeClr>
                  </a:gs>
                  <a:gs pos="100000">
                    <a:schemeClr val="folHlink"/>
                  </a:gs>
                </a:gsLst>
                <a:lin ang="0" scaled="1"/>
              </a:gradFill>
              <a:ln w="38100" algn="ctr">
                <a:solidFill>
                  <a:srgbClr val="FFFFFF"/>
                </a:solidFill>
                <a:round/>
                <a:headEnd/>
                <a:tailEnd/>
              </a:ln>
              <a:effectLst>
                <a:outerShdw dist="63500" dir="3187806" algn="ctr" rotWithShape="0">
                  <a:srgbClr val="001D3A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zh-CN" altLang="en-US" sz="2000" b="1" dirty="0" smtClean="0">
                    <a:solidFill>
                      <a:schemeClr val="bg1"/>
                    </a:solidFill>
                    <a:ea typeface="宋体" pitchFamily="2" charset="-122"/>
                  </a:rPr>
                  <a:t>监控工具优化</a:t>
                </a:r>
                <a:endParaRPr lang="en-US" altLang="zh-CN" sz="2000" b="1" dirty="0">
                  <a:solidFill>
                    <a:schemeClr val="bg1"/>
                  </a:solidFill>
                  <a:ea typeface="宋体" pitchFamily="2" charset="-122"/>
                </a:endParaRPr>
              </a:p>
            </p:txBody>
          </p:sp>
          <p:sp>
            <p:nvSpPr>
              <p:cNvPr id="46" name="AutoShape 10"/>
              <p:cNvSpPr>
                <a:spLocks noChangeArrowheads="1"/>
              </p:cNvSpPr>
              <p:nvPr/>
            </p:nvSpPr>
            <p:spPr bwMode="gray">
              <a:xfrm>
                <a:off x="3601" y="1200"/>
                <a:ext cx="1295" cy="36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tint val="69804"/>
                      <a:invGamma/>
                    </a:schemeClr>
                  </a:gs>
                </a:gsLst>
                <a:lin ang="0" scaled="1"/>
              </a:gradFill>
              <a:ln w="38100" algn="ctr">
                <a:solidFill>
                  <a:srgbClr val="FFFFFF"/>
                </a:solidFill>
                <a:round/>
                <a:headEnd/>
                <a:tailEnd/>
              </a:ln>
              <a:effectLst>
                <a:outerShdw dist="63500" dir="3187806" algn="ctr" rotWithShape="0">
                  <a:srgbClr val="001D3A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zh-CN" altLang="en-US" sz="2000" b="1" dirty="0" smtClean="0">
                    <a:solidFill>
                      <a:schemeClr val="bg1"/>
                    </a:solidFill>
                    <a:ea typeface="宋体" pitchFamily="2" charset="-122"/>
                  </a:rPr>
                  <a:t>应用接入探索</a:t>
                </a:r>
                <a:endParaRPr lang="en-US" altLang="zh-CN" sz="2000" b="1" dirty="0">
                  <a:solidFill>
                    <a:schemeClr val="bg1"/>
                  </a:solidFill>
                  <a:ea typeface="宋体" pitchFamily="2" charset="-122"/>
                </a:endParaRPr>
              </a:p>
            </p:txBody>
          </p:sp>
        </p:grpSp>
        <p:sp>
          <p:nvSpPr>
            <p:cNvPr id="37" name="Text Box 11"/>
            <p:cNvSpPr txBox="1">
              <a:spLocks noChangeArrowheads="1"/>
            </p:cNvSpPr>
            <p:nvPr/>
          </p:nvSpPr>
          <p:spPr bwMode="gray">
            <a:xfrm>
              <a:off x="413" y="1961"/>
              <a:ext cx="1129" cy="1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120650" indent="-1206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rgbClr val="1C1C1C"/>
                </a:buClr>
              </a:pPr>
              <a:r>
                <a:rPr lang="zh-CN" altLang="en-US" sz="1400" b="1" dirty="0" smtClean="0">
                  <a:solidFill>
                    <a:schemeClr val="bg1"/>
                  </a:solidFill>
                </a:rPr>
                <a:t>项目目前已完成</a:t>
              </a:r>
              <a:endParaRPr lang="en-US" altLang="zh-CN" sz="1400" b="1" dirty="0" smtClean="0">
                <a:solidFill>
                  <a:schemeClr val="bg1"/>
                </a:solidFill>
              </a:endParaRPr>
            </a:p>
            <a:p>
              <a:pPr marL="285750" indent="-285750" eaLnBrk="1" hangingPunct="1">
                <a:spcBef>
                  <a:spcPct val="50000"/>
                </a:spcBef>
                <a:buClr>
                  <a:srgbClr val="1C1C1C"/>
                </a:buClr>
                <a:buFontTx/>
                <a:buChar char="-"/>
              </a:pPr>
              <a:r>
                <a:rPr lang="zh-CN" altLang="en-US" sz="1400" dirty="0" smtClean="0">
                  <a:solidFill>
                    <a:schemeClr val="bg1"/>
                  </a:solidFill>
                </a:rPr>
                <a:t>基于</a:t>
              </a:r>
              <a:r>
                <a:rPr lang="en-US" altLang="zh-CN" sz="1400" dirty="0" smtClean="0">
                  <a:solidFill>
                    <a:schemeClr val="bg1"/>
                  </a:solidFill>
                </a:rPr>
                <a:t>spark</a:t>
              </a:r>
              <a:r>
                <a:rPr lang="zh-CN" altLang="en-US" sz="1400" dirty="0" smtClean="0">
                  <a:solidFill>
                    <a:schemeClr val="bg1"/>
                  </a:solidFill>
                </a:rPr>
                <a:t>的基表</a:t>
              </a:r>
              <a:r>
                <a:rPr lang="zh-CN" altLang="en-US" sz="1400" dirty="0">
                  <a:solidFill>
                    <a:schemeClr val="bg1"/>
                  </a:solidFill>
                </a:rPr>
                <a:t>秒</a:t>
              </a:r>
              <a:r>
                <a:rPr lang="zh-CN" altLang="en-US" sz="1400" dirty="0" smtClean="0">
                  <a:solidFill>
                    <a:schemeClr val="bg1"/>
                  </a:solidFill>
                </a:rPr>
                <a:t>级更新</a:t>
              </a:r>
              <a:endParaRPr lang="en-US" altLang="zh-CN" sz="1400" dirty="0" smtClean="0">
                <a:solidFill>
                  <a:schemeClr val="bg1"/>
                </a:solidFill>
              </a:endParaRPr>
            </a:p>
            <a:p>
              <a:pPr marL="285750" indent="-285750" eaLnBrk="1" hangingPunct="1">
                <a:spcBef>
                  <a:spcPct val="50000"/>
                </a:spcBef>
                <a:buClr>
                  <a:srgbClr val="1C1C1C"/>
                </a:buClr>
                <a:buFontTx/>
                <a:buChar char="-"/>
              </a:pPr>
              <a:r>
                <a:rPr lang="zh-CN" altLang="en-US" sz="1400" dirty="0" smtClean="0">
                  <a:solidFill>
                    <a:schemeClr val="bg1"/>
                  </a:solidFill>
                </a:rPr>
                <a:t>基于</a:t>
              </a:r>
              <a:r>
                <a:rPr lang="en-US" altLang="zh-CN" sz="1400" dirty="0" smtClean="0">
                  <a:solidFill>
                    <a:schemeClr val="bg1"/>
                  </a:solidFill>
                </a:rPr>
                <a:t>impala</a:t>
              </a:r>
              <a:r>
                <a:rPr lang="zh-CN" altLang="en-US" sz="1400" dirty="0" smtClean="0">
                  <a:solidFill>
                    <a:schemeClr val="bg1"/>
                  </a:solidFill>
                </a:rPr>
                <a:t>宽表准实时更新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pPr marL="285750" indent="-285750" eaLnBrk="1" hangingPunct="1">
                <a:spcBef>
                  <a:spcPct val="50000"/>
                </a:spcBef>
                <a:buClr>
                  <a:srgbClr val="1C1C1C"/>
                </a:buClr>
                <a:buFontTx/>
                <a:buChar char="-"/>
              </a:pPr>
              <a:endParaRPr lang="en-US" altLang="zh-CN" sz="1400" dirty="0" smtClean="0">
                <a:solidFill>
                  <a:schemeClr val="bg1"/>
                </a:solidFill>
              </a:endParaRPr>
            </a:p>
            <a:p>
              <a:pPr marL="0" indent="0" eaLnBrk="1" hangingPunct="1">
                <a:spcBef>
                  <a:spcPct val="50000"/>
                </a:spcBef>
                <a:buClr>
                  <a:srgbClr val="1C1C1C"/>
                </a:buClr>
              </a:pPr>
              <a:r>
                <a:rPr lang="zh-CN" altLang="en-US" sz="1400" b="1" dirty="0" smtClean="0">
                  <a:solidFill>
                    <a:schemeClr val="bg1"/>
                  </a:solidFill>
                </a:rPr>
                <a:t>项目后期优化方向</a:t>
              </a:r>
              <a:endParaRPr lang="en-US" altLang="zh-CN" sz="1400" b="1" dirty="0" smtClean="0">
                <a:solidFill>
                  <a:schemeClr val="bg1"/>
                </a:solidFill>
              </a:endParaRPr>
            </a:p>
            <a:p>
              <a:pPr marL="285750" indent="-285750" eaLnBrk="1" hangingPunct="1">
                <a:spcBef>
                  <a:spcPct val="50000"/>
                </a:spcBef>
                <a:buClr>
                  <a:srgbClr val="1C1C1C"/>
                </a:buClr>
                <a:buFontTx/>
                <a:buChar char="-"/>
              </a:pPr>
              <a:r>
                <a:rPr lang="zh-CN" altLang="en-US" sz="1400" dirty="0" smtClean="0">
                  <a:solidFill>
                    <a:schemeClr val="bg1"/>
                  </a:solidFill>
                </a:rPr>
                <a:t>宽表更新计算量较大，部分进程无法计算完成，形成的数据延时问题；优化</a:t>
              </a:r>
              <a:r>
                <a:rPr lang="zh-CN" altLang="en-US" sz="1400" dirty="0">
                  <a:solidFill>
                    <a:schemeClr val="bg1"/>
                  </a:solidFill>
                </a:rPr>
                <a:t>数据倾斜问题；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pPr marL="285750" indent="-285750" eaLnBrk="1" hangingPunct="1">
                <a:spcBef>
                  <a:spcPct val="50000"/>
                </a:spcBef>
                <a:buClr>
                  <a:srgbClr val="1C1C1C"/>
                </a:buClr>
                <a:buFontTx/>
                <a:buChar char="-"/>
              </a:pPr>
              <a:r>
                <a:rPr lang="zh-CN" altLang="en-US" sz="1400" dirty="0" smtClean="0">
                  <a:solidFill>
                    <a:schemeClr val="bg1"/>
                  </a:solidFill>
                </a:rPr>
                <a:t>形成基于</a:t>
              </a:r>
              <a:r>
                <a:rPr lang="en-US" altLang="zh-CN" sz="1400" dirty="0" smtClean="0">
                  <a:solidFill>
                    <a:schemeClr val="bg1"/>
                  </a:solidFill>
                </a:rPr>
                <a:t>kudu</a:t>
              </a:r>
              <a:r>
                <a:rPr lang="zh-CN" altLang="en-US" sz="1400" dirty="0" smtClean="0">
                  <a:solidFill>
                    <a:schemeClr val="bg1"/>
                  </a:solidFill>
                </a:rPr>
                <a:t>平台租户计算量与性能间的评估方法及规范</a:t>
              </a:r>
              <a:endParaRPr lang="en-US" altLang="zh-CN" sz="1400" dirty="0" smtClean="0">
                <a:solidFill>
                  <a:schemeClr val="bg1"/>
                </a:solidFill>
              </a:endParaRPr>
            </a:p>
            <a:p>
              <a:pPr marL="0" indent="0" eaLnBrk="1" hangingPunct="1">
                <a:lnSpc>
                  <a:spcPct val="60000"/>
                </a:lnSpc>
                <a:spcBef>
                  <a:spcPct val="50000"/>
                </a:spcBef>
                <a:buClr>
                  <a:srgbClr val="1C1C1C"/>
                </a:buClr>
              </a:pP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8" name="Text Box 11"/>
          <p:cNvSpPr txBox="1">
            <a:spLocks noChangeArrowheads="1"/>
          </p:cNvSpPr>
          <p:nvPr/>
        </p:nvSpPr>
        <p:spPr bwMode="gray">
          <a:xfrm>
            <a:off x="4941289" y="2980135"/>
            <a:ext cx="2952488" cy="259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20650" indent="-1206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1C1C1C"/>
              </a:buClr>
            </a:pPr>
            <a:r>
              <a:rPr lang="zh-CN" altLang="en-US" sz="1400" b="1" dirty="0" smtClean="0">
                <a:solidFill>
                  <a:schemeClr val="bg1"/>
                </a:solidFill>
              </a:rPr>
              <a:t>项目目前已完成</a:t>
            </a:r>
            <a:endParaRPr lang="en-US" altLang="zh-CN" sz="1400" b="1" dirty="0" smtClean="0">
              <a:solidFill>
                <a:schemeClr val="bg1"/>
              </a:solidFill>
            </a:endParaRPr>
          </a:p>
          <a:p>
            <a:pPr marL="285750" indent="-285750" eaLnBrk="1" hangingPunct="1">
              <a:spcBef>
                <a:spcPct val="50000"/>
              </a:spcBef>
              <a:buClr>
                <a:srgbClr val="1C1C1C"/>
              </a:buClr>
              <a:buFontTx/>
              <a:buChar char="-"/>
            </a:pPr>
            <a:r>
              <a:rPr lang="zh-CN" altLang="en-US" sz="1400" dirty="0" smtClean="0">
                <a:solidFill>
                  <a:schemeClr val="bg1"/>
                </a:solidFill>
              </a:rPr>
              <a:t>基于基表宽表形成进程性能报告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marL="0" indent="0" eaLnBrk="1" hangingPunct="1">
              <a:spcBef>
                <a:spcPct val="50000"/>
              </a:spcBef>
              <a:buClr>
                <a:srgbClr val="1C1C1C"/>
              </a:buClr>
            </a:pPr>
            <a:endParaRPr lang="en-US" altLang="zh-CN" sz="1400" dirty="0" smtClean="0">
              <a:solidFill>
                <a:schemeClr val="bg1"/>
              </a:solidFill>
            </a:endParaRPr>
          </a:p>
          <a:p>
            <a:pPr marL="0" indent="0" eaLnBrk="1" hangingPunct="1">
              <a:spcBef>
                <a:spcPct val="50000"/>
              </a:spcBef>
              <a:buClr>
                <a:srgbClr val="1C1C1C"/>
              </a:buClr>
            </a:pPr>
            <a:r>
              <a:rPr lang="zh-CN" altLang="en-US" sz="1400" b="1" dirty="0" smtClean="0">
                <a:solidFill>
                  <a:schemeClr val="bg1"/>
                </a:solidFill>
              </a:rPr>
              <a:t>项目后期优化方向</a:t>
            </a:r>
            <a:endParaRPr lang="en-US" altLang="zh-CN" sz="1400" b="1" dirty="0" smtClean="0">
              <a:solidFill>
                <a:schemeClr val="bg1"/>
              </a:solidFill>
            </a:endParaRPr>
          </a:p>
          <a:p>
            <a:pPr marL="285750" indent="-285750" eaLnBrk="1" hangingPunct="1">
              <a:spcBef>
                <a:spcPct val="50000"/>
              </a:spcBef>
              <a:buClr>
                <a:srgbClr val="1C1C1C"/>
              </a:buClr>
              <a:buFontTx/>
              <a:buChar char="-"/>
            </a:pPr>
            <a:r>
              <a:rPr lang="zh-CN" altLang="en-US" sz="1400" dirty="0" smtClean="0">
                <a:solidFill>
                  <a:schemeClr val="bg1"/>
                </a:solidFill>
              </a:rPr>
              <a:t>形成</a:t>
            </a:r>
            <a:r>
              <a:rPr lang="en-US" altLang="zh-CN" sz="1400" dirty="0" smtClean="0">
                <a:solidFill>
                  <a:schemeClr val="bg1"/>
                </a:solidFill>
              </a:rPr>
              <a:t>Oracle</a:t>
            </a:r>
            <a:r>
              <a:rPr lang="zh-CN" altLang="en-US" sz="1400" dirty="0" smtClean="0">
                <a:solidFill>
                  <a:schemeClr val="bg1"/>
                </a:solidFill>
              </a:rPr>
              <a:t>与</a:t>
            </a:r>
            <a:r>
              <a:rPr lang="en-US" altLang="zh-CN" sz="1400" dirty="0" smtClean="0">
                <a:solidFill>
                  <a:schemeClr val="bg1"/>
                </a:solidFill>
              </a:rPr>
              <a:t>kudu</a:t>
            </a:r>
            <a:r>
              <a:rPr lang="zh-CN" altLang="en-US" sz="1400" dirty="0" smtClean="0">
                <a:solidFill>
                  <a:schemeClr val="bg1"/>
                </a:solidFill>
              </a:rPr>
              <a:t>的自动监控稽核工具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marL="285750" indent="-285750" eaLnBrk="1" hangingPunct="1">
              <a:spcBef>
                <a:spcPct val="50000"/>
              </a:spcBef>
              <a:buClr>
                <a:srgbClr val="1C1C1C"/>
              </a:buClr>
              <a:buFontTx/>
              <a:buChar char="-"/>
            </a:pPr>
            <a:r>
              <a:rPr lang="zh-CN" altLang="en-US" sz="1400" dirty="0" smtClean="0">
                <a:solidFill>
                  <a:schemeClr val="bg1"/>
                </a:solidFill>
              </a:rPr>
              <a:t>数据不正常后形成告警推送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marL="0" indent="0" eaLnBrk="1" hangingPunct="1">
              <a:lnSpc>
                <a:spcPct val="60000"/>
              </a:lnSpc>
              <a:spcBef>
                <a:spcPct val="50000"/>
              </a:spcBef>
              <a:buClr>
                <a:srgbClr val="1C1C1C"/>
              </a:buClr>
            </a:pP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9" name="Text Box 11"/>
          <p:cNvSpPr txBox="1">
            <a:spLocks noChangeArrowheads="1"/>
          </p:cNvSpPr>
          <p:nvPr/>
        </p:nvSpPr>
        <p:spPr bwMode="gray">
          <a:xfrm>
            <a:off x="8237552" y="2980136"/>
            <a:ext cx="2952488" cy="248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20650" indent="-1206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1C1C1C"/>
              </a:buClr>
            </a:pPr>
            <a:r>
              <a:rPr lang="zh-CN" altLang="en-US" sz="1400" b="1" dirty="0" smtClean="0">
                <a:solidFill>
                  <a:schemeClr val="bg1"/>
                </a:solidFill>
              </a:rPr>
              <a:t>项目目前已完成</a:t>
            </a:r>
            <a:endParaRPr lang="en-US" altLang="zh-CN" sz="1400" b="1" dirty="0" smtClean="0">
              <a:solidFill>
                <a:schemeClr val="bg1"/>
              </a:solidFill>
            </a:endParaRPr>
          </a:p>
          <a:p>
            <a:pPr marL="285750" indent="-285750" eaLnBrk="1" hangingPunct="1">
              <a:spcBef>
                <a:spcPct val="50000"/>
              </a:spcBef>
              <a:buClr>
                <a:srgbClr val="1C1C1C"/>
              </a:buClr>
              <a:buFontTx/>
              <a:buChar char="-"/>
            </a:pPr>
            <a:r>
              <a:rPr lang="en-US" altLang="zh-CN" sz="1400" dirty="0" err="1" smtClean="0">
                <a:solidFill>
                  <a:schemeClr val="bg1"/>
                </a:solidFill>
              </a:rPr>
              <a:t>Webservcie</a:t>
            </a:r>
            <a:r>
              <a:rPr lang="zh-CN" altLang="en-US" sz="1400" dirty="0" smtClean="0">
                <a:solidFill>
                  <a:schemeClr val="bg1"/>
                </a:solidFill>
              </a:rPr>
              <a:t>对接取数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marL="0" indent="0" eaLnBrk="1" hangingPunct="1">
              <a:spcBef>
                <a:spcPct val="50000"/>
              </a:spcBef>
              <a:buClr>
                <a:srgbClr val="1C1C1C"/>
              </a:buClr>
            </a:pPr>
            <a:endParaRPr lang="en-US" altLang="zh-CN" sz="1400" dirty="0" smtClean="0">
              <a:solidFill>
                <a:schemeClr val="bg1"/>
              </a:solidFill>
            </a:endParaRPr>
          </a:p>
          <a:p>
            <a:pPr marL="0" indent="0" eaLnBrk="1" hangingPunct="1">
              <a:spcBef>
                <a:spcPct val="50000"/>
              </a:spcBef>
              <a:buClr>
                <a:srgbClr val="1C1C1C"/>
              </a:buClr>
            </a:pPr>
            <a:endParaRPr lang="en-US" altLang="zh-CN" sz="1400" dirty="0" smtClean="0">
              <a:solidFill>
                <a:schemeClr val="bg1"/>
              </a:solidFill>
            </a:endParaRPr>
          </a:p>
          <a:p>
            <a:pPr marL="0" indent="0" eaLnBrk="1" hangingPunct="1">
              <a:spcBef>
                <a:spcPct val="50000"/>
              </a:spcBef>
              <a:buClr>
                <a:srgbClr val="1C1C1C"/>
              </a:buClr>
            </a:pPr>
            <a:r>
              <a:rPr lang="zh-CN" altLang="en-US" sz="1400" b="1" dirty="0" smtClean="0">
                <a:solidFill>
                  <a:schemeClr val="bg1"/>
                </a:solidFill>
              </a:rPr>
              <a:t>项目后期优化方向</a:t>
            </a:r>
            <a:endParaRPr lang="en-US" altLang="zh-CN" sz="1400" b="1" dirty="0" smtClean="0">
              <a:solidFill>
                <a:schemeClr val="bg1"/>
              </a:solidFill>
            </a:endParaRPr>
          </a:p>
          <a:p>
            <a:pPr marL="285750" indent="-285750" eaLnBrk="1" hangingPunct="1">
              <a:spcBef>
                <a:spcPct val="50000"/>
              </a:spcBef>
              <a:buClr>
                <a:srgbClr val="1C1C1C"/>
              </a:buClr>
              <a:buFontTx/>
              <a:buChar char="-"/>
            </a:pPr>
            <a:r>
              <a:rPr lang="zh-CN" altLang="en-US" sz="1400" dirty="0" smtClean="0">
                <a:solidFill>
                  <a:schemeClr val="bg1"/>
                </a:solidFill>
              </a:rPr>
              <a:t>文件推送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marL="285750" indent="-285750" eaLnBrk="1" hangingPunct="1">
              <a:spcBef>
                <a:spcPct val="50000"/>
              </a:spcBef>
              <a:buClr>
                <a:srgbClr val="1C1C1C"/>
              </a:buClr>
              <a:buFontTx/>
              <a:buChar char="-"/>
            </a:pPr>
            <a:r>
              <a:rPr lang="en-US" altLang="zh-CN" sz="1400" dirty="0" smtClean="0">
                <a:solidFill>
                  <a:schemeClr val="bg1"/>
                </a:solidFill>
              </a:rPr>
              <a:t>JDBC</a:t>
            </a:r>
          </a:p>
          <a:p>
            <a:pPr marL="0" indent="0" eaLnBrk="1" hangingPunct="1">
              <a:lnSpc>
                <a:spcPct val="60000"/>
              </a:lnSpc>
              <a:spcBef>
                <a:spcPct val="50000"/>
              </a:spcBef>
              <a:buClr>
                <a:srgbClr val="1C1C1C"/>
              </a:buClr>
            </a:pP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45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/>
        </p:nvSpPr>
        <p:spPr>
          <a:xfrm>
            <a:off x="-1" y="3111500"/>
            <a:ext cx="12192001" cy="3752602"/>
          </a:xfrm>
          <a:prstGeom prst="rect">
            <a:avLst/>
          </a:prstGeom>
          <a:solidFill>
            <a:srgbClr val="469CF9"/>
          </a:solidFill>
          <a:ln w="12700"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</p:spPr>
        <p:txBody>
          <a:bodyPr lIns="25400" tIns="25400" rIns="25400" bIns="25400" anchor="ctr"/>
          <a:lstStyle/>
          <a:p>
            <a:pPr algn="ctr" defTabSz="412750">
              <a:defRPr sz="1600">
                <a:solidFill>
                  <a:schemeClr val="accent3">
                    <a:lumOff val="44000"/>
                  </a:scheme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pic>
        <p:nvPicPr>
          <p:cNvPr id="389" name="image8.png"/>
          <p:cNvPicPr>
            <a:picLocks noChangeAspect="1"/>
          </p:cNvPicPr>
          <p:nvPr/>
        </p:nvPicPr>
        <p:blipFill>
          <a:blip r:embed="rId3" cstate="print">
            <a:alphaModFix amt="10000"/>
            <a:extLst/>
          </a:blip>
          <a:srcRect l="3764" t="22578" b="20260"/>
          <a:stretch>
            <a:fillRect/>
          </a:stretch>
        </p:blipFill>
        <p:spPr>
          <a:xfrm>
            <a:off x="-17616" y="3111501"/>
            <a:ext cx="12192000" cy="3752602"/>
          </a:xfrm>
          <a:prstGeom prst="rect">
            <a:avLst/>
          </a:prstGeom>
          <a:ln w="12700">
            <a:miter lim="400000"/>
          </a:ln>
        </p:spPr>
      </p:pic>
      <p:sp>
        <p:nvSpPr>
          <p:cNvPr id="390" name="Shape 390"/>
          <p:cNvSpPr/>
          <p:nvPr/>
        </p:nvSpPr>
        <p:spPr>
          <a:xfrm>
            <a:off x="4424212" y="1260622"/>
            <a:ext cx="3343576" cy="3343576"/>
          </a:xfrm>
          <a:prstGeom prst="ellipse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defRPr sz="1600">
                <a:solidFill>
                  <a:schemeClr val="accent3">
                    <a:lumOff val="44000"/>
                  </a:scheme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391" name="Shape 391"/>
          <p:cNvSpPr/>
          <p:nvPr/>
        </p:nvSpPr>
        <p:spPr>
          <a:xfrm>
            <a:off x="4674851" y="3493938"/>
            <a:ext cx="2842298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ctr" defTabSz="412750">
              <a:defRPr sz="2400" b="1">
                <a:solidFill>
                  <a:srgbClr val="4489E5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l" defTabSz="914400"/>
            <a:r>
              <a:rPr lang="zh-CN" altLang="en-US" b="0" dirty="0" smtClean="0">
                <a:solidFill>
                  <a:srgbClr val="00B0F0"/>
                </a:solidFill>
                <a:sym typeface="Calibri"/>
              </a:rPr>
              <a:t>汇总层应用情况简介</a:t>
            </a:r>
            <a:endParaRPr lang="zh-CN" altLang="en-US" b="0" dirty="0">
              <a:solidFill>
                <a:srgbClr val="00B0F0"/>
              </a:solidFill>
              <a:sym typeface="Calibri"/>
            </a:endParaRPr>
          </a:p>
        </p:txBody>
      </p:sp>
      <p:sp>
        <p:nvSpPr>
          <p:cNvPr id="392" name="Shape 392"/>
          <p:cNvSpPr/>
          <p:nvPr/>
        </p:nvSpPr>
        <p:spPr>
          <a:xfrm>
            <a:off x="5548574" y="1632040"/>
            <a:ext cx="1094852" cy="2082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 defTabSz="412750">
              <a:defRPr sz="13200" b="1">
                <a:solidFill>
                  <a:srgbClr val="4489E5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dirty="0"/>
              <a:t>4</a:t>
            </a:r>
            <a:endParaRPr dirty="0"/>
          </a:p>
        </p:txBody>
      </p:sp>
      <p:sp>
        <p:nvSpPr>
          <p:cNvPr id="11" name="Shape 393"/>
          <p:cNvSpPr/>
          <p:nvPr/>
        </p:nvSpPr>
        <p:spPr>
          <a:xfrm>
            <a:off x="1450885" y="4930120"/>
            <a:ext cx="1785102" cy="667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200000"/>
              </a:lnSpc>
              <a:buFont typeface="Wingdings"/>
              <a:defRPr sz="2200">
                <a:solidFill>
                  <a:schemeClr val="accent3">
                    <a:lumOff val="44000"/>
                  </a:schemeClr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系统架构介绍</a:t>
            </a:r>
          </a:p>
        </p:txBody>
      </p:sp>
      <p:sp>
        <p:nvSpPr>
          <p:cNvPr id="12" name="Shape 393"/>
          <p:cNvSpPr/>
          <p:nvPr/>
        </p:nvSpPr>
        <p:spPr>
          <a:xfrm>
            <a:off x="8110841" y="4963496"/>
            <a:ext cx="3343576" cy="667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200000"/>
              </a:lnSpc>
              <a:buFont typeface="Wingdings"/>
              <a:defRPr sz="2200">
                <a:solidFill>
                  <a:schemeClr val="accent3">
                    <a:lumOff val="44000"/>
                  </a:schemeClr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algn="ctr"/>
            <a:r>
              <a:rPr lang="zh-CN" altLang="en-US" dirty="0" smtClean="0"/>
              <a:t>应用场景介绍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06565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2307"/>
          <p:cNvSpPr/>
          <p:nvPr/>
        </p:nvSpPr>
        <p:spPr>
          <a:xfrm>
            <a:off x="315712" y="-13469"/>
            <a:ext cx="555084" cy="727150"/>
          </a:xfrm>
          <a:prstGeom prst="rect">
            <a:avLst/>
          </a:prstGeom>
          <a:solidFill>
            <a:srgbClr val="52A7F9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defRPr sz="1600">
                <a:solidFill>
                  <a:srgbClr val="51A8F9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2" name="Shape 2308"/>
          <p:cNvSpPr/>
          <p:nvPr/>
        </p:nvSpPr>
        <p:spPr>
          <a:xfrm>
            <a:off x="385665" y="274228"/>
            <a:ext cx="415178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 defTabSz="412750">
              <a:defRPr sz="2000">
                <a:solidFill>
                  <a:schemeClr val="accent3">
                    <a:lumOff val="44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dirty="0" smtClean="0"/>
              <a:t>4.1</a:t>
            </a:r>
            <a:endParaRPr dirty="0"/>
          </a:p>
        </p:txBody>
      </p:sp>
      <p:sp>
        <p:nvSpPr>
          <p:cNvPr id="33" name="Shape 2309"/>
          <p:cNvSpPr/>
          <p:nvPr/>
        </p:nvSpPr>
        <p:spPr>
          <a:xfrm>
            <a:off x="1098550" y="283709"/>
            <a:ext cx="2832507" cy="383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defTabSz="457200">
              <a:lnSpc>
                <a:spcPct val="90000"/>
              </a:lnSpc>
              <a:defRPr sz="2400" b="1">
                <a:solidFill>
                  <a:srgbClr val="53585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sz="2400" b="1" dirty="0" smtClean="0">
                <a:sym typeface="Microsoft YaHei"/>
              </a:rPr>
              <a:t>KUDU</a:t>
            </a:r>
            <a:r>
              <a:rPr lang="zh-CN" altLang="en-US" sz="2400" b="1" dirty="0" smtClean="0">
                <a:sym typeface="Microsoft YaHei"/>
              </a:rPr>
              <a:t>系统框架介绍</a:t>
            </a:r>
            <a:endParaRPr lang="en-US" altLang="zh-CN" sz="2400" b="1" dirty="0">
              <a:sym typeface="Microsoft YaHei"/>
            </a:endParaRPr>
          </a:p>
        </p:txBody>
      </p:sp>
      <p:pic>
        <p:nvPicPr>
          <p:cNvPr id="53" name="图片 5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5665" y="713681"/>
            <a:ext cx="11349135" cy="557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6082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 bwMode="auto">
          <a:xfrm>
            <a:off x="1042982" y="966507"/>
            <a:ext cx="1785937" cy="5143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600" kern="1200" dirty="0" smtClean="0">
                <a:solidFill>
                  <a:srgbClr val="FFFFFF"/>
                </a:solidFill>
                <a:latin typeface="微软雅黑"/>
              </a:rPr>
              <a:t>消费方：网发</a:t>
            </a:r>
          </a:p>
        </p:txBody>
      </p:sp>
      <p:sp>
        <p:nvSpPr>
          <p:cNvPr id="28" name="圆角矩形 27"/>
          <p:cNvSpPr/>
          <p:nvPr/>
        </p:nvSpPr>
        <p:spPr bwMode="auto">
          <a:xfrm>
            <a:off x="1042981" y="1595438"/>
            <a:ext cx="1785937" cy="5143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600" kern="1200" dirty="0" smtClean="0">
                <a:solidFill>
                  <a:srgbClr val="FFFFFF"/>
                </a:solidFill>
                <a:latin typeface="微软雅黑"/>
              </a:rPr>
              <a:t>业务需求：</a:t>
            </a:r>
          </a:p>
        </p:txBody>
      </p:sp>
      <p:sp>
        <p:nvSpPr>
          <p:cNvPr id="29" name="圆角矩形 28"/>
          <p:cNvSpPr/>
          <p:nvPr/>
        </p:nvSpPr>
        <p:spPr bwMode="auto">
          <a:xfrm>
            <a:off x="1096776" y="4059610"/>
            <a:ext cx="1785937" cy="5143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600" kern="1200" dirty="0" smtClean="0">
                <a:solidFill>
                  <a:srgbClr val="FFFFFF"/>
                </a:solidFill>
                <a:latin typeface="微软雅黑"/>
              </a:rPr>
              <a:t>取数特性：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72653" y="1652588"/>
            <a:ext cx="7700963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hangingPunct="1">
              <a:buFont typeface="Wingdings" pitchFamily="2" charset="2"/>
              <a:buChar char="ü"/>
            </a:pPr>
            <a:r>
              <a:rPr lang="zh-CN" altLang="zh-CN" kern="1200" dirty="0">
                <a:solidFill>
                  <a:srgbClr val="181818"/>
                </a:solidFill>
                <a:latin typeface="微软雅黑"/>
              </a:rPr>
              <a:t>实现传输、数据和有线接入网的网络数据、营销数据、网格数据、工程建设数据和网络运行数据的有效整合，为网络规划和扩容分析提供准确有效的数据基础</a:t>
            </a:r>
          </a:p>
          <a:p>
            <a:pPr marL="285750" indent="-285750" hangingPunct="1">
              <a:buFont typeface="Wingdings" pitchFamily="2" charset="2"/>
              <a:buChar char="ü"/>
            </a:pPr>
            <a:r>
              <a:rPr lang="zh-CN" altLang="zh-CN" kern="1200" dirty="0">
                <a:solidFill>
                  <a:srgbClr val="181818"/>
                </a:solidFill>
                <a:latin typeface="微软雅黑"/>
              </a:rPr>
              <a:t>实现基于</a:t>
            </a:r>
            <a:r>
              <a:rPr lang="en-US" altLang="zh-CN" kern="1200" dirty="0">
                <a:solidFill>
                  <a:srgbClr val="181818"/>
                </a:solidFill>
                <a:latin typeface="微软雅黑"/>
              </a:rPr>
              <a:t>GIS</a:t>
            </a:r>
            <a:r>
              <a:rPr lang="zh-CN" altLang="zh-CN" kern="1200" dirty="0">
                <a:solidFill>
                  <a:srgbClr val="181818"/>
                </a:solidFill>
                <a:latin typeface="微软雅黑"/>
              </a:rPr>
              <a:t>地图、图表等的多种方式的图形化分析和统计数据展示。</a:t>
            </a:r>
          </a:p>
          <a:p>
            <a:pPr marL="285750" indent="-285750" hangingPunct="1">
              <a:buFont typeface="Wingdings" pitchFamily="2" charset="2"/>
              <a:buChar char="ü"/>
            </a:pPr>
            <a:r>
              <a:rPr lang="zh-CN" altLang="zh-CN" kern="1200" dirty="0">
                <a:solidFill>
                  <a:srgbClr val="181818"/>
                </a:solidFill>
                <a:latin typeface="微软雅黑"/>
              </a:rPr>
              <a:t>实现网络扩容分析流程化，从需求输入到输出定制化结果，一站式流程管控。</a:t>
            </a:r>
          </a:p>
          <a:p>
            <a:pPr marL="285750" indent="-285750" hangingPunct="1">
              <a:buFont typeface="Wingdings" pitchFamily="2" charset="2"/>
              <a:buChar char="ü"/>
            </a:pPr>
            <a:r>
              <a:rPr lang="zh-CN" altLang="zh-CN" kern="1200" dirty="0">
                <a:solidFill>
                  <a:srgbClr val="181818"/>
                </a:solidFill>
                <a:latin typeface="微软雅黑"/>
              </a:rPr>
              <a:t>实现现网能力和在建工程能力的有效叠加管理。</a:t>
            </a:r>
          </a:p>
          <a:p>
            <a:pPr marL="285750" indent="-285750" hangingPunct="1">
              <a:buFont typeface="Wingdings" pitchFamily="2" charset="2"/>
              <a:buChar char="ü"/>
            </a:pPr>
            <a:r>
              <a:rPr lang="zh-CN" altLang="zh-CN" kern="1200" dirty="0">
                <a:solidFill>
                  <a:srgbClr val="181818"/>
                </a:solidFill>
                <a:latin typeface="微软雅黑"/>
              </a:rPr>
              <a:t>实现网络扩容计算规则化，实现场景化计算模型</a:t>
            </a:r>
            <a:r>
              <a:rPr lang="zh-CN" altLang="zh-CN" kern="1200" dirty="0" smtClean="0">
                <a:solidFill>
                  <a:srgbClr val="181818"/>
                </a:solidFill>
                <a:latin typeface="微软雅黑"/>
              </a:rPr>
              <a:t>。</a:t>
            </a:r>
            <a:endParaRPr lang="zh-CN" altLang="zh-CN" kern="1200" dirty="0">
              <a:solidFill>
                <a:srgbClr val="181818"/>
              </a:solidFill>
              <a:latin typeface="微软雅黑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72653" y="4099951"/>
            <a:ext cx="7700963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hangingPunct="1">
              <a:buFont typeface="Wingdings" pitchFamily="2" charset="2"/>
              <a:buChar char="ü"/>
            </a:pPr>
            <a:r>
              <a:rPr lang="zh-CN" altLang="en-US" kern="1200" dirty="0" smtClean="0">
                <a:solidFill>
                  <a:srgbClr val="181818"/>
                </a:solidFill>
                <a:latin typeface="微软雅黑"/>
              </a:rPr>
              <a:t>需要结合各网络模块全网数据进行计算查询</a:t>
            </a:r>
            <a:endParaRPr lang="en-US" altLang="zh-CN" kern="1200" dirty="0" smtClean="0">
              <a:solidFill>
                <a:srgbClr val="181818"/>
              </a:solidFill>
              <a:latin typeface="微软雅黑"/>
            </a:endParaRPr>
          </a:p>
          <a:p>
            <a:pPr marL="285750" indent="-285750" hangingPunct="1">
              <a:buFont typeface="Wingdings" pitchFamily="2" charset="2"/>
              <a:buChar char="ü"/>
            </a:pPr>
            <a:r>
              <a:rPr lang="zh-CN" altLang="en-US" kern="1200" dirty="0" smtClean="0">
                <a:solidFill>
                  <a:srgbClr val="181818"/>
                </a:solidFill>
                <a:latin typeface="微软雅黑"/>
              </a:rPr>
              <a:t>计算周期越长越精准，计算数据量较大；</a:t>
            </a:r>
            <a:endParaRPr lang="zh-CN" altLang="zh-CN" kern="1200" dirty="0">
              <a:solidFill>
                <a:srgbClr val="181818"/>
              </a:solidFill>
              <a:latin typeface="微软雅黑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1083321" y="4978492"/>
            <a:ext cx="1785937" cy="5143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kern="1200" dirty="0" smtClean="0">
                <a:solidFill>
                  <a:srgbClr val="FFFFFF"/>
                </a:solidFill>
                <a:latin typeface="微软雅黑"/>
              </a:rPr>
              <a:t>Kudu</a:t>
            </a:r>
            <a:r>
              <a:rPr lang="zh-CN" altLang="en-US" sz="1600" kern="1200" dirty="0" smtClean="0">
                <a:solidFill>
                  <a:srgbClr val="FFFFFF"/>
                </a:solidFill>
                <a:latin typeface="微软雅黑"/>
              </a:rPr>
              <a:t>提供数据：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72653" y="5123510"/>
            <a:ext cx="770096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hangingPunct="1">
              <a:buFont typeface="Wingdings" pitchFamily="2" charset="2"/>
              <a:buChar char="ü"/>
            </a:pPr>
            <a:r>
              <a:rPr lang="zh-CN" altLang="en-US" kern="1200" dirty="0" smtClean="0">
                <a:solidFill>
                  <a:srgbClr val="181818"/>
                </a:solidFill>
                <a:latin typeface="微软雅黑"/>
              </a:rPr>
              <a:t>实体宽表：设备、端口、线路、关联关系表；</a:t>
            </a:r>
            <a:endParaRPr lang="en-US" altLang="zh-CN" kern="1200" dirty="0" smtClean="0">
              <a:solidFill>
                <a:srgbClr val="181818"/>
              </a:solidFill>
              <a:latin typeface="微软雅黑"/>
            </a:endParaRPr>
          </a:p>
        </p:txBody>
      </p:sp>
      <p:sp>
        <p:nvSpPr>
          <p:cNvPr id="10" name="Shape 2307"/>
          <p:cNvSpPr/>
          <p:nvPr/>
        </p:nvSpPr>
        <p:spPr>
          <a:xfrm>
            <a:off x="315712" y="-13469"/>
            <a:ext cx="555084" cy="727150"/>
          </a:xfrm>
          <a:prstGeom prst="rect">
            <a:avLst/>
          </a:prstGeom>
          <a:solidFill>
            <a:srgbClr val="52A7F9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defRPr sz="1600">
                <a:solidFill>
                  <a:srgbClr val="51A8F9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1" name="Shape 2308"/>
          <p:cNvSpPr/>
          <p:nvPr/>
        </p:nvSpPr>
        <p:spPr>
          <a:xfrm>
            <a:off x="385665" y="274228"/>
            <a:ext cx="415178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 defTabSz="412750">
              <a:defRPr sz="2000">
                <a:solidFill>
                  <a:schemeClr val="accent3">
                    <a:lumOff val="44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dirty="0" smtClean="0"/>
              <a:t>4.3</a:t>
            </a:r>
            <a:endParaRPr dirty="0"/>
          </a:p>
        </p:txBody>
      </p:sp>
      <p:sp>
        <p:nvSpPr>
          <p:cNvPr id="12" name="Shape 2309"/>
          <p:cNvSpPr/>
          <p:nvPr/>
        </p:nvSpPr>
        <p:spPr>
          <a:xfrm>
            <a:off x="1098550" y="283709"/>
            <a:ext cx="2513509" cy="383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defTabSz="457200">
              <a:lnSpc>
                <a:spcPct val="90000"/>
              </a:lnSpc>
              <a:defRPr sz="2400" b="1">
                <a:solidFill>
                  <a:srgbClr val="53585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/>
              <a:t>网络规划应用介绍</a:t>
            </a:r>
            <a:endParaRPr lang="en-US" altLang="zh-CN" sz="2400" b="1" dirty="0">
              <a:sym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4075792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圆角矩形 27"/>
          <p:cNvSpPr/>
          <p:nvPr/>
        </p:nvSpPr>
        <p:spPr bwMode="auto">
          <a:xfrm>
            <a:off x="1042981" y="1000125"/>
            <a:ext cx="1785937" cy="5143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600" kern="1200" dirty="0" smtClean="0">
                <a:solidFill>
                  <a:srgbClr val="FFFFFF"/>
                </a:solidFill>
                <a:latin typeface="微软雅黑"/>
              </a:rPr>
              <a:t>消费方：网运</a:t>
            </a:r>
          </a:p>
        </p:txBody>
      </p:sp>
      <p:sp>
        <p:nvSpPr>
          <p:cNvPr id="29" name="圆角矩形 28"/>
          <p:cNvSpPr/>
          <p:nvPr/>
        </p:nvSpPr>
        <p:spPr bwMode="auto">
          <a:xfrm>
            <a:off x="1042983" y="1733550"/>
            <a:ext cx="1785937" cy="5143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600" kern="1200" dirty="0" smtClean="0">
                <a:solidFill>
                  <a:srgbClr val="FFFFFF"/>
                </a:solidFill>
                <a:latin typeface="微软雅黑"/>
              </a:rPr>
              <a:t>业务需求：</a:t>
            </a:r>
          </a:p>
        </p:txBody>
      </p:sp>
      <p:sp>
        <p:nvSpPr>
          <p:cNvPr id="30" name="圆角矩形 29"/>
          <p:cNvSpPr/>
          <p:nvPr/>
        </p:nvSpPr>
        <p:spPr bwMode="auto">
          <a:xfrm>
            <a:off x="1083320" y="3670766"/>
            <a:ext cx="1785937" cy="5143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600" kern="1200" dirty="0" smtClean="0">
                <a:solidFill>
                  <a:srgbClr val="FFFFFF"/>
                </a:solidFill>
                <a:latin typeface="微软雅黑"/>
              </a:rPr>
              <a:t>取数特性：</a:t>
            </a:r>
          </a:p>
        </p:txBody>
      </p:sp>
      <p:sp>
        <p:nvSpPr>
          <p:cNvPr id="3" name="矩形 2"/>
          <p:cNvSpPr/>
          <p:nvPr/>
        </p:nvSpPr>
        <p:spPr>
          <a:xfrm>
            <a:off x="3072653" y="1757340"/>
            <a:ext cx="7453313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1">
              <a:buFont typeface="Wingdings" panose="05000000000000000000" pitchFamily="2" charset="2"/>
              <a:buChar char="Ø"/>
            </a:pPr>
            <a:r>
              <a:rPr lang="zh-CN" altLang="en-US" kern="1200" dirty="0">
                <a:solidFill>
                  <a:srgbClr val="181818"/>
                </a:solidFill>
                <a:latin typeface="微软雅黑" panose="020B0503020204020204" pitchFamily="34" charset="-122"/>
              </a:rPr>
              <a:t>建立五大维度指标体系</a:t>
            </a:r>
            <a:r>
              <a:rPr lang="en-US" altLang="zh-CN" kern="1200" dirty="0">
                <a:solidFill>
                  <a:srgbClr val="181818"/>
                </a:solidFill>
                <a:latin typeface="微软雅黑" panose="020B0503020204020204" pitchFamily="34" charset="-122"/>
              </a:rPr>
              <a:t>;</a:t>
            </a:r>
          </a:p>
          <a:p>
            <a:pPr hangingPunct="1">
              <a:buFont typeface="Wingdings" panose="05000000000000000000" pitchFamily="2" charset="2"/>
              <a:buChar char="Ø"/>
            </a:pPr>
            <a:r>
              <a:rPr lang="zh-CN" altLang="en-US" kern="1200" dirty="0">
                <a:solidFill>
                  <a:srgbClr val="181818"/>
                </a:solidFill>
                <a:latin typeface="微软雅黑" panose="020B0503020204020204" pitchFamily="34" charset="-122"/>
              </a:rPr>
              <a:t>将指标通过小区、商务楼宇、设备、区局多个维度呈现，以共享给不同角度的用户；</a:t>
            </a:r>
            <a:endParaRPr lang="en-US" altLang="zh-CN" kern="1200" dirty="0">
              <a:solidFill>
                <a:srgbClr val="181818"/>
              </a:solidFill>
              <a:latin typeface="微软雅黑" panose="020B0503020204020204" pitchFamily="34" charset="-122"/>
            </a:endParaRPr>
          </a:p>
          <a:p>
            <a:pPr hangingPunct="1">
              <a:buFont typeface="Wingdings" panose="05000000000000000000" pitchFamily="2" charset="2"/>
              <a:buChar char="Ø"/>
            </a:pPr>
            <a:r>
              <a:rPr lang="zh-CN" altLang="en-US" kern="1200" dirty="0">
                <a:solidFill>
                  <a:srgbClr val="181818"/>
                </a:solidFill>
                <a:latin typeface="微软雅黑" panose="020B0503020204020204" pitchFamily="34" charset="-122"/>
              </a:rPr>
              <a:t>将专题按使用对象进行编排，形成个性化应用使系统更接地气</a:t>
            </a:r>
            <a:r>
              <a:rPr lang="zh-CN" altLang="en-US" kern="1200" dirty="0" smtClean="0">
                <a:solidFill>
                  <a:srgbClr val="181818"/>
                </a:solidFill>
                <a:latin typeface="微软雅黑" panose="020B0503020204020204" pitchFamily="34" charset="-122"/>
              </a:rPr>
              <a:t>；</a:t>
            </a:r>
            <a:endParaRPr lang="en-US" altLang="zh-CN" kern="1200" dirty="0" smtClean="0">
              <a:solidFill>
                <a:srgbClr val="181818"/>
              </a:solidFill>
              <a:latin typeface="微软雅黑" panose="020B0503020204020204" pitchFamily="34" charset="-122"/>
            </a:endParaRPr>
          </a:p>
          <a:p>
            <a:pPr marL="457200" lvl="1" indent="0" hangingPunct="1">
              <a:buFont typeface="Wingdings" panose="05000000000000000000" pitchFamily="2" charset="2"/>
              <a:buChar char="Ø"/>
            </a:pPr>
            <a:r>
              <a:rPr lang="zh-CN" altLang="en-US" kern="1200" dirty="0">
                <a:solidFill>
                  <a:srgbClr val="181818"/>
                </a:solidFill>
              </a:rPr>
              <a:t>专题介绍</a:t>
            </a:r>
            <a:r>
              <a:rPr lang="en-US" altLang="zh-CN" kern="1200" dirty="0">
                <a:solidFill>
                  <a:srgbClr val="181818"/>
                </a:solidFill>
              </a:rPr>
              <a:t>-</a:t>
            </a:r>
            <a:r>
              <a:rPr lang="zh-CN" altLang="en-US" kern="1200" dirty="0">
                <a:solidFill>
                  <a:srgbClr val="181818"/>
                </a:solidFill>
              </a:rPr>
              <a:t>“政企装维一体化</a:t>
            </a:r>
            <a:r>
              <a:rPr lang="zh-CN" altLang="en-US" kern="1200" dirty="0" smtClean="0">
                <a:solidFill>
                  <a:srgbClr val="181818"/>
                </a:solidFill>
              </a:rPr>
              <a:t>”精确运维工作</a:t>
            </a:r>
            <a:endParaRPr lang="en-US" altLang="zh-CN" kern="1200" dirty="0" smtClean="0">
              <a:solidFill>
                <a:srgbClr val="181818"/>
              </a:solidFill>
            </a:endParaRPr>
          </a:p>
          <a:p>
            <a:pPr marL="457200" lvl="1" indent="0" hangingPunct="1">
              <a:buFont typeface="Wingdings" panose="05000000000000000000" pitchFamily="2" charset="2"/>
              <a:buChar char="Ø"/>
            </a:pPr>
            <a:r>
              <a:rPr lang="en-US" altLang="zh-CN" kern="1200" dirty="0">
                <a:solidFill>
                  <a:srgbClr val="181818"/>
                </a:solidFill>
              </a:rPr>
              <a:t>OLT</a:t>
            </a:r>
            <a:r>
              <a:rPr lang="zh-CN" altLang="en-US" kern="1200" dirty="0">
                <a:solidFill>
                  <a:srgbClr val="181818"/>
                </a:solidFill>
              </a:rPr>
              <a:t>低效标签</a:t>
            </a:r>
            <a:endParaRPr lang="en-US" altLang="zh-CN" kern="1200" dirty="0">
              <a:solidFill>
                <a:srgbClr val="181818"/>
              </a:solidFill>
              <a:latin typeface="微软雅黑" panose="020B0503020204020204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72652" y="3819572"/>
            <a:ext cx="770096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hangingPunct="1">
              <a:buFont typeface="Wingdings" pitchFamily="2" charset="2"/>
              <a:buChar char="ü"/>
            </a:pPr>
            <a:r>
              <a:rPr lang="zh-CN" altLang="en-US" kern="1200" dirty="0" smtClean="0">
                <a:solidFill>
                  <a:srgbClr val="181818"/>
                </a:solidFill>
                <a:latin typeface="微软雅黑"/>
              </a:rPr>
              <a:t>指标种类多，挖掘层对指标进行统一管理，形成</a:t>
            </a:r>
            <a:r>
              <a:rPr lang="en-US" altLang="zh-CN" kern="1200" dirty="0" smtClean="0">
                <a:solidFill>
                  <a:srgbClr val="181818"/>
                </a:solidFill>
                <a:latin typeface="微软雅黑"/>
              </a:rPr>
              <a:t>O</a:t>
            </a:r>
            <a:r>
              <a:rPr lang="zh-CN" altLang="en-US" kern="1200" dirty="0" smtClean="0">
                <a:solidFill>
                  <a:srgbClr val="181818"/>
                </a:solidFill>
                <a:latin typeface="微软雅黑"/>
              </a:rPr>
              <a:t>域指标库</a:t>
            </a:r>
            <a:endParaRPr lang="en-US" altLang="zh-CN" kern="1200" dirty="0" smtClean="0">
              <a:solidFill>
                <a:srgbClr val="181818"/>
              </a:solidFill>
              <a:latin typeface="微软雅黑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1083321" y="4401950"/>
            <a:ext cx="1785937" cy="5143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kern="1200" dirty="0" smtClean="0">
                <a:solidFill>
                  <a:srgbClr val="FFFFFF"/>
                </a:solidFill>
                <a:latin typeface="微软雅黑"/>
              </a:rPr>
              <a:t>Kudu</a:t>
            </a:r>
            <a:r>
              <a:rPr lang="zh-CN" altLang="en-US" sz="1600" kern="1200" dirty="0" smtClean="0">
                <a:solidFill>
                  <a:srgbClr val="FFFFFF"/>
                </a:solidFill>
                <a:latin typeface="微软雅黑"/>
              </a:rPr>
              <a:t>提供数据：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72653" y="4546968"/>
            <a:ext cx="770096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hangingPunct="1">
              <a:buFont typeface="Wingdings" pitchFamily="2" charset="2"/>
              <a:buChar char="ü"/>
            </a:pPr>
            <a:r>
              <a:rPr lang="zh-CN" altLang="en-US" kern="1200" dirty="0" smtClean="0">
                <a:solidFill>
                  <a:srgbClr val="181818"/>
                </a:solidFill>
                <a:latin typeface="微软雅黑"/>
              </a:rPr>
              <a:t>挖掘宽表：设备挖掘表、端口挖掘表、线路挖掘表、网格挖掘表；</a:t>
            </a:r>
            <a:endParaRPr lang="en-US" altLang="zh-CN" kern="1200" dirty="0" smtClean="0">
              <a:solidFill>
                <a:srgbClr val="181818"/>
              </a:solidFill>
              <a:latin typeface="微软雅黑"/>
            </a:endParaRPr>
          </a:p>
        </p:txBody>
      </p:sp>
      <p:sp>
        <p:nvSpPr>
          <p:cNvPr id="11" name="Shape 2307"/>
          <p:cNvSpPr/>
          <p:nvPr/>
        </p:nvSpPr>
        <p:spPr>
          <a:xfrm>
            <a:off x="315712" y="-13469"/>
            <a:ext cx="555084" cy="727150"/>
          </a:xfrm>
          <a:prstGeom prst="rect">
            <a:avLst/>
          </a:prstGeom>
          <a:solidFill>
            <a:srgbClr val="52A7F9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defRPr sz="1600">
                <a:solidFill>
                  <a:srgbClr val="51A8F9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2" name="Shape 2308"/>
          <p:cNvSpPr/>
          <p:nvPr/>
        </p:nvSpPr>
        <p:spPr>
          <a:xfrm>
            <a:off x="385665" y="274228"/>
            <a:ext cx="415178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 defTabSz="412750">
              <a:defRPr sz="2000">
                <a:solidFill>
                  <a:schemeClr val="accent3">
                    <a:lumOff val="44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dirty="0" smtClean="0"/>
              <a:t>4.4</a:t>
            </a:r>
            <a:endParaRPr dirty="0"/>
          </a:p>
        </p:txBody>
      </p:sp>
      <p:sp>
        <p:nvSpPr>
          <p:cNvPr id="13" name="Shape 2309"/>
          <p:cNvSpPr/>
          <p:nvPr/>
        </p:nvSpPr>
        <p:spPr>
          <a:xfrm>
            <a:off x="1098550" y="283709"/>
            <a:ext cx="3129062" cy="383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defTabSz="457200">
              <a:lnSpc>
                <a:spcPct val="90000"/>
              </a:lnSpc>
              <a:defRPr sz="2400" b="1">
                <a:solidFill>
                  <a:srgbClr val="53585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sz="2400" b="1" dirty="0" smtClean="0">
                <a:sym typeface="Microsoft YaHei"/>
              </a:rPr>
              <a:t>能力阀门指标体系应用</a:t>
            </a:r>
            <a:endParaRPr lang="en-US" altLang="zh-CN" sz="2400" b="1" dirty="0">
              <a:sym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8321578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/>
        </p:nvSpPr>
        <p:spPr>
          <a:xfrm>
            <a:off x="-1" y="3111500"/>
            <a:ext cx="12192001" cy="3752602"/>
          </a:xfrm>
          <a:prstGeom prst="rect">
            <a:avLst/>
          </a:prstGeom>
          <a:solidFill>
            <a:srgbClr val="469CF9"/>
          </a:solidFill>
          <a:ln w="12700"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</p:spPr>
        <p:txBody>
          <a:bodyPr lIns="25400" tIns="25400" rIns="25400" bIns="25400" anchor="ctr"/>
          <a:lstStyle/>
          <a:p>
            <a:pPr algn="ctr" defTabSz="412750">
              <a:defRPr sz="1600">
                <a:solidFill>
                  <a:schemeClr val="accent3">
                    <a:lumOff val="44000"/>
                  </a:scheme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pic>
        <p:nvPicPr>
          <p:cNvPr id="389" name="image8.png"/>
          <p:cNvPicPr>
            <a:picLocks noChangeAspect="1"/>
          </p:cNvPicPr>
          <p:nvPr/>
        </p:nvPicPr>
        <p:blipFill>
          <a:blip r:embed="rId3" cstate="print">
            <a:alphaModFix amt="10000"/>
            <a:extLst/>
          </a:blip>
          <a:srcRect l="3764" t="22578" b="20260"/>
          <a:stretch>
            <a:fillRect/>
          </a:stretch>
        </p:blipFill>
        <p:spPr>
          <a:xfrm>
            <a:off x="0" y="3079429"/>
            <a:ext cx="12192000" cy="3752602"/>
          </a:xfrm>
          <a:prstGeom prst="rect">
            <a:avLst/>
          </a:prstGeom>
          <a:ln w="12700">
            <a:miter lim="400000"/>
          </a:ln>
        </p:spPr>
      </p:pic>
      <p:sp>
        <p:nvSpPr>
          <p:cNvPr id="390" name="Shape 390"/>
          <p:cNvSpPr/>
          <p:nvPr/>
        </p:nvSpPr>
        <p:spPr>
          <a:xfrm>
            <a:off x="4228529" y="1315637"/>
            <a:ext cx="3639133" cy="3343576"/>
          </a:xfrm>
          <a:prstGeom prst="ellipse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defRPr sz="1600">
                <a:solidFill>
                  <a:schemeClr val="accent3">
                    <a:lumOff val="44000"/>
                  </a:scheme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391" name="Shape 391"/>
          <p:cNvSpPr/>
          <p:nvPr/>
        </p:nvSpPr>
        <p:spPr>
          <a:xfrm>
            <a:off x="4466902" y="3393193"/>
            <a:ext cx="3326580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ctr" defTabSz="412750">
              <a:defRPr sz="2400" b="1">
                <a:solidFill>
                  <a:srgbClr val="4489E5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l" defTabSz="914400"/>
            <a:r>
              <a:rPr lang="en-US" altLang="zh-CN" b="0" dirty="0" smtClean="0">
                <a:solidFill>
                  <a:srgbClr val="00B0F0"/>
                </a:solidFill>
                <a:sym typeface="Calibri"/>
              </a:rPr>
              <a:t>Kudu</a:t>
            </a:r>
            <a:r>
              <a:rPr lang="zh-CN" altLang="en-US" b="0" dirty="0" smtClean="0">
                <a:solidFill>
                  <a:srgbClr val="00B0F0"/>
                </a:solidFill>
                <a:sym typeface="Calibri"/>
              </a:rPr>
              <a:t>技术的介绍及定位</a:t>
            </a:r>
            <a:endParaRPr lang="zh-CN" altLang="en-US" b="0" dirty="0">
              <a:solidFill>
                <a:srgbClr val="00B0F0"/>
              </a:solidFill>
              <a:sym typeface="Calibri"/>
            </a:endParaRPr>
          </a:p>
        </p:txBody>
      </p:sp>
      <p:sp>
        <p:nvSpPr>
          <p:cNvPr id="392" name="Shape 392"/>
          <p:cNvSpPr/>
          <p:nvPr/>
        </p:nvSpPr>
        <p:spPr>
          <a:xfrm>
            <a:off x="5547332" y="1536700"/>
            <a:ext cx="1097336" cy="227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 defTabSz="412750">
              <a:defRPr sz="13200" b="1">
                <a:solidFill>
                  <a:srgbClr val="4489E5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dirty="0"/>
              <a:t>1</a:t>
            </a:r>
          </a:p>
        </p:txBody>
      </p:sp>
      <p:sp>
        <p:nvSpPr>
          <p:cNvPr id="10" name="Shape 394"/>
          <p:cNvSpPr/>
          <p:nvPr/>
        </p:nvSpPr>
        <p:spPr>
          <a:xfrm>
            <a:off x="7391382" y="4955731"/>
            <a:ext cx="1645641" cy="667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200000"/>
              </a:lnSpc>
              <a:buFont typeface="Wingdings"/>
              <a:defRPr sz="2200">
                <a:solidFill>
                  <a:schemeClr val="accent3">
                    <a:lumOff val="44000"/>
                  </a:schemeClr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algn="ctr"/>
            <a:r>
              <a:rPr lang="en-US" altLang="zh-CN" dirty="0" smtClean="0"/>
              <a:t>Kudu</a:t>
            </a:r>
            <a:r>
              <a:rPr lang="zh-CN" altLang="en-US" dirty="0" smtClean="0"/>
              <a:t>的定位</a:t>
            </a:r>
            <a:endParaRPr lang="zh-CN" altLang="en-US" dirty="0"/>
          </a:p>
        </p:txBody>
      </p:sp>
      <p:sp>
        <p:nvSpPr>
          <p:cNvPr id="11" name="Shape 393"/>
          <p:cNvSpPr/>
          <p:nvPr/>
        </p:nvSpPr>
        <p:spPr>
          <a:xfrm>
            <a:off x="585145" y="4955731"/>
            <a:ext cx="1502974" cy="7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200000"/>
              </a:lnSpc>
              <a:buFont typeface="Wingdings"/>
              <a:defRPr sz="2200">
                <a:solidFill>
                  <a:schemeClr val="accent3">
                    <a:lumOff val="44000"/>
                  </a:schemeClr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 smtClean="0"/>
              <a:t>需求及问题</a:t>
            </a:r>
            <a:endParaRPr lang="zh-CN" altLang="en-US" dirty="0"/>
          </a:p>
        </p:txBody>
      </p:sp>
      <p:sp>
        <p:nvSpPr>
          <p:cNvPr id="12" name="Shape 393"/>
          <p:cNvSpPr/>
          <p:nvPr/>
        </p:nvSpPr>
        <p:spPr>
          <a:xfrm>
            <a:off x="2007379" y="4980160"/>
            <a:ext cx="3343575" cy="667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200000"/>
              </a:lnSpc>
              <a:buFont typeface="Wingdings"/>
              <a:defRPr sz="2200">
                <a:solidFill>
                  <a:schemeClr val="accent3">
                    <a:lumOff val="44000"/>
                  </a:schemeClr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algn="ctr"/>
            <a:r>
              <a:rPr lang="en-US" altLang="zh-CN" dirty="0" smtClean="0"/>
              <a:t>Kudu</a:t>
            </a:r>
            <a:r>
              <a:rPr lang="zh-CN" altLang="en-US" dirty="0" smtClean="0"/>
              <a:t>技术特点</a:t>
            </a:r>
            <a:endParaRPr lang="zh-CN" altLang="en-US" dirty="0"/>
          </a:p>
        </p:txBody>
      </p:sp>
      <p:sp>
        <p:nvSpPr>
          <p:cNvPr id="13" name="Shape 393"/>
          <p:cNvSpPr/>
          <p:nvPr/>
        </p:nvSpPr>
        <p:spPr>
          <a:xfrm>
            <a:off x="4376309" y="4980161"/>
            <a:ext cx="3343575" cy="667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200000"/>
              </a:lnSpc>
              <a:buFont typeface="Wingdings"/>
              <a:defRPr sz="2200">
                <a:solidFill>
                  <a:schemeClr val="accent3">
                    <a:lumOff val="44000"/>
                  </a:schemeClr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algn="ctr"/>
            <a:r>
              <a:rPr lang="en-US" altLang="zh-CN" dirty="0" smtClean="0"/>
              <a:t>Kudu</a:t>
            </a:r>
            <a:r>
              <a:rPr lang="zh-CN" altLang="en-US" dirty="0" smtClean="0"/>
              <a:t>方案</a:t>
            </a:r>
            <a:endParaRPr lang="zh-CN" altLang="en-US" dirty="0"/>
          </a:p>
        </p:txBody>
      </p:sp>
      <p:sp>
        <p:nvSpPr>
          <p:cNvPr id="14" name="Shape 394"/>
          <p:cNvSpPr/>
          <p:nvPr/>
        </p:nvSpPr>
        <p:spPr>
          <a:xfrm>
            <a:off x="9679216" y="4955730"/>
            <a:ext cx="1927770" cy="667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200000"/>
              </a:lnSpc>
              <a:buFont typeface="Wingdings"/>
              <a:defRPr sz="2200">
                <a:solidFill>
                  <a:schemeClr val="accent3">
                    <a:lumOff val="44000"/>
                  </a:schemeClr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algn="ctr"/>
            <a:r>
              <a:rPr lang="en-US" altLang="zh-CN" dirty="0" smtClean="0"/>
              <a:t>Kudu</a:t>
            </a:r>
            <a:r>
              <a:rPr lang="zh-CN" altLang="en-US" dirty="0" smtClean="0"/>
              <a:t>建设原则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92241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 bwMode="auto">
          <a:xfrm>
            <a:off x="1042988" y="993401"/>
            <a:ext cx="1785937" cy="5143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600" kern="1200" dirty="0" smtClean="0">
                <a:solidFill>
                  <a:srgbClr val="FFFFFF"/>
                </a:solidFill>
                <a:latin typeface="微软雅黑"/>
              </a:rPr>
              <a:t>消费方：</a:t>
            </a:r>
            <a:r>
              <a:rPr lang="en-US" altLang="zh-CN" sz="1600" kern="1200" dirty="0" smtClean="0">
                <a:solidFill>
                  <a:srgbClr val="FFFFFF"/>
                </a:solidFill>
                <a:latin typeface="微软雅黑"/>
              </a:rPr>
              <a:t>NOC</a:t>
            </a:r>
            <a:endParaRPr lang="zh-CN" altLang="en-US" sz="1600" kern="1200" dirty="0" smtClean="0">
              <a:solidFill>
                <a:srgbClr val="FFFFFF"/>
              </a:solidFill>
              <a:latin typeface="微软雅黑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1042988" y="1701697"/>
            <a:ext cx="1785937" cy="5143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600" kern="1200" dirty="0" smtClean="0">
                <a:solidFill>
                  <a:srgbClr val="FFFFFF"/>
                </a:solidFill>
                <a:latin typeface="微软雅黑"/>
              </a:rPr>
              <a:t>业务需求：</a:t>
            </a:r>
          </a:p>
        </p:txBody>
      </p:sp>
      <p:sp>
        <p:nvSpPr>
          <p:cNvPr id="5" name="圆角矩形 4"/>
          <p:cNvSpPr/>
          <p:nvPr/>
        </p:nvSpPr>
        <p:spPr bwMode="auto">
          <a:xfrm>
            <a:off x="1042988" y="4590686"/>
            <a:ext cx="1785937" cy="5143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600" kern="1200" dirty="0" smtClean="0">
                <a:solidFill>
                  <a:srgbClr val="FFFFFF"/>
                </a:solidFill>
                <a:latin typeface="微软雅黑"/>
              </a:rPr>
              <a:t>取数特性：</a:t>
            </a:r>
          </a:p>
        </p:txBody>
      </p:sp>
      <p:sp>
        <p:nvSpPr>
          <p:cNvPr id="6" name="矩形 5"/>
          <p:cNvSpPr/>
          <p:nvPr/>
        </p:nvSpPr>
        <p:spPr>
          <a:xfrm>
            <a:off x="3065930" y="1701697"/>
            <a:ext cx="6096000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hangingPunct="1"/>
            <a:r>
              <a:rPr lang="en-US" altLang="zh-CN" kern="1200" dirty="0">
                <a:solidFill>
                  <a:srgbClr val="181818"/>
                </a:solidFill>
              </a:rPr>
              <a:t>1</a:t>
            </a:r>
            <a:r>
              <a:rPr lang="zh-CN" altLang="zh-CN" kern="1200" dirty="0">
                <a:solidFill>
                  <a:srgbClr val="181818"/>
                </a:solidFill>
              </a:rPr>
              <a:t>、网络拓扑能力提供：</a:t>
            </a:r>
          </a:p>
          <a:p>
            <a:pPr marL="285750" indent="-285750" hangingPunct="1">
              <a:buFont typeface="Wingdings" pitchFamily="2" charset="2"/>
              <a:buChar char="Ø"/>
            </a:pPr>
            <a:r>
              <a:rPr lang="zh-CN" altLang="zh-CN" kern="1200" dirty="0">
                <a:solidFill>
                  <a:srgbClr val="181818"/>
                </a:solidFill>
              </a:rPr>
              <a:t>提供传输专线业务网络分层拓扑查询及界面展示</a:t>
            </a:r>
          </a:p>
          <a:p>
            <a:pPr marL="285750" indent="-285750" hangingPunct="1">
              <a:buFont typeface="Wingdings" pitchFamily="2" charset="2"/>
              <a:buChar char="Ø"/>
            </a:pPr>
            <a:r>
              <a:rPr lang="zh-CN" altLang="zh-CN" kern="1200" dirty="0">
                <a:solidFill>
                  <a:srgbClr val="181818"/>
                </a:solidFill>
              </a:rPr>
              <a:t>提供数据专线业务网络分层拓扑查询及界面展示</a:t>
            </a:r>
          </a:p>
          <a:p>
            <a:pPr marL="285750" indent="-285750" hangingPunct="1">
              <a:buFont typeface="Wingdings" pitchFamily="2" charset="2"/>
              <a:buChar char="Ø"/>
            </a:pPr>
            <a:r>
              <a:rPr lang="zh-CN" altLang="zh-CN" kern="1200" dirty="0">
                <a:solidFill>
                  <a:srgbClr val="181818"/>
                </a:solidFill>
              </a:rPr>
              <a:t>提供传输无线拓扑查询及界面展示</a:t>
            </a:r>
          </a:p>
          <a:p>
            <a:pPr hangingPunct="1"/>
            <a:r>
              <a:rPr lang="en-US" altLang="zh-CN" kern="1200" dirty="0">
                <a:solidFill>
                  <a:srgbClr val="181818"/>
                </a:solidFill>
              </a:rPr>
              <a:t>2</a:t>
            </a:r>
            <a:r>
              <a:rPr lang="zh-CN" altLang="zh-CN" kern="1200" dirty="0">
                <a:solidFill>
                  <a:srgbClr val="181818"/>
                </a:solidFill>
              </a:rPr>
              <a:t>、网络节点</a:t>
            </a:r>
            <a:r>
              <a:rPr lang="en-US" altLang="zh-CN" kern="1200" dirty="0">
                <a:solidFill>
                  <a:srgbClr val="181818"/>
                </a:solidFill>
              </a:rPr>
              <a:t>GIS</a:t>
            </a:r>
            <a:r>
              <a:rPr lang="zh-CN" altLang="zh-CN" kern="1200" dirty="0">
                <a:solidFill>
                  <a:srgbClr val="181818"/>
                </a:solidFill>
              </a:rPr>
              <a:t>能力展示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412" y="3211867"/>
            <a:ext cx="6091518" cy="1378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3088341" y="4665848"/>
            <a:ext cx="60960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hangingPunct="1"/>
            <a:r>
              <a:rPr lang="zh-CN" altLang="en-US" kern="1200" dirty="0" smtClean="0">
                <a:solidFill>
                  <a:srgbClr val="181818"/>
                </a:solidFill>
              </a:rPr>
              <a:t>基于拓扑的计算关联复杂；</a:t>
            </a:r>
            <a:endParaRPr lang="en-US" altLang="zh-CN" kern="1200" dirty="0" smtClean="0">
              <a:solidFill>
                <a:srgbClr val="181818"/>
              </a:solidFill>
            </a:endParaRPr>
          </a:p>
          <a:p>
            <a:pPr hangingPunct="1"/>
            <a:r>
              <a:rPr lang="zh-CN" altLang="en-US" kern="1200" dirty="0">
                <a:solidFill>
                  <a:srgbClr val="181818"/>
                </a:solidFill>
              </a:rPr>
              <a:t>实时</a:t>
            </a:r>
            <a:r>
              <a:rPr lang="zh-CN" altLang="en-US" kern="1200" dirty="0" smtClean="0">
                <a:solidFill>
                  <a:srgbClr val="181818"/>
                </a:solidFill>
              </a:rPr>
              <a:t>性要求高；</a:t>
            </a:r>
            <a:endParaRPr lang="en-US" altLang="zh-CN" kern="1200" dirty="0" smtClean="0">
              <a:solidFill>
                <a:srgbClr val="181818"/>
              </a:solidFill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1042985" y="5389681"/>
            <a:ext cx="1785937" cy="5143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kern="1200" dirty="0" smtClean="0">
                <a:solidFill>
                  <a:srgbClr val="FFFFFF"/>
                </a:solidFill>
                <a:latin typeface="微软雅黑"/>
              </a:rPr>
              <a:t>Kudu</a:t>
            </a:r>
            <a:r>
              <a:rPr lang="zh-CN" altLang="en-US" sz="1600" kern="1200" dirty="0" smtClean="0">
                <a:solidFill>
                  <a:srgbClr val="FFFFFF"/>
                </a:solidFill>
                <a:latin typeface="微软雅黑"/>
              </a:rPr>
              <a:t>提供数据：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88341" y="5462190"/>
            <a:ext cx="7700963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hangingPunct="1">
              <a:buFont typeface="Wingdings" pitchFamily="2" charset="2"/>
              <a:buChar char="ü"/>
            </a:pPr>
            <a:r>
              <a:rPr lang="zh-CN" altLang="en-US" kern="1200" dirty="0" smtClean="0">
                <a:solidFill>
                  <a:srgbClr val="181818"/>
                </a:solidFill>
                <a:latin typeface="微软雅黑"/>
              </a:rPr>
              <a:t>实体宽表：设备、端口、线路、设施、地址、关联关系表；</a:t>
            </a:r>
            <a:endParaRPr lang="en-US" altLang="zh-CN" kern="1200" dirty="0" smtClean="0">
              <a:solidFill>
                <a:srgbClr val="181818"/>
              </a:solidFill>
              <a:latin typeface="微软雅黑"/>
            </a:endParaRPr>
          </a:p>
          <a:p>
            <a:pPr marL="285750" indent="-285750" hangingPunct="1">
              <a:buFont typeface="Wingdings" pitchFamily="2" charset="2"/>
              <a:buChar char="ü"/>
            </a:pPr>
            <a:r>
              <a:rPr lang="en-US" altLang="zh-CN" kern="1200" dirty="0" smtClean="0">
                <a:solidFill>
                  <a:srgbClr val="181818"/>
                </a:solidFill>
                <a:latin typeface="微软雅黑"/>
              </a:rPr>
              <a:t>Kudu</a:t>
            </a:r>
            <a:r>
              <a:rPr lang="zh-CN" altLang="en-US" kern="1200" dirty="0" smtClean="0">
                <a:solidFill>
                  <a:srgbClr val="181818"/>
                </a:solidFill>
                <a:latin typeface="微软雅黑"/>
              </a:rPr>
              <a:t>基表：</a:t>
            </a:r>
            <a:endParaRPr lang="en-US" altLang="zh-CN" kern="1200" dirty="0" smtClean="0">
              <a:solidFill>
                <a:srgbClr val="181818"/>
              </a:solidFill>
              <a:latin typeface="微软雅黑"/>
            </a:endParaRPr>
          </a:p>
        </p:txBody>
      </p:sp>
      <p:sp>
        <p:nvSpPr>
          <p:cNvPr id="12" name="Shape 2307"/>
          <p:cNvSpPr/>
          <p:nvPr/>
        </p:nvSpPr>
        <p:spPr>
          <a:xfrm>
            <a:off x="315712" y="-13469"/>
            <a:ext cx="555084" cy="727150"/>
          </a:xfrm>
          <a:prstGeom prst="rect">
            <a:avLst/>
          </a:prstGeom>
          <a:solidFill>
            <a:srgbClr val="52A7F9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defRPr sz="1600">
                <a:solidFill>
                  <a:srgbClr val="51A8F9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" name="Shape 2308"/>
          <p:cNvSpPr/>
          <p:nvPr/>
        </p:nvSpPr>
        <p:spPr>
          <a:xfrm>
            <a:off x="385665" y="274228"/>
            <a:ext cx="415178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 defTabSz="412750">
              <a:defRPr sz="2000">
                <a:solidFill>
                  <a:schemeClr val="accent3">
                    <a:lumOff val="44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dirty="0" smtClean="0"/>
              <a:t>4.5</a:t>
            </a:r>
            <a:endParaRPr dirty="0"/>
          </a:p>
        </p:txBody>
      </p:sp>
      <p:sp>
        <p:nvSpPr>
          <p:cNvPr id="14" name="Shape 2309"/>
          <p:cNvSpPr/>
          <p:nvPr/>
        </p:nvSpPr>
        <p:spPr>
          <a:xfrm>
            <a:off x="1098550" y="283709"/>
            <a:ext cx="2513509" cy="383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defTabSz="457200">
              <a:lnSpc>
                <a:spcPct val="90000"/>
              </a:lnSpc>
              <a:defRPr sz="2400" b="1">
                <a:solidFill>
                  <a:srgbClr val="53585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 smtClean="0"/>
              <a:t>网络拓扑应用</a:t>
            </a:r>
            <a:r>
              <a:rPr lang="zh-CN" altLang="en-US" dirty="0"/>
              <a:t>介绍</a:t>
            </a:r>
            <a:endParaRPr lang="en-US" altLang="zh-CN" sz="2400" b="1" dirty="0">
              <a:sym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2037893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 bwMode="auto">
          <a:xfrm>
            <a:off x="1042988" y="1257300"/>
            <a:ext cx="1785937" cy="5143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600" kern="1200" dirty="0" smtClean="0">
                <a:solidFill>
                  <a:srgbClr val="FFFFFF"/>
                </a:solidFill>
                <a:latin typeface="微软雅黑"/>
              </a:rPr>
              <a:t>消费方：网运</a:t>
            </a:r>
          </a:p>
        </p:txBody>
      </p:sp>
      <p:sp>
        <p:nvSpPr>
          <p:cNvPr id="4" name="圆角矩形 3"/>
          <p:cNvSpPr/>
          <p:nvPr/>
        </p:nvSpPr>
        <p:spPr bwMode="auto">
          <a:xfrm>
            <a:off x="1042988" y="2069068"/>
            <a:ext cx="1785937" cy="5143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600" kern="1200" dirty="0" smtClean="0">
                <a:solidFill>
                  <a:srgbClr val="FFFFFF"/>
                </a:solidFill>
                <a:latin typeface="微软雅黑"/>
              </a:rPr>
              <a:t>业务需求：</a:t>
            </a:r>
          </a:p>
        </p:txBody>
      </p:sp>
      <p:sp>
        <p:nvSpPr>
          <p:cNvPr id="5" name="圆角矩形 4"/>
          <p:cNvSpPr/>
          <p:nvPr/>
        </p:nvSpPr>
        <p:spPr bwMode="auto">
          <a:xfrm>
            <a:off x="1042986" y="4341158"/>
            <a:ext cx="1785937" cy="5143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600" kern="1200" dirty="0" smtClean="0">
                <a:solidFill>
                  <a:srgbClr val="FFFFFF"/>
                </a:solidFill>
                <a:latin typeface="微软雅黑"/>
              </a:rPr>
              <a:t>取数特性：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76149" y="2069068"/>
            <a:ext cx="770096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hangingPunct="1">
              <a:buFont typeface="Wingdings" pitchFamily="2" charset="2"/>
              <a:buChar char="ü"/>
            </a:pPr>
            <a:r>
              <a:rPr lang="zh-CN" altLang="en-US" kern="1200" dirty="0" smtClean="0">
                <a:solidFill>
                  <a:srgbClr val="181818"/>
                </a:solidFill>
                <a:latin typeface="微软雅黑"/>
              </a:rPr>
              <a:t>实现无线网、交换网上传集团指标的计算与实现</a:t>
            </a:r>
            <a:endParaRPr lang="zh-CN" altLang="zh-CN" kern="1200" dirty="0">
              <a:solidFill>
                <a:srgbClr val="181818"/>
              </a:solidFill>
              <a:latin typeface="微软雅黑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3573268" y="3236116"/>
            <a:ext cx="1143542" cy="36587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600" kern="1200" dirty="0" smtClean="0">
                <a:solidFill>
                  <a:srgbClr val="FFFFFF"/>
                </a:solidFill>
                <a:latin typeface="微软雅黑"/>
              </a:rPr>
              <a:t>无线库</a:t>
            </a:r>
          </a:p>
        </p:txBody>
      </p:sp>
      <p:sp>
        <p:nvSpPr>
          <p:cNvPr id="12" name="圆角矩形 11"/>
          <p:cNvSpPr/>
          <p:nvPr/>
        </p:nvSpPr>
        <p:spPr bwMode="auto">
          <a:xfrm>
            <a:off x="3207541" y="3824704"/>
            <a:ext cx="1509270" cy="36587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600" kern="1200" dirty="0" smtClean="0">
                <a:solidFill>
                  <a:srgbClr val="FFFFFF"/>
                </a:solidFill>
                <a:latin typeface="微软雅黑"/>
              </a:rPr>
              <a:t>交换库</a:t>
            </a:r>
          </a:p>
        </p:txBody>
      </p:sp>
      <p:sp>
        <p:nvSpPr>
          <p:cNvPr id="13" name="圆角矩形 12"/>
          <p:cNvSpPr/>
          <p:nvPr/>
        </p:nvSpPr>
        <p:spPr bwMode="auto">
          <a:xfrm>
            <a:off x="5028981" y="3236116"/>
            <a:ext cx="1509270" cy="95446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600" kern="1200" dirty="0" smtClean="0">
                <a:solidFill>
                  <a:srgbClr val="FFFFFF"/>
                </a:solidFill>
                <a:latin typeface="微软雅黑"/>
              </a:rPr>
              <a:t>综合资源库</a:t>
            </a:r>
          </a:p>
        </p:txBody>
      </p:sp>
      <p:sp>
        <p:nvSpPr>
          <p:cNvPr id="15" name="圆角矩形 14"/>
          <p:cNvSpPr/>
          <p:nvPr/>
        </p:nvSpPr>
        <p:spPr bwMode="auto">
          <a:xfrm>
            <a:off x="7015410" y="3236116"/>
            <a:ext cx="1509270" cy="95446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kern="1200" dirty="0" smtClean="0">
                <a:solidFill>
                  <a:srgbClr val="FFFFFF"/>
                </a:solidFill>
                <a:latin typeface="微软雅黑"/>
              </a:rPr>
              <a:t>BC</a:t>
            </a:r>
            <a:r>
              <a:rPr lang="zh-CN" altLang="en-US" sz="1600" kern="1200" dirty="0">
                <a:solidFill>
                  <a:srgbClr val="FFFFFF"/>
                </a:solidFill>
                <a:latin typeface="微软雅黑"/>
              </a:rPr>
              <a:t>库</a:t>
            </a:r>
            <a:endParaRPr lang="zh-CN" altLang="en-US" sz="1600" kern="1200" dirty="0" smtClean="0">
              <a:solidFill>
                <a:srgbClr val="FFFFFF"/>
              </a:solidFill>
              <a:latin typeface="微软雅黑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9140801" y="3236116"/>
            <a:ext cx="1509270" cy="95446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kern="1200" dirty="0" smtClean="0">
                <a:solidFill>
                  <a:srgbClr val="FFFFFF"/>
                </a:solidFill>
                <a:latin typeface="微软雅黑"/>
              </a:rPr>
              <a:t>Kudu</a:t>
            </a:r>
            <a:r>
              <a:rPr lang="zh-CN" altLang="en-US" sz="1600" kern="1200" dirty="0" smtClean="0">
                <a:solidFill>
                  <a:srgbClr val="FFFFFF"/>
                </a:solidFill>
                <a:latin typeface="微软雅黑"/>
              </a:rPr>
              <a:t>基表</a:t>
            </a:r>
            <a:endParaRPr lang="en-US" altLang="zh-CN" sz="1600" kern="1200" dirty="0" smtClean="0">
              <a:solidFill>
                <a:srgbClr val="FFFFFF"/>
              </a:solidFill>
              <a:latin typeface="微软雅黑"/>
            </a:endParaRPr>
          </a:p>
          <a:p>
            <a:pPr algn="ctr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kern="1200" dirty="0" smtClean="0">
                <a:solidFill>
                  <a:srgbClr val="FFFFFF"/>
                </a:solidFill>
                <a:latin typeface="微软雅黑"/>
              </a:rPr>
              <a:t>Kudu</a:t>
            </a:r>
            <a:r>
              <a:rPr lang="zh-CN" altLang="en-US" sz="1600" kern="1200" dirty="0" smtClean="0">
                <a:solidFill>
                  <a:srgbClr val="FFFFFF"/>
                </a:solidFill>
                <a:latin typeface="微软雅黑"/>
              </a:rPr>
              <a:t>宽表</a:t>
            </a:r>
          </a:p>
        </p:txBody>
      </p:sp>
      <p:sp>
        <p:nvSpPr>
          <p:cNvPr id="17" name="圆角矩形 16"/>
          <p:cNvSpPr/>
          <p:nvPr/>
        </p:nvSpPr>
        <p:spPr bwMode="auto">
          <a:xfrm>
            <a:off x="3236261" y="2479438"/>
            <a:ext cx="7310600" cy="36587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600" kern="1200" dirty="0" smtClean="0">
                <a:solidFill>
                  <a:srgbClr val="FFFFFF"/>
                </a:solidFill>
                <a:latin typeface="微软雅黑"/>
              </a:rPr>
              <a:t>能力指标系统</a:t>
            </a:r>
          </a:p>
        </p:txBody>
      </p:sp>
      <p:cxnSp>
        <p:nvCxnSpPr>
          <p:cNvPr id="18" name="直接箭头连接符 17"/>
          <p:cNvCxnSpPr>
            <a:stCxn id="11" idx="3"/>
            <a:endCxn id="13" idx="1"/>
          </p:cNvCxnSpPr>
          <p:nvPr/>
        </p:nvCxnSpPr>
        <p:spPr bwMode="auto">
          <a:xfrm>
            <a:off x="4716810" y="3419053"/>
            <a:ext cx="312171" cy="29429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2" idx="3"/>
            <a:endCxn id="13" idx="1"/>
          </p:cNvCxnSpPr>
          <p:nvPr/>
        </p:nvCxnSpPr>
        <p:spPr bwMode="auto">
          <a:xfrm flipV="1">
            <a:off x="4716811" y="3713347"/>
            <a:ext cx="312170" cy="29429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3" idx="3"/>
            <a:endCxn id="15" idx="1"/>
          </p:cNvCxnSpPr>
          <p:nvPr/>
        </p:nvCxnSpPr>
        <p:spPr bwMode="auto">
          <a:xfrm>
            <a:off x="6538251" y="3713347"/>
            <a:ext cx="477159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5" idx="3"/>
            <a:endCxn id="16" idx="1"/>
          </p:cNvCxnSpPr>
          <p:nvPr/>
        </p:nvCxnSpPr>
        <p:spPr bwMode="auto">
          <a:xfrm>
            <a:off x="8524680" y="3713347"/>
            <a:ext cx="616121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6" idx="0"/>
          </p:cNvCxnSpPr>
          <p:nvPr/>
        </p:nvCxnSpPr>
        <p:spPr bwMode="auto">
          <a:xfrm flipV="1">
            <a:off x="9895436" y="2845312"/>
            <a:ext cx="0" cy="39080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1" idx="0"/>
          </p:cNvCxnSpPr>
          <p:nvPr/>
        </p:nvCxnSpPr>
        <p:spPr bwMode="auto">
          <a:xfrm flipH="1" flipV="1">
            <a:off x="4145038" y="2845313"/>
            <a:ext cx="1" cy="39080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 bwMode="auto">
          <a:xfrm flipV="1">
            <a:off x="3400952" y="2845313"/>
            <a:ext cx="0" cy="101518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041079" y="4454610"/>
            <a:ext cx="770096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hangingPunct="1">
              <a:buFont typeface="Wingdings" pitchFamily="2" charset="2"/>
              <a:buChar char="ü"/>
            </a:pPr>
            <a:r>
              <a:rPr lang="zh-CN" altLang="en-US" kern="1200" dirty="0" smtClean="0">
                <a:solidFill>
                  <a:srgbClr val="181818"/>
                </a:solidFill>
                <a:latin typeface="微软雅黑"/>
              </a:rPr>
              <a:t>实现无线网、交换网上传集团指标的计算与实现</a:t>
            </a:r>
            <a:endParaRPr lang="zh-CN" altLang="zh-CN" kern="1200" dirty="0">
              <a:solidFill>
                <a:srgbClr val="181818"/>
              </a:solidFill>
              <a:latin typeface="微软雅黑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23551" y="5388022"/>
            <a:ext cx="770096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hangingPunct="1">
              <a:buFont typeface="Wingdings" pitchFamily="2" charset="2"/>
              <a:buChar char="ü"/>
            </a:pPr>
            <a:r>
              <a:rPr lang="zh-CN" altLang="en-US" kern="1200" dirty="0" smtClean="0">
                <a:solidFill>
                  <a:srgbClr val="181818"/>
                </a:solidFill>
                <a:latin typeface="微软雅黑"/>
              </a:rPr>
              <a:t>挖掘宽表：</a:t>
            </a:r>
            <a:endParaRPr lang="en-US" altLang="zh-CN" kern="1200" dirty="0" smtClean="0">
              <a:solidFill>
                <a:srgbClr val="181818"/>
              </a:solidFill>
              <a:latin typeface="微软雅黑"/>
            </a:endParaRPr>
          </a:p>
        </p:txBody>
      </p:sp>
      <p:sp>
        <p:nvSpPr>
          <p:cNvPr id="43" name="圆角矩形 42"/>
          <p:cNvSpPr/>
          <p:nvPr/>
        </p:nvSpPr>
        <p:spPr bwMode="auto">
          <a:xfrm>
            <a:off x="1042988" y="5243004"/>
            <a:ext cx="1785937" cy="5143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kern="1200" dirty="0" smtClean="0">
                <a:solidFill>
                  <a:srgbClr val="FFFFFF"/>
                </a:solidFill>
                <a:latin typeface="微软雅黑"/>
              </a:rPr>
              <a:t>Kudu</a:t>
            </a:r>
            <a:r>
              <a:rPr lang="zh-CN" altLang="en-US" sz="1600" kern="1200" dirty="0" smtClean="0">
                <a:solidFill>
                  <a:srgbClr val="FFFFFF"/>
                </a:solidFill>
                <a:latin typeface="微软雅黑"/>
              </a:rPr>
              <a:t>提供数据：</a:t>
            </a:r>
          </a:p>
        </p:txBody>
      </p:sp>
      <p:sp>
        <p:nvSpPr>
          <p:cNvPr id="24" name="Shape 2307"/>
          <p:cNvSpPr/>
          <p:nvPr/>
        </p:nvSpPr>
        <p:spPr>
          <a:xfrm>
            <a:off x="315712" y="-13469"/>
            <a:ext cx="555084" cy="727150"/>
          </a:xfrm>
          <a:prstGeom prst="rect">
            <a:avLst/>
          </a:prstGeom>
          <a:solidFill>
            <a:srgbClr val="52A7F9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defRPr sz="1600">
                <a:solidFill>
                  <a:srgbClr val="51A8F9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5" name="Shape 2308"/>
          <p:cNvSpPr/>
          <p:nvPr/>
        </p:nvSpPr>
        <p:spPr>
          <a:xfrm>
            <a:off x="385665" y="274228"/>
            <a:ext cx="415178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 defTabSz="412750">
              <a:defRPr sz="2000">
                <a:solidFill>
                  <a:schemeClr val="accent3">
                    <a:lumOff val="44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dirty="0" smtClean="0"/>
              <a:t>4.6</a:t>
            </a:r>
            <a:endParaRPr dirty="0"/>
          </a:p>
        </p:txBody>
      </p:sp>
      <p:sp>
        <p:nvSpPr>
          <p:cNvPr id="27" name="Shape 2309"/>
          <p:cNvSpPr/>
          <p:nvPr/>
        </p:nvSpPr>
        <p:spPr>
          <a:xfrm>
            <a:off x="1098550" y="283709"/>
            <a:ext cx="2513509" cy="383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defTabSz="457200">
              <a:lnSpc>
                <a:spcPct val="90000"/>
              </a:lnSpc>
              <a:defRPr sz="2400" b="1">
                <a:solidFill>
                  <a:srgbClr val="53585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 smtClean="0"/>
              <a:t>能力指标应用</a:t>
            </a:r>
            <a:r>
              <a:rPr lang="zh-CN" altLang="en-US" dirty="0"/>
              <a:t>介绍</a:t>
            </a:r>
            <a:endParaRPr lang="en-US" altLang="zh-CN" sz="2400" b="1" dirty="0">
              <a:sym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6994724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3" name="gic15921630.jpg"/>
          <p:cNvPicPr>
            <a:picLocks noChangeAspect="1"/>
          </p:cNvPicPr>
          <p:nvPr/>
        </p:nvPicPr>
        <p:blipFill>
          <a:blip r:embed="rId3" cstate="print">
            <a:extLst/>
          </a:blip>
          <a:srcRect l="19440" r="13290"/>
          <a:stretch>
            <a:fillRect/>
          </a:stretch>
        </p:blipFill>
        <p:spPr>
          <a:xfrm>
            <a:off x="-137688" y="-32498"/>
            <a:ext cx="12467375" cy="6922996"/>
          </a:xfrm>
          <a:prstGeom prst="rect">
            <a:avLst/>
          </a:prstGeom>
          <a:ln w="12700">
            <a:miter lim="400000"/>
          </a:ln>
        </p:spPr>
      </p:pic>
      <p:sp>
        <p:nvSpPr>
          <p:cNvPr id="3664" name="Shape 3664"/>
          <p:cNvSpPr/>
          <p:nvPr/>
        </p:nvSpPr>
        <p:spPr>
          <a:xfrm>
            <a:off x="-137688" y="-32498"/>
            <a:ext cx="12467375" cy="6922996"/>
          </a:xfrm>
          <a:prstGeom prst="rect">
            <a:avLst/>
          </a:prstGeom>
          <a:solidFill>
            <a:srgbClr val="001674">
              <a:alpha val="7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defRPr sz="1600">
                <a:solidFill>
                  <a:schemeClr val="accent3">
                    <a:lumOff val="44000"/>
                  </a:scheme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3665" name="Shape 3665"/>
          <p:cNvSpPr/>
          <p:nvPr/>
        </p:nvSpPr>
        <p:spPr>
          <a:xfrm>
            <a:off x="4175918" y="3892788"/>
            <a:ext cx="4005264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just">
              <a:defRPr sz="2000">
                <a:solidFill>
                  <a:schemeClr val="accent3">
                    <a:lumOff val="44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dirty="0"/>
              <a:t>THANKS FOR YOUR </a:t>
            </a:r>
            <a:r>
              <a:rPr sz="1600" dirty="0"/>
              <a:t>ATTENTION</a:t>
            </a:r>
          </a:p>
        </p:txBody>
      </p:sp>
      <p:sp>
        <p:nvSpPr>
          <p:cNvPr id="3666" name="Shape 3666"/>
          <p:cNvSpPr/>
          <p:nvPr/>
        </p:nvSpPr>
        <p:spPr>
          <a:xfrm>
            <a:off x="4175918" y="2589980"/>
            <a:ext cx="4348164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6600" b="1">
                <a:solidFill>
                  <a:schemeClr val="accent3">
                    <a:lumOff val="44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dirty="0" err="1"/>
              <a:t>感谢指导</a:t>
            </a:r>
            <a:r>
              <a:rPr dirty="0"/>
              <a:t>！</a:t>
            </a:r>
          </a:p>
        </p:txBody>
      </p:sp>
      <p:sp>
        <p:nvSpPr>
          <p:cNvPr id="3667" name="Shape 3667"/>
          <p:cNvSpPr/>
          <p:nvPr/>
        </p:nvSpPr>
        <p:spPr>
          <a:xfrm>
            <a:off x="5447573" y="6361888"/>
            <a:ext cx="1103826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chemeClr val="accent3">
                    <a:lumOff val="44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dirty="0"/>
              <a:t>201</a:t>
            </a:r>
            <a:r>
              <a:rPr lang="en-US" dirty="0"/>
              <a:t>7</a:t>
            </a:r>
            <a:r>
              <a:rPr dirty="0"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rPr lang="en-US" dirty="0">
                <a:latin typeface="Microsoft YaHei"/>
                <a:ea typeface="Microsoft YaHei"/>
                <a:cs typeface="宋体"/>
                <a:sym typeface="Microsoft YaHei"/>
              </a:rPr>
              <a:t>3</a:t>
            </a:r>
            <a:r>
              <a:rPr dirty="0">
                <a:latin typeface="宋体"/>
                <a:ea typeface="宋体"/>
                <a:cs typeface="宋体"/>
                <a:sym typeface="宋体"/>
              </a:rPr>
              <a:t>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checker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6126480" y="2050115"/>
            <a:ext cx="5826034" cy="454777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9066" y="2050115"/>
            <a:ext cx="5601762" cy="454777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aphicFrame>
        <p:nvGraphicFramePr>
          <p:cNvPr id="2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1145836"/>
              </p:ext>
            </p:extLst>
          </p:nvPr>
        </p:nvGraphicFramePr>
        <p:xfrm>
          <a:off x="696762" y="2366180"/>
          <a:ext cx="5063953" cy="4231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矩形 2"/>
          <p:cNvSpPr/>
          <p:nvPr/>
        </p:nvSpPr>
        <p:spPr>
          <a:xfrm>
            <a:off x="598154" y="988745"/>
            <a:ext cx="11171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随着时代的发展，对数据的完整，准确和快速有了更高的要求。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传统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应用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迁移至大数据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平台，将面临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最主要的三大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挑战：增量更新、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复杂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操作和秒级查询。现有的大数据平台不能满足上述三大挑战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Shape 2307"/>
          <p:cNvSpPr/>
          <p:nvPr/>
        </p:nvSpPr>
        <p:spPr>
          <a:xfrm>
            <a:off x="315712" y="-13469"/>
            <a:ext cx="555084" cy="727150"/>
          </a:xfrm>
          <a:prstGeom prst="rect">
            <a:avLst/>
          </a:prstGeom>
          <a:solidFill>
            <a:srgbClr val="52A7F9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defRPr sz="1600">
                <a:solidFill>
                  <a:srgbClr val="51A8F9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" name="Shape 2309"/>
          <p:cNvSpPr/>
          <p:nvPr/>
        </p:nvSpPr>
        <p:spPr>
          <a:xfrm>
            <a:off x="1098550" y="283709"/>
            <a:ext cx="2821285" cy="383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defTabSz="457200">
              <a:lnSpc>
                <a:spcPct val="90000"/>
              </a:lnSpc>
              <a:defRPr sz="2400" b="1">
                <a:solidFill>
                  <a:srgbClr val="53585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sz="2400" b="1" dirty="0" smtClean="0">
                <a:sym typeface="Microsoft YaHei"/>
              </a:rPr>
              <a:t>业务需求和面临问题</a:t>
            </a:r>
            <a:endParaRPr lang="zh-CN" altLang="en-US" sz="2400" b="1" dirty="0">
              <a:sym typeface="Microsoft YaHei"/>
            </a:endParaRPr>
          </a:p>
        </p:txBody>
      </p:sp>
      <p:sp>
        <p:nvSpPr>
          <p:cNvPr id="6" name="Shape 2308"/>
          <p:cNvSpPr/>
          <p:nvPr/>
        </p:nvSpPr>
        <p:spPr>
          <a:xfrm>
            <a:off x="279066" y="274228"/>
            <a:ext cx="628377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 defTabSz="412750">
              <a:defRPr sz="2000">
                <a:solidFill>
                  <a:schemeClr val="accent3">
                    <a:lumOff val="44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dirty="0" smtClean="0"/>
              <a:t>1.1.2</a:t>
            </a:r>
            <a:endParaRPr dirty="0"/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396679306"/>
              </p:ext>
            </p:extLst>
          </p:nvPr>
        </p:nvGraphicFramePr>
        <p:xfrm>
          <a:off x="6296298" y="2599511"/>
          <a:ext cx="5408966" cy="3959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矩形 8"/>
          <p:cNvSpPr/>
          <p:nvPr/>
        </p:nvSpPr>
        <p:spPr>
          <a:xfrm>
            <a:off x="2579359" y="2185101"/>
            <a:ext cx="10521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三大挑战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734888" y="2154619"/>
            <a:ext cx="26500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传统大数据平台面临的问题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56369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4754882" y="1272667"/>
            <a:ext cx="7290342" cy="5350202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Shape 2307"/>
          <p:cNvSpPr/>
          <p:nvPr/>
        </p:nvSpPr>
        <p:spPr>
          <a:xfrm>
            <a:off x="315712" y="-13469"/>
            <a:ext cx="555084" cy="727150"/>
          </a:xfrm>
          <a:prstGeom prst="rect">
            <a:avLst/>
          </a:prstGeom>
          <a:solidFill>
            <a:srgbClr val="52A7F9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defRPr sz="1600">
                <a:solidFill>
                  <a:srgbClr val="51A8F9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2" name="Shape 2308"/>
          <p:cNvSpPr/>
          <p:nvPr/>
        </p:nvSpPr>
        <p:spPr>
          <a:xfrm>
            <a:off x="279066" y="274228"/>
            <a:ext cx="628377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 defTabSz="412750">
              <a:defRPr sz="2000">
                <a:solidFill>
                  <a:schemeClr val="accent3">
                    <a:lumOff val="44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dirty="0" smtClean="0"/>
              <a:t>1.2.1</a:t>
            </a:r>
            <a:endParaRPr dirty="0"/>
          </a:p>
        </p:txBody>
      </p:sp>
      <p:sp>
        <p:nvSpPr>
          <p:cNvPr id="33" name="Shape 2309"/>
          <p:cNvSpPr/>
          <p:nvPr/>
        </p:nvSpPr>
        <p:spPr>
          <a:xfrm>
            <a:off x="1098550" y="283709"/>
            <a:ext cx="3944991" cy="383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defTabSz="457200">
              <a:lnSpc>
                <a:spcPct val="90000"/>
              </a:lnSpc>
              <a:defRPr sz="2400" b="1">
                <a:solidFill>
                  <a:srgbClr val="53585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sz="2400" b="1" dirty="0" smtClean="0">
                <a:sym typeface="Microsoft YaHei"/>
              </a:rPr>
              <a:t>Kudu</a:t>
            </a:r>
            <a:r>
              <a:rPr lang="zh-CN" altLang="en-US" sz="2400" b="1" dirty="0" smtClean="0">
                <a:sym typeface="Microsoft YaHei"/>
              </a:rPr>
              <a:t>的设计目标及技术特点</a:t>
            </a:r>
            <a:endParaRPr lang="zh-CN" altLang="en-US" sz="2400" b="1" dirty="0">
              <a:sym typeface="Microsoft YaHei"/>
            </a:endParaRPr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4233562917"/>
              </p:ext>
            </p:extLst>
          </p:nvPr>
        </p:nvGraphicFramePr>
        <p:xfrm>
          <a:off x="315713" y="1533927"/>
          <a:ext cx="4282413" cy="4911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4754882" y="1769061"/>
            <a:ext cx="7290342" cy="4680248"/>
            <a:chOff x="1007303" y="1396539"/>
            <a:chExt cx="9640180" cy="4680248"/>
          </a:xfrm>
        </p:grpSpPr>
        <p:graphicFrame>
          <p:nvGraphicFramePr>
            <p:cNvPr id="8" name="图示 7"/>
            <p:cNvGraphicFramePr/>
            <p:nvPr>
              <p:extLst>
                <p:ext uri="{D42A27DB-BD31-4B8C-83A1-F6EECF244321}">
                  <p14:modId xmlns:p14="http://schemas.microsoft.com/office/powerpoint/2010/main" val="2542620953"/>
                </p:ext>
              </p:extLst>
            </p:nvPr>
          </p:nvGraphicFramePr>
          <p:xfrm>
            <a:off x="2147382" y="1396539"/>
            <a:ext cx="7390423" cy="46802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sp>
          <p:nvSpPr>
            <p:cNvPr id="10" name="矩形 9"/>
            <p:cNvSpPr/>
            <p:nvPr/>
          </p:nvSpPr>
          <p:spPr>
            <a:xfrm>
              <a:off x="1076395" y="2496486"/>
              <a:ext cx="2141890" cy="4616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自带数据索引，</a:t>
              </a:r>
              <a:endPara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/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支持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高性能分析。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1007303" y="4535047"/>
              <a:ext cx="2245527" cy="4616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直接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命中数据，</a:t>
              </a:r>
              <a:endPara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/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支持实时数据访问。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8500868" y="2608859"/>
              <a:ext cx="2058576" cy="27699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支持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数据增量更新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8469369" y="4544314"/>
              <a:ext cx="2178114" cy="4616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提升数据访问效率，</a:t>
              </a:r>
              <a:endPara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/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降低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CPU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硬盘负荷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7369124" y="1396965"/>
            <a:ext cx="26500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KUDU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的技术特点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3915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07"/>
          <p:cNvSpPr/>
          <p:nvPr/>
        </p:nvSpPr>
        <p:spPr>
          <a:xfrm>
            <a:off x="315712" y="-13469"/>
            <a:ext cx="555084" cy="727150"/>
          </a:xfrm>
          <a:prstGeom prst="rect">
            <a:avLst/>
          </a:prstGeom>
          <a:solidFill>
            <a:srgbClr val="52A7F9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defRPr sz="1600">
                <a:solidFill>
                  <a:srgbClr val="51A8F9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" name="Shape 2308"/>
          <p:cNvSpPr/>
          <p:nvPr/>
        </p:nvSpPr>
        <p:spPr>
          <a:xfrm>
            <a:off x="385665" y="274228"/>
            <a:ext cx="415178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 defTabSz="412750">
              <a:defRPr sz="2000">
                <a:solidFill>
                  <a:schemeClr val="accent3">
                    <a:lumOff val="44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dirty="0" smtClean="0"/>
              <a:t>1.5</a:t>
            </a:r>
            <a:endParaRPr dirty="0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940749" y="52325"/>
            <a:ext cx="9203047" cy="857250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 hangingPunct="0">
              <a:lnSpc>
                <a:spcPct val="90000"/>
              </a:lnSpc>
              <a:spcBef>
                <a:spcPts val="0"/>
              </a:spcBef>
              <a:defRPr sz="2400" b="1">
                <a:solidFill>
                  <a:srgbClr val="53585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sz="2400" dirty="0" smtClean="0">
                <a:solidFill>
                  <a:srgbClr val="53585F"/>
                </a:solidFill>
                <a:latin typeface="Microsoft YaHei"/>
                <a:ea typeface="Microsoft YaHei"/>
                <a:cs typeface="Microsoft YaHei"/>
              </a:rPr>
              <a:t>Kudu</a:t>
            </a:r>
            <a:r>
              <a:rPr lang="zh-CN" altLang="en-US" sz="2400" dirty="0">
                <a:solidFill>
                  <a:srgbClr val="53585F"/>
                </a:solidFill>
                <a:latin typeface="Microsoft YaHei"/>
                <a:ea typeface="Microsoft YaHei"/>
                <a:cs typeface="Microsoft YaHei"/>
              </a:rPr>
              <a:t>解决</a:t>
            </a:r>
            <a:r>
              <a:rPr lang="zh-CN" altLang="en-US" sz="2400" dirty="0" smtClean="0">
                <a:solidFill>
                  <a:srgbClr val="53585F"/>
                </a:solidFill>
                <a:latin typeface="Microsoft YaHei"/>
                <a:ea typeface="Microsoft YaHei"/>
                <a:cs typeface="Microsoft YaHei"/>
              </a:rPr>
              <a:t>方案（</a:t>
            </a:r>
            <a:r>
              <a:rPr lang="en-US" altLang="zh-CN" sz="2400" dirty="0" smtClean="0">
                <a:solidFill>
                  <a:srgbClr val="53585F"/>
                </a:solidFill>
                <a:latin typeface="Microsoft YaHei"/>
                <a:ea typeface="Microsoft YaHei"/>
                <a:cs typeface="Microsoft YaHei"/>
              </a:rPr>
              <a:t>1</a:t>
            </a:r>
            <a:r>
              <a:rPr lang="zh-CN" altLang="en-US" sz="2400" dirty="0" smtClean="0">
                <a:solidFill>
                  <a:srgbClr val="53585F"/>
                </a:solidFill>
                <a:latin typeface="Microsoft YaHei"/>
                <a:ea typeface="Microsoft YaHei"/>
                <a:cs typeface="Microsoft YaHei"/>
              </a:rPr>
              <a:t>）</a:t>
            </a:r>
            <a:endParaRPr lang="zh-CN" altLang="en-US" sz="2400" dirty="0">
              <a:solidFill>
                <a:srgbClr val="53585F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7" name="TextBox 38"/>
          <p:cNvSpPr txBox="1"/>
          <p:nvPr/>
        </p:nvSpPr>
        <p:spPr>
          <a:xfrm>
            <a:off x="600501" y="1105468"/>
            <a:ext cx="111229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Kudu</a:t>
            </a:r>
            <a:r>
              <a:rPr lang="zh-CN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是用于存储结构化（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structured</a:t>
            </a:r>
            <a:r>
              <a:rPr lang="zh-CN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）的表（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Table</a:t>
            </a:r>
            <a:r>
              <a:rPr lang="zh-CN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表有预定义的带类型的列，每张表有一个主键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主键带有唯一性限制，可作为索引用来支持快速的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随机访问</a:t>
            </a:r>
            <a:r>
              <a:rPr lang="zh-CN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Kudu</a:t>
            </a:r>
            <a:r>
              <a:rPr lang="zh-CN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有两种类型的组件，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Master Server</a:t>
            </a:r>
            <a:r>
              <a:rPr lang="zh-CN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Tablet Server</a:t>
            </a:r>
            <a:r>
              <a:rPr lang="zh-CN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负责管理元数据。监听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Tablet Server</a:t>
            </a:r>
            <a:r>
              <a:rPr lang="zh-CN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的健康状态。所有信息都在内存中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，因此速度非常快。查询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响应时间</a:t>
            </a:r>
            <a:r>
              <a:rPr lang="zh-CN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在毫秒级别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8" name="图示 17"/>
          <p:cNvGraphicFramePr/>
          <p:nvPr>
            <p:extLst>
              <p:ext uri="{D42A27DB-BD31-4B8C-83A1-F6EECF244321}">
                <p14:modId xmlns:p14="http://schemas.microsoft.com/office/powerpoint/2010/main" val="3386313115"/>
              </p:ext>
            </p:extLst>
          </p:nvPr>
        </p:nvGraphicFramePr>
        <p:xfrm>
          <a:off x="5989851" y="2647666"/>
          <a:ext cx="6020180" cy="3408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TextBox 6"/>
          <p:cNvSpPr txBox="1"/>
          <p:nvPr/>
        </p:nvSpPr>
        <p:spPr>
          <a:xfrm>
            <a:off x="6318912" y="222458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方案的优点：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" name="Picture 1" descr="kudu1.pn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5" y="2626359"/>
            <a:ext cx="5718412" cy="335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7133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07"/>
          <p:cNvSpPr/>
          <p:nvPr/>
        </p:nvSpPr>
        <p:spPr>
          <a:xfrm>
            <a:off x="315712" y="-13469"/>
            <a:ext cx="555084" cy="727150"/>
          </a:xfrm>
          <a:prstGeom prst="rect">
            <a:avLst/>
          </a:prstGeom>
          <a:solidFill>
            <a:srgbClr val="52A7F9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defRPr sz="1600">
                <a:solidFill>
                  <a:srgbClr val="51A8F9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" name="Shape 2308"/>
          <p:cNvSpPr/>
          <p:nvPr/>
        </p:nvSpPr>
        <p:spPr>
          <a:xfrm>
            <a:off x="385665" y="274228"/>
            <a:ext cx="415178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 defTabSz="412750">
              <a:defRPr sz="2000">
                <a:solidFill>
                  <a:schemeClr val="accent3">
                    <a:lumOff val="44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dirty="0" smtClean="0"/>
              <a:t>1.6</a:t>
            </a:r>
            <a:endParaRPr dirty="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870795" y="23196"/>
            <a:ext cx="9089379" cy="857250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 hangingPunct="0">
              <a:lnSpc>
                <a:spcPct val="90000"/>
              </a:lnSpc>
              <a:spcBef>
                <a:spcPts val="0"/>
              </a:spcBef>
              <a:defRPr sz="2400" b="1">
                <a:solidFill>
                  <a:srgbClr val="53585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sz="2400" dirty="0" smtClean="0">
                <a:solidFill>
                  <a:srgbClr val="53585F"/>
                </a:solidFill>
                <a:latin typeface="Microsoft YaHei"/>
                <a:ea typeface="Microsoft YaHei"/>
                <a:cs typeface="Microsoft YaHei"/>
                <a:sym typeface="微软雅黑" panose="020B0503020204020204" pitchFamily="34" charset="-122"/>
              </a:rPr>
              <a:t>Kudu</a:t>
            </a:r>
            <a:r>
              <a:rPr lang="zh-CN" altLang="en-US" sz="2400" dirty="0" smtClean="0">
                <a:solidFill>
                  <a:srgbClr val="53585F"/>
                </a:solidFill>
                <a:latin typeface="Microsoft YaHei"/>
                <a:ea typeface="Microsoft YaHei"/>
                <a:cs typeface="Microsoft YaHei"/>
                <a:sym typeface="微软雅黑" panose="020B0503020204020204" pitchFamily="34" charset="-122"/>
              </a:rPr>
              <a:t>解决方案（</a:t>
            </a:r>
            <a:r>
              <a:rPr lang="en-US" altLang="zh-CN" sz="2400" dirty="0" smtClean="0">
                <a:solidFill>
                  <a:srgbClr val="53585F"/>
                </a:solidFill>
                <a:latin typeface="Microsoft YaHei"/>
                <a:ea typeface="Microsoft YaHei"/>
                <a:cs typeface="Microsoft YaHei"/>
                <a:sym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rgbClr val="53585F"/>
                </a:solidFill>
                <a:latin typeface="Microsoft YaHei"/>
                <a:ea typeface="Microsoft YaHei"/>
                <a:cs typeface="Microsoft YaHei"/>
                <a:sym typeface="微软雅黑" panose="020B0503020204020204" pitchFamily="34" charset="-122"/>
              </a:rPr>
              <a:t>）</a:t>
            </a:r>
            <a:endParaRPr lang="zh-CN" altLang="en-US" sz="2400" dirty="0">
              <a:solidFill>
                <a:srgbClr val="53585F"/>
              </a:solidFill>
              <a:latin typeface="Microsoft YaHei"/>
              <a:ea typeface="Microsoft YaHei"/>
              <a:cs typeface="Microsoft YaHei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37998" y="2045704"/>
            <a:ext cx="4954137" cy="4167282"/>
            <a:chOff x="790539" y="1826505"/>
            <a:chExt cx="10128920" cy="4139259"/>
          </a:xfrm>
        </p:grpSpPr>
        <p:sp>
          <p:nvSpPr>
            <p:cNvPr id="12" name="圆角矩形 11"/>
            <p:cNvSpPr/>
            <p:nvPr/>
          </p:nvSpPr>
          <p:spPr>
            <a:xfrm>
              <a:off x="4331160" y="3180944"/>
              <a:ext cx="3090930" cy="133940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Kudu</a:t>
              </a:r>
              <a:endParaRPr lang="zh-CN" altLang="en-US" dirty="0"/>
            </a:p>
          </p:txBody>
        </p:sp>
        <p:sp>
          <p:nvSpPr>
            <p:cNvPr id="13" name="下箭头 12"/>
            <p:cNvSpPr/>
            <p:nvPr/>
          </p:nvSpPr>
          <p:spPr>
            <a:xfrm rot="6892986">
              <a:off x="3337896" y="2520500"/>
              <a:ext cx="579549" cy="940158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4" name="下箭头 13"/>
            <p:cNvSpPr/>
            <p:nvPr/>
          </p:nvSpPr>
          <p:spPr>
            <a:xfrm rot="5400000">
              <a:off x="3084758" y="3531843"/>
              <a:ext cx="579549" cy="940158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5" name="下箭头 14"/>
            <p:cNvSpPr/>
            <p:nvPr/>
          </p:nvSpPr>
          <p:spPr>
            <a:xfrm rot="3411618">
              <a:off x="3421644" y="4543590"/>
              <a:ext cx="579549" cy="940158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6" name="椭圆 15"/>
            <p:cNvSpPr/>
            <p:nvPr/>
          </p:nvSpPr>
          <p:spPr>
            <a:xfrm>
              <a:off x="1105412" y="2208727"/>
              <a:ext cx="1973889" cy="843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增量</a:t>
              </a:r>
              <a:endPara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更新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790539" y="3580138"/>
              <a:ext cx="1973889" cy="843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秒</a:t>
              </a:r>
              <a:r>
                <a:rPr lang="zh-CN" altLang="en-US" sz="12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级</a:t>
              </a:r>
              <a:endPara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查询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1185498" y="5013669"/>
              <a:ext cx="1973889" cy="843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复杂</a:t>
              </a:r>
              <a:r>
                <a:rPr lang="en-US" altLang="zh-CN" sz="12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下箭头 22"/>
            <p:cNvSpPr/>
            <p:nvPr/>
          </p:nvSpPr>
          <p:spPr>
            <a:xfrm rot="14325583">
              <a:off x="7810908" y="2199993"/>
              <a:ext cx="579549" cy="940158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4" name="下箭头 23"/>
            <p:cNvSpPr/>
            <p:nvPr/>
          </p:nvSpPr>
          <p:spPr>
            <a:xfrm rot="15963878">
              <a:off x="7952602" y="3025917"/>
              <a:ext cx="579549" cy="940158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5" name="下箭头 24"/>
            <p:cNvSpPr/>
            <p:nvPr/>
          </p:nvSpPr>
          <p:spPr>
            <a:xfrm rot="16718104">
              <a:off x="7885407" y="3869287"/>
              <a:ext cx="579549" cy="976769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6" name="椭圆 25"/>
            <p:cNvSpPr/>
            <p:nvPr/>
          </p:nvSpPr>
          <p:spPr>
            <a:xfrm>
              <a:off x="8645218" y="1826505"/>
              <a:ext cx="1973889" cy="843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Kudu-Spark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8945570" y="2973783"/>
              <a:ext cx="1973889" cy="843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Kudu-Impala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8945570" y="4092261"/>
              <a:ext cx="1973889" cy="843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Kudu-MR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下箭头 28"/>
            <p:cNvSpPr/>
            <p:nvPr/>
          </p:nvSpPr>
          <p:spPr>
            <a:xfrm rot="18313818">
              <a:off x="7681111" y="4648619"/>
              <a:ext cx="579549" cy="976769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0" name="椭圆 29"/>
            <p:cNvSpPr/>
            <p:nvPr/>
          </p:nvSpPr>
          <p:spPr>
            <a:xfrm>
              <a:off x="8645217" y="5122197"/>
              <a:ext cx="1973889" cy="843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…………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1190902" y="6115993"/>
            <a:ext cx="3084393" cy="4913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一体化原生方案，运行稳定效率高，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业务移植方便。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5768665" y="2235919"/>
            <a:ext cx="6079722" cy="3880073"/>
            <a:chOff x="450368" y="1201002"/>
            <a:chExt cx="9528413" cy="5185106"/>
          </a:xfrm>
        </p:grpSpPr>
        <p:grpSp>
          <p:nvGrpSpPr>
            <p:cNvPr id="33" name="组合 8"/>
            <p:cNvGrpSpPr/>
            <p:nvPr/>
          </p:nvGrpSpPr>
          <p:grpSpPr>
            <a:xfrm>
              <a:off x="450368" y="4642521"/>
              <a:ext cx="3343702" cy="1731985"/>
              <a:chOff x="450368" y="4219433"/>
              <a:chExt cx="3343702" cy="1731985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2251872" y="4724398"/>
                <a:ext cx="1214651" cy="70968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smtClean="0">
                    <a:latin typeface="微软雅黑" pitchFamily="34" charset="-122"/>
                    <a:ea typeface="微软雅黑" pitchFamily="34" charset="-122"/>
                  </a:rPr>
                  <a:t>KUDU</a:t>
                </a:r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834779" y="4726673"/>
                <a:ext cx="1214651" cy="70968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latin typeface="微软雅黑" pitchFamily="34" charset="-122"/>
                    <a:ea typeface="微软雅黑" pitchFamily="34" charset="-122"/>
                  </a:rPr>
                  <a:t>HDFS</a:t>
                </a:r>
                <a:endParaRPr lang="zh-CN" altLang="en-US" sz="1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450368" y="4219433"/>
                <a:ext cx="3343702" cy="1678674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6" name="TextBox 60"/>
              <p:cNvSpPr txBox="1"/>
              <p:nvPr/>
            </p:nvSpPr>
            <p:spPr>
              <a:xfrm>
                <a:off x="507114" y="5483212"/>
                <a:ext cx="1162154" cy="468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 smtClean="0">
                    <a:latin typeface="微软雅黑" pitchFamily="34" charset="-122"/>
                    <a:ea typeface="微软雅黑" pitchFamily="34" charset="-122"/>
                  </a:rPr>
                  <a:t>数据节点</a:t>
                </a:r>
                <a:endParaRPr lang="zh-CN" altLang="en-US" sz="1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4" name="TextBox 28"/>
            <p:cNvSpPr txBox="1"/>
            <p:nvPr/>
          </p:nvSpPr>
          <p:spPr>
            <a:xfrm>
              <a:off x="4790361" y="5554647"/>
              <a:ext cx="406161" cy="468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smtClean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  <a:endParaRPr lang="zh-CN" altLang="en-US" sz="16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777913" y="2731836"/>
              <a:ext cx="1992573" cy="87345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latin typeface="微软雅黑" pitchFamily="34" charset="-122"/>
                  <a:ea typeface="微软雅黑" pitchFamily="34" charset="-122"/>
                </a:rPr>
                <a:t>MR</a:t>
              </a:r>
            </a:p>
            <a:p>
              <a:pPr algn="ctr"/>
              <a:r>
                <a:rPr lang="en-US" altLang="zh-CN" sz="1600" smtClean="0">
                  <a:latin typeface="微软雅黑" pitchFamily="34" charset="-122"/>
                  <a:ea typeface="微软雅黑" pitchFamily="34" charset="-122"/>
                </a:rPr>
                <a:t>HIVE</a:t>
              </a:r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7415271" y="2731836"/>
              <a:ext cx="1992573" cy="873457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latin typeface="微软雅黑" pitchFamily="34" charset="-122"/>
                  <a:ea typeface="微软雅黑" pitchFamily="34" charset="-122"/>
                </a:rPr>
                <a:t>Impala</a:t>
              </a:r>
              <a:endParaRPr lang="zh-CN" altLang="en-US" sz="160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4042755" y="2772779"/>
              <a:ext cx="1992573" cy="87345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latin typeface="微软雅黑" pitchFamily="34" charset="-122"/>
                  <a:ea typeface="微软雅黑" pitchFamily="34" charset="-122"/>
                </a:rPr>
                <a:t>Spark</a:t>
              </a:r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38" name="直接连接符 37"/>
            <p:cNvCxnSpPr>
              <a:stCxn id="35" idx="4"/>
            </p:cNvCxnSpPr>
            <p:nvPr/>
          </p:nvCxnSpPr>
          <p:spPr>
            <a:xfrm rot="5400000">
              <a:off x="835919" y="4211480"/>
              <a:ext cx="1544468" cy="332095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35" idx="4"/>
            </p:cNvCxnSpPr>
            <p:nvPr/>
          </p:nvCxnSpPr>
          <p:spPr>
            <a:xfrm rot="16200000" flipH="1">
              <a:off x="1545603" y="3833890"/>
              <a:ext cx="1542193" cy="1084998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组合 39"/>
            <p:cNvGrpSpPr/>
            <p:nvPr/>
          </p:nvGrpSpPr>
          <p:grpSpPr>
            <a:xfrm>
              <a:off x="6635079" y="4642521"/>
              <a:ext cx="3343702" cy="1743587"/>
              <a:chOff x="450368" y="4219433"/>
              <a:chExt cx="3343702" cy="1743587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2251872" y="4724398"/>
                <a:ext cx="1214651" cy="70968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smtClean="0">
                    <a:latin typeface="微软雅黑" pitchFamily="34" charset="-122"/>
                    <a:ea typeface="微软雅黑" pitchFamily="34" charset="-122"/>
                  </a:rPr>
                  <a:t>KUDU</a:t>
                </a:r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834779" y="4726673"/>
                <a:ext cx="1214651" cy="70968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smtClean="0">
                    <a:latin typeface="微软雅黑" pitchFamily="34" charset="-122"/>
                    <a:ea typeface="微软雅黑" pitchFamily="34" charset="-122"/>
                  </a:rPr>
                  <a:t>HDFS</a:t>
                </a:r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450368" y="4219433"/>
                <a:ext cx="3343702" cy="1678674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2" name="TextBox 56"/>
              <p:cNvSpPr txBox="1"/>
              <p:nvPr/>
            </p:nvSpPr>
            <p:spPr>
              <a:xfrm>
                <a:off x="497417" y="5494814"/>
                <a:ext cx="1162154" cy="468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 smtClean="0">
                    <a:latin typeface="微软雅黑" pitchFamily="34" charset="-122"/>
                    <a:ea typeface="微软雅黑" pitchFamily="34" charset="-122"/>
                  </a:rPr>
                  <a:t>数据节点</a:t>
                </a:r>
                <a:endParaRPr lang="zh-CN" altLang="en-US" sz="1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41" name="直接连接符 40"/>
            <p:cNvCxnSpPr>
              <a:stCxn id="35" idx="4"/>
            </p:cNvCxnSpPr>
            <p:nvPr/>
          </p:nvCxnSpPr>
          <p:spPr>
            <a:xfrm rot="16200000" flipH="1">
              <a:off x="3928274" y="1451219"/>
              <a:ext cx="1544468" cy="5852616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35" idx="4"/>
            </p:cNvCxnSpPr>
            <p:nvPr/>
          </p:nvCxnSpPr>
          <p:spPr>
            <a:xfrm rot="16200000" flipH="1">
              <a:off x="4637958" y="741534"/>
              <a:ext cx="1542193" cy="7269709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37" idx="4"/>
            </p:cNvCxnSpPr>
            <p:nvPr/>
          </p:nvCxnSpPr>
          <p:spPr>
            <a:xfrm rot="5400000">
              <a:off x="2488812" y="2599530"/>
              <a:ext cx="1503525" cy="3596937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37" idx="4"/>
            </p:cNvCxnSpPr>
            <p:nvPr/>
          </p:nvCxnSpPr>
          <p:spPr>
            <a:xfrm rot="5400000">
              <a:off x="3198495" y="3306939"/>
              <a:ext cx="1501250" cy="2179844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37" idx="4"/>
            </p:cNvCxnSpPr>
            <p:nvPr/>
          </p:nvCxnSpPr>
          <p:spPr>
            <a:xfrm rot="16200000" flipH="1">
              <a:off x="5581167" y="3104111"/>
              <a:ext cx="1503525" cy="2587774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37" idx="4"/>
            </p:cNvCxnSpPr>
            <p:nvPr/>
          </p:nvCxnSpPr>
          <p:spPr>
            <a:xfrm rot="16200000" flipH="1">
              <a:off x="6290850" y="2394427"/>
              <a:ext cx="1501250" cy="4004867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endCxn id="36" idx="4"/>
            </p:cNvCxnSpPr>
            <p:nvPr/>
          </p:nvCxnSpPr>
          <p:spPr>
            <a:xfrm rot="5400000" flipH="1" flipV="1">
              <a:off x="4154597" y="892801"/>
              <a:ext cx="1544468" cy="6969453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endCxn id="36" idx="4"/>
            </p:cNvCxnSpPr>
            <p:nvPr/>
          </p:nvCxnSpPr>
          <p:spPr>
            <a:xfrm rot="5400000" flipH="1" flipV="1">
              <a:off x="4864282" y="1600210"/>
              <a:ext cx="1542193" cy="555236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36" idx="4"/>
            </p:cNvCxnSpPr>
            <p:nvPr/>
          </p:nvCxnSpPr>
          <p:spPr>
            <a:xfrm rot="5400000">
              <a:off x="7246953" y="3985156"/>
              <a:ext cx="1544468" cy="784742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36" idx="4"/>
            </p:cNvCxnSpPr>
            <p:nvPr/>
          </p:nvCxnSpPr>
          <p:spPr>
            <a:xfrm rot="16200000" flipH="1">
              <a:off x="7956637" y="4060213"/>
              <a:ext cx="1542193" cy="63235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剪去单角的矩形 50"/>
            <p:cNvSpPr/>
            <p:nvPr/>
          </p:nvSpPr>
          <p:spPr>
            <a:xfrm>
              <a:off x="2661313" y="1201002"/>
              <a:ext cx="1624083" cy="668741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应用程序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剪去单角的矩形 51"/>
            <p:cNvSpPr/>
            <p:nvPr/>
          </p:nvSpPr>
          <p:spPr>
            <a:xfrm>
              <a:off x="6266597" y="1201002"/>
              <a:ext cx="1624083" cy="668741"/>
            </a:xfrm>
            <a:prstGeom prst="snip1Rect">
              <a:avLst/>
            </a:prstGeom>
            <a:solidFill>
              <a:srgbClr val="F4B183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ETL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工具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3" name="直接连接符 52"/>
            <p:cNvCxnSpPr>
              <a:stCxn id="51" idx="1"/>
              <a:endCxn id="35" idx="0"/>
            </p:cNvCxnSpPr>
            <p:nvPr/>
          </p:nvCxnSpPr>
          <p:spPr>
            <a:xfrm rot="5400000">
              <a:off x="2192732" y="1451212"/>
              <a:ext cx="862093" cy="16991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51" idx="1"/>
              <a:endCxn id="37" idx="0"/>
            </p:cNvCxnSpPr>
            <p:nvPr/>
          </p:nvCxnSpPr>
          <p:spPr>
            <a:xfrm rot="16200000" flipH="1">
              <a:off x="3804680" y="1538417"/>
              <a:ext cx="903036" cy="156568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51" idx="1"/>
              <a:endCxn id="36" idx="0"/>
            </p:cNvCxnSpPr>
            <p:nvPr/>
          </p:nvCxnSpPr>
          <p:spPr>
            <a:xfrm rot="16200000" flipH="1">
              <a:off x="5511410" y="-168313"/>
              <a:ext cx="862093" cy="493820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35" idx="0"/>
              <a:endCxn id="52" idx="1"/>
            </p:cNvCxnSpPr>
            <p:nvPr/>
          </p:nvCxnSpPr>
          <p:spPr>
            <a:xfrm rot="5400000" flipH="1" flipV="1">
              <a:off x="3995373" y="-351429"/>
              <a:ext cx="862093" cy="5304439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stCxn id="37" idx="0"/>
              <a:endCxn id="52" idx="1"/>
            </p:cNvCxnSpPr>
            <p:nvPr/>
          </p:nvCxnSpPr>
          <p:spPr>
            <a:xfrm rot="5400000" flipH="1" flipV="1">
              <a:off x="5607322" y="1301463"/>
              <a:ext cx="903036" cy="2039597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stCxn id="36" idx="0"/>
              <a:endCxn id="52" idx="1"/>
            </p:cNvCxnSpPr>
            <p:nvPr/>
          </p:nvCxnSpPr>
          <p:spPr>
            <a:xfrm rot="16200000" flipV="1">
              <a:off x="7314053" y="1634330"/>
              <a:ext cx="862093" cy="1332919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矩形 66"/>
          <p:cNvSpPr/>
          <p:nvPr/>
        </p:nvSpPr>
        <p:spPr>
          <a:xfrm>
            <a:off x="7402688" y="6268758"/>
            <a:ext cx="34049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sym typeface="微软雅黑" panose="020B0503020204020204" pitchFamily="34" charset="-122"/>
              </a:rPr>
              <a:t>Kudu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+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Spark/Impala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系统架构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内容占位符 2"/>
          <p:cNvSpPr txBox="1">
            <a:spLocks/>
          </p:cNvSpPr>
          <p:nvPr/>
        </p:nvSpPr>
        <p:spPr>
          <a:xfrm>
            <a:off x="268498" y="845705"/>
            <a:ext cx="10972800" cy="11999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1800" b="1" dirty="0" smtClean="0">
                <a:latin typeface="微软雅黑" pitchFamily="34" charset="-122"/>
                <a:ea typeface="微软雅黑" pitchFamily="34" charset="-122"/>
                <a:cs typeface="Microsoft YaHei"/>
                <a:sym typeface="微软雅黑" panose="020B0503020204020204" pitchFamily="34" charset="-122"/>
              </a:rPr>
              <a:t>Kudu </a:t>
            </a:r>
            <a:r>
              <a:rPr lang="en-US" altLang="zh-CN" sz="1800" b="1" dirty="0" smtClean="0">
                <a:latin typeface="微软雅黑" pitchFamily="34" charset="-122"/>
                <a:ea typeface="微软雅黑" pitchFamily="34" charset="-122"/>
                <a:cs typeface="Microsoft YaHei"/>
              </a:rPr>
              <a:t>+ Spark/Impala</a:t>
            </a: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  <a:cs typeface="Microsoft YaHei"/>
              </a:rPr>
              <a:t>方案</a:t>
            </a: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Kudu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是一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个大型的开源储存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引擎，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用于储存和服务大量不同类型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的结构化数据和非结构化数据。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Kudu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的扫描速度几乎和原生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HDFS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一样快，同时随机访问速度和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HBase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几乎一样快。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sym typeface="微软雅黑" panose="020B0503020204020204" pitchFamily="34" charset="-122"/>
              </a:rPr>
              <a:t>Kudu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+ Spark/Impala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方案可以实现增量更新、秒级查询和大量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操作。</a:t>
            </a: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75309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07"/>
          <p:cNvSpPr/>
          <p:nvPr/>
        </p:nvSpPr>
        <p:spPr>
          <a:xfrm>
            <a:off x="315712" y="-13469"/>
            <a:ext cx="555084" cy="727150"/>
          </a:xfrm>
          <a:prstGeom prst="rect">
            <a:avLst/>
          </a:prstGeom>
          <a:solidFill>
            <a:srgbClr val="52A7F9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defRPr sz="1600">
                <a:solidFill>
                  <a:srgbClr val="51A8F9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" name="Shape 2308"/>
          <p:cNvSpPr/>
          <p:nvPr/>
        </p:nvSpPr>
        <p:spPr>
          <a:xfrm>
            <a:off x="385665" y="274228"/>
            <a:ext cx="415178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 defTabSz="412750">
              <a:defRPr sz="2000">
                <a:solidFill>
                  <a:schemeClr val="accent3">
                    <a:lumOff val="44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dirty="0" smtClean="0"/>
              <a:t>1.7</a:t>
            </a:r>
            <a:endParaRPr dirty="0"/>
          </a:p>
        </p:txBody>
      </p:sp>
      <p:sp>
        <p:nvSpPr>
          <p:cNvPr id="69" name="标题 1"/>
          <p:cNvSpPr txBox="1">
            <a:spLocks/>
          </p:cNvSpPr>
          <p:nvPr/>
        </p:nvSpPr>
        <p:spPr>
          <a:xfrm>
            <a:off x="762000" y="4270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just">
              <a:spcBef>
                <a:spcPct val="0"/>
              </a:spcBef>
              <a:defRPr/>
            </a:pPr>
            <a:endParaRPr lang="zh-CN" altLang="en-US" sz="32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0" name="标题 1"/>
          <p:cNvSpPr txBox="1">
            <a:spLocks/>
          </p:cNvSpPr>
          <p:nvPr/>
        </p:nvSpPr>
        <p:spPr>
          <a:xfrm>
            <a:off x="935760" y="43818"/>
            <a:ext cx="5903161" cy="857250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 hangingPunct="0">
              <a:lnSpc>
                <a:spcPct val="90000"/>
              </a:lnSpc>
              <a:spcBef>
                <a:spcPts val="0"/>
              </a:spcBef>
              <a:defRPr sz="2400" b="1">
                <a:solidFill>
                  <a:srgbClr val="53585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sz="2400" dirty="0" smtClean="0">
                <a:solidFill>
                  <a:srgbClr val="53585F"/>
                </a:solidFill>
                <a:latin typeface="Microsoft YaHei"/>
                <a:ea typeface="Microsoft YaHei"/>
                <a:cs typeface="Microsoft YaHei"/>
              </a:rPr>
              <a:t>Kudu</a:t>
            </a:r>
            <a:r>
              <a:rPr lang="zh-CN" altLang="en-US" sz="2400" dirty="0" smtClean="0">
                <a:solidFill>
                  <a:srgbClr val="53585F"/>
                </a:solidFill>
                <a:latin typeface="Microsoft YaHei"/>
                <a:ea typeface="Microsoft YaHei"/>
                <a:cs typeface="Microsoft YaHei"/>
              </a:rPr>
              <a:t>的定位</a:t>
            </a:r>
            <a:r>
              <a:rPr lang="en-US" altLang="zh-CN" sz="2400" dirty="0" smtClean="0">
                <a:solidFill>
                  <a:srgbClr val="53585F"/>
                </a:solidFill>
                <a:latin typeface="Microsoft YaHei"/>
                <a:ea typeface="Microsoft YaHei"/>
                <a:cs typeface="Microsoft YaHei"/>
              </a:rPr>
              <a:t>——Kudu</a:t>
            </a:r>
            <a:r>
              <a:rPr lang="zh-CN" altLang="en-US" sz="2400" dirty="0">
                <a:solidFill>
                  <a:srgbClr val="53585F"/>
                </a:solidFill>
                <a:latin typeface="Microsoft YaHei"/>
                <a:ea typeface="Microsoft YaHei"/>
                <a:cs typeface="Microsoft YaHei"/>
              </a:rPr>
              <a:t>是</a:t>
            </a:r>
            <a:r>
              <a:rPr lang="en-US" altLang="zh-CN" sz="2400" dirty="0">
                <a:solidFill>
                  <a:srgbClr val="53585F"/>
                </a:solidFill>
                <a:latin typeface="Microsoft YaHei"/>
                <a:ea typeface="Microsoft YaHei"/>
                <a:cs typeface="Microsoft YaHei"/>
              </a:rPr>
              <a:t>HDFS</a:t>
            </a:r>
            <a:r>
              <a:rPr lang="zh-CN" altLang="en-US" sz="2400" dirty="0">
                <a:solidFill>
                  <a:srgbClr val="53585F"/>
                </a:solidFill>
                <a:latin typeface="Microsoft YaHei"/>
                <a:ea typeface="Microsoft YaHei"/>
                <a:cs typeface="Microsoft YaHei"/>
              </a:rPr>
              <a:t>的升级</a:t>
            </a:r>
          </a:p>
        </p:txBody>
      </p:sp>
      <p:pic>
        <p:nvPicPr>
          <p:cNvPr id="71" name="Picture 5" descr="D:\WorkDir\Product\2017\上海大数据\IT\EDA\Database_Cloud_305px_1185111_easyicon.ne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75286" y="2767406"/>
            <a:ext cx="2160000" cy="2160000"/>
          </a:xfrm>
          <a:prstGeom prst="rect">
            <a:avLst/>
          </a:prstGeom>
          <a:noFill/>
        </p:spPr>
      </p:pic>
      <p:pic>
        <p:nvPicPr>
          <p:cNvPr id="72" name="Picture 6" descr="C:\Users\HONGYU\Desktop\Database_Cloud_305px_1185111_easyicon.n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400" y="2740512"/>
            <a:ext cx="2160000" cy="2160000"/>
          </a:xfrm>
          <a:prstGeom prst="rect">
            <a:avLst/>
          </a:prstGeom>
          <a:noFill/>
        </p:spPr>
      </p:pic>
      <p:sp>
        <p:nvSpPr>
          <p:cNvPr id="73" name="TextBox 48"/>
          <p:cNvSpPr txBox="1"/>
          <p:nvPr/>
        </p:nvSpPr>
        <p:spPr>
          <a:xfrm>
            <a:off x="887104" y="498143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TextBox 50"/>
          <p:cNvSpPr txBox="1"/>
          <p:nvPr/>
        </p:nvSpPr>
        <p:spPr>
          <a:xfrm>
            <a:off x="10074332" y="498370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Kudu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598155" y="1283312"/>
            <a:ext cx="111464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按照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Hadoop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业界的定义，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Kudu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存储方式属于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HDFS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存储方式的升级，解决了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HDFS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存在的几个问题，提升了大数据平台的数据处理效率，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Kudu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通常作为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HDFS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存储方式的增强和补充。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2238228" y="2178423"/>
            <a:ext cx="7372073" cy="3584339"/>
            <a:chOff x="2238228" y="2006215"/>
            <a:chExt cx="7372073" cy="3756548"/>
          </a:xfrm>
        </p:grpSpPr>
        <p:sp>
          <p:nvSpPr>
            <p:cNvPr id="77" name="圆角矩形 76"/>
            <p:cNvSpPr/>
            <p:nvPr/>
          </p:nvSpPr>
          <p:spPr>
            <a:xfrm>
              <a:off x="2238228" y="2164303"/>
              <a:ext cx="1569493" cy="464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行存储</a:t>
              </a:r>
              <a:endPara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圆角矩形 77"/>
            <p:cNvSpPr/>
            <p:nvPr/>
          </p:nvSpPr>
          <p:spPr>
            <a:xfrm>
              <a:off x="8040808" y="2164303"/>
              <a:ext cx="1569493" cy="46402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列存储</a:t>
              </a:r>
              <a:endPara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9" name="直接箭头连接符 78"/>
            <p:cNvCxnSpPr/>
            <p:nvPr/>
          </p:nvCxnSpPr>
          <p:spPr>
            <a:xfrm>
              <a:off x="4135272" y="2388355"/>
              <a:ext cx="36000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圆角矩形 79"/>
            <p:cNvSpPr/>
            <p:nvPr/>
          </p:nvSpPr>
          <p:spPr>
            <a:xfrm>
              <a:off x="2718180" y="2947912"/>
              <a:ext cx="1569493" cy="464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CSV</a:t>
              </a:r>
              <a:r>
                <a:rPr lang="zh-CN" altLang="en-US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格式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圆角矩形 80"/>
            <p:cNvSpPr/>
            <p:nvPr/>
          </p:nvSpPr>
          <p:spPr>
            <a:xfrm>
              <a:off x="7660945" y="2947912"/>
              <a:ext cx="1569493" cy="46402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SCH</a:t>
              </a:r>
              <a:r>
                <a:rPr lang="zh-CN" altLang="en-US" sz="16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格式</a:t>
              </a:r>
              <a:endPara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2" name="直接箭头连接符 81"/>
            <p:cNvCxnSpPr/>
            <p:nvPr/>
          </p:nvCxnSpPr>
          <p:spPr>
            <a:xfrm>
              <a:off x="4492392" y="3209495"/>
              <a:ext cx="28800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圆角矩形 82"/>
            <p:cNvSpPr/>
            <p:nvPr/>
          </p:nvSpPr>
          <p:spPr>
            <a:xfrm>
              <a:off x="3102595" y="3731521"/>
              <a:ext cx="1569493" cy="464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整块写入</a:t>
              </a:r>
              <a:endPara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圆角矩形 83"/>
            <p:cNvSpPr/>
            <p:nvPr/>
          </p:nvSpPr>
          <p:spPr>
            <a:xfrm>
              <a:off x="7322024" y="3731521"/>
              <a:ext cx="1569493" cy="46402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记录更新</a:t>
              </a:r>
              <a:endPara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圆角矩形 84"/>
            <p:cNvSpPr/>
            <p:nvPr/>
          </p:nvSpPr>
          <p:spPr>
            <a:xfrm>
              <a:off x="2718180" y="4515130"/>
              <a:ext cx="1569493" cy="464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遍历访问</a:t>
              </a:r>
              <a:endPara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圆角矩形 85"/>
            <p:cNvSpPr/>
            <p:nvPr/>
          </p:nvSpPr>
          <p:spPr>
            <a:xfrm>
              <a:off x="2238228" y="5298739"/>
              <a:ext cx="1569493" cy="464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没有缓存</a:t>
              </a:r>
              <a:endPara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圆角矩形 86"/>
            <p:cNvSpPr/>
            <p:nvPr/>
          </p:nvSpPr>
          <p:spPr>
            <a:xfrm>
              <a:off x="7660945" y="4515130"/>
              <a:ext cx="1569493" cy="46402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随机访问</a:t>
              </a:r>
              <a:endPara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圆角矩形 87"/>
            <p:cNvSpPr/>
            <p:nvPr/>
          </p:nvSpPr>
          <p:spPr>
            <a:xfrm>
              <a:off x="8040808" y="5298739"/>
              <a:ext cx="1569493" cy="46402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高速缓存</a:t>
              </a:r>
              <a:endPara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TextBox 83"/>
            <p:cNvSpPr txBox="1"/>
            <p:nvPr/>
          </p:nvSpPr>
          <p:spPr>
            <a:xfrm>
              <a:off x="4548823" y="2006215"/>
              <a:ext cx="2441694" cy="354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存储升级，支持多种应用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TextBox 84"/>
            <p:cNvSpPr txBox="1"/>
            <p:nvPr/>
          </p:nvSpPr>
          <p:spPr>
            <a:xfrm>
              <a:off x="4613198" y="2813707"/>
              <a:ext cx="2422458" cy="354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格式优化，</a:t>
              </a:r>
              <a:r>
                <a:rPr lang="en-US" altLang="zh-CN" sz="16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r>
                <a:rPr lang="zh-CN" altLang="en-US" sz="16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查询更快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TextBox 85"/>
            <p:cNvSpPr txBox="1"/>
            <p:nvPr/>
          </p:nvSpPr>
          <p:spPr>
            <a:xfrm>
              <a:off x="4959447" y="3580256"/>
              <a:ext cx="1826141" cy="354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支持数据增量更新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2" name="直接箭头连接符 91"/>
            <p:cNvCxnSpPr/>
            <p:nvPr/>
          </p:nvCxnSpPr>
          <p:spPr>
            <a:xfrm>
              <a:off x="4849511" y="3989692"/>
              <a:ext cx="21600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/>
            <p:nvPr/>
          </p:nvCxnSpPr>
          <p:spPr>
            <a:xfrm>
              <a:off x="4562904" y="4849527"/>
              <a:ext cx="28800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88"/>
            <p:cNvSpPr txBox="1"/>
            <p:nvPr/>
          </p:nvSpPr>
          <p:spPr>
            <a:xfrm>
              <a:off x="4613198" y="4467387"/>
              <a:ext cx="2441694" cy="354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直接命中，实时访问数据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5" name="直接箭头连接符 94"/>
            <p:cNvCxnSpPr/>
            <p:nvPr/>
          </p:nvCxnSpPr>
          <p:spPr>
            <a:xfrm>
              <a:off x="4164842" y="5625176"/>
              <a:ext cx="36000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0"/>
            <p:cNvSpPr txBox="1"/>
            <p:nvPr/>
          </p:nvSpPr>
          <p:spPr>
            <a:xfrm>
              <a:off x="4369542" y="5243037"/>
              <a:ext cx="2858475" cy="354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提升效率，降低</a:t>
              </a:r>
              <a:r>
                <a:rPr lang="en-US" altLang="zh-CN" sz="16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CPU</a:t>
              </a:r>
              <a:r>
                <a:rPr lang="zh-CN" altLang="en-US" sz="16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硬盘负荷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50196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07"/>
          <p:cNvSpPr/>
          <p:nvPr/>
        </p:nvSpPr>
        <p:spPr>
          <a:xfrm>
            <a:off x="315712" y="-13469"/>
            <a:ext cx="555084" cy="727150"/>
          </a:xfrm>
          <a:prstGeom prst="rect">
            <a:avLst/>
          </a:prstGeom>
          <a:solidFill>
            <a:srgbClr val="52A7F9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defRPr sz="1600">
                <a:solidFill>
                  <a:srgbClr val="51A8F9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" name="Shape 2308"/>
          <p:cNvSpPr/>
          <p:nvPr/>
        </p:nvSpPr>
        <p:spPr>
          <a:xfrm>
            <a:off x="385665" y="274228"/>
            <a:ext cx="415178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 defTabSz="412750">
              <a:defRPr sz="2000">
                <a:solidFill>
                  <a:schemeClr val="accent3">
                    <a:lumOff val="44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dirty="0" smtClean="0"/>
              <a:t>1.8</a:t>
            </a:r>
            <a:endParaRPr dirty="0"/>
          </a:p>
        </p:txBody>
      </p:sp>
      <p:sp>
        <p:nvSpPr>
          <p:cNvPr id="69" name="标题 1"/>
          <p:cNvSpPr txBox="1">
            <a:spLocks/>
          </p:cNvSpPr>
          <p:nvPr/>
        </p:nvSpPr>
        <p:spPr>
          <a:xfrm>
            <a:off x="762000" y="4270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just">
              <a:spcBef>
                <a:spcPct val="0"/>
              </a:spcBef>
              <a:defRPr/>
            </a:pPr>
            <a:endParaRPr lang="zh-CN" altLang="en-US" sz="32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32" name="图片 41" descr="Cloud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50023" y="2931891"/>
            <a:ext cx="5163671" cy="328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3" name="直接箭头连接符 32"/>
          <p:cNvCxnSpPr>
            <a:stCxn id="36" idx="3"/>
          </p:cNvCxnSpPr>
          <p:nvPr/>
        </p:nvCxnSpPr>
        <p:spPr>
          <a:xfrm flipV="1">
            <a:off x="7785847" y="3724532"/>
            <a:ext cx="1329743" cy="108279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36" idx="3"/>
          </p:cNvCxnSpPr>
          <p:nvPr/>
        </p:nvCxnSpPr>
        <p:spPr>
          <a:xfrm>
            <a:off x="7785847" y="4807323"/>
            <a:ext cx="1335741" cy="72808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endCxn id="61" idx="1"/>
          </p:cNvCxnSpPr>
          <p:nvPr/>
        </p:nvCxnSpPr>
        <p:spPr>
          <a:xfrm flipV="1">
            <a:off x="3025589" y="5168299"/>
            <a:ext cx="1628868" cy="32228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5584497" y="4114799"/>
            <a:ext cx="2201350" cy="138504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8B8B99"/>
            </a:prstShdw>
          </a:effectLst>
        </p:spPr>
        <p:txBody>
          <a:bodyPr wrap="none" lIns="18288" rIns="18288"/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endParaRPr lang="zh-CN" altLang="en-US" sz="14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37" name="标题 1"/>
          <p:cNvSpPr txBox="1">
            <a:spLocks/>
          </p:cNvSpPr>
          <p:nvPr/>
        </p:nvSpPr>
        <p:spPr>
          <a:xfrm>
            <a:off x="1045530" y="58606"/>
            <a:ext cx="5903161" cy="857250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defTabSz="457200" eaLnBrk="1">
              <a:lnSpc>
                <a:spcPct val="90000"/>
              </a:lnSpc>
              <a:defRPr sz="2400" b="1" kern="1200">
                <a:solidFill>
                  <a:srgbClr val="53585F"/>
                </a:solidFill>
                <a:latin typeface="Microsoft YaHei"/>
                <a:ea typeface="Microsoft YaHei"/>
                <a:cs typeface="Microsoft YaHei"/>
              </a:defRPr>
            </a:lvl1pPr>
          </a:lstStyle>
          <a:p>
            <a:r>
              <a:rPr lang="en-US" altLang="zh-CN" dirty="0" smtClean="0"/>
              <a:t>Kudu</a:t>
            </a:r>
            <a:r>
              <a:rPr lang="zh-CN" altLang="en-US" dirty="0" smtClean="0"/>
              <a:t>的定位</a:t>
            </a:r>
            <a:r>
              <a:rPr lang="en-US" altLang="zh-CN" dirty="0" smtClean="0"/>
              <a:t>——Kudu</a:t>
            </a:r>
            <a:r>
              <a:rPr lang="zh-CN" altLang="en-US" dirty="0"/>
              <a:t>大数据应用定位</a:t>
            </a:r>
          </a:p>
        </p:txBody>
      </p:sp>
      <p:sp>
        <p:nvSpPr>
          <p:cNvPr id="38" name="TextBox 57"/>
          <p:cNvSpPr txBox="1">
            <a:spLocks noChangeArrowheads="1"/>
          </p:cNvSpPr>
          <p:nvPr/>
        </p:nvSpPr>
        <p:spPr bwMode="auto">
          <a:xfrm>
            <a:off x="4877748" y="3637766"/>
            <a:ext cx="25026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Hadoop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大数据平台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621384" y="4186215"/>
            <a:ext cx="824675" cy="4395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8B8B99"/>
            </a:prstShdw>
          </a:effectLst>
        </p:spPr>
        <p:txBody>
          <a:bodyPr wrap="none" lIns="18288" rIns="18288"/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endParaRPr lang="zh-CN" altLang="en-US" sz="14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40" name="TextBox 15"/>
          <p:cNvSpPr txBox="1"/>
          <p:nvPr/>
        </p:nvSpPr>
        <p:spPr>
          <a:xfrm>
            <a:off x="4636528" y="421266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Kudu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820271" y="4598895"/>
            <a:ext cx="2191869" cy="1492623"/>
          </a:xfrm>
          <a:prstGeom prst="roundRect">
            <a:avLst/>
          </a:prstGeom>
          <a:solidFill>
            <a:srgbClr val="E7E7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8B8B99"/>
            </a:prstShdw>
          </a:effectLst>
        </p:spPr>
        <p:txBody>
          <a:bodyPr wrap="none" lIns="18288" rIns="18288"/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endParaRPr lang="zh-CN" altLang="en-US" sz="14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42" name="TextBox 18"/>
          <p:cNvSpPr txBox="1"/>
          <p:nvPr/>
        </p:nvSpPr>
        <p:spPr>
          <a:xfrm>
            <a:off x="887507" y="4736697"/>
            <a:ext cx="537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日志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据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剪去单角的矩形 42"/>
          <p:cNvSpPr/>
          <p:nvPr/>
        </p:nvSpPr>
        <p:spPr bwMode="auto">
          <a:xfrm>
            <a:off x="1398493" y="4764438"/>
            <a:ext cx="1366680" cy="350303"/>
          </a:xfrm>
          <a:prstGeom prst="snip1Rect">
            <a:avLst/>
          </a:prstGeom>
          <a:solidFill>
            <a:srgbClr val="FFFF99"/>
          </a:solidFill>
          <a:ln w="952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defTabSz="1019175">
              <a:spcBef>
                <a:spcPct val="50000"/>
              </a:spcBef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宽带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DPI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数据</a:t>
            </a:r>
          </a:p>
        </p:txBody>
      </p:sp>
      <p:sp>
        <p:nvSpPr>
          <p:cNvPr id="44" name="剪去单角的矩形 43"/>
          <p:cNvSpPr/>
          <p:nvPr/>
        </p:nvSpPr>
        <p:spPr bwMode="auto">
          <a:xfrm>
            <a:off x="1398494" y="5182452"/>
            <a:ext cx="1366680" cy="350303"/>
          </a:xfrm>
          <a:prstGeom prst="snip1Rect">
            <a:avLst/>
          </a:prstGeom>
          <a:solidFill>
            <a:srgbClr val="FFFF99"/>
          </a:solidFill>
          <a:ln w="952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defTabSz="1019175">
              <a:spcBef>
                <a:spcPct val="50000"/>
              </a:spcBef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DPI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数据</a:t>
            </a:r>
          </a:p>
        </p:txBody>
      </p:sp>
      <p:sp>
        <p:nvSpPr>
          <p:cNvPr id="45" name="剪去单角的矩形 44"/>
          <p:cNvSpPr/>
          <p:nvPr/>
        </p:nvSpPr>
        <p:spPr bwMode="auto">
          <a:xfrm>
            <a:off x="1404280" y="5596033"/>
            <a:ext cx="1366680" cy="350303"/>
          </a:xfrm>
          <a:prstGeom prst="snip1Rect">
            <a:avLst/>
          </a:prstGeom>
          <a:solidFill>
            <a:srgbClr val="FFFF99"/>
          </a:solidFill>
          <a:ln w="952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defTabSz="1019175">
              <a:spcBef>
                <a:spcPct val="50000"/>
              </a:spcBef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OIDD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数据</a:t>
            </a:r>
          </a:p>
        </p:txBody>
      </p:sp>
      <p:sp>
        <p:nvSpPr>
          <p:cNvPr id="46" name="剪去单角的矩形 45"/>
          <p:cNvSpPr/>
          <p:nvPr/>
        </p:nvSpPr>
        <p:spPr bwMode="auto">
          <a:xfrm>
            <a:off x="5730796" y="4197893"/>
            <a:ext cx="938398" cy="359998"/>
          </a:xfrm>
          <a:prstGeom prst="snip1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defTabSz="1019175">
              <a:spcBef>
                <a:spcPct val="50000"/>
              </a:spcBef>
              <a:defRPr/>
            </a:pP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Spark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剪去单角的矩形 46"/>
          <p:cNvSpPr/>
          <p:nvPr/>
        </p:nvSpPr>
        <p:spPr bwMode="auto">
          <a:xfrm>
            <a:off x="6776247" y="4189798"/>
            <a:ext cx="848235" cy="359998"/>
          </a:xfrm>
          <a:prstGeom prst="snip1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defTabSz="1019175">
              <a:spcBef>
                <a:spcPct val="50000"/>
              </a:spcBef>
              <a:defRPr/>
            </a:pP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Impala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87266" y="1110002"/>
            <a:ext cx="11000131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Kudu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优势互补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作为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Hadoop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平台的增强组件，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Kudu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可以与现有的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HDFS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组件优势互补，有效解决增量更新、复杂逻辑以及交互式查询等小痛点，可以满足业务类数据的支撑要求，大大提升大数据平台业务支撑能力。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Kudu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给大数据加足马力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Kudu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组件就像给大数据引擎增加了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Turbo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额外动力，不但能够跟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Hadoop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平台的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Spark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Impala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等组件无缝对接，而且支持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ACID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原子化操作，可以充分保证数据处理的准确性，极大拓展了大数据的应用场景。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9135036" y="4586355"/>
            <a:ext cx="2191869" cy="1523491"/>
          </a:xfrm>
          <a:prstGeom prst="roundRect">
            <a:avLst/>
          </a:prstGeom>
          <a:solidFill>
            <a:srgbClr val="E7E7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8B8B99"/>
            </a:prstShdw>
          </a:effectLst>
        </p:spPr>
        <p:txBody>
          <a:bodyPr wrap="none" lIns="18288" rIns="18288"/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endParaRPr lang="zh-CN" altLang="en-US" sz="14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50" name="TextBox 65"/>
          <p:cNvSpPr txBox="1"/>
          <p:nvPr/>
        </p:nvSpPr>
        <p:spPr>
          <a:xfrm>
            <a:off x="10815107" y="4638538"/>
            <a:ext cx="5378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大数据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</a:p>
        </p:txBody>
      </p:sp>
      <p:sp>
        <p:nvSpPr>
          <p:cNvPr id="51" name="剪去单角的矩形 50"/>
          <p:cNvSpPr/>
          <p:nvPr/>
        </p:nvSpPr>
        <p:spPr bwMode="auto">
          <a:xfrm>
            <a:off x="9336742" y="4746497"/>
            <a:ext cx="1366680" cy="350303"/>
          </a:xfrm>
          <a:prstGeom prst="snip1Rect">
            <a:avLst/>
          </a:prstGeom>
          <a:solidFill>
            <a:srgbClr val="C2E49C"/>
          </a:solidFill>
          <a:ln w="952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defTabSz="1019175">
              <a:spcBef>
                <a:spcPct val="50000"/>
              </a:spcBef>
              <a:defRPr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数据批处理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剪去单角的矩形 51"/>
          <p:cNvSpPr/>
          <p:nvPr/>
        </p:nvSpPr>
        <p:spPr bwMode="auto">
          <a:xfrm>
            <a:off x="9336743" y="5175918"/>
            <a:ext cx="1366680" cy="350303"/>
          </a:xfrm>
          <a:prstGeom prst="snip1Rect">
            <a:avLst/>
          </a:prstGeom>
          <a:solidFill>
            <a:srgbClr val="C2E49C"/>
          </a:solidFill>
          <a:ln w="952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defTabSz="1019175">
              <a:spcBef>
                <a:spcPct val="50000"/>
              </a:spcBef>
              <a:defRPr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数据关联分析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剪去单角的矩形 52"/>
          <p:cNvSpPr/>
          <p:nvPr/>
        </p:nvSpPr>
        <p:spPr bwMode="auto">
          <a:xfrm>
            <a:off x="9342529" y="5615169"/>
            <a:ext cx="1366680" cy="350303"/>
          </a:xfrm>
          <a:prstGeom prst="snip1Rect">
            <a:avLst/>
          </a:prstGeom>
          <a:solidFill>
            <a:srgbClr val="C2E49C"/>
          </a:solidFill>
          <a:ln w="952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defTabSz="1019175">
              <a:spcBef>
                <a:spcPct val="50000"/>
              </a:spcBef>
              <a:defRPr/>
            </a:pPr>
            <a:endParaRPr lang="zh-CN" altLang="en-US" sz="1400" dirty="0" smtClean="0">
              <a:latin typeface="微软雅黑" pitchFamily="34" charset="-122"/>
              <a:ea typeface="微软雅黑" pitchFamily="34" charset="-122"/>
            </a:endParaRPr>
          </a:p>
          <a:p>
            <a:pPr algn="ctr" defTabSz="1019175">
              <a:spcBef>
                <a:spcPct val="50000"/>
              </a:spcBef>
              <a:defRPr/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用户标签画像</a:t>
            </a:r>
            <a:endParaRPr lang="zh-CN" altLang="en-US" sz="1400" dirty="0" smtClean="0">
              <a:latin typeface="微软雅黑" pitchFamily="34" charset="-122"/>
              <a:ea typeface="微软雅黑" pitchFamily="34" charset="-122"/>
            </a:endParaRPr>
          </a:p>
          <a:p>
            <a:pPr algn="ctr" defTabSz="1019175">
              <a:spcBef>
                <a:spcPct val="50000"/>
              </a:spcBef>
              <a:defRPr/>
            </a:pPr>
            <a:endParaRPr lang="zh-CN" altLang="en-US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>
            <a:off x="3056966" y="3773838"/>
            <a:ext cx="1545014" cy="49835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圆角矩形 54"/>
          <p:cNvSpPr/>
          <p:nvPr/>
        </p:nvSpPr>
        <p:spPr>
          <a:xfrm>
            <a:off x="824754" y="2976283"/>
            <a:ext cx="2191869" cy="1492623"/>
          </a:xfrm>
          <a:prstGeom prst="roundRect">
            <a:avLst/>
          </a:prstGeom>
          <a:solidFill>
            <a:srgbClr val="E7E7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8B8B99"/>
            </a:prstShdw>
          </a:effectLst>
        </p:spPr>
        <p:txBody>
          <a:bodyPr wrap="none" lIns="18288" rIns="18288"/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endParaRPr lang="zh-CN" altLang="en-US" sz="14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56" name="TextBox 39"/>
          <p:cNvSpPr txBox="1"/>
          <p:nvPr/>
        </p:nvSpPr>
        <p:spPr>
          <a:xfrm>
            <a:off x="891990" y="3114085"/>
            <a:ext cx="537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业务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据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剪去单角的矩形 56"/>
          <p:cNvSpPr/>
          <p:nvPr/>
        </p:nvSpPr>
        <p:spPr bwMode="auto">
          <a:xfrm>
            <a:off x="1402976" y="3141826"/>
            <a:ext cx="1366680" cy="350303"/>
          </a:xfrm>
          <a:prstGeom prst="snip1Rect">
            <a:avLst/>
          </a:prstGeom>
          <a:solidFill>
            <a:srgbClr val="FFFF99"/>
          </a:solidFill>
          <a:ln w="952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defTabSz="1019175">
              <a:spcBef>
                <a:spcPct val="50000"/>
              </a:spcBef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OSS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数据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剪去单角的矩形 57"/>
          <p:cNvSpPr/>
          <p:nvPr/>
        </p:nvSpPr>
        <p:spPr bwMode="auto">
          <a:xfrm>
            <a:off x="1402977" y="3559840"/>
            <a:ext cx="1366680" cy="350303"/>
          </a:xfrm>
          <a:prstGeom prst="snip1Rect">
            <a:avLst/>
          </a:prstGeom>
          <a:solidFill>
            <a:srgbClr val="FFFF99"/>
          </a:solidFill>
          <a:ln w="952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defTabSz="1019175">
              <a:spcBef>
                <a:spcPct val="50000"/>
              </a:spcBef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NOC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数据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剪去单角的矩形 58"/>
          <p:cNvSpPr/>
          <p:nvPr/>
        </p:nvSpPr>
        <p:spPr bwMode="auto">
          <a:xfrm>
            <a:off x="1408763" y="3973421"/>
            <a:ext cx="1366680" cy="350303"/>
          </a:xfrm>
          <a:prstGeom prst="snip1Rect">
            <a:avLst/>
          </a:prstGeom>
          <a:solidFill>
            <a:srgbClr val="FFFF99"/>
          </a:solidFill>
          <a:ln w="952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defTabSz="1019175">
              <a:spcBef>
                <a:spcPct val="50000"/>
              </a:spcBef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CRM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数据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639313" y="4957180"/>
            <a:ext cx="824675" cy="43957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8B8B99"/>
            </a:prstShdw>
          </a:effectLst>
        </p:spPr>
        <p:txBody>
          <a:bodyPr wrap="none" lIns="18288" rIns="18288"/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endParaRPr lang="zh-CN" altLang="en-US" sz="14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61" name="TextBox 44"/>
          <p:cNvSpPr txBox="1"/>
          <p:nvPr/>
        </p:nvSpPr>
        <p:spPr>
          <a:xfrm>
            <a:off x="4654457" y="4983633"/>
            <a:ext cx="792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HDFS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剪去单角的矩形 61"/>
          <p:cNvSpPr/>
          <p:nvPr/>
        </p:nvSpPr>
        <p:spPr bwMode="auto">
          <a:xfrm>
            <a:off x="5730796" y="4628199"/>
            <a:ext cx="938398" cy="359998"/>
          </a:xfrm>
          <a:prstGeom prst="snip1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defTabSz="1019175">
              <a:spcBef>
                <a:spcPct val="50000"/>
              </a:spcBef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HIVE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剪去单角的矩形 62"/>
          <p:cNvSpPr/>
          <p:nvPr/>
        </p:nvSpPr>
        <p:spPr bwMode="auto">
          <a:xfrm>
            <a:off x="6776247" y="4620104"/>
            <a:ext cx="848235" cy="359998"/>
          </a:xfrm>
          <a:prstGeom prst="snip1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defTabSz="1019175">
              <a:spcBef>
                <a:spcPct val="50000"/>
              </a:spcBef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HBASE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剪去单角的矩形 63"/>
          <p:cNvSpPr/>
          <p:nvPr/>
        </p:nvSpPr>
        <p:spPr bwMode="auto">
          <a:xfrm>
            <a:off x="5735279" y="5036093"/>
            <a:ext cx="938398" cy="359998"/>
          </a:xfrm>
          <a:prstGeom prst="snip1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defTabSz="1019175">
              <a:spcBef>
                <a:spcPct val="50000"/>
              </a:spcBef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MR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剪去单角的矩形 64"/>
          <p:cNvSpPr/>
          <p:nvPr/>
        </p:nvSpPr>
        <p:spPr bwMode="auto">
          <a:xfrm>
            <a:off x="6780730" y="5041445"/>
            <a:ext cx="848235" cy="359998"/>
          </a:xfrm>
          <a:prstGeom prst="snip1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defTabSz="1019175">
              <a:spcBef>
                <a:spcPct val="50000"/>
              </a:spcBef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ETL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9135036" y="2937664"/>
            <a:ext cx="2191869" cy="152349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8B8B99"/>
            </a:prstShdw>
          </a:effectLst>
        </p:spPr>
        <p:txBody>
          <a:bodyPr wrap="none" lIns="18288" rIns="18288"/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endParaRPr lang="zh-CN" altLang="en-US" sz="14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67" name="TextBox 80"/>
          <p:cNvSpPr txBox="1"/>
          <p:nvPr/>
        </p:nvSpPr>
        <p:spPr>
          <a:xfrm>
            <a:off x="10815107" y="2929887"/>
            <a:ext cx="5378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业务数据应用</a:t>
            </a:r>
          </a:p>
        </p:txBody>
      </p:sp>
      <p:sp>
        <p:nvSpPr>
          <p:cNvPr id="68" name="剪去单角的矩形 67"/>
          <p:cNvSpPr/>
          <p:nvPr/>
        </p:nvSpPr>
        <p:spPr bwMode="auto">
          <a:xfrm>
            <a:off x="9336742" y="3097806"/>
            <a:ext cx="1366680" cy="350303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defTabSz="1019175">
              <a:spcBef>
                <a:spcPct val="50000"/>
              </a:spcBef>
              <a:defRPr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数据实时处理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剪去单角的矩形 96"/>
          <p:cNvSpPr/>
          <p:nvPr/>
        </p:nvSpPr>
        <p:spPr bwMode="auto">
          <a:xfrm>
            <a:off x="9336743" y="3527227"/>
            <a:ext cx="1366680" cy="350303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defTabSz="1019175">
              <a:spcBef>
                <a:spcPct val="50000"/>
              </a:spcBef>
              <a:defRPr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数据事务操作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剪去单角的矩形 97"/>
          <p:cNvSpPr/>
          <p:nvPr/>
        </p:nvSpPr>
        <p:spPr bwMode="auto">
          <a:xfrm>
            <a:off x="9342529" y="3966478"/>
            <a:ext cx="1366680" cy="350303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defTabSz="1019175">
              <a:spcBef>
                <a:spcPct val="50000"/>
              </a:spcBef>
              <a:defRPr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交互式实时查询</a:t>
            </a:r>
          </a:p>
        </p:txBody>
      </p:sp>
      <p:sp>
        <p:nvSpPr>
          <p:cNvPr id="99" name="上下箭头 98"/>
          <p:cNvSpPr/>
          <p:nvPr/>
        </p:nvSpPr>
        <p:spPr>
          <a:xfrm>
            <a:off x="4991725" y="4646950"/>
            <a:ext cx="89941" cy="288000"/>
          </a:xfrm>
          <a:prstGeom prst="up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7988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1_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8F8F8F"/>
      </a:accent3>
      <a:accent4>
        <a:srgbClr val="707070"/>
      </a:accent4>
      <a:accent5>
        <a:srgbClr val="B5CBE7"/>
      </a:accent5>
      <a:accent6>
        <a:srgbClr val="D7712B"/>
      </a:accent6>
      <a:hlink>
        <a:srgbClr val="0000FF"/>
      </a:hlink>
      <a:folHlink>
        <a:srgbClr val="FF00FF"/>
      </a:folHlink>
    </a:clrScheme>
    <a:fontScheme name="1_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_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司务会报告">
  <a:themeElements>
    <a:clrScheme name="自定义 1">
      <a:dk1>
        <a:srgbClr val="181818"/>
      </a:dk1>
      <a:lt1>
        <a:srgbClr val="FFFFFF"/>
      </a:lt1>
      <a:dk2>
        <a:srgbClr val="072B60"/>
      </a:dk2>
      <a:lt2>
        <a:srgbClr val="F2F2F2"/>
      </a:lt2>
      <a:accent1>
        <a:srgbClr val="0A3A80"/>
      </a:accent1>
      <a:accent2>
        <a:srgbClr val="2F7DEE"/>
      </a:accent2>
      <a:accent3>
        <a:srgbClr val="7F7F7F"/>
      </a:accent3>
      <a:accent4>
        <a:srgbClr val="FF3300"/>
      </a:accent4>
      <a:accent5>
        <a:srgbClr val="00B050"/>
      </a:accent5>
      <a:accent6>
        <a:srgbClr val="92D050"/>
      </a:accent6>
      <a:hlink>
        <a:srgbClr val="181818"/>
      </a:hlink>
      <a:folHlink>
        <a:srgbClr val="CECECE"/>
      </a:folHlink>
    </a:clrScheme>
    <a:fontScheme name="自定义 1">
      <a:majorFont>
        <a:latin typeface="Times New Roman"/>
        <a:ea typeface="华文宋体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+mn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rgbClr val="618FFD">
              <a:gamma/>
              <a:shade val="60000"/>
              <a:invGamma/>
            </a:srgb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FolderMaker Templat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lderMaker Templat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derMaker Templat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lderMaker Templat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lderMaker Templat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lderMaker Templat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lderMaker Templat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司务会报告" id="{3B110A61-2810-4C80-9071-29519C99952D}" vid="{1F1B993D-225D-46F5-A174-9F94E57ACD20}"/>
    </a:ext>
  </a:extLst>
</a:theme>
</file>

<file path=ppt/theme/theme3.xml><?xml version="1.0" encoding="utf-8"?>
<a:theme xmlns:a="http://schemas.openxmlformats.org/drawingml/2006/main" name="1_Office 主题">
  <a:themeElements>
    <a:clrScheme name="1_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8F8F8F"/>
      </a:accent3>
      <a:accent4>
        <a:srgbClr val="707070"/>
      </a:accent4>
      <a:accent5>
        <a:srgbClr val="B5CBE7"/>
      </a:accent5>
      <a:accent6>
        <a:srgbClr val="D7712B"/>
      </a:accent6>
      <a:hlink>
        <a:srgbClr val="0000FF"/>
      </a:hlink>
      <a:folHlink>
        <a:srgbClr val="FF00FF"/>
      </a:folHlink>
    </a:clrScheme>
    <a:fontScheme name="1_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_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4518</TotalTime>
  <Words>4035</Words>
  <Application>Microsoft Office PowerPoint</Application>
  <PresentationFormat>自定义</PresentationFormat>
  <Paragraphs>701</Paragraphs>
  <Slides>32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34" baseType="lpstr">
      <vt:lpstr>1_Office 主题</vt:lpstr>
      <vt:lpstr>1_司务会报告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O域数据建模</vt:lpstr>
      <vt:lpstr>代码落地优化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wmj</dc:creator>
  <cp:lastModifiedBy>Administrator</cp:lastModifiedBy>
  <cp:revision>460</cp:revision>
  <cp:lastPrinted>2017-03-16T02:46:15Z</cp:lastPrinted>
  <dcterms:modified xsi:type="dcterms:W3CDTF">2019-01-02T01:40:05Z</dcterms:modified>
</cp:coreProperties>
</file>