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70" r:id="rId3"/>
    <p:sldId id="271" r:id="rId4"/>
    <p:sldId id="272" r:id="rId5"/>
    <p:sldId id="269" r:id="rId6"/>
    <p:sldId id="273" r:id="rId7"/>
    <p:sldId id="274" r:id="rId8"/>
    <p:sldId id="276" r:id="rId9"/>
    <p:sldId id="277" r:id="rId10"/>
    <p:sldId id="267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9966"/>
    <a:srgbClr val="FFA375"/>
    <a:srgbClr val="FF9999"/>
    <a:srgbClr val="5F5F5F"/>
    <a:srgbClr val="4D4D4D"/>
    <a:srgbClr val="F15A22"/>
    <a:srgbClr val="0054A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821" autoAdjust="0"/>
    <p:restoredTop sz="94660"/>
  </p:normalViewPr>
  <p:slideViewPr>
    <p:cSldViewPr>
      <p:cViewPr varScale="1">
        <p:scale>
          <a:sx n="70" d="100"/>
          <a:sy n="70" d="100"/>
        </p:scale>
        <p:origin x="-9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46442163-546D-4D44-B888-3402B5299FE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476395-248D-4812-B83F-AA4636A6B66F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0BF6F1-EBAB-4D15-96A2-10B26DA71A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3E4801-F4C5-4F71-9607-0C76DD9C5F6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21500" y="44450"/>
            <a:ext cx="2222500" cy="5980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44450"/>
            <a:ext cx="6518275" cy="5980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D6B6C9-8933-48E1-A47A-9129EEC790B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E86595-3DA2-49DC-AC1A-AEE0D518365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BD4E3-03A8-4DDC-B4E5-CB245B9585F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836613"/>
            <a:ext cx="4135438" cy="5187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38663" y="836613"/>
            <a:ext cx="4137025" cy="5187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14C771-8AEF-40F8-8841-9479E5B4D8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A52DE6-8101-48C7-A486-26573D33B2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DC8112-D237-40CD-8A6D-5046D3C7619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82BCC-8257-4F49-8A26-AABBE26B99E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A58FB-A284-4997-88C6-B81831C9BF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ED850-AE88-430B-B6E1-D64A2F57EAF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未标题-4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588"/>
            <a:ext cx="9144000" cy="685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836613"/>
            <a:ext cx="8424863" cy="518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57813" y="6248400"/>
            <a:ext cx="942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5900" y="6337300"/>
            <a:ext cx="684213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F15A22"/>
                </a:solidFill>
                <a:ea typeface="隶书" pitchFamily="49" charset="-122"/>
              </a:defRPr>
            </a:lvl1pPr>
          </a:lstStyle>
          <a:p>
            <a:fld id="{BA5712D2-B26C-491F-9100-EE16F48A14C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692150"/>
          </a:xfrm>
          <a:prstGeom prst="rect">
            <a:avLst/>
          </a:prstGeom>
          <a:gradFill rotWithShape="1">
            <a:gsLst>
              <a:gs pos="0">
                <a:srgbClr val="FFA375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44450"/>
            <a:ext cx="88201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隶书" pitchFamily="49" charset="-122"/>
        </a:defRPr>
      </a:lvl9pPr>
    </p:titleStyle>
    <p:bodyStyle>
      <a:lvl1pPr marL="358775" indent="-358775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265113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宋体" pitchFamily="2" charset="-122"/>
        </a:defRPr>
      </a:lvl2pPr>
      <a:lvl3pPr marL="1162050" indent="-179388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CDAD39-9057-41A2-9B69-1B52CCB410B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762000" y="35052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2400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2400"/>
          </a:p>
        </p:txBody>
      </p:sp>
      <p:pic>
        <p:nvPicPr>
          <p:cNvPr id="3077" name="Picture 4" descr="未标题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63"/>
            <a:ext cx="9144000" cy="685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395536" y="1916832"/>
            <a:ext cx="8077200" cy="22621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3600" dirty="0"/>
              <a:t>上海</a:t>
            </a:r>
            <a:r>
              <a:rPr lang="zh-CN" altLang="en-US" sz="3600" dirty="0" smtClean="0"/>
              <a:t>装</a:t>
            </a:r>
            <a:r>
              <a:rPr lang="zh-CN" altLang="en-US" sz="3600" dirty="0"/>
              <a:t>维统一</a:t>
            </a:r>
            <a:r>
              <a:rPr lang="zh-CN" altLang="en-US" sz="3600" dirty="0" smtClean="0"/>
              <a:t>库进度汇报</a:t>
            </a:r>
            <a:endParaRPr lang="en-US" altLang="zh-CN" sz="3600" dirty="0" smtClean="0"/>
          </a:p>
          <a:p>
            <a:pPr algn="ctr" eaLnBrk="1" hangingPunct="1"/>
            <a:endParaRPr lang="en-US" altLang="zh-CN" sz="3600" dirty="0" smtClean="0"/>
          </a:p>
          <a:p>
            <a:pPr algn="ctr" eaLnBrk="1" hangingPunct="1"/>
            <a:endParaRPr lang="en-US" altLang="zh-CN" sz="3600" dirty="0" smtClean="0"/>
          </a:p>
          <a:p>
            <a:pPr algn="ctr" eaLnBrk="1" hangingPunct="1"/>
            <a:endParaRPr kumimoji="0" lang="zh-CN" altLang="en-US" sz="3300" b="1" dirty="0">
              <a:solidFill>
                <a:srgbClr val="0054A6"/>
              </a:solidFill>
              <a:latin typeface="Arial" pitchFamily="34" charset="0"/>
            </a:endParaRPr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6400800" y="6324600"/>
            <a:ext cx="2438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zh-CN" altLang="en-US" sz="1500">
                <a:solidFill>
                  <a:srgbClr val="0054A6"/>
                </a:solidFill>
              </a:rPr>
              <a:t>中国电信上海公司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4946BEF-7F50-458E-A9EC-480E352142A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440920" y="2967335"/>
            <a:ext cx="226215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E86595-3DA2-49DC-AC1A-AEE0D5183659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5" name="TextBox 9"/>
          <p:cNvSpPr>
            <a:spLocks noChangeArrowheads="1"/>
          </p:cNvSpPr>
          <p:nvPr/>
        </p:nvSpPr>
        <p:spPr bwMode="auto">
          <a:xfrm>
            <a:off x="2291686" y="1355131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7964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整体方案</a:t>
            </a:r>
          </a:p>
        </p:txBody>
      </p:sp>
      <p:sp>
        <p:nvSpPr>
          <p:cNvPr id="7" name="TextBox 12"/>
          <p:cNvSpPr>
            <a:spLocks noChangeArrowheads="1"/>
          </p:cNvSpPr>
          <p:nvPr/>
        </p:nvSpPr>
        <p:spPr bwMode="auto">
          <a:xfrm>
            <a:off x="2307132" y="3823149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改造计划</a:t>
            </a:r>
            <a:endParaRPr lang="en-US" altLang="zh-CN" sz="2800" dirty="0" smtClean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1751453" y="2645922"/>
            <a:ext cx="396000" cy="3960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zh-CN" sz="2800" dirty="0">
                <a:solidFill>
                  <a:srgbClr val="7F7F7F"/>
                </a:solidFill>
                <a:latin typeface="Adobe Caslon Pro" charset="0"/>
                <a:ea typeface="Adobe Caslon Pro" charset="0"/>
                <a:cs typeface="Adobe Caslon Pro" charset="0"/>
                <a:sym typeface="Adobe Caslon Pro" charset="0"/>
              </a:rPr>
              <a:t>2</a:t>
            </a:r>
            <a:endParaRPr lang="zh-CN" altLang="en-US" sz="2800" dirty="0">
              <a:solidFill>
                <a:srgbClr val="7F7F7F"/>
              </a:solidFill>
              <a:latin typeface="Adobe Caslon Pro" charset="0"/>
              <a:ea typeface="Adobe Caslon Pro" charset="0"/>
              <a:cs typeface="Adobe Caslon Pro" charset="0"/>
            </a:endParaRPr>
          </a:p>
        </p:txBody>
      </p:sp>
      <p:sp>
        <p:nvSpPr>
          <p:cNvPr id="9" name="矩形 20"/>
          <p:cNvSpPr>
            <a:spLocks noChangeArrowheads="1"/>
          </p:cNvSpPr>
          <p:nvPr/>
        </p:nvSpPr>
        <p:spPr bwMode="auto">
          <a:xfrm>
            <a:off x="1751453" y="1427922"/>
            <a:ext cx="396000" cy="3960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zh-CN" sz="2800" dirty="0">
                <a:solidFill>
                  <a:srgbClr val="FFFFFF"/>
                </a:solidFill>
                <a:latin typeface="Adobe Caslon Pro" charset="0"/>
                <a:ea typeface="Adobe Caslon Pro" charset="0"/>
                <a:cs typeface="Adobe Caslon Pro" charset="0"/>
                <a:sym typeface="Adobe Caslon Pro" charset="0"/>
              </a:rPr>
              <a:t>1</a:t>
            </a:r>
            <a:endParaRPr lang="zh-CN" altLang="en-US" sz="2800" dirty="0">
              <a:solidFill>
                <a:srgbClr val="FFFFFF"/>
              </a:solidFill>
              <a:latin typeface="Adobe Caslon Pro" charset="0"/>
              <a:ea typeface="Adobe Caslon Pro" charset="0"/>
              <a:cs typeface="Adobe Caslon Pro" charset="0"/>
              <a:sym typeface="Adobe Caslon Pro" charset="0"/>
            </a:endParaRPr>
          </a:p>
        </p:txBody>
      </p:sp>
      <p:sp>
        <p:nvSpPr>
          <p:cNvPr id="10" name="直接连接符 25"/>
          <p:cNvSpPr>
            <a:spLocks noChangeShapeType="1"/>
          </p:cNvSpPr>
          <p:nvPr/>
        </p:nvSpPr>
        <p:spPr bwMode="auto">
          <a:xfrm>
            <a:off x="2045497" y="3247437"/>
            <a:ext cx="5040313" cy="1587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1" name="直接连接符 26"/>
          <p:cNvSpPr>
            <a:spLocks noChangeShapeType="1"/>
          </p:cNvSpPr>
          <p:nvPr/>
        </p:nvSpPr>
        <p:spPr bwMode="auto">
          <a:xfrm>
            <a:off x="2045497" y="2028664"/>
            <a:ext cx="5040313" cy="1587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2" name="直接连接符 25"/>
          <p:cNvSpPr>
            <a:spLocks noChangeShapeType="1"/>
          </p:cNvSpPr>
          <p:nvPr/>
        </p:nvSpPr>
        <p:spPr bwMode="auto">
          <a:xfrm>
            <a:off x="2045497" y="4398233"/>
            <a:ext cx="5040313" cy="1587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3" name="TextBox 9"/>
          <p:cNvSpPr>
            <a:spLocks noChangeArrowheads="1"/>
          </p:cNvSpPr>
          <p:nvPr/>
        </p:nvSpPr>
        <p:spPr bwMode="auto">
          <a:xfrm>
            <a:off x="2291686" y="2572439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系统现状</a:t>
            </a:r>
          </a:p>
        </p:txBody>
      </p:sp>
      <p:sp>
        <p:nvSpPr>
          <p:cNvPr id="15" name="矩形 13"/>
          <p:cNvSpPr>
            <a:spLocks noChangeArrowheads="1"/>
          </p:cNvSpPr>
          <p:nvPr/>
        </p:nvSpPr>
        <p:spPr bwMode="auto">
          <a:xfrm>
            <a:off x="1763688" y="3897096"/>
            <a:ext cx="396000" cy="3960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2800" dirty="0" smtClean="0">
                <a:solidFill>
                  <a:srgbClr val="7F7F7F"/>
                </a:solidFill>
                <a:latin typeface="Adobe Caslon Pro" charset="0"/>
                <a:ea typeface="Adobe Caslon Pro" charset="0"/>
                <a:cs typeface="Adobe Caslon Pro" charset="0"/>
              </a:rPr>
              <a:t>3</a:t>
            </a:r>
            <a:endParaRPr lang="zh-CN" altLang="en-US" sz="2800" dirty="0">
              <a:solidFill>
                <a:srgbClr val="7F7F7F"/>
              </a:solidFill>
              <a:latin typeface="Adobe Caslon Pro" charset="0"/>
              <a:ea typeface="Adobe Caslon Pro" charset="0"/>
              <a:cs typeface="Adobe Caslon Pr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整体方案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统一库方案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E86595-3DA2-49DC-AC1A-AEE0D5183659}" type="slidenum">
              <a:rPr lang="en-US" altLang="zh-CN" smtClean="0"/>
              <a:pPr/>
              <a:t>3</a:t>
            </a:fld>
            <a:endParaRPr lang="en-US" altLang="zh-CN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980728"/>
            <a:ext cx="529208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0" y="928670"/>
            <a:ext cx="4248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上海采用</a:t>
            </a:r>
            <a:r>
              <a:rPr lang="zh-CN" altLang="en-US" dirty="0" smtClean="0">
                <a:solidFill>
                  <a:srgbClr val="FF0000"/>
                </a:solidFill>
              </a:rPr>
              <a:t>集中构建</a:t>
            </a:r>
            <a:r>
              <a:rPr lang="zh-CN" altLang="en-US" dirty="0" smtClean="0"/>
              <a:t>统一库方案：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2149019"/>
            <a:ext cx="39959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    生产库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服开系统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激活系统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客保系统</a:t>
            </a:r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    同步库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采用现有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新增</a:t>
            </a:r>
            <a:r>
              <a:rPr lang="en-US" altLang="zh-CN" sz="2000" dirty="0" smtClean="0"/>
              <a:t>OGG</a:t>
            </a:r>
            <a:r>
              <a:rPr lang="zh-CN" altLang="en-US" sz="2000" dirty="0" smtClean="0"/>
              <a:t>同步</a:t>
            </a:r>
            <a:r>
              <a:rPr lang="zh-CN" altLang="en-US" sz="2000" dirty="0" smtClean="0"/>
              <a:t>库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资源模型同步库集中部署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    装维库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参照集团统一模型装维库，构建融合了开通，激活，调度，保障的</a:t>
            </a:r>
            <a:r>
              <a:rPr lang="zh-CN" altLang="en-US" sz="2000" dirty="0" smtClean="0">
                <a:solidFill>
                  <a:srgbClr val="FF0000"/>
                </a:solidFill>
              </a:rPr>
              <a:t>统一</a:t>
            </a:r>
            <a:r>
              <a:rPr lang="zh-CN" altLang="en-US" sz="2000" dirty="0" smtClean="0"/>
              <a:t>装维</a:t>
            </a:r>
            <a:r>
              <a:rPr lang="zh-CN" altLang="en-US" sz="2000" dirty="0" smtClean="0"/>
              <a:t>库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资源</a:t>
            </a:r>
            <a:r>
              <a:rPr lang="zh-CN" altLang="en-US" sz="2000" dirty="0" smtClean="0"/>
              <a:t>模型库</a:t>
            </a:r>
            <a:r>
              <a:rPr lang="zh-CN" altLang="en-US" sz="2000" dirty="0" smtClean="0"/>
              <a:t>集中部署</a:t>
            </a:r>
            <a:r>
              <a:rPr lang="en-US" altLang="zh-CN" sz="2000" dirty="0" smtClean="0"/>
              <a:t>)</a:t>
            </a:r>
          </a:p>
          <a:p>
            <a:pPr>
              <a:buFont typeface="Wingdings" pitchFamily="2" charset="2"/>
              <a:buChar char="p"/>
            </a:pPr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OIP</a:t>
            </a:r>
            <a:r>
              <a:rPr lang="zh-CN" altLang="en-US" sz="2000" dirty="0" smtClean="0"/>
              <a:t>数据总线：采用</a:t>
            </a:r>
            <a:r>
              <a:rPr lang="en-US" altLang="zh-CN" sz="2000" dirty="0" smtClean="0"/>
              <a:t>ODS</a:t>
            </a:r>
            <a:r>
              <a:rPr lang="zh-CN" altLang="en-US" sz="2000" dirty="0" smtClean="0"/>
              <a:t>统一</a:t>
            </a:r>
            <a:r>
              <a:rPr lang="en-US" altLang="zh-CN" sz="2000" dirty="0" smtClean="0"/>
              <a:t>HBASE(</a:t>
            </a:r>
            <a:r>
              <a:rPr lang="zh-CN" altLang="en-US" sz="2000" dirty="0" smtClean="0"/>
              <a:t>当前版本</a:t>
            </a:r>
            <a:r>
              <a:rPr lang="en-US" altLang="zh-CN" sz="2000" dirty="0" smtClean="0"/>
              <a:t>0.96.1</a:t>
            </a:r>
            <a:r>
              <a:rPr lang="zh-CN" altLang="en-US" sz="2000" dirty="0" smtClean="0"/>
              <a:t>，需升级</a:t>
            </a:r>
            <a:r>
              <a:rPr lang="en-US" altLang="zh-CN" sz="2000" dirty="0" smtClean="0"/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E86595-3DA2-49DC-AC1A-AEE0D5183659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5" name="TextBox 9"/>
          <p:cNvSpPr>
            <a:spLocks noChangeArrowheads="1"/>
          </p:cNvSpPr>
          <p:nvPr/>
        </p:nvSpPr>
        <p:spPr bwMode="auto">
          <a:xfrm>
            <a:off x="2291686" y="1355131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整体方案</a:t>
            </a:r>
          </a:p>
        </p:txBody>
      </p:sp>
      <p:sp>
        <p:nvSpPr>
          <p:cNvPr id="7" name="TextBox 12"/>
          <p:cNvSpPr>
            <a:spLocks noChangeArrowheads="1"/>
          </p:cNvSpPr>
          <p:nvPr/>
        </p:nvSpPr>
        <p:spPr bwMode="auto">
          <a:xfrm>
            <a:off x="2307132" y="3823149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改造计划</a:t>
            </a:r>
            <a:endParaRPr lang="en-US" altLang="zh-CN" sz="2800" dirty="0" smtClean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1751453" y="2645922"/>
            <a:ext cx="396000" cy="3960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zh-CN" sz="2800" dirty="0">
                <a:solidFill>
                  <a:srgbClr val="7F7F7F"/>
                </a:solidFill>
                <a:latin typeface="Adobe Caslon Pro" charset="0"/>
                <a:ea typeface="Adobe Caslon Pro" charset="0"/>
                <a:cs typeface="Adobe Caslon Pro" charset="0"/>
                <a:sym typeface="Adobe Caslon Pro" charset="0"/>
              </a:rPr>
              <a:t>2</a:t>
            </a:r>
            <a:endParaRPr lang="zh-CN" altLang="en-US" sz="2800" dirty="0">
              <a:solidFill>
                <a:srgbClr val="7F7F7F"/>
              </a:solidFill>
              <a:latin typeface="Adobe Caslon Pro" charset="0"/>
              <a:ea typeface="Adobe Caslon Pro" charset="0"/>
              <a:cs typeface="Adobe Caslon Pro" charset="0"/>
            </a:endParaRPr>
          </a:p>
        </p:txBody>
      </p:sp>
      <p:sp>
        <p:nvSpPr>
          <p:cNvPr id="9" name="矩形 20"/>
          <p:cNvSpPr>
            <a:spLocks noChangeArrowheads="1"/>
          </p:cNvSpPr>
          <p:nvPr/>
        </p:nvSpPr>
        <p:spPr bwMode="auto">
          <a:xfrm>
            <a:off x="1751453" y="1427922"/>
            <a:ext cx="396000" cy="3960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zh-CN" sz="2800" dirty="0">
                <a:solidFill>
                  <a:srgbClr val="7F7F7F"/>
                </a:solidFill>
                <a:latin typeface="Adobe Caslon Pro" charset="0"/>
                <a:ea typeface="Adobe Caslon Pro" charset="0"/>
                <a:cs typeface="Adobe Caslon Pro" charset="0"/>
                <a:sym typeface="Adobe Caslon Pro" charset="0"/>
              </a:rPr>
              <a:t>1</a:t>
            </a:r>
            <a:endParaRPr lang="zh-CN" altLang="en-US" sz="2800" dirty="0">
              <a:solidFill>
                <a:srgbClr val="7F7F7F"/>
              </a:solidFill>
              <a:latin typeface="Adobe Caslon Pro" charset="0"/>
              <a:ea typeface="Adobe Caslon Pro" charset="0"/>
              <a:cs typeface="Adobe Caslon Pro" charset="0"/>
              <a:sym typeface="Adobe Caslon Pro" charset="0"/>
            </a:endParaRPr>
          </a:p>
        </p:txBody>
      </p:sp>
      <p:sp>
        <p:nvSpPr>
          <p:cNvPr id="10" name="直接连接符 25"/>
          <p:cNvSpPr>
            <a:spLocks noChangeShapeType="1"/>
          </p:cNvSpPr>
          <p:nvPr/>
        </p:nvSpPr>
        <p:spPr bwMode="auto">
          <a:xfrm>
            <a:off x="2045497" y="3247437"/>
            <a:ext cx="5040313" cy="1587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1" name="直接连接符 26"/>
          <p:cNvSpPr>
            <a:spLocks noChangeShapeType="1"/>
          </p:cNvSpPr>
          <p:nvPr/>
        </p:nvSpPr>
        <p:spPr bwMode="auto">
          <a:xfrm>
            <a:off x="2045497" y="2028664"/>
            <a:ext cx="5040313" cy="1587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2" name="直接连接符 25"/>
          <p:cNvSpPr>
            <a:spLocks noChangeShapeType="1"/>
          </p:cNvSpPr>
          <p:nvPr/>
        </p:nvSpPr>
        <p:spPr bwMode="auto">
          <a:xfrm>
            <a:off x="2045497" y="4398233"/>
            <a:ext cx="5040313" cy="1587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3" name="TextBox 9"/>
          <p:cNvSpPr>
            <a:spLocks noChangeArrowheads="1"/>
          </p:cNvSpPr>
          <p:nvPr/>
        </p:nvSpPr>
        <p:spPr bwMode="auto">
          <a:xfrm>
            <a:off x="2291686" y="2572439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7964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系统现状</a:t>
            </a:r>
          </a:p>
        </p:txBody>
      </p:sp>
      <p:sp>
        <p:nvSpPr>
          <p:cNvPr id="15" name="矩形 13"/>
          <p:cNvSpPr>
            <a:spLocks noChangeArrowheads="1"/>
          </p:cNvSpPr>
          <p:nvPr/>
        </p:nvSpPr>
        <p:spPr bwMode="auto">
          <a:xfrm>
            <a:off x="1763688" y="3897096"/>
            <a:ext cx="396000" cy="3960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2800" dirty="0" smtClean="0">
                <a:solidFill>
                  <a:srgbClr val="7F7F7F"/>
                </a:solidFill>
                <a:latin typeface="Adobe Caslon Pro" charset="0"/>
                <a:ea typeface="Adobe Caslon Pro" charset="0"/>
                <a:cs typeface="Adobe Caslon Pro" charset="0"/>
              </a:rPr>
              <a:t>3</a:t>
            </a:r>
            <a:endParaRPr lang="zh-CN" altLang="en-US" sz="2800" dirty="0">
              <a:solidFill>
                <a:srgbClr val="7F7F7F"/>
              </a:solidFill>
              <a:latin typeface="Adobe Caslon Pro" charset="0"/>
              <a:ea typeface="Adobe Caslon Pro" charset="0"/>
              <a:cs typeface="Adobe Caslon Pr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系统现状</a:t>
            </a:r>
            <a:endParaRPr lang="en-US" dirty="0" smtClean="0"/>
          </a:p>
        </p:txBody>
      </p:sp>
      <p:sp>
        <p:nvSpPr>
          <p:cNvPr id="5221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B1346E5-5C16-474E-B2FC-04824D7BCF2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323528" y="764704"/>
            <a:ext cx="7848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服开：</a:t>
            </a:r>
            <a:r>
              <a:rPr lang="zh-CN" altLang="zh-CN" sz="2000" dirty="0" smtClean="0"/>
              <a:t>采用</a:t>
            </a:r>
            <a:r>
              <a:rPr lang="en-US" altLang="zh-CN" sz="2000" dirty="0" smtClean="0"/>
              <a:t>Oracle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Provisioning6</a:t>
            </a:r>
            <a:r>
              <a:rPr lang="zh-CN" altLang="en-US" sz="2000" dirty="0" smtClean="0"/>
              <a:t> 搭建流程引擎 ，保留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个月数据 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激活：包括网元自动激活系统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增值业务激活系统；保留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个月数据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sz="2000" dirty="0" smtClean="0"/>
              <a:t> 网元自动激活系统：</a:t>
            </a:r>
            <a:r>
              <a:rPr lang="zh-CN" altLang="zh-CN" sz="2000" dirty="0" smtClean="0"/>
              <a:t>采用</a:t>
            </a:r>
            <a:r>
              <a:rPr lang="en-US" altLang="zh-CN" sz="2000" dirty="0" smtClean="0"/>
              <a:t>Oracle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ASAP</a:t>
            </a:r>
            <a:r>
              <a:rPr lang="zh-CN" altLang="en-US" sz="2000" dirty="0" smtClean="0"/>
              <a:t> 搭建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sz="2000" dirty="0" smtClean="0"/>
              <a:t> 增值业务激活系统：自主研发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ü"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客保（调度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保障）：中通软自主研发，保留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年</a:t>
            </a:r>
            <a:endParaRPr lang="zh-CN" altLang="en-US" sz="20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83568" y="3140968"/>
          <a:ext cx="6048216" cy="2903473"/>
        </p:xfrm>
        <a:graphic>
          <a:graphicData uri="http://schemas.openxmlformats.org/drawingml/2006/table">
            <a:tbl>
              <a:tblPr/>
              <a:tblGrid>
                <a:gridCol w="1560830"/>
                <a:gridCol w="1560830"/>
                <a:gridCol w="1560830"/>
                <a:gridCol w="1365726"/>
              </a:tblGrid>
              <a:tr h="56221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系统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工单总量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每天工单量</a:t>
                      </a:r>
                      <a:r>
                        <a:rPr lang="zh-CN" altLang="en-US" sz="1800" b="0" i="0" u="none" strike="noStrike">
                          <a:solidFill>
                            <a:srgbClr val="333399"/>
                          </a:solidFill>
                          <a:latin typeface="Calibri"/>
                        </a:rPr>
                        <a:t> 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黑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434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服开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固网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400w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5w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黑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4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带宽型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4.5w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黑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434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核心网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元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(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固网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900w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18-20w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黑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4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增值网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元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(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固网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)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黑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2000w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黑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434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调度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带宽型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95w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黑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1.5w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黑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4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接入型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1800w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黑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434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故障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故障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7w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8000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黑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4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派修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1300w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黑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E86595-3DA2-49DC-AC1A-AEE0D5183659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5" name="TextBox 9"/>
          <p:cNvSpPr>
            <a:spLocks noChangeArrowheads="1"/>
          </p:cNvSpPr>
          <p:nvPr/>
        </p:nvSpPr>
        <p:spPr bwMode="auto">
          <a:xfrm>
            <a:off x="2291686" y="1355131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整体方案</a:t>
            </a:r>
          </a:p>
        </p:txBody>
      </p:sp>
      <p:sp>
        <p:nvSpPr>
          <p:cNvPr id="7" name="TextBox 12"/>
          <p:cNvSpPr>
            <a:spLocks noChangeArrowheads="1"/>
          </p:cNvSpPr>
          <p:nvPr/>
        </p:nvSpPr>
        <p:spPr bwMode="auto">
          <a:xfrm>
            <a:off x="2307132" y="3823149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99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改造计划</a:t>
            </a:r>
            <a:endParaRPr lang="en-US" altLang="zh-CN" sz="2800" dirty="0" smtClean="0">
              <a:solidFill>
                <a:srgbClr val="FF996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1751453" y="2645922"/>
            <a:ext cx="396000" cy="3960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zh-CN" sz="2800" dirty="0">
                <a:solidFill>
                  <a:srgbClr val="7F7F7F"/>
                </a:solidFill>
                <a:latin typeface="Adobe Caslon Pro" charset="0"/>
                <a:ea typeface="Adobe Caslon Pro" charset="0"/>
                <a:cs typeface="Adobe Caslon Pro" charset="0"/>
                <a:sym typeface="Adobe Caslon Pro" charset="0"/>
              </a:rPr>
              <a:t>2</a:t>
            </a:r>
            <a:endParaRPr lang="zh-CN" altLang="en-US" sz="2800" dirty="0">
              <a:solidFill>
                <a:srgbClr val="7F7F7F"/>
              </a:solidFill>
              <a:latin typeface="Adobe Caslon Pro" charset="0"/>
              <a:ea typeface="Adobe Caslon Pro" charset="0"/>
              <a:cs typeface="Adobe Caslon Pro" charset="0"/>
            </a:endParaRPr>
          </a:p>
        </p:txBody>
      </p:sp>
      <p:sp>
        <p:nvSpPr>
          <p:cNvPr id="9" name="矩形 20"/>
          <p:cNvSpPr>
            <a:spLocks noChangeArrowheads="1"/>
          </p:cNvSpPr>
          <p:nvPr/>
        </p:nvSpPr>
        <p:spPr bwMode="auto">
          <a:xfrm>
            <a:off x="1751453" y="1427922"/>
            <a:ext cx="396000" cy="3960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zh-CN" sz="2800" dirty="0">
                <a:solidFill>
                  <a:srgbClr val="7F7F7F"/>
                </a:solidFill>
                <a:latin typeface="Adobe Caslon Pro" charset="0"/>
                <a:ea typeface="Adobe Caslon Pro" charset="0"/>
                <a:cs typeface="Adobe Caslon Pro" charset="0"/>
                <a:sym typeface="Adobe Caslon Pro" charset="0"/>
              </a:rPr>
              <a:t>1</a:t>
            </a:r>
            <a:endParaRPr lang="zh-CN" altLang="en-US" sz="2800" dirty="0">
              <a:solidFill>
                <a:srgbClr val="7F7F7F"/>
              </a:solidFill>
              <a:latin typeface="Adobe Caslon Pro" charset="0"/>
              <a:ea typeface="Adobe Caslon Pro" charset="0"/>
              <a:cs typeface="Adobe Caslon Pro" charset="0"/>
              <a:sym typeface="Adobe Caslon Pro" charset="0"/>
            </a:endParaRPr>
          </a:p>
        </p:txBody>
      </p:sp>
      <p:sp>
        <p:nvSpPr>
          <p:cNvPr id="10" name="直接连接符 25"/>
          <p:cNvSpPr>
            <a:spLocks noChangeShapeType="1"/>
          </p:cNvSpPr>
          <p:nvPr/>
        </p:nvSpPr>
        <p:spPr bwMode="auto">
          <a:xfrm>
            <a:off x="2045497" y="3247437"/>
            <a:ext cx="5040313" cy="1587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1" name="直接连接符 26"/>
          <p:cNvSpPr>
            <a:spLocks noChangeShapeType="1"/>
          </p:cNvSpPr>
          <p:nvPr/>
        </p:nvSpPr>
        <p:spPr bwMode="auto">
          <a:xfrm>
            <a:off x="2045497" y="2028664"/>
            <a:ext cx="5040313" cy="1587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2" name="直接连接符 25"/>
          <p:cNvSpPr>
            <a:spLocks noChangeShapeType="1"/>
          </p:cNvSpPr>
          <p:nvPr/>
        </p:nvSpPr>
        <p:spPr bwMode="auto">
          <a:xfrm>
            <a:off x="2045497" y="4398233"/>
            <a:ext cx="5040313" cy="1587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3" name="TextBox 9"/>
          <p:cNvSpPr>
            <a:spLocks noChangeArrowheads="1"/>
          </p:cNvSpPr>
          <p:nvPr/>
        </p:nvSpPr>
        <p:spPr bwMode="auto">
          <a:xfrm>
            <a:off x="2291686" y="2572439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系统现状</a:t>
            </a:r>
          </a:p>
        </p:txBody>
      </p:sp>
      <p:sp>
        <p:nvSpPr>
          <p:cNvPr id="15" name="矩形 13"/>
          <p:cNvSpPr>
            <a:spLocks noChangeArrowheads="1"/>
          </p:cNvSpPr>
          <p:nvPr/>
        </p:nvSpPr>
        <p:spPr bwMode="auto">
          <a:xfrm>
            <a:off x="1763688" y="3897096"/>
            <a:ext cx="396000" cy="3960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2800" dirty="0" smtClean="0">
                <a:solidFill>
                  <a:srgbClr val="7F7F7F"/>
                </a:solidFill>
                <a:latin typeface="Adobe Caslon Pro" charset="0"/>
                <a:ea typeface="Adobe Caslon Pro" charset="0"/>
                <a:cs typeface="Adobe Caslon Pro" charset="0"/>
              </a:rPr>
              <a:t>3</a:t>
            </a:r>
            <a:endParaRPr lang="zh-CN" altLang="en-US" sz="2800" dirty="0">
              <a:solidFill>
                <a:srgbClr val="7F7F7F"/>
              </a:solidFill>
              <a:latin typeface="Adobe Caslon Pro" charset="0"/>
              <a:ea typeface="Adobe Caslon Pro" charset="0"/>
              <a:cs typeface="Adobe Caslon Pr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27"/>
          <p:cNvSpPr>
            <a:spLocks/>
          </p:cNvSpPr>
          <p:nvPr/>
        </p:nvSpPr>
        <p:spPr bwMode="auto">
          <a:xfrm>
            <a:off x="893338" y="2566695"/>
            <a:ext cx="2310509" cy="965017"/>
          </a:xfrm>
          <a:custGeom>
            <a:avLst/>
            <a:gdLst>
              <a:gd name="T0" fmla="*/ 0 w 1702"/>
              <a:gd name="T1" fmla="*/ 651 h 651"/>
              <a:gd name="T2" fmla="*/ 1702 w 1702"/>
              <a:gd name="T3" fmla="*/ 651 h 651"/>
              <a:gd name="T4" fmla="*/ 1702 w 1702"/>
              <a:gd name="T5" fmla="*/ 0 h 651"/>
              <a:gd name="T6" fmla="*/ 0 w 1702"/>
              <a:gd name="T7" fmla="*/ 0 h 651"/>
              <a:gd name="T8" fmla="*/ 0 w 1702"/>
              <a:gd name="T9" fmla="*/ 651 h 651"/>
              <a:gd name="T10" fmla="*/ 0 w 1702"/>
              <a:gd name="T11" fmla="*/ 651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2" h="651">
                <a:moveTo>
                  <a:pt x="0" y="651"/>
                </a:moveTo>
                <a:lnTo>
                  <a:pt x="1702" y="651"/>
                </a:lnTo>
                <a:lnTo>
                  <a:pt x="1702" y="0"/>
                </a:lnTo>
                <a:lnTo>
                  <a:pt x="0" y="0"/>
                </a:lnTo>
                <a:lnTo>
                  <a:pt x="0" y="651"/>
                </a:lnTo>
                <a:lnTo>
                  <a:pt x="0" y="651"/>
                </a:lnTo>
                <a:close/>
              </a:path>
            </a:pathLst>
          </a:custGeom>
          <a:solidFill>
            <a:srgbClr val="CCB77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Freeform 30"/>
          <p:cNvSpPr>
            <a:spLocks/>
          </p:cNvSpPr>
          <p:nvPr/>
        </p:nvSpPr>
        <p:spPr bwMode="auto">
          <a:xfrm>
            <a:off x="3812545" y="2566696"/>
            <a:ext cx="2560286" cy="824354"/>
          </a:xfrm>
          <a:custGeom>
            <a:avLst/>
            <a:gdLst>
              <a:gd name="T0" fmla="*/ 0 w 1701"/>
              <a:gd name="T1" fmla="*/ 651 h 651"/>
              <a:gd name="T2" fmla="*/ 1701 w 1701"/>
              <a:gd name="T3" fmla="*/ 651 h 651"/>
              <a:gd name="T4" fmla="*/ 1701 w 1701"/>
              <a:gd name="T5" fmla="*/ 0 h 651"/>
              <a:gd name="T6" fmla="*/ 0 w 1701"/>
              <a:gd name="T7" fmla="*/ 0 h 651"/>
              <a:gd name="T8" fmla="*/ 0 w 1701"/>
              <a:gd name="T9" fmla="*/ 651 h 651"/>
              <a:gd name="T10" fmla="*/ 0 w 1701"/>
              <a:gd name="T11" fmla="*/ 651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1" h="651">
                <a:moveTo>
                  <a:pt x="0" y="651"/>
                </a:moveTo>
                <a:lnTo>
                  <a:pt x="1701" y="651"/>
                </a:lnTo>
                <a:lnTo>
                  <a:pt x="1701" y="0"/>
                </a:lnTo>
                <a:lnTo>
                  <a:pt x="0" y="0"/>
                </a:lnTo>
                <a:lnTo>
                  <a:pt x="0" y="651"/>
                </a:lnTo>
                <a:lnTo>
                  <a:pt x="0" y="651"/>
                </a:lnTo>
                <a:close/>
              </a:path>
            </a:pathLst>
          </a:custGeom>
          <a:solidFill>
            <a:srgbClr val="7B605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reeform 31"/>
          <p:cNvSpPr>
            <a:spLocks/>
          </p:cNvSpPr>
          <p:nvPr/>
        </p:nvSpPr>
        <p:spPr bwMode="auto">
          <a:xfrm>
            <a:off x="178066" y="1249713"/>
            <a:ext cx="1976438" cy="836251"/>
          </a:xfrm>
          <a:custGeom>
            <a:avLst/>
            <a:gdLst>
              <a:gd name="T0" fmla="*/ 0 w 1707"/>
              <a:gd name="T1" fmla="*/ 657 h 657"/>
              <a:gd name="T2" fmla="*/ 1707 w 1707"/>
              <a:gd name="T3" fmla="*/ 657 h 657"/>
              <a:gd name="T4" fmla="*/ 1707 w 1707"/>
              <a:gd name="T5" fmla="*/ 0 h 657"/>
              <a:gd name="T6" fmla="*/ 0 w 1707"/>
              <a:gd name="T7" fmla="*/ 0 h 657"/>
              <a:gd name="T8" fmla="*/ 0 w 1707"/>
              <a:gd name="T9" fmla="*/ 657 h 657"/>
              <a:gd name="T10" fmla="*/ 0 w 1707"/>
              <a:gd name="T11" fmla="*/ 657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7" h="657">
                <a:moveTo>
                  <a:pt x="0" y="657"/>
                </a:moveTo>
                <a:lnTo>
                  <a:pt x="1707" y="657"/>
                </a:lnTo>
                <a:lnTo>
                  <a:pt x="1707" y="0"/>
                </a:lnTo>
                <a:lnTo>
                  <a:pt x="0" y="0"/>
                </a:lnTo>
                <a:lnTo>
                  <a:pt x="0" y="657"/>
                </a:lnTo>
                <a:lnTo>
                  <a:pt x="0" y="657"/>
                </a:ln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Freeform 32"/>
          <p:cNvSpPr>
            <a:spLocks/>
          </p:cNvSpPr>
          <p:nvPr/>
        </p:nvSpPr>
        <p:spPr bwMode="auto">
          <a:xfrm>
            <a:off x="6539179" y="1249351"/>
            <a:ext cx="2147622" cy="836614"/>
          </a:xfrm>
          <a:custGeom>
            <a:avLst/>
            <a:gdLst>
              <a:gd name="T0" fmla="*/ 0 w 1707"/>
              <a:gd name="T1" fmla="*/ 657 h 657"/>
              <a:gd name="T2" fmla="*/ 1707 w 1707"/>
              <a:gd name="T3" fmla="*/ 657 h 657"/>
              <a:gd name="T4" fmla="*/ 1707 w 1707"/>
              <a:gd name="T5" fmla="*/ 0 h 657"/>
              <a:gd name="T6" fmla="*/ 0 w 1707"/>
              <a:gd name="T7" fmla="*/ 0 h 657"/>
              <a:gd name="T8" fmla="*/ 0 w 1707"/>
              <a:gd name="T9" fmla="*/ 657 h 657"/>
              <a:gd name="T10" fmla="*/ 0 w 1707"/>
              <a:gd name="T11" fmla="*/ 657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7" h="657">
                <a:moveTo>
                  <a:pt x="0" y="657"/>
                </a:moveTo>
                <a:lnTo>
                  <a:pt x="1707" y="657"/>
                </a:lnTo>
                <a:lnTo>
                  <a:pt x="1707" y="0"/>
                </a:lnTo>
                <a:lnTo>
                  <a:pt x="0" y="0"/>
                </a:lnTo>
                <a:lnTo>
                  <a:pt x="0" y="657"/>
                </a:lnTo>
                <a:lnTo>
                  <a:pt x="0" y="657"/>
                </a:ln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29"/>
          <p:cNvSpPr>
            <a:spLocks/>
          </p:cNvSpPr>
          <p:nvPr/>
        </p:nvSpPr>
        <p:spPr bwMode="auto">
          <a:xfrm>
            <a:off x="7302741" y="2564904"/>
            <a:ext cx="1841259" cy="752177"/>
          </a:xfrm>
          <a:custGeom>
            <a:avLst/>
            <a:gdLst>
              <a:gd name="T0" fmla="*/ 0 w 1707"/>
              <a:gd name="T1" fmla="*/ 651 h 651"/>
              <a:gd name="T2" fmla="*/ 1707 w 1707"/>
              <a:gd name="T3" fmla="*/ 651 h 651"/>
              <a:gd name="T4" fmla="*/ 1707 w 1707"/>
              <a:gd name="T5" fmla="*/ 0 h 651"/>
              <a:gd name="T6" fmla="*/ 0 w 1707"/>
              <a:gd name="T7" fmla="*/ 0 h 651"/>
              <a:gd name="T8" fmla="*/ 0 w 1707"/>
              <a:gd name="T9" fmla="*/ 651 h 651"/>
              <a:gd name="T10" fmla="*/ 0 w 1707"/>
              <a:gd name="T11" fmla="*/ 651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7" h="651">
                <a:moveTo>
                  <a:pt x="0" y="651"/>
                </a:moveTo>
                <a:lnTo>
                  <a:pt x="1707" y="651"/>
                </a:lnTo>
                <a:lnTo>
                  <a:pt x="1707" y="0"/>
                </a:lnTo>
                <a:lnTo>
                  <a:pt x="0" y="0"/>
                </a:lnTo>
                <a:lnTo>
                  <a:pt x="0" y="651"/>
                </a:lnTo>
                <a:lnTo>
                  <a:pt x="0" y="651"/>
                </a:ln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E86595-3DA2-49DC-AC1A-AEE0D5183659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404900" y="4230677"/>
            <a:ext cx="8151813" cy="157163"/>
          </a:xfrm>
          <a:custGeom>
            <a:avLst/>
            <a:gdLst>
              <a:gd name="T0" fmla="*/ 0 w 5998"/>
              <a:gd name="T1" fmla="*/ 0 h 74"/>
              <a:gd name="T2" fmla="*/ 5998 w 5998"/>
              <a:gd name="T3" fmla="*/ 0 h 74"/>
              <a:gd name="T4" fmla="*/ 5998 w 5998"/>
              <a:gd name="T5" fmla="*/ 74 h 74"/>
              <a:gd name="T6" fmla="*/ 0 w 5998"/>
              <a:gd name="T7" fmla="*/ 74 h 74"/>
              <a:gd name="T8" fmla="*/ 0 w 5998"/>
              <a:gd name="T9" fmla="*/ 0 h 74"/>
              <a:gd name="T10" fmla="*/ 0 w 5998"/>
              <a:gd name="T11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98" h="74">
                <a:moveTo>
                  <a:pt x="0" y="0"/>
                </a:moveTo>
                <a:lnTo>
                  <a:pt x="5998" y="0"/>
                </a:lnTo>
                <a:lnTo>
                  <a:pt x="5998" y="74"/>
                </a:lnTo>
                <a:lnTo>
                  <a:pt x="0" y="7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9898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78065" y="4043352"/>
            <a:ext cx="488950" cy="492125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762390" y="4043352"/>
            <a:ext cx="488950" cy="492125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3348303" y="4043352"/>
            <a:ext cx="488950" cy="492125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4923103" y="4043352"/>
            <a:ext cx="490538" cy="492125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Oval 18"/>
          <p:cNvSpPr>
            <a:spLocks noChangeArrowheads="1"/>
          </p:cNvSpPr>
          <p:nvPr/>
        </p:nvSpPr>
        <p:spPr bwMode="auto">
          <a:xfrm>
            <a:off x="6509015" y="4043352"/>
            <a:ext cx="488950" cy="492125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Oval 21"/>
          <p:cNvSpPr>
            <a:spLocks noChangeArrowheads="1"/>
          </p:cNvSpPr>
          <p:nvPr/>
        </p:nvSpPr>
        <p:spPr bwMode="auto">
          <a:xfrm>
            <a:off x="8085403" y="4043352"/>
            <a:ext cx="488950" cy="492125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28"/>
          <p:cNvSpPr>
            <a:spLocks/>
          </p:cNvSpPr>
          <p:nvPr/>
        </p:nvSpPr>
        <p:spPr bwMode="auto">
          <a:xfrm>
            <a:off x="8299715" y="2960677"/>
            <a:ext cx="58738" cy="1328738"/>
          </a:xfrm>
          <a:custGeom>
            <a:avLst/>
            <a:gdLst>
              <a:gd name="T0" fmla="*/ 37 w 37"/>
              <a:gd name="T1" fmla="*/ 837 h 837"/>
              <a:gd name="T2" fmla="*/ 0 w 37"/>
              <a:gd name="T3" fmla="*/ 837 h 837"/>
              <a:gd name="T4" fmla="*/ 0 w 37"/>
              <a:gd name="T5" fmla="*/ 0 h 837"/>
              <a:gd name="T6" fmla="*/ 37 w 37"/>
              <a:gd name="T7" fmla="*/ 0 h 837"/>
              <a:gd name="T8" fmla="*/ 37 w 37"/>
              <a:gd name="T9" fmla="*/ 837 h 837"/>
              <a:gd name="T10" fmla="*/ 37 w 37"/>
              <a:gd name="T11" fmla="*/ 837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837">
                <a:moveTo>
                  <a:pt x="37" y="837"/>
                </a:moveTo>
                <a:lnTo>
                  <a:pt x="0" y="837"/>
                </a:lnTo>
                <a:lnTo>
                  <a:pt x="0" y="0"/>
                </a:lnTo>
                <a:lnTo>
                  <a:pt x="37" y="0"/>
                </a:lnTo>
                <a:lnTo>
                  <a:pt x="37" y="837"/>
                </a:lnTo>
                <a:lnTo>
                  <a:pt x="37" y="837"/>
                </a:ln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33"/>
          <p:cNvSpPr>
            <a:spLocks/>
          </p:cNvSpPr>
          <p:nvPr/>
        </p:nvSpPr>
        <p:spPr bwMode="auto">
          <a:xfrm>
            <a:off x="3367353" y="1249351"/>
            <a:ext cx="2365562" cy="1036641"/>
          </a:xfrm>
          <a:custGeom>
            <a:avLst/>
            <a:gdLst>
              <a:gd name="T0" fmla="*/ 0 w 1708"/>
              <a:gd name="T1" fmla="*/ 657 h 657"/>
              <a:gd name="T2" fmla="*/ 1708 w 1708"/>
              <a:gd name="T3" fmla="*/ 657 h 657"/>
              <a:gd name="T4" fmla="*/ 1708 w 1708"/>
              <a:gd name="T5" fmla="*/ 0 h 657"/>
              <a:gd name="T6" fmla="*/ 0 w 1708"/>
              <a:gd name="T7" fmla="*/ 0 h 657"/>
              <a:gd name="T8" fmla="*/ 0 w 1708"/>
              <a:gd name="T9" fmla="*/ 657 h 657"/>
              <a:gd name="T10" fmla="*/ 0 w 1708"/>
              <a:gd name="T11" fmla="*/ 657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657">
                <a:moveTo>
                  <a:pt x="0" y="657"/>
                </a:moveTo>
                <a:lnTo>
                  <a:pt x="1708" y="657"/>
                </a:lnTo>
                <a:lnTo>
                  <a:pt x="1708" y="0"/>
                </a:lnTo>
                <a:lnTo>
                  <a:pt x="0" y="0"/>
                </a:lnTo>
                <a:lnTo>
                  <a:pt x="0" y="657"/>
                </a:lnTo>
                <a:lnTo>
                  <a:pt x="0" y="657"/>
                </a:ln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34"/>
          <p:cNvSpPr>
            <a:spLocks/>
          </p:cNvSpPr>
          <p:nvPr/>
        </p:nvSpPr>
        <p:spPr bwMode="auto">
          <a:xfrm>
            <a:off x="6724915" y="1781165"/>
            <a:ext cx="58738" cy="2508250"/>
          </a:xfrm>
          <a:custGeom>
            <a:avLst/>
            <a:gdLst>
              <a:gd name="T0" fmla="*/ 37 w 37"/>
              <a:gd name="T1" fmla="*/ 1580 h 1580"/>
              <a:gd name="T2" fmla="*/ 0 w 37"/>
              <a:gd name="T3" fmla="*/ 1580 h 1580"/>
              <a:gd name="T4" fmla="*/ 0 w 37"/>
              <a:gd name="T5" fmla="*/ 0 h 1580"/>
              <a:gd name="T6" fmla="*/ 37 w 37"/>
              <a:gd name="T7" fmla="*/ 0 h 1580"/>
              <a:gd name="T8" fmla="*/ 37 w 37"/>
              <a:gd name="T9" fmla="*/ 1580 h 1580"/>
              <a:gd name="T10" fmla="*/ 37 w 37"/>
              <a:gd name="T11" fmla="*/ 1580 h 1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1580">
                <a:moveTo>
                  <a:pt x="37" y="1580"/>
                </a:moveTo>
                <a:lnTo>
                  <a:pt x="0" y="1580"/>
                </a:lnTo>
                <a:lnTo>
                  <a:pt x="0" y="0"/>
                </a:lnTo>
                <a:lnTo>
                  <a:pt x="37" y="0"/>
                </a:lnTo>
                <a:lnTo>
                  <a:pt x="37" y="1580"/>
                </a:lnTo>
                <a:lnTo>
                  <a:pt x="37" y="1580"/>
                </a:ln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35"/>
          <p:cNvSpPr>
            <a:spLocks/>
          </p:cNvSpPr>
          <p:nvPr/>
        </p:nvSpPr>
        <p:spPr bwMode="auto">
          <a:xfrm>
            <a:off x="5139003" y="2960677"/>
            <a:ext cx="58738" cy="1328738"/>
          </a:xfrm>
          <a:custGeom>
            <a:avLst/>
            <a:gdLst>
              <a:gd name="T0" fmla="*/ 37 w 37"/>
              <a:gd name="T1" fmla="*/ 837 h 837"/>
              <a:gd name="T2" fmla="*/ 0 w 37"/>
              <a:gd name="T3" fmla="*/ 837 h 837"/>
              <a:gd name="T4" fmla="*/ 0 w 37"/>
              <a:gd name="T5" fmla="*/ 0 h 837"/>
              <a:gd name="T6" fmla="*/ 37 w 37"/>
              <a:gd name="T7" fmla="*/ 0 h 837"/>
              <a:gd name="T8" fmla="*/ 37 w 37"/>
              <a:gd name="T9" fmla="*/ 837 h 837"/>
              <a:gd name="T10" fmla="*/ 37 w 37"/>
              <a:gd name="T11" fmla="*/ 837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837">
                <a:moveTo>
                  <a:pt x="37" y="837"/>
                </a:moveTo>
                <a:lnTo>
                  <a:pt x="0" y="837"/>
                </a:lnTo>
                <a:lnTo>
                  <a:pt x="0" y="0"/>
                </a:lnTo>
                <a:lnTo>
                  <a:pt x="37" y="0"/>
                </a:lnTo>
                <a:lnTo>
                  <a:pt x="37" y="837"/>
                </a:lnTo>
                <a:lnTo>
                  <a:pt x="37" y="837"/>
                </a:lnTo>
                <a:close/>
              </a:path>
            </a:pathLst>
          </a:custGeom>
          <a:solidFill>
            <a:srgbClr val="7B605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36"/>
          <p:cNvSpPr>
            <a:spLocks/>
          </p:cNvSpPr>
          <p:nvPr/>
        </p:nvSpPr>
        <p:spPr bwMode="auto">
          <a:xfrm>
            <a:off x="3553090" y="1603365"/>
            <a:ext cx="69850" cy="2686050"/>
          </a:xfrm>
          <a:custGeom>
            <a:avLst/>
            <a:gdLst>
              <a:gd name="T0" fmla="*/ 44 w 44"/>
              <a:gd name="T1" fmla="*/ 1692 h 1692"/>
              <a:gd name="T2" fmla="*/ 0 w 44"/>
              <a:gd name="T3" fmla="*/ 1692 h 1692"/>
              <a:gd name="T4" fmla="*/ 0 w 44"/>
              <a:gd name="T5" fmla="*/ 0 h 1692"/>
              <a:gd name="T6" fmla="*/ 44 w 44"/>
              <a:gd name="T7" fmla="*/ 0 h 1692"/>
              <a:gd name="T8" fmla="*/ 44 w 44"/>
              <a:gd name="T9" fmla="*/ 1692 h 1692"/>
              <a:gd name="T10" fmla="*/ 44 w 44"/>
              <a:gd name="T11" fmla="*/ 1692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1692">
                <a:moveTo>
                  <a:pt x="44" y="1692"/>
                </a:moveTo>
                <a:lnTo>
                  <a:pt x="0" y="1692"/>
                </a:lnTo>
                <a:lnTo>
                  <a:pt x="0" y="0"/>
                </a:lnTo>
                <a:lnTo>
                  <a:pt x="44" y="0"/>
                </a:lnTo>
                <a:lnTo>
                  <a:pt x="44" y="1692"/>
                </a:lnTo>
                <a:lnTo>
                  <a:pt x="44" y="1692"/>
                </a:ln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37"/>
          <p:cNvSpPr>
            <a:spLocks/>
          </p:cNvSpPr>
          <p:nvPr/>
        </p:nvSpPr>
        <p:spPr bwMode="auto">
          <a:xfrm>
            <a:off x="1978290" y="2606665"/>
            <a:ext cx="58738" cy="1682750"/>
          </a:xfrm>
          <a:custGeom>
            <a:avLst/>
            <a:gdLst>
              <a:gd name="T0" fmla="*/ 37 w 37"/>
              <a:gd name="T1" fmla="*/ 1060 h 1060"/>
              <a:gd name="T2" fmla="*/ 0 w 37"/>
              <a:gd name="T3" fmla="*/ 1060 h 1060"/>
              <a:gd name="T4" fmla="*/ 0 w 37"/>
              <a:gd name="T5" fmla="*/ 0 h 1060"/>
              <a:gd name="T6" fmla="*/ 37 w 37"/>
              <a:gd name="T7" fmla="*/ 0 h 1060"/>
              <a:gd name="T8" fmla="*/ 37 w 37"/>
              <a:gd name="T9" fmla="*/ 1060 h 1060"/>
              <a:gd name="T10" fmla="*/ 37 w 37"/>
              <a:gd name="T11" fmla="*/ 1060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1060">
                <a:moveTo>
                  <a:pt x="37" y="1060"/>
                </a:moveTo>
                <a:lnTo>
                  <a:pt x="0" y="1060"/>
                </a:lnTo>
                <a:lnTo>
                  <a:pt x="0" y="0"/>
                </a:lnTo>
                <a:lnTo>
                  <a:pt x="37" y="0"/>
                </a:lnTo>
                <a:lnTo>
                  <a:pt x="37" y="1060"/>
                </a:lnTo>
                <a:lnTo>
                  <a:pt x="37" y="1060"/>
                </a:lnTo>
                <a:close/>
              </a:path>
            </a:pathLst>
          </a:custGeom>
          <a:solidFill>
            <a:srgbClr val="CCB77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38"/>
          <p:cNvSpPr>
            <a:spLocks/>
          </p:cNvSpPr>
          <p:nvPr/>
        </p:nvSpPr>
        <p:spPr bwMode="auto">
          <a:xfrm>
            <a:off x="392378" y="1249352"/>
            <a:ext cx="58738" cy="3040063"/>
          </a:xfrm>
          <a:custGeom>
            <a:avLst/>
            <a:gdLst>
              <a:gd name="T0" fmla="*/ 37 w 37"/>
              <a:gd name="T1" fmla="*/ 1915 h 1915"/>
              <a:gd name="T2" fmla="*/ 0 w 37"/>
              <a:gd name="T3" fmla="*/ 1915 h 1915"/>
              <a:gd name="T4" fmla="*/ 0 w 37"/>
              <a:gd name="T5" fmla="*/ 0 h 1915"/>
              <a:gd name="T6" fmla="*/ 37 w 37"/>
              <a:gd name="T7" fmla="*/ 0 h 1915"/>
              <a:gd name="T8" fmla="*/ 37 w 37"/>
              <a:gd name="T9" fmla="*/ 1915 h 1915"/>
              <a:gd name="T10" fmla="*/ 37 w 37"/>
              <a:gd name="T11" fmla="*/ 1915 h 1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1915">
                <a:moveTo>
                  <a:pt x="37" y="1915"/>
                </a:moveTo>
                <a:lnTo>
                  <a:pt x="0" y="1915"/>
                </a:lnTo>
                <a:lnTo>
                  <a:pt x="0" y="0"/>
                </a:lnTo>
                <a:lnTo>
                  <a:pt x="37" y="0"/>
                </a:lnTo>
                <a:lnTo>
                  <a:pt x="37" y="1915"/>
                </a:lnTo>
                <a:lnTo>
                  <a:pt x="37" y="1915"/>
                </a:ln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文本框 85"/>
          <p:cNvSpPr txBox="1"/>
          <p:nvPr/>
        </p:nvSpPr>
        <p:spPr>
          <a:xfrm>
            <a:off x="48373" y="4596529"/>
            <a:ext cx="118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4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~5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文本框 86"/>
          <p:cNvSpPr txBox="1"/>
          <p:nvPr/>
        </p:nvSpPr>
        <p:spPr>
          <a:xfrm>
            <a:off x="1634682" y="4596529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6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-7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文本框 87"/>
          <p:cNvSpPr txBox="1"/>
          <p:nvPr/>
        </p:nvSpPr>
        <p:spPr>
          <a:xfrm>
            <a:off x="3220991" y="4596529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8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文本框 88"/>
          <p:cNvSpPr txBox="1"/>
          <p:nvPr/>
        </p:nvSpPr>
        <p:spPr>
          <a:xfrm>
            <a:off x="4807300" y="4596529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9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3" name="文本框 89"/>
          <p:cNvSpPr txBox="1"/>
          <p:nvPr/>
        </p:nvSpPr>
        <p:spPr>
          <a:xfrm>
            <a:off x="6444208" y="4581128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10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4" name="文本框 90"/>
          <p:cNvSpPr txBox="1"/>
          <p:nvPr/>
        </p:nvSpPr>
        <p:spPr>
          <a:xfrm>
            <a:off x="7927490" y="4596529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10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月底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5" name="文本框 91"/>
          <p:cNvSpPr txBox="1"/>
          <p:nvPr/>
        </p:nvSpPr>
        <p:spPr>
          <a:xfrm>
            <a:off x="236299" y="1274623"/>
            <a:ext cx="2001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项目组建、启动业务系统数据模型初步分析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6" name="文本框 93"/>
          <p:cNvSpPr txBox="1"/>
          <p:nvPr/>
        </p:nvSpPr>
        <p:spPr>
          <a:xfrm>
            <a:off x="6685683" y="1248973"/>
            <a:ext cx="1871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根据测试结论，制定指标要求，异常要求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7" name="文本框 94"/>
          <p:cNvSpPr txBox="1"/>
          <p:nvPr/>
        </p:nvSpPr>
        <p:spPr>
          <a:xfrm>
            <a:off x="899592" y="263691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完成开通、激活、客保数据模型整理及映射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8" name="文本框 95"/>
          <p:cNvSpPr txBox="1"/>
          <p:nvPr/>
        </p:nvSpPr>
        <p:spPr>
          <a:xfrm>
            <a:off x="3909207" y="2668289"/>
            <a:ext cx="23669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测试环境部署、版本加载、业务运行测试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07504" y="5085184"/>
            <a:ext cx="1067602" cy="1076115"/>
          </a:xfrm>
          <a:prstGeom prst="ellipse">
            <a:avLst/>
          </a:prstGeom>
          <a:solidFill>
            <a:srgbClr val="FF2BC2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业务调研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107858" y="5085184"/>
            <a:ext cx="1067602" cy="1076115"/>
          </a:xfrm>
          <a:prstGeom prst="ellipse">
            <a:avLst/>
          </a:prstGeom>
          <a:solidFill>
            <a:srgbClr val="FF2BC2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需求设计</a:t>
            </a:r>
          </a:p>
        </p:txBody>
      </p:sp>
      <p:sp>
        <p:nvSpPr>
          <p:cNvPr id="32" name="椭圆 31"/>
          <p:cNvSpPr/>
          <p:nvPr/>
        </p:nvSpPr>
        <p:spPr>
          <a:xfrm>
            <a:off x="3948295" y="5085184"/>
            <a:ext cx="1067602" cy="1076115"/>
          </a:xfrm>
          <a:prstGeom prst="ellipse">
            <a:avLst/>
          </a:prstGeom>
          <a:solidFill>
            <a:srgbClr val="FF2BC2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研发测试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906532" y="5085184"/>
            <a:ext cx="1067602" cy="1076115"/>
          </a:xfrm>
          <a:prstGeom prst="ellipse">
            <a:avLst/>
          </a:prstGeom>
          <a:solidFill>
            <a:srgbClr val="FF2BC2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678078" y="5085184"/>
            <a:ext cx="1067602" cy="1076115"/>
          </a:xfrm>
          <a:prstGeom prst="ellipse">
            <a:avLst/>
          </a:prstGeom>
          <a:solidFill>
            <a:srgbClr val="FF2BC2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生产上线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23"/>
          <p:cNvCxnSpPr>
            <a:stCxn id="30" idx="6"/>
            <a:endCxn id="31" idx="2"/>
          </p:cNvCxnSpPr>
          <p:nvPr/>
        </p:nvCxnSpPr>
        <p:spPr bwMode="auto">
          <a:xfrm>
            <a:off x="1175106" y="5623242"/>
            <a:ext cx="932752" cy="0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直接箭头连接符 23"/>
          <p:cNvCxnSpPr>
            <a:stCxn id="31" idx="6"/>
            <a:endCxn id="32" idx="2"/>
          </p:cNvCxnSpPr>
          <p:nvPr/>
        </p:nvCxnSpPr>
        <p:spPr bwMode="auto">
          <a:xfrm>
            <a:off x="3175460" y="5623242"/>
            <a:ext cx="772835" cy="0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直接箭头连接符 23"/>
          <p:cNvCxnSpPr>
            <a:stCxn id="32" idx="6"/>
            <a:endCxn id="33" idx="2"/>
          </p:cNvCxnSpPr>
          <p:nvPr/>
        </p:nvCxnSpPr>
        <p:spPr bwMode="auto">
          <a:xfrm>
            <a:off x="5015897" y="5623242"/>
            <a:ext cx="890635" cy="0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直接箭头连接符 23"/>
          <p:cNvCxnSpPr>
            <a:stCxn id="33" idx="6"/>
            <a:endCxn id="34" idx="2"/>
          </p:cNvCxnSpPr>
          <p:nvPr/>
        </p:nvCxnSpPr>
        <p:spPr bwMode="auto">
          <a:xfrm>
            <a:off x="6974134" y="5623242"/>
            <a:ext cx="703944" cy="0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文本框 96"/>
          <p:cNvSpPr txBox="1"/>
          <p:nvPr/>
        </p:nvSpPr>
        <p:spPr>
          <a:xfrm>
            <a:off x="7301564" y="2636912"/>
            <a:ext cx="1842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生产环境部署、联调测试、择机上线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1" name="文本框 92"/>
          <p:cNvSpPr txBox="1"/>
          <p:nvPr/>
        </p:nvSpPr>
        <p:spPr>
          <a:xfrm>
            <a:off x="3498939" y="1411106"/>
            <a:ext cx="209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数据映射规则配置，业务规则配置，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OIP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环境搭建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工作事项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E86595-3DA2-49DC-AC1A-AEE0D5183659}" type="slidenum">
              <a:rPr lang="en-US" altLang="zh-CN" smtClean="0"/>
              <a:pPr/>
              <a:t>8</a:t>
            </a:fld>
            <a:endParaRPr lang="en-US" altLang="zh-CN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</p:nvPr>
        </p:nvGraphicFramePr>
        <p:xfrm>
          <a:off x="611560" y="692696"/>
          <a:ext cx="7832437" cy="5685742"/>
        </p:xfrm>
        <a:graphic>
          <a:graphicData uri="http://schemas.openxmlformats.org/drawingml/2006/table">
            <a:tbl>
              <a:tblPr/>
              <a:tblGrid>
                <a:gridCol w="1288658"/>
                <a:gridCol w="5482794"/>
                <a:gridCol w="1060985"/>
              </a:tblGrid>
              <a:tr h="288130"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300" b="1" i="0" u="none" strike="noStrike" dirty="0">
                          <a:solidFill>
                            <a:srgbClr val="FFFFFF"/>
                          </a:solidFill>
                          <a:latin typeface="黑体"/>
                        </a:rPr>
                        <a:t>部门</a:t>
                      </a:r>
                      <a:r>
                        <a:rPr lang="en-US" altLang="zh-CN" sz="1300" b="1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/</a:t>
                      </a:r>
                      <a:r>
                        <a:rPr lang="zh-CN" altLang="en-US" sz="1300" b="1" i="0" u="none" strike="noStrike" dirty="0">
                          <a:solidFill>
                            <a:srgbClr val="FFFFFF"/>
                          </a:solidFill>
                          <a:latin typeface="黑体"/>
                        </a:rPr>
                        <a:t>系统</a:t>
                      </a:r>
                      <a:r>
                        <a:rPr lang="zh-CN" altLang="en-US" sz="1300" b="1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</a:t>
                      </a:r>
                      <a:endParaRPr lang="zh-CN" altLang="en-US" sz="1300" b="1" i="0" u="none" strike="noStrike" dirty="0">
                        <a:solidFill>
                          <a:srgbClr val="FFFFFF"/>
                        </a:solidFill>
                        <a:latin typeface="黑体"/>
                      </a:endParaRP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300" b="1" i="0" u="none" strike="noStrike" dirty="0">
                          <a:solidFill>
                            <a:srgbClr val="FFFFFF"/>
                          </a:solidFill>
                          <a:latin typeface="黑体"/>
                        </a:rPr>
                        <a:t>事项</a:t>
                      </a:r>
                      <a:r>
                        <a:rPr lang="zh-CN" altLang="en-US" sz="1300" b="1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</a:t>
                      </a:r>
                      <a:endParaRPr lang="zh-CN" altLang="en-US" sz="1300" b="1" i="0" u="none" strike="noStrike" dirty="0">
                        <a:solidFill>
                          <a:srgbClr val="FFFFFF"/>
                        </a:solidFill>
                        <a:latin typeface="黑体"/>
                      </a:endParaRP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300" b="1" i="0" u="none" strike="noStrike">
                          <a:solidFill>
                            <a:srgbClr val="FFFFFF"/>
                          </a:solidFill>
                          <a:latin typeface="黑体"/>
                        </a:rPr>
                        <a:t>进度</a:t>
                      </a: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</a:tr>
              <a:tr h="249592">
                <a:tc rowSpan="6">
                  <a:txBody>
                    <a:bodyPr/>
                    <a:lstStyle/>
                    <a:p>
                      <a:pPr algn="ctr" rtl="0" fontAlgn="t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企信部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黑体"/>
                      </a:endParaRP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、牵头组建团队、小组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完成</a:t>
                      </a: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CDE"/>
                    </a:solidFill>
                  </a:tcPr>
                </a:tc>
              </a:tr>
              <a:tr h="4082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、负责提供开通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、激活提供数据模型，协调厂家参与模型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映射；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l" rtl="0" fontAlgn="t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负责完成转换标准模板文档输出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进行中</a:t>
                      </a: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</a:tr>
              <a:tr h="4082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、开通激活生产数据库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OGG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归档现状、当前备份库容量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完成</a:t>
                      </a: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CDE"/>
                    </a:solidFill>
                  </a:tcPr>
                </a:tc>
              </a:tr>
              <a:tr h="2406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、确认业务范围和边界数据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进行中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</a:tr>
              <a:tr h="2406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、测试环境提供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CDE"/>
                    </a:solidFill>
                  </a:tcPr>
                </a:tc>
              </a:tr>
              <a:tr h="2406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、生产环境部署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</a:tr>
              <a:tr h="249592">
                <a:tc rowSpan="4">
                  <a:txBody>
                    <a:bodyPr/>
                    <a:lstStyle/>
                    <a:p>
                      <a:pPr algn="ctr" rtl="0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网运部</a:t>
                      </a: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、配合组建团队、小组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（网运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/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客调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/NOC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完成</a:t>
                      </a: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CDE"/>
                    </a:solidFill>
                  </a:tcPr>
                </a:tc>
              </a:tr>
              <a:tr h="4082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、协调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客保系统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提供数据模型，协调厂家参与模型映射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进行中</a:t>
                      </a: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</a:tr>
              <a:tr h="4082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、客保系统生产数据库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OGG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归档现状、当前备份库容量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完成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CDE"/>
                    </a:solidFill>
                  </a:tcPr>
                </a:tc>
              </a:tr>
              <a:tr h="2406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、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确认业务范围和边界数据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进行中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</a:tr>
              <a:tr h="472442">
                <a:tc rowSpan="6">
                  <a:txBody>
                    <a:bodyPr/>
                    <a:lstStyle/>
                    <a:p>
                      <a:pPr algn="ctr" rtl="0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业务系统厂商</a:t>
                      </a: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、指定厂家总协调人，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指定系统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内数据专家和业务专家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参与（阿尔卡特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/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中通软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/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黑体"/>
                        </a:rPr>
                        <a:t>中兴软创等）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完成</a:t>
                      </a: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CDE"/>
                    </a:solidFill>
                  </a:tcPr>
                </a:tc>
              </a:tr>
              <a:tr h="2406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、提供并核对数据模型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进行中</a:t>
                      </a: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</a:tr>
              <a:tr h="2495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、确定改造功能点和工程量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进行中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CDE"/>
                    </a:solidFill>
                  </a:tcPr>
                </a:tc>
              </a:tr>
              <a:tr h="2406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、按模板提取生产原始数据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完成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</a:tr>
              <a:tr h="4082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、与统一库建设厂家人员一起进行标准数据模型映射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进行中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CDE"/>
                    </a:solidFill>
                  </a:tcPr>
                </a:tc>
              </a:tr>
              <a:tr h="2406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、确认上传时限、异常处理方案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8914" marR="8914" marT="8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当前进度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E86595-3DA2-49DC-AC1A-AEE0D5183659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梳理各类产品、子产品</a:t>
            </a:r>
            <a:r>
              <a:rPr lang="en-US" altLang="zh-CN" dirty="0" smtClean="0"/>
              <a:t>2500</a:t>
            </a:r>
            <a:r>
              <a:rPr lang="zh-CN" altLang="en-US" dirty="0" smtClean="0"/>
              <a:t>个，各类业务平台：</a:t>
            </a:r>
            <a:r>
              <a:rPr lang="en-US" altLang="zh-CN" dirty="0" smtClean="0"/>
              <a:t>250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梳理了开通、激活、保障等系统主表：</a:t>
            </a:r>
            <a:r>
              <a:rPr lang="en-US" altLang="zh-CN" dirty="0" smtClean="0"/>
              <a:t>40</a:t>
            </a:r>
            <a:r>
              <a:rPr lang="zh-CN" altLang="en-US" dirty="0" smtClean="0"/>
              <a:t>，模型字段隐射：</a:t>
            </a:r>
            <a:r>
              <a:rPr lang="en-US" altLang="zh-CN" dirty="0" smtClean="0"/>
              <a:t>1300</a:t>
            </a:r>
            <a:r>
              <a:rPr lang="zh-CN" altLang="en-US" dirty="0" smtClean="0"/>
              <a:t>，字典值：</a:t>
            </a:r>
            <a:r>
              <a:rPr lang="en-US" altLang="zh-CN" dirty="0" smtClean="0"/>
              <a:t>5000</a:t>
            </a:r>
          </a:p>
          <a:p>
            <a:r>
              <a:rPr lang="zh-CN" altLang="en-US" dirty="0" smtClean="0"/>
              <a:t>对标结果：开通的主要字段属性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个中目前有</a:t>
            </a:r>
            <a:r>
              <a:rPr lang="en-US" altLang="zh-CN" dirty="0" smtClean="0"/>
              <a:t>70</a:t>
            </a:r>
            <a:r>
              <a:rPr lang="zh-CN" altLang="en-US" dirty="0" smtClean="0"/>
              <a:t>个左右和集团模型不一致</a:t>
            </a:r>
            <a:endParaRPr lang="en-US" altLang="zh-CN" dirty="0" smtClean="0"/>
          </a:p>
          <a:p>
            <a:r>
              <a:rPr lang="zh-CN" altLang="en-US" dirty="0" smtClean="0"/>
              <a:t>项目建设方案已有初稿，硬件已经完成评估</a:t>
            </a:r>
            <a:endParaRPr lang="en-US" altLang="zh-CN" dirty="0" smtClean="0"/>
          </a:p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的版本（</a:t>
            </a:r>
            <a:r>
              <a:rPr lang="en-US" altLang="zh-CN" dirty="0" smtClean="0"/>
              <a:t>0.96</a:t>
            </a:r>
            <a:r>
              <a:rPr lang="zh-CN" altLang="en-US" dirty="0" smtClean="0"/>
              <a:t>）和集团规范（</a:t>
            </a:r>
            <a:r>
              <a:rPr lang="en-US" altLang="zh-CN" dirty="0" smtClean="0"/>
              <a:t>0.98</a:t>
            </a:r>
            <a:r>
              <a:rPr lang="zh-CN" altLang="en-US" dirty="0" smtClean="0"/>
              <a:t>）不一致，将于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月份进行改造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隶书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678</Words>
  <Application>Microsoft Office PowerPoint</Application>
  <PresentationFormat>全屏显示(4:3)</PresentationFormat>
  <Paragraphs>141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默认设计模板</vt:lpstr>
      <vt:lpstr>幻灯片 1</vt:lpstr>
      <vt:lpstr>幻灯片 2</vt:lpstr>
      <vt:lpstr>整体方案—统一库方案</vt:lpstr>
      <vt:lpstr>幻灯片 4</vt:lpstr>
      <vt:lpstr>系统现状</vt:lpstr>
      <vt:lpstr>幻灯片 6</vt:lpstr>
      <vt:lpstr>项目计划</vt:lpstr>
      <vt:lpstr>工作事项</vt:lpstr>
      <vt:lpstr>当前进度</vt:lpstr>
      <vt:lpstr>幻灯片 10</vt:lpstr>
    </vt:vector>
  </TitlesOfParts>
  <Company>shdx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yufengnian</dc:creator>
  <cp:lastModifiedBy>hp</cp:lastModifiedBy>
  <cp:revision>126</cp:revision>
  <dcterms:created xsi:type="dcterms:W3CDTF">2005-12-13T02:38:01Z</dcterms:created>
  <dcterms:modified xsi:type="dcterms:W3CDTF">2015-08-04T01:44:59Z</dcterms:modified>
</cp:coreProperties>
</file>