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4" r:id="rId3"/>
    <p:sldId id="335" r:id="rId4"/>
    <p:sldId id="325" r:id="rId5"/>
    <p:sldId id="352" r:id="rId6"/>
    <p:sldId id="316" r:id="rId7"/>
    <p:sldId id="302" r:id="rId8"/>
    <p:sldId id="300" r:id="rId9"/>
    <p:sldId id="344" r:id="rId10"/>
    <p:sldId id="351" r:id="rId11"/>
    <p:sldId id="346" r:id="rId12"/>
    <p:sldId id="347" r:id="rId13"/>
    <p:sldId id="348" r:id="rId14"/>
    <p:sldId id="305" r:id="rId15"/>
    <p:sldId id="270" r:id="rId16"/>
    <p:sldId id="329" r:id="rId17"/>
    <p:sldId id="278" r:id="rId18"/>
    <p:sldId id="340" r:id="rId19"/>
    <p:sldId id="343" r:id="rId20"/>
    <p:sldId id="280" r:id="rId21"/>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sz="4000"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sz="4000"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sz="4000"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sz="4000" kern="1200">
        <a:solidFill>
          <a:schemeClr val="tx1"/>
        </a:solidFill>
        <a:latin typeface="Times New Roman" pitchFamily="18" charset="0"/>
        <a:ea typeface="黑体" pitchFamily="2" charset="-122"/>
        <a:cs typeface="+mn-cs"/>
      </a:defRPr>
    </a:lvl5pPr>
    <a:lvl6pPr marL="2286000" algn="l" defTabSz="914400" rtl="0" eaLnBrk="1" latinLnBrk="0" hangingPunct="1">
      <a:defRPr sz="4000" kern="1200">
        <a:solidFill>
          <a:schemeClr val="tx1"/>
        </a:solidFill>
        <a:latin typeface="Times New Roman" pitchFamily="18" charset="0"/>
        <a:ea typeface="黑体" pitchFamily="2" charset="-122"/>
        <a:cs typeface="+mn-cs"/>
      </a:defRPr>
    </a:lvl6pPr>
    <a:lvl7pPr marL="2743200" algn="l" defTabSz="914400" rtl="0" eaLnBrk="1" latinLnBrk="0" hangingPunct="1">
      <a:defRPr sz="4000" kern="1200">
        <a:solidFill>
          <a:schemeClr val="tx1"/>
        </a:solidFill>
        <a:latin typeface="Times New Roman" pitchFamily="18" charset="0"/>
        <a:ea typeface="黑体" pitchFamily="2" charset="-122"/>
        <a:cs typeface="+mn-cs"/>
      </a:defRPr>
    </a:lvl7pPr>
    <a:lvl8pPr marL="3200400" algn="l" defTabSz="914400" rtl="0" eaLnBrk="1" latinLnBrk="0" hangingPunct="1">
      <a:defRPr sz="4000" kern="1200">
        <a:solidFill>
          <a:schemeClr val="tx1"/>
        </a:solidFill>
        <a:latin typeface="Times New Roman" pitchFamily="18" charset="0"/>
        <a:ea typeface="黑体" pitchFamily="2" charset="-122"/>
        <a:cs typeface="+mn-cs"/>
      </a:defRPr>
    </a:lvl8pPr>
    <a:lvl9pPr marL="3657600" algn="l" defTabSz="914400" rtl="0" eaLnBrk="1" latinLnBrk="0" hangingPunct="1">
      <a:defRPr sz="4000"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CC"/>
    <a:srgbClr val="0054A6"/>
    <a:srgbClr val="FFFF99"/>
    <a:srgbClr val="FFFF66"/>
    <a:srgbClr val="FFA375"/>
    <a:srgbClr val="FF99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EA6FA-C5C1-4CF6-B3FA-9C024D4416B0}"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zh-CN" altLang="en-US"/>
        </a:p>
      </dgm:t>
    </dgm:pt>
    <dgm:pt modelId="{20DEDED7-1030-49EA-9973-9E6731AA77B8}">
      <dgm:prSet phldrT="[文本]" custT="1"/>
      <dgm:spPr/>
      <dgm:t>
        <a:bodyPr/>
        <a:lstStyle/>
        <a:p>
          <a:r>
            <a:rPr lang="zh-CN" altLang="en-US" sz="3200" dirty="0" smtClean="0"/>
            <a:t>集成测试情况</a:t>
          </a:r>
          <a:endParaRPr lang="zh-CN" altLang="en-US" sz="3200" dirty="0"/>
        </a:p>
      </dgm:t>
    </dgm:pt>
    <dgm:pt modelId="{CE5F28DC-E743-4D41-B9BC-EA03470502D4}" type="parTrans" cxnId="{7EDEE5D3-64B6-4EB9-9C3E-34FA10C6440A}">
      <dgm:prSet/>
      <dgm:spPr/>
      <dgm:t>
        <a:bodyPr/>
        <a:lstStyle/>
        <a:p>
          <a:endParaRPr lang="zh-CN" altLang="en-US"/>
        </a:p>
      </dgm:t>
    </dgm:pt>
    <dgm:pt modelId="{D05B1ECD-40CE-45B0-9991-4992237983A5}" type="sibTrans" cxnId="{7EDEE5D3-64B6-4EB9-9C3E-34FA10C6440A}">
      <dgm:prSet/>
      <dgm:spPr/>
      <dgm:t>
        <a:bodyPr/>
        <a:lstStyle/>
        <a:p>
          <a:endParaRPr lang="zh-CN" altLang="en-US"/>
        </a:p>
      </dgm:t>
    </dgm:pt>
    <dgm:pt modelId="{012AD102-4537-4919-B6E7-4A2AF36A9FAD}">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2015</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zh-CN" sz="2000" dirty="0" smtClean="0">
              <a:latin typeface="微软雅黑" panose="020B0503020204020204" pitchFamily="34" charset="-122"/>
              <a:ea typeface="微软雅黑" panose="020B0503020204020204" pitchFamily="34" charset="-122"/>
            </a:rPr>
            <a:t>一共进行了</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61</a:t>
          </a:r>
          <a:r>
            <a:rPr lang="zh-CN" sz="2000" dirty="0" smtClean="0">
              <a:latin typeface="微软雅黑" panose="020B0503020204020204" pitchFamily="34" charset="-122"/>
              <a:ea typeface="微软雅黑" panose="020B0503020204020204" pitchFamily="34" charset="-122"/>
            </a:rPr>
            <a:t>条</a:t>
          </a:r>
          <a:r>
            <a:rPr lang="zh-CN" altLang="en-US" sz="2000" dirty="0" smtClean="0">
              <a:latin typeface="微软雅黑" panose="020B0503020204020204" pitchFamily="34" charset="-122"/>
              <a:ea typeface="微软雅黑" panose="020B0503020204020204" pitchFamily="34" charset="-122"/>
            </a:rPr>
            <a:t>集成</a:t>
          </a:r>
          <a:r>
            <a:rPr lang="zh-CN" sz="2000" dirty="0" smtClean="0">
              <a:latin typeface="微软雅黑" panose="020B0503020204020204" pitchFamily="34" charset="-122"/>
              <a:ea typeface="微软雅黑" panose="020B0503020204020204" pitchFamily="34" charset="-122"/>
            </a:rPr>
            <a:t>测试用例，通过了</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61</a:t>
          </a:r>
          <a:r>
            <a:rPr lang="zh-CN" sz="2000" dirty="0" smtClean="0">
              <a:latin typeface="微软雅黑" panose="020B0503020204020204" pitchFamily="34" charset="-122"/>
              <a:ea typeface="微软雅黑" panose="020B0503020204020204" pitchFamily="34" charset="-122"/>
            </a:rPr>
            <a:t>条</a:t>
          </a:r>
          <a:r>
            <a:rPr lang="en-US" altLang="zh-CN" sz="2000" dirty="0" smtClean="0">
              <a:latin typeface="微软雅黑" panose="020B0503020204020204" pitchFamily="34" charset="-122"/>
              <a:ea typeface="微软雅黑" panose="020B0503020204020204" pitchFamily="34" charset="-122"/>
            </a:rPr>
            <a:t>,</a:t>
          </a:r>
          <a:r>
            <a:rPr lang="zh-CN" sz="2000" dirty="0" smtClean="0">
              <a:latin typeface="微软雅黑" panose="020B0503020204020204" pitchFamily="34" charset="-122"/>
              <a:ea typeface="微软雅黑" panose="020B0503020204020204" pitchFamily="34" charset="-122"/>
            </a:rPr>
            <a:t> 能正常保证数据正确抽取、转换、</a:t>
          </a:r>
          <a:r>
            <a:rPr lang="en-US" altLang="zh-CN" sz="2000" dirty="0" smtClean="0">
              <a:latin typeface="微软雅黑" panose="020B0503020204020204" pitchFamily="34" charset="-122"/>
              <a:ea typeface="微软雅黑" panose="020B0503020204020204" pitchFamily="34" charset="-122"/>
            </a:rPr>
            <a:t>KV</a:t>
          </a:r>
          <a:r>
            <a:rPr lang="zh-CN" sz="2000" dirty="0" smtClean="0">
              <a:latin typeface="微软雅黑" panose="020B0503020204020204" pitchFamily="34" charset="-122"/>
              <a:ea typeface="微软雅黑" panose="020B0503020204020204" pitchFamily="34" charset="-122"/>
            </a:rPr>
            <a:t>上传，</a:t>
          </a:r>
          <a:r>
            <a:rPr lang="zh-CN" altLang="en-US" sz="2000" dirty="0" smtClean="0">
              <a:latin typeface="微软雅黑" panose="020B0503020204020204" pitchFamily="34" charset="-122"/>
              <a:ea typeface="微软雅黑" panose="020B0503020204020204" pitchFamily="34" charset="-122"/>
            </a:rPr>
            <a:t>接口调测正常、应用功能正常。</a:t>
          </a:r>
          <a:endParaRPr lang="zh-CN" altLang="en-US" sz="2000" dirty="0">
            <a:latin typeface="微软雅黑" panose="020B0503020204020204" pitchFamily="34" charset="-122"/>
            <a:ea typeface="微软雅黑" panose="020B0503020204020204" pitchFamily="34" charset="-122"/>
          </a:endParaRPr>
        </a:p>
      </dgm:t>
    </dgm:pt>
    <dgm:pt modelId="{EC41ADE0-F90C-48B4-9417-794AC003425B}" type="parTrans" cxnId="{209B4C7E-E321-4BAA-85CC-55E06C475A39}">
      <dgm:prSet/>
      <dgm:spPr/>
      <dgm:t>
        <a:bodyPr/>
        <a:lstStyle/>
        <a:p>
          <a:endParaRPr lang="zh-CN" altLang="en-US"/>
        </a:p>
      </dgm:t>
    </dgm:pt>
    <dgm:pt modelId="{16CAEB50-9905-455D-B328-A828E8ED30B2}" type="sibTrans" cxnId="{209B4C7E-E321-4BAA-85CC-55E06C475A39}">
      <dgm:prSet/>
      <dgm:spPr/>
      <dgm:t>
        <a:bodyPr/>
        <a:lstStyle/>
        <a:p>
          <a:endParaRPr lang="zh-CN" altLang="en-US"/>
        </a:p>
      </dgm:t>
    </dgm:pt>
    <dgm:pt modelId="{F7A7DE66-31D2-46C0-9BEE-F453B1B6A454}">
      <dgm:prSet phldrT="[文本]" custT="1"/>
      <dgm:spPr/>
      <dgm:t>
        <a:bodyPr/>
        <a:lstStyle/>
        <a:p>
          <a:r>
            <a:rPr lang="zh-CN" altLang="en-US" sz="3200" dirty="0" smtClean="0"/>
            <a:t>用户接收测试情况</a:t>
          </a:r>
          <a:endParaRPr lang="zh-CN" altLang="en-US" sz="3200" dirty="0"/>
        </a:p>
      </dgm:t>
    </dgm:pt>
    <dgm:pt modelId="{7206F7C6-127D-41DC-A943-7BEAA765740D}" type="parTrans" cxnId="{61D96006-1F72-414E-9E29-4F049F39FE15}">
      <dgm:prSet/>
      <dgm:spPr/>
      <dgm:t>
        <a:bodyPr/>
        <a:lstStyle/>
        <a:p>
          <a:endParaRPr lang="zh-CN" altLang="en-US"/>
        </a:p>
      </dgm:t>
    </dgm:pt>
    <dgm:pt modelId="{EE4D3A67-8FC0-491D-8923-1FA632839DB5}" type="sibTrans" cxnId="{61D96006-1F72-414E-9E29-4F049F39FE15}">
      <dgm:prSet/>
      <dgm:spPr/>
      <dgm:t>
        <a:bodyPr/>
        <a:lstStyle/>
        <a:p>
          <a:endParaRPr lang="zh-CN" altLang="en-US"/>
        </a:p>
      </dgm:t>
    </dgm:pt>
    <dgm:pt modelId="{86E1C63A-1813-403E-A665-C55F02029AA5}">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2014</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11</a:t>
          </a:r>
          <a:r>
            <a:rPr lang="zh-CN" altLang="en-US" sz="2000" dirty="0" smtClean="0">
              <a:latin typeface="微软雅黑" panose="020B0503020204020204" pitchFamily="34" charset="-122"/>
              <a:ea typeface="微软雅黑" panose="020B0503020204020204" pitchFamily="34" charset="-122"/>
            </a:rPr>
            <a:t>月用户一共进行</a:t>
          </a:r>
          <a:r>
            <a:rPr lang="zh-CN" altLang="en-US" sz="2000" dirty="0" smtClean="0">
              <a:latin typeface="微软雅黑" panose="020B0503020204020204" pitchFamily="34" charset="-122"/>
              <a:ea typeface="微软雅黑" panose="020B0503020204020204" pitchFamily="34" charset="-122"/>
            </a:rPr>
            <a:t>了</a:t>
          </a:r>
          <a:r>
            <a:rPr lang="en-US" altLang="zh-CN" sz="2000" dirty="0" smtClean="0">
              <a:latin typeface="微软雅黑" panose="020B0503020204020204" pitchFamily="34" charset="-122"/>
              <a:ea typeface="微软雅黑" panose="020B0503020204020204" pitchFamily="34" charset="-122"/>
            </a:rPr>
            <a:t>61</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条测试用例，通过</a:t>
          </a:r>
          <a:r>
            <a:rPr lang="zh-CN" altLang="en-US" sz="2000" dirty="0" smtClean="0">
              <a:latin typeface="微软雅黑" panose="020B0503020204020204" pitchFamily="34" charset="-122"/>
              <a:ea typeface="微软雅黑" panose="020B0503020204020204" pitchFamily="34" charset="-122"/>
            </a:rPr>
            <a:t>了</a:t>
          </a:r>
          <a:r>
            <a:rPr lang="en-US" altLang="zh-CN" sz="2000" dirty="0" smtClean="0">
              <a:latin typeface="微软雅黑" panose="020B0503020204020204" pitchFamily="34" charset="-122"/>
              <a:ea typeface="微软雅黑" panose="020B0503020204020204" pitchFamily="34" charset="-122"/>
            </a:rPr>
            <a:t>61</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条，</a:t>
          </a:r>
          <a:r>
            <a:rPr lang="en-US" altLang="zh-CN" sz="2000" dirty="0" smtClean="0">
              <a:latin typeface="微软雅黑" panose="020B0503020204020204" pitchFamily="34" charset="-122"/>
              <a:ea typeface="微软雅黑" panose="020B0503020204020204" pitchFamily="34" charset="-122"/>
            </a:rPr>
            <a:t>OGG</a:t>
          </a:r>
          <a:r>
            <a:rPr lang="zh-CN" altLang="en-US" sz="2000" dirty="0" smtClean="0">
              <a:latin typeface="微软雅黑" panose="020B0503020204020204" pitchFamily="34" charset="-122"/>
              <a:ea typeface="微软雅黑" panose="020B0503020204020204" pitchFamily="34" charset="-122"/>
            </a:rPr>
            <a:t>抽取、转换、</a:t>
          </a:r>
          <a:r>
            <a:rPr lang="en-US" altLang="zh-CN" sz="2000" dirty="0" smtClean="0">
              <a:latin typeface="微软雅黑" panose="020B0503020204020204" pitchFamily="34" charset="-122"/>
              <a:ea typeface="微软雅黑" panose="020B0503020204020204" pitchFamily="34" charset="-122"/>
            </a:rPr>
            <a:t>KV</a:t>
          </a:r>
          <a:r>
            <a:rPr lang="zh-CN" altLang="en-US" sz="2000" dirty="0" smtClean="0">
              <a:latin typeface="微软雅黑" panose="020B0503020204020204" pitchFamily="34" charset="-122"/>
              <a:ea typeface="微软雅黑" panose="020B0503020204020204" pitchFamily="34" charset="-122"/>
            </a:rPr>
            <a:t>数据转换正确、应用功能正常。</a:t>
          </a:r>
          <a:endParaRPr lang="zh-CN" altLang="en-US" sz="2000" dirty="0"/>
        </a:p>
      </dgm:t>
    </dgm:pt>
    <dgm:pt modelId="{E186F575-A318-4B68-854D-2101713D6AAA}" type="parTrans" cxnId="{6BC4C629-498B-4B87-A123-4B1EDE08008C}">
      <dgm:prSet/>
      <dgm:spPr/>
      <dgm:t>
        <a:bodyPr/>
        <a:lstStyle/>
        <a:p>
          <a:endParaRPr lang="zh-CN" altLang="en-US"/>
        </a:p>
      </dgm:t>
    </dgm:pt>
    <dgm:pt modelId="{400B0848-AF68-4D95-AD2C-199A247BEA00}" type="sibTrans" cxnId="{6BC4C629-498B-4B87-A123-4B1EDE08008C}">
      <dgm:prSet/>
      <dgm:spPr/>
      <dgm:t>
        <a:bodyPr/>
        <a:lstStyle/>
        <a:p>
          <a:endParaRPr lang="zh-CN" altLang="en-US"/>
        </a:p>
      </dgm:t>
    </dgm:pt>
    <dgm:pt modelId="{EF04E399-EF3D-4855-B0AE-66B24EF3D741}">
      <dgm:prSet phldrT="[文本]" custT="1"/>
      <dgm:spPr/>
      <dgm:t>
        <a:bodyPr/>
        <a:lstStyle/>
        <a:p>
          <a:endParaRPr lang="zh-CN" altLang="en-US" sz="2000" dirty="0">
            <a:latin typeface="微软雅黑" panose="020B0503020204020204" pitchFamily="34" charset="-122"/>
            <a:ea typeface="微软雅黑" panose="020B0503020204020204" pitchFamily="34" charset="-122"/>
          </a:endParaRPr>
        </a:p>
      </dgm:t>
    </dgm:pt>
    <dgm:pt modelId="{51F29799-5C68-4E4B-B619-BC74BA071098}" type="parTrans" cxnId="{8825ED28-D026-4B48-8710-3F489839ACA7}">
      <dgm:prSet/>
      <dgm:spPr/>
      <dgm:t>
        <a:bodyPr/>
        <a:lstStyle/>
        <a:p>
          <a:endParaRPr lang="zh-CN" altLang="en-US"/>
        </a:p>
      </dgm:t>
    </dgm:pt>
    <dgm:pt modelId="{5B6F6489-564E-4F6F-9387-7DDC4ECB765F}" type="sibTrans" cxnId="{8825ED28-D026-4B48-8710-3F489839ACA7}">
      <dgm:prSet/>
      <dgm:spPr/>
      <dgm:t>
        <a:bodyPr/>
        <a:lstStyle/>
        <a:p>
          <a:endParaRPr lang="zh-CN" altLang="en-US"/>
        </a:p>
      </dgm:t>
    </dgm:pt>
    <dgm:pt modelId="{A5A37D82-F661-459D-AEB2-90A54CE3D99C}">
      <dgm:prSet phldrT="[文本]" custT="1"/>
      <dgm:spPr/>
      <dgm:t>
        <a:bodyPr/>
        <a:lstStyle/>
        <a:p>
          <a:endParaRPr lang="zh-CN" altLang="en-US" sz="2000" dirty="0">
            <a:latin typeface="微软雅黑" panose="020B0503020204020204" pitchFamily="34" charset="-122"/>
            <a:ea typeface="微软雅黑" panose="020B0503020204020204" pitchFamily="34" charset="-122"/>
          </a:endParaRPr>
        </a:p>
      </dgm:t>
    </dgm:pt>
    <dgm:pt modelId="{7AF3BB10-01D8-42F0-A012-CB993167EC2E}" type="parTrans" cxnId="{41170C55-246B-4D7C-98EA-8BD3F9397215}">
      <dgm:prSet/>
      <dgm:spPr/>
      <dgm:t>
        <a:bodyPr/>
        <a:lstStyle/>
        <a:p>
          <a:endParaRPr lang="zh-CN" altLang="en-US"/>
        </a:p>
      </dgm:t>
    </dgm:pt>
    <dgm:pt modelId="{19B4A2DD-D480-4975-B777-5E190FA19AE3}" type="sibTrans" cxnId="{41170C55-246B-4D7C-98EA-8BD3F9397215}">
      <dgm:prSet/>
      <dgm:spPr/>
      <dgm:t>
        <a:bodyPr/>
        <a:lstStyle/>
        <a:p>
          <a:endParaRPr lang="zh-CN" altLang="en-US"/>
        </a:p>
      </dgm:t>
    </dgm:pt>
    <dgm:pt modelId="{761E9123-5DD8-4376-9CDD-A26CF57A56BA}" type="pres">
      <dgm:prSet presAssocID="{9EFEA6FA-C5C1-4CF6-B3FA-9C024D4416B0}" presName="linear" presStyleCnt="0">
        <dgm:presLayoutVars>
          <dgm:animLvl val="lvl"/>
          <dgm:resizeHandles val="exact"/>
        </dgm:presLayoutVars>
      </dgm:prSet>
      <dgm:spPr/>
      <dgm:t>
        <a:bodyPr/>
        <a:lstStyle/>
        <a:p>
          <a:endParaRPr lang="zh-CN" altLang="en-US"/>
        </a:p>
      </dgm:t>
    </dgm:pt>
    <dgm:pt modelId="{77AFC8A1-9F8E-40C6-9417-69034A5EEF38}" type="pres">
      <dgm:prSet presAssocID="{20DEDED7-1030-49EA-9973-9E6731AA77B8}" presName="parentText" presStyleLbl="node1" presStyleIdx="0" presStyleCnt="2" custScaleY="62063">
        <dgm:presLayoutVars>
          <dgm:chMax val="0"/>
          <dgm:bulletEnabled val="1"/>
        </dgm:presLayoutVars>
      </dgm:prSet>
      <dgm:spPr/>
      <dgm:t>
        <a:bodyPr/>
        <a:lstStyle/>
        <a:p>
          <a:endParaRPr lang="zh-CN" altLang="en-US"/>
        </a:p>
      </dgm:t>
    </dgm:pt>
    <dgm:pt modelId="{290D126C-F64D-4394-8844-F03D459AF68F}" type="pres">
      <dgm:prSet presAssocID="{20DEDED7-1030-49EA-9973-9E6731AA77B8}" presName="childText" presStyleLbl="revTx" presStyleIdx="0" presStyleCnt="2">
        <dgm:presLayoutVars>
          <dgm:bulletEnabled val="1"/>
        </dgm:presLayoutVars>
      </dgm:prSet>
      <dgm:spPr/>
      <dgm:t>
        <a:bodyPr/>
        <a:lstStyle/>
        <a:p>
          <a:endParaRPr lang="zh-CN" altLang="en-US"/>
        </a:p>
      </dgm:t>
    </dgm:pt>
    <dgm:pt modelId="{949BEEEF-64BD-4138-AC8C-D2F54D75630F}" type="pres">
      <dgm:prSet presAssocID="{F7A7DE66-31D2-46C0-9BEE-F453B1B6A454}" presName="parentText" presStyleLbl="node1" presStyleIdx="1" presStyleCnt="2" custScaleY="64161">
        <dgm:presLayoutVars>
          <dgm:chMax val="0"/>
          <dgm:bulletEnabled val="1"/>
        </dgm:presLayoutVars>
      </dgm:prSet>
      <dgm:spPr/>
      <dgm:t>
        <a:bodyPr/>
        <a:lstStyle/>
        <a:p>
          <a:endParaRPr lang="zh-CN" altLang="en-US"/>
        </a:p>
      </dgm:t>
    </dgm:pt>
    <dgm:pt modelId="{FDC7C4FB-93F6-4521-9184-67C2DFEA2F16}" type="pres">
      <dgm:prSet presAssocID="{F7A7DE66-31D2-46C0-9BEE-F453B1B6A454}" presName="childText" presStyleLbl="revTx" presStyleIdx="1" presStyleCnt="2">
        <dgm:presLayoutVars>
          <dgm:bulletEnabled val="1"/>
        </dgm:presLayoutVars>
      </dgm:prSet>
      <dgm:spPr/>
      <dgm:t>
        <a:bodyPr/>
        <a:lstStyle/>
        <a:p>
          <a:endParaRPr lang="zh-CN" altLang="en-US"/>
        </a:p>
      </dgm:t>
    </dgm:pt>
  </dgm:ptLst>
  <dgm:cxnLst>
    <dgm:cxn modelId="{94FAB5DD-C8F8-417D-AA71-43B35A8D2626}" type="presOf" srcId="{EF04E399-EF3D-4855-B0AE-66B24EF3D741}" destId="{290D126C-F64D-4394-8844-F03D459AF68F}" srcOrd="0" destOrd="2" presId="urn:microsoft.com/office/officeart/2005/8/layout/vList2"/>
    <dgm:cxn modelId="{6BC4C629-498B-4B87-A123-4B1EDE08008C}" srcId="{F7A7DE66-31D2-46C0-9BEE-F453B1B6A454}" destId="{86E1C63A-1813-403E-A665-C55F02029AA5}" srcOrd="0" destOrd="0" parTransId="{E186F575-A318-4B68-854D-2101713D6AAA}" sibTransId="{400B0848-AF68-4D95-AD2C-199A247BEA00}"/>
    <dgm:cxn modelId="{7EDEE5D3-64B6-4EB9-9C3E-34FA10C6440A}" srcId="{9EFEA6FA-C5C1-4CF6-B3FA-9C024D4416B0}" destId="{20DEDED7-1030-49EA-9973-9E6731AA77B8}" srcOrd="0" destOrd="0" parTransId="{CE5F28DC-E743-4D41-B9BC-EA03470502D4}" sibTransId="{D05B1ECD-40CE-45B0-9991-4992237983A5}"/>
    <dgm:cxn modelId="{96C0BC0F-7EB6-4A4F-BC36-5747AD11ABEF}" type="presOf" srcId="{012AD102-4537-4919-B6E7-4A2AF36A9FAD}" destId="{290D126C-F64D-4394-8844-F03D459AF68F}" srcOrd="0" destOrd="0" presId="urn:microsoft.com/office/officeart/2005/8/layout/vList2"/>
    <dgm:cxn modelId="{1689B55A-FECE-4E16-A52F-4C55E5B76DD8}" type="presOf" srcId="{86E1C63A-1813-403E-A665-C55F02029AA5}" destId="{FDC7C4FB-93F6-4521-9184-67C2DFEA2F16}" srcOrd="0" destOrd="0" presId="urn:microsoft.com/office/officeart/2005/8/layout/vList2"/>
    <dgm:cxn modelId="{B900EDF6-FFB1-43DF-8C1D-E9AFDCEF5B09}" type="presOf" srcId="{9EFEA6FA-C5C1-4CF6-B3FA-9C024D4416B0}" destId="{761E9123-5DD8-4376-9CDD-A26CF57A56BA}" srcOrd="0" destOrd="0" presId="urn:microsoft.com/office/officeart/2005/8/layout/vList2"/>
    <dgm:cxn modelId="{8825ED28-D026-4B48-8710-3F489839ACA7}" srcId="{20DEDED7-1030-49EA-9973-9E6731AA77B8}" destId="{EF04E399-EF3D-4855-B0AE-66B24EF3D741}" srcOrd="2" destOrd="0" parTransId="{51F29799-5C68-4E4B-B619-BC74BA071098}" sibTransId="{5B6F6489-564E-4F6F-9387-7DDC4ECB765F}"/>
    <dgm:cxn modelId="{BBC6502C-B193-4903-ADF8-A5B004028D83}" type="presOf" srcId="{F7A7DE66-31D2-46C0-9BEE-F453B1B6A454}" destId="{949BEEEF-64BD-4138-AC8C-D2F54D75630F}" srcOrd="0" destOrd="0" presId="urn:microsoft.com/office/officeart/2005/8/layout/vList2"/>
    <dgm:cxn modelId="{9EE330AE-F603-42CD-ACF6-086BCDE6C2F5}" type="presOf" srcId="{A5A37D82-F661-459D-AEB2-90A54CE3D99C}" destId="{290D126C-F64D-4394-8844-F03D459AF68F}" srcOrd="0" destOrd="1" presId="urn:microsoft.com/office/officeart/2005/8/layout/vList2"/>
    <dgm:cxn modelId="{41170C55-246B-4D7C-98EA-8BD3F9397215}" srcId="{20DEDED7-1030-49EA-9973-9E6731AA77B8}" destId="{A5A37D82-F661-459D-AEB2-90A54CE3D99C}" srcOrd="1" destOrd="0" parTransId="{7AF3BB10-01D8-42F0-A012-CB993167EC2E}" sibTransId="{19B4A2DD-D480-4975-B777-5E190FA19AE3}"/>
    <dgm:cxn modelId="{61D96006-1F72-414E-9E29-4F049F39FE15}" srcId="{9EFEA6FA-C5C1-4CF6-B3FA-9C024D4416B0}" destId="{F7A7DE66-31D2-46C0-9BEE-F453B1B6A454}" srcOrd="1" destOrd="0" parTransId="{7206F7C6-127D-41DC-A943-7BEAA765740D}" sibTransId="{EE4D3A67-8FC0-491D-8923-1FA632839DB5}"/>
    <dgm:cxn modelId="{6F2DA9DA-7A51-4054-A28A-EA4609E4BAF0}" type="presOf" srcId="{20DEDED7-1030-49EA-9973-9E6731AA77B8}" destId="{77AFC8A1-9F8E-40C6-9417-69034A5EEF38}" srcOrd="0" destOrd="0" presId="urn:microsoft.com/office/officeart/2005/8/layout/vList2"/>
    <dgm:cxn modelId="{209B4C7E-E321-4BAA-85CC-55E06C475A39}" srcId="{20DEDED7-1030-49EA-9973-9E6731AA77B8}" destId="{012AD102-4537-4919-B6E7-4A2AF36A9FAD}" srcOrd="0" destOrd="0" parTransId="{EC41ADE0-F90C-48B4-9417-794AC003425B}" sibTransId="{16CAEB50-9905-455D-B328-A828E8ED30B2}"/>
    <dgm:cxn modelId="{4A47AA47-9368-4080-B2CF-740FEBE2A5D1}" type="presParOf" srcId="{761E9123-5DD8-4376-9CDD-A26CF57A56BA}" destId="{77AFC8A1-9F8E-40C6-9417-69034A5EEF38}" srcOrd="0" destOrd="0" presId="urn:microsoft.com/office/officeart/2005/8/layout/vList2"/>
    <dgm:cxn modelId="{584F8DA4-9F9F-4A1A-AABC-973F1447956A}" type="presParOf" srcId="{761E9123-5DD8-4376-9CDD-A26CF57A56BA}" destId="{290D126C-F64D-4394-8844-F03D459AF68F}" srcOrd="1" destOrd="0" presId="urn:microsoft.com/office/officeart/2005/8/layout/vList2"/>
    <dgm:cxn modelId="{99E888C5-EEEE-4ECD-812C-40D2A19E5061}" type="presParOf" srcId="{761E9123-5DD8-4376-9CDD-A26CF57A56BA}" destId="{949BEEEF-64BD-4138-AC8C-D2F54D75630F}" srcOrd="2" destOrd="0" presId="urn:microsoft.com/office/officeart/2005/8/layout/vList2"/>
    <dgm:cxn modelId="{3493A0CC-F54B-45D9-B091-3FCCF9B18E83}" type="presParOf" srcId="{761E9123-5DD8-4376-9CDD-A26CF57A56BA}" destId="{FDC7C4FB-93F6-4521-9184-67C2DFEA2F1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FC8A1-9F8E-40C6-9417-69034A5EEF38}">
      <dsp:nvSpPr>
        <dsp:cNvPr id="0" name=""/>
        <dsp:cNvSpPr/>
      </dsp:nvSpPr>
      <dsp:spPr>
        <a:xfrm>
          <a:off x="0" y="3470"/>
          <a:ext cx="8064896" cy="487964"/>
        </a:xfrm>
        <a:prstGeom prst="roundRect">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集成测试情况</a:t>
          </a:r>
          <a:endParaRPr lang="zh-CN" altLang="en-US" sz="3200" kern="1200" dirty="0"/>
        </a:p>
      </dsp:txBody>
      <dsp:txXfrm>
        <a:off x="23820" y="27290"/>
        <a:ext cx="8017256" cy="440324"/>
      </dsp:txXfrm>
    </dsp:sp>
    <dsp:sp modelId="{290D126C-F64D-4394-8844-F03D459AF68F}">
      <dsp:nvSpPr>
        <dsp:cNvPr id="0" name=""/>
        <dsp:cNvSpPr/>
      </dsp:nvSpPr>
      <dsp:spPr>
        <a:xfrm>
          <a:off x="0" y="491434"/>
          <a:ext cx="8064896"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latin typeface="微软雅黑" panose="020B0503020204020204" pitchFamily="34" charset="-122"/>
              <a:ea typeface="微软雅黑" panose="020B0503020204020204" pitchFamily="34" charset="-122"/>
            </a:rPr>
            <a:t>2015</a:t>
          </a:r>
          <a:r>
            <a:rPr lang="zh-CN" altLang="en-US" sz="2000" kern="1200" dirty="0" smtClean="0">
              <a:latin typeface="微软雅黑" panose="020B0503020204020204" pitchFamily="34" charset="-122"/>
              <a:ea typeface="微软雅黑" panose="020B0503020204020204" pitchFamily="34" charset="-122"/>
            </a:rPr>
            <a:t>年</a:t>
          </a:r>
          <a:r>
            <a:rPr lang="en-US" altLang="zh-CN" sz="2000" kern="1200" dirty="0" smtClean="0">
              <a:latin typeface="微软雅黑" panose="020B0503020204020204" pitchFamily="34" charset="-122"/>
              <a:ea typeface="微软雅黑" panose="020B0503020204020204" pitchFamily="34" charset="-122"/>
            </a:rPr>
            <a:t>10</a:t>
          </a:r>
          <a:r>
            <a:rPr lang="zh-CN" altLang="en-US" sz="2000" kern="1200" dirty="0" smtClean="0">
              <a:latin typeface="微软雅黑" panose="020B0503020204020204" pitchFamily="34" charset="-122"/>
              <a:ea typeface="微软雅黑" panose="020B0503020204020204" pitchFamily="34" charset="-122"/>
            </a:rPr>
            <a:t>月</a:t>
          </a:r>
          <a:r>
            <a:rPr lang="zh-CN" sz="2000" kern="1200" dirty="0" smtClean="0">
              <a:latin typeface="微软雅黑" panose="020B0503020204020204" pitchFamily="34" charset="-122"/>
              <a:ea typeface="微软雅黑" panose="020B0503020204020204" pitchFamily="34" charset="-122"/>
            </a:rPr>
            <a:t>一共进行了</a:t>
          </a:r>
          <a:r>
            <a:rPr lang="en-US" altLang="zh-CN" sz="2000" kern="1200" dirty="0" smtClean="0">
              <a:latin typeface="微软雅黑" panose="020B0503020204020204" pitchFamily="34" charset="-122"/>
              <a:ea typeface="微软雅黑" panose="020B0503020204020204" pitchFamily="34" charset="-122"/>
            </a:rPr>
            <a:t>  </a:t>
          </a:r>
          <a:r>
            <a:rPr lang="en-US" altLang="zh-CN" sz="2000" kern="1200" dirty="0" smtClean="0">
              <a:latin typeface="微软雅黑" panose="020B0503020204020204" pitchFamily="34" charset="-122"/>
              <a:ea typeface="微软雅黑" panose="020B0503020204020204" pitchFamily="34" charset="-122"/>
            </a:rPr>
            <a:t>61</a:t>
          </a:r>
          <a:r>
            <a:rPr lang="zh-CN" sz="2000" kern="1200" dirty="0" smtClean="0">
              <a:latin typeface="微软雅黑" panose="020B0503020204020204" pitchFamily="34" charset="-122"/>
              <a:ea typeface="微软雅黑" panose="020B0503020204020204" pitchFamily="34" charset="-122"/>
            </a:rPr>
            <a:t>条</a:t>
          </a:r>
          <a:r>
            <a:rPr lang="zh-CN" altLang="en-US" sz="2000" kern="1200" dirty="0" smtClean="0">
              <a:latin typeface="微软雅黑" panose="020B0503020204020204" pitchFamily="34" charset="-122"/>
              <a:ea typeface="微软雅黑" panose="020B0503020204020204" pitchFamily="34" charset="-122"/>
            </a:rPr>
            <a:t>集成</a:t>
          </a:r>
          <a:r>
            <a:rPr lang="zh-CN" sz="2000" kern="1200" dirty="0" smtClean="0">
              <a:latin typeface="微软雅黑" panose="020B0503020204020204" pitchFamily="34" charset="-122"/>
              <a:ea typeface="微软雅黑" panose="020B0503020204020204" pitchFamily="34" charset="-122"/>
            </a:rPr>
            <a:t>测试用例，通过了</a:t>
          </a:r>
          <a:r>
            <a:rPr lang="en-US" altLang="zh-CN" sz="2000" kern="1200" dirty="0" smtClean="0">
              <a:latin typeface="微软雅黑" panose="020B0503020204020204" pitchFamily="34" charset="-122"/>
              <a:ea typeface="微软雅黑" panose="020B0503020204020204" pitchFamily="34" charset="-122"/>
            </a:rPr>
            <a:t> </a:t>
          </a:r>
          <a:r>
            <a:rPr lang="en-US" altLang="zh-CN" sz="2000" kern="1200" dirty="0" smtClean="0">
              <a:latin typeface="微软雅黑" panose="020B0503020204020204" pitchFamily="34" charset="-122"/>
              <a:ea typeface="微软雅黑" panose="020B0503020204020204" pitchFamily="34" charset="-122"/>
            </a:rPr>
            <a:t>61</a:t>
          </a:r>
          <a:r>
            <a:rPr lang="zh-CN" sz="2000" kern="1200" dirty="0" smtClean="0">
              <a:latin typeface="微软雅黑" panose="020B0503020204020204" pitchFamily="34" charset="-122"/>
              <a:ea typeface="微软雅黑" panose="020B0503020204020204" pitchFamily="34" charset="-122"/>
            </a:rPr>
            <a:t>条</a:t>
          </a:r>
          <a:r>
            <a:rPr lang="en-US" altLang="zh-CN" sz="2000" kern="1200" dirty="0" smtClean="0">
              <a:latin typeface="微软雅黑" panose="020B0503020204020204" pitchFamily="34" charset="-122"/>
              <a:ea typeface="微软雅黑" panose="020B0503020204020204" pitchFamily="34" charset="-122"/>
            </a:rPr>
            <a:t>,</a:t>
          </a:r>
          <a:r>
            <a:rPr lang="zh-CN" sz="2000" kern="1200" dirty="0" smtClean="0">
              <a:latin typeface="微软雅黑" panose="020B0503020204020204" pitchFamily="34" charset="-122"/>
              <a:ea typeface="微软雅黑" panose="020B0503020204020204" pitchFamily="34" charset="-122"/>
            </a:rPr>
            <a:t> 能正常保证数据正确抽取、转换、</a:t>
          </a:r>
          <a:r>
            <a:rPr lang="en-US" altLang="zh-CN" sz="2000" kern="1200" dirty="0" smtClean="0">
              <a:latin typeface="微软雅黑" panose="020B0503020204020204" pitchFamily="34" charset="-122"/>
              <a:ea typeface="微软雅黑" panose="020B0503020204020204" pitchFamily="34" charset="-122"/>
            </a:rPr>
            <a:t>KV</a:t>
          </a:r>
          <a:r>
            <a:rPr lang="zh-CN" sz="2000" kern="1200" dirty="0" smtClean="0">
              <a:latin typeface="微软雅黑" panose="020B0503020204020204" pitchFamily="34" charset="-122"/>
              <a:ea typeface="微软雅黑" panose="020B0503020204020204" pitchFamily="34" charset="-122"/>
            </a:rPr>
            <a:t>上传，</a:t>
          </a:r>
          <a:r>
            <a:rPr lang="zh-CN" altLang="en-US" sz="2000" kern="1200" dirty="0" smtClean="0">
              <a:latin typeface="微软雅黑" panose="020B0503020204020204" pitchFamily="34" charset="-122"/>
              <a:ea typeface="微软雅黑" panose="020B0503020204020204" pitchFamily="34" charset="-122"/>
            </a:rPr>
            <a:t>接口调测正常、应用功能正常。</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20000"/>
            </a:spcAft>
            <a:buChar char="••"/>
          </a:pP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20000"/>
            </a:spcAft>
            <a:buChar char="••"/>
          </a:pPr>
          <a:endParaRPr lang="zh-CN" altLang="en-US" sz="2000" kern="1200" dirty="0">
            <a:latin typeface="微软雅黑" panose="020B0503020204020204" pitchFamily="34" charset="-122"/>
            <a:ea typeface="微软雅黑" panose="020B0503020204020204" pitchFamily="34" charset="-122"/>
          </a:endParaRPr>
        </a:p>
      </dsp:txBody>
      <dsp:txXfrm>
        <a:off x="0" y="491434"/>
        <a:ext cx="8064896" cy="2216970"/>
      </dsp:txXfrm>
    </dsp:sp>
    <dsp:sp modelId="{949BEEEF-64BD-4138-AC8C-D2F54D75630F}">
      <dsp:nvSpPr>
        <dsp:cNvPr id="0" name=""/>
        <dsp:cNvSpPr/>
      </dsp:nvSpPr>
      <dsp:spPr>
        <a:xfrm>
          <a:off x="0" y="2708404"/>
          <a:ext cx="8064896" cy="504459"/>
        </a:xfrm>
        <a:prstGeom prst="roundRect">
          <a:avLst/>
        </a:prstGeom>
        <a:solidFill>
          <a:schemeClr val="accent6">
            <a:shade val="50000"/>
            <a:hueOff val="0"/>
            <a:satOff val="-27733"/>
            <a:lumOff val="46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用户接收测试情况</a:t>
          </a:r>
          <a:endParaRPr lang="zh-CN" altLang="en-US" sz="3200" kern="1200" dirty="0"/>
        </a:p>
      </dsp:txBody>
      <dsp:txXfrm>
        <a:off x="24626" y="2733030"/>
        <a:ext cx="8015644" cy="455207"/>
      </dsp:txXfrm>
    </dsp:sp>
    <dsp:sp modelId="{FDC7C4FB-93F6-4521-9184-67C2DFEA2F16}">
      <dsp:nvSpPr>
        <dsp:cNvPr id="0" name=""/>
        <dsp:cNvSpPr/>
      </dsp:nvSpPr>
      <dsp:spPr>
        <a:xfrm>
          <a:off x="0" y="3212864"/>
          <a:ext cx="8064896"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latin typeface="微软雅黑" panose="020B0503020204020204" pitchFamily="34" charset="-122"/>
              <a:ea typeface="微软雅黑" panose="020B0503020204020204" pitchFamily="34" charset="-122"/>
            </a:rPr>
            <a:t>2014</a:t>
          </a:r>
          <a:r>
            <a:rPr lang="zh-CN" altLang="en-US" sz="2000" kern="1200" dirty="0" smtClean="0">
              <a:latin typeface="微软雅黑" panose="020B0503020204020204" pitchFamily="34" charset="-122"/>
              <a:ea typeface="微软雅黑" panose="020B0503020204020204" pitchFamily="34" charset="-122"/>
            </a:rPr>
            <a:t>年</a:t>
          </a:r>
          <a:r>
            <a:rPr lang="en-US" altLang="zh-CN" sz="2000" kern="1200" dirty="0" smtClean="0">
              <a:latin typeface="微软雅黑" panose="020B0503020204020204" pitchFamily="34" charset="-122"/>
              <a:ea typeface="微软雅黑" panose="020B0503020204020204" pitchFamily="34" charset="-122"/>
            </a:rPr>
            <a:t>11</a:t>
          </a:r>
          <a:r>
            <a:rPr lang="zh-CN" altLang="en-US" sz="2000" kern="1200" dirty="0" smtClean="0">
              <a:latin typeface="微软雅黑" panose="020B0503020204020204" pitchFamily="34" charset="-122"/>
              <a:ea typeface="微软雅黑" panose="020B0503020204020204" pitchFamily="34" charset="-122"/>
            </a:rPr>
            <a:t>月用户一共进行</a:t>
          </a:r>
          <a:r>
            <a:rPr lang="zh-CN" altLang="en-US" sz="2000" kern="1200" dirty="0" smtClean="0">
              <a:latin typeface="微软雅黑" panose="020B0503020204020204" pitchFamily="34" charset="-122"/>
              <a:ea typeface="微软雅黑" panose="020B0503020204020204" pitchFamily="34" charset="-122"/>
            </a:rPr>
            <a:t>了</a:t>
          </a:r>
          <a:r>
            <a:rPr lang="en-US" altLang="zh-CN" sz="2000" kern="1200" dirty="0" smtClean="0">
              <a:latin typeface="微软雅黑" panose="020B0503020204020204" pitchFamily="34" charset="-122"/>
              <a:ea typeface="微软雅黑" panose="020B0503020204020204" pitchFamily="34" charset="-122"/>
            </a:rPr>
            <a:t>61</a:t>
          </a:r>
          <a:r>
            <a:rPr lang="zh-CN" altLang="en-US" sz="2000" kern="1200" dirty="0" smtClean="0">
              <a:latin typeface="微软雅黑" panose="020B0503020204020204" pitchFamily="34" charset="-122"/>
              <a:ea typeface="微软雅黑" panose="020B0503020204020204" pitchFamily="34" charset="-122"/>
            </a:rPr>
            <a:t> </a:t>
          </a:r>
          <a:r>
            <a:rPr lang="zh-CN" altLang="en-US" sz="2000" kern="1200" dirty="0" smtClean="0">
              <a:latin typeface="微软雅黑" panose="020B0503020204020204" pitchFamily="34" charset="-122"/>
              <a:ea typeface="微软雅黑" panose="020B0503020204020204" pitchFamily="34" charset="-122"/>
            </a:rPr>
            <a:t>条测试用例，通过</a:t>
          </a:r>
          <a:r>
            <a:rPr lang="zh-CN" altLang="en-US" sz="2000" kern="1200" dirty="0" smtClean="0">
              <a:latin typeface="微软雅黑" panose="020B0503020204020204" pitchFamily="34" charset="-122"/>
              <a:ea typeface="微软雅黑" panose="020B0503020204020204" pitchFamily="34" charset="-122"/>
            </a:rPr>
            <a:t>了</a:t>
          </a:r>
          <a:r>
            <a:rPr lang="en-US" altLang="zh-CN" sz="2000" kern="1200" dirty="0" smtClean="0">
              <a:latin typeface="微软雅黑" panose="020B0503020204020204" pitchFamily="34" charset="-122"/>
              <a:ea typeface="微软雅黑" panose="020B0503020204020204" pitchFamily="34" charset="-122"/>
            </a:rPr>
            <a:t>61</a:t>
          </a:r>
          <a:r>
            <a:rPr lang="zh-CN" altLang="en-US" sz="2000" kern="1200" dirty="0" smtClean="0">
              <a:latin typeface="微软雅黑" panose="020B0503020204020204" pitchFamily="34" charset="-122"/>
              <a:ea typeface="微软雅黑" panose="020B0503020204020204" pitchFamily="34" charset="-122"/>
            </a:rPr>
            <a:t>  </a:t>
          </a:r>
          <a:r>
            <a:rPr lang="zh-CN" altLang="en-US" sz="2000" kern="1200" dirty="0" smtClean="0">
              <a:latin typeface="微软雅黑" panose="020B0503020204020204" pitchFamily="34" charset="-122"/>
              <a:ea typeface="微软雅黑" panose="020B0503020204020204" pitchFamily="34" charset="-122"/>
            </a:rPr>
            <a:t>条，</a:t>
          </a:r>
          <a:r>
            <a:rPr lang="en-US" altLang="zh-CN" sz="2000" kern="1200" dirty="0" smtClean="0">
              <a:latin typeface="微软雅黑" panose="020B0503020204020204" pitchFamily="34" charset="-122"/>
              <a:ea typeface="微软雅黑" panose="020B0503020204020204" pitchFamily="34" charset="-122"/>
            </a:rPr>
            <a:t>OGG</a:t>
          </a:r>
          <a:r>
            <a:rPr lang="zh-CN" altLang="en-US" sz="2000" kern="1200" dirty="0" smtClean="0">
              <a:latin typeface="微软雅黑" panose="020B0503020204020204" pitchFamily="34" charset="-122"/>
              <a:ea typeface="微软雅黑" panose="020B0503020204020204" pitchFamily="34" charset="-122"/>
            </a:rPr>
            <a:t>抽取、转换、</a:t>
          </a:r>
          <a:r>
            <a:rPr lang="en-US" altLang="zh-CN" sz="2000" kern="1200" dirty="0" smtClean="0">
              <a:latin typeface="微软雅黑" panose="020B0503020204020204" pitchFamily="34" charset="-122"/>
              <a:ea typeface="微软雅黑" panose="020B0503020204020204" pitchFamily="34" charset="-122"/>
            </a:rPr>
            <a:t>KV</a:t>
          </a:r>
          <a:r>
            <a:rPr lang="zh-CN" altLang="en-US" sz="2000" kern="1200" dirty="0" smtClean="0">
              <a:latin typeface="微软雅黑" panose="020B0503020204020204" pitchFamily="34" charset="-122"/>
              <a:ea typeface="微软雅黑" panose="020B0503020204020204" pitchFamily="34" charset="-122"/>
            </a:rPr>
            <a:t>数据转换正确、应用功能正常。</a:t>
          </a:r>
          <a:endParaRPr lang="zh-CN" altLang="en-US" sz="2000" kern="1200" dirty="0"/>
        </a:p>
      </dsp:txBody>
      <dsp:txXfrm>
        <a:off x="0" y="3212864"/>
        <a:ext cx="8064896" cy="8476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0A13DD29-5042-44FF-AAFC-B2CEE4C46BE6}" type="slidenum">
              <a:rPr lang="zh-CN" altLang="en-US"/>
              <a:pPr>
                <a:defRPr/>
              </a:pPr>
              <a:t>‹#›</a:t>
            </a:fld>
            <a:endParaRPr lang="en-US"/>
          </a:p>
        </p:txBody>
      </p:sp>
    </p:spTree>
    <p:extLst>
      <p:ext uri="{BB962C8B-B14F-4D97-AF65-F5344CB8AC3E}">
        <p14:creationId xmlns:p14="http://schemas.microsoft.com/office/powerpoint/2010/main" val="1415020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47FAF28A-3B99-4C48-874B-07264B12DE86}"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1695C86F-1D12-4B31-8CE2-5AABC7292E47}" type="slidenum">
              <a:rPr lang="zh-CN" alt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1500" y="44450"/>
            <a:ext cx="222250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4450"/>
            <a:ext cx="651827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884E592-1CBB-4B94-AC0E-44EFDB7BD404}" type="slidenum">
              <a:rPr lang="zh-CN" alt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44450"/>
            <a:ext cx="8820150" cy="5762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836613"/>
            <a:ext cx="4135438" cy="5187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8663" y="836613"/>
            <a:ext cx="4137025" cy="5187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FB0E9F50-69C2-44DD-8D52-8AE119E9EE77}" type="slidenum">
              <a:rPr lang="zh-CN" alt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44450"/>
            <a:ext cx="8820150" cy="576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836613"/>
            <a:ext cx="8424863" cy="5187950"/>
          </a:xfrm>
        </p:spPr>
        <p:txBody>
          <a:bodyPr/>
          <a:lstStyle/>
          <a:p>
            <a:pPr lvl="0"/>
            <a:endParaRPr lang="zh-CN" altLang="en-US" noProof="0" smtClean="0"/>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E638E51-4E7A-4BF2-9708-0011D8D7B1BD}" type="slidenum">
              <a:rPr lang="zh-CN" alt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49263" y="571500"/>
            <a:ext cx="8153400" cy="8128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8B808ED-7B9F-4F30-AABC-01624212816A}"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259CBDA-AA19-4E82-B84C-B4FF7283E064}" type="slidenum">
              <a:rPr lang="zh-CN" alt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836613"/>
            <a:ext cx="4135438"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8663" y="836613"/>
            <a:ext cx="4137025"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D0EF2524-860C-4DFF-8FBB-57CFADD54FE6}" type="slidenum">
              <a:rPr lang="zh-CN" alt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50B71176-05CB-4FF0-9D15-DA29B257F987}" type="slidenum">
              <a:rPr lang="zh-CN" alt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C849FCE1-2D62-491C-A548-189EB988E924}" type="slidenum">
              <a:rPr lang="zh-CN" alt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77D6C7B3-96CB-4BC8-8666-4CE467BCC046}" type="slidenum">
              <a:rPr lang="zh-CN" alt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77151DF-E40E-487D-8AED-CC58DBDF518B}" type="slidenum">
              <a:rPr lang="zh-CN" alt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FADBEF4-5375-49F3-937E-4E82A3F24D44}"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5842" name="Picture 2" descr="未标题-4"/>
          <p:cNvPicPr>
            <a:picLocks noChangeAspect="1" noChangeArrowheads="1"/>
          </p:cNvPicPr>
          <p:nvPr userDrawn="1"/>
        </p:nvPicPr>
        <p:blipFill>
          <a:blip r:embed="rId16" cstate="print"/>
          <a:srcRect/>
          <a:stretch>
            <a:fillRect/>
          </a:stretch>
        </p:blipFill>
        <p:spPr bwMode="auto">
          <a:xfrm>
            <a:off x="0" y="1588"/>
            <a:ext cx="9144000" cy="6853237"/>
          </a:xfrm>
          <a:prstGeom prst="rect">
            <a:avLst/>
          </a:prstGeom>
          <a:noFill/>
          <a:ln w="9525">
            <a:noFill/>
            <a:miter lim="800000"/>
            <a:headEnd/>
            <a:tailEnd/>
          </a:ln>
        </p:spPr>
      </p:pic>
      <p:sp>
        <p:nvSpPr>
          <p:cNvPr id="35843" name="Rectangle 3"/>
          <p:cNvSpPr>
            <a:spLocks noGrp="1" noChangeArrowheads="1"/>
          </p:cNvSpPr>
          <p:nvPr>
            <p:ph type="body" idx="1"/>
          </p:nvPr>
        </p:nvSpPr>
        <p:spPr bwMode="auto">
          <a:xfrm>
            <a:off x="250825" y="836613"/>
            <a:ext cx="8424863" cy="5187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ftr" sz="quarter" idx="3"/>
          </p:nvPr>
        </p:nvSpPr>
        <p:spPr bwMode="auto">
          <a:xfrm>
            <a:off x="5357813" y="6248400"/>
            <a:ext cx="9429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p>
        </p:txBody>
      </p:sp>
      <p:sp>
        <p:nvSpPr>
          <p:cNvPr id="1029" name="Rectangle 5"/>
          <p:cNvSpPr>
            <a:spLocks noGrp="1" noChangeArrowheads="1"/>
          </p:cNvSpPr>
          <p:nvPr>
            <p:ph type="sldNum" sz="quarter" idx="4"/>
          </p:nvPr>
        </p:nvSpPr>
        <p:spPr bwMode="auto">
          <a:xfrm>
            <a:off x="215900" y="6337300"/>
            <a:ext cx="684213" cy="312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a:solidFill>
                  <a:srgbClr val="F15A22"/>
                </a:solidFill>
                <a:ea typeface="+mj-ea"/>
              </a:defRPr>
            </a:lvl1pPr>
          </a:lstStyle>
          <a:p>
            <a:pPr>
              <a:defRPr/>
            </a:pPr>
            <a:fld id="{EE77E96C-2731-40CA-BF6A-E7B4757C0DE8}" type="slidenum">
              <a:rPr lang="zh-CN" altLang="en-US"/>
              <a:pPr>
                <a:defRPr/>
              </a:pPr>
              <a:t>‹#›</a:t>
            </a:fld>
            <a:endParaRPr lang="en-US"/>
          </a:p>
        </p:txBody>
      </p:sp>
      <p:sp>
        <p:nvSpPr>
          <p:cNvPr id="1030" name="Rectangle 6"/>
          <p:cNvSpPr>
            <a:spLocks noChangeArrowheads="1"/>
          </p:cNvSpPr>
          <p:nvPr userDrawn="1"/>
        </p:nvSpPr>
        <p:spPr bwMode="auto">
          <a:xfrm>
            <a:off x="0" y="0"/>
            <a:ext cx="9144000" cy="692150"/>
          </a:xfrm>
          <a:prstGeom prst="rect">
            <a:avLst/>
          </a:prstGeom>
          <a:gradFill rotWithShape="1">
            <a:gsLst>
              <a:gs pos="0">
                <a:srgbClr val="FFA375"/>
              </a:gs>
              <a:gs pos="100000">
                <a:schemeClr val="bg1"/>
              </a:gs>
            </a:gsLst>
            <a:lin ang="0" scaled="1"/>
          </a:gradFill>
          <a:ln w="9525">
            <a:noFill/>
            <a:miter lim="800000"/>
            <a:headEnd/>
            <a:tailEnd/>
          </a:ln>
          <a:effectLst/>
        </p:spPr>
        <p:txBody>
          <a:bodyPr wrap="none" anchor="ctr"/>
          <a:lstStyle/>
          <a:p>
            <a:pPr>
              <a:defRPr/>
            </a:pPr>
            <a:endParaRPr lang="zh-CN" altLang="en-US"/>
          </a:p>
        </p:txBody>
      </p:sp>
      <p:sp>
        <p:nvSpPr>
          <p:cNvPr id="35847" name="Rectangle 7"/>
          <p:cNvSpPr>
            <a:spLocks noGrp="1" noChangeArrowheads="1"/>
          </p:cNvSpPr>
          <p:nvPr>
            <p:ph type="title"/>
          </p:nvPr>
        </p:nvSpPr>
        <p:spPr bwMode="auto">
          <a:xfrm>
            <a:off x="323850" y="44450"/>
            <a:ext cx="8820150" cy="576263"/>
          </a:xfrm>
          <a:prstGeom prst="rect">
            <a:avLst/>
          </a:prstGeom>
          <a:noFill/>
          <a:ln w="9525">
            <a:noFill/>
            <a:miter lim="800000"/>
            <a:headEnd/>
            <a:tailEnd/>
          </a:ln>
        </p:spPr>
        <p:txBody>
          <a:bodyPr vert="horz" wrap="square" lIns="9000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63" r:id="rId14"/>
  </p:sldLayoutIdLst>
  <p:hf hdr="0" ftr="0" dt="0"/>
  <p:txStyles>
    <p:titleStyle>
      <a:lvl1pPr algn="l" rtl="0" eaLnBrk="0" fontAlgn="base" hangingPunct="0">
        <a:spcBef>
          <a:spcPct val="0"/>
        </a:spcBef>
        <a:spcAft>
          <a:spcPct val="0"/>
        </a:spcAft>
        <a:defRPr sz="4400">
          <a:solidFill>
            <a:schemeClr val="tx1"/>
          </a:solidFill>
          <a:latin typeface="+mj-lt"/>
          <a:ea typeface="+mj-ea"/>
          <a:cs typeface="隶书"/>
        </a:defRPr>
      </a:lvl1pPr>
      <a:lvl2pPr algn="l" rtl="0" eaLnBrk="0" fontAlgn="base" hangingPunct="0">
        <a:spcBef>
          <a:spcPct val="0"/>
        </a:spcBef>
        <a:spcAft>
          <a:spcPct val="0"/>
        </a:spcAft>
        <a:defRPr sz="4400">
          <a:solidFill>
            <a:schemeClr val="tx1"/>
          </a:solidFill>
          <a:latin typeface="Times New Roman" pitchFamily="18" charset="0"/>
          <a:ea typeface="隶书" pitchFamily="49" charset="-122"/>
          <a:cs typeface="隶书"/>
        </a:defRPr>
      </a:lvl2pPr>
      <a:lvl3pPr algn="l" rtl="0" eaLnBrk="0" fontAlgn="base" hangingPunct="0">
        <a:spcBef>
          <a:spcPct val="0"/>
        </a:spcBef>
        <a:spcAft>
          <a:spcPct val="0"/>
        </a:spcAft>
        <a:defRPr sz="4400">
          <a:solidFill>
            <a:schemeClr val="tx1"/>
          </a:solidFill>
          <a:latin typeface="Times New Roman" pitchFamily="18" charset="0"/>
          <a:ea typeface="隶书" pitchFamily="49" charset="-122"/>
          <a:cs typeface="隶书"/>
        </a:defRPr>
      </a:lvl3pPr>
      <a:lvl4pPr algn="l" rtl="0" eaLnBrk="0" fontAlgn="base" hangingPunct="0">
        <a:spcBef>
          <a:spcPct val="0"/>
        </a:spcBef>
        <a:spcAft>
          <a:spcPct val="0"/>
        </a:spcAft>
        <a:defRPr sz="4400">
          <a:solidFill>
            <a:schemeClr val="tx1"/>
          </a:solidFill>
          <a:latin typeface="Times New Roman" pitchFamily="18" charset="0"/>
          <a:ea typeface="隶书" pitchFamily="49" charset="-122"/>
          <a:cs typeface="隶书"/>
        </a:defRPr>
      </a:lvl4pPr>
      <a:lvl5pPr algn="l" rtl="0" eaLnBrk="0" fontAlgn="base" hangingPunct="0">
        <a:spcBef>
          <a:spcPct val="0"/>
        </a:spcBef>
        <a:spcAft>
          <a:spcPct val="0"/>
        </a:spcAft>
        <a:defRPr sz="4400">
          <a:solidFill>
            <a:schemeClr val="tx1"/>
          </a:solidFill>
          <a:latin typeface="Times New Roman" pitchFamily="18" charset="0"/>
          <a:ea typeface="隶书" pitchFamily="49" charset="-122"/>
          <a:cs typeface="隶书"/>
        </a:defRPr>
      </a:lvl5pPr>
      <a:lvl6pPr marL="457200" algn="l" rtl="0" fontAlgn="base">
        <a:spcBef>
          <a:spcPct val="0"/>
        </a:spcBef>
        <a:spcAft>
          <a:spcPct val="0"/>
        </a:spcAft>
        <a:defRPr sz="4400">
          <a:solidFill>
            <a:schemeClr val="tx1"/>
          </a:solidFill>
          <a:latin typeface="Times New Roman" pitchFamily="18" charset="0"/>
          <a:ea typeface="隶书" pitchFamily="49" charset="-122"/>
        </a:defRPr>
      </a:lvl6pPr>
      <a:lvl7pPr marL="914400" algn="l" rtl="0" fontAlgn="base">
        <a:spcBef>
          <a:spcPct val="0"/>
        </a:spcBef>
        <a:spcAft>
          <a:spcPct val="0"/>
        </a:spcAft>
        <a:defRPr sz="4400">
          <a:solidFill>
            <a:schemeClr val="tx1"/>
          </a:solidFill>
          <a:latin typeface="Times New Roman" pitchFamily="18" charset="0"/>
          <a:ea typeface="隶书" pitchFamily="49" charset="-122"/>
        </a:defRPr>
      </a:lvl7pPr>
      <a:lvl8pPr marL="1371600" algn="l" rtl="0" fontAlgn="base">
        <a:spcBef>
          <a:spcPct val="0"/>
        </a:spcBef>
        <a:spcAft>
          <a:spcPct val="0"/>
        </a:spcAft>
        <a:defRPr sz="4400">
          <a:solidFill>
            <a:schemeClr val="tx1"/>
          </a:solidFill>
          <a:latin typeface="Times New Roman" pitchFamily="18" charset="0"/>
          <a:ea typeface="隶书" pitchFamily="49" charset="-122"/>
        </a:defRPr>
      </a:lvl8pPr>
      <a:lvl9pPr marL="1828800" algn="l" rtl="0" fontAlgn="base">
        <a:spcBef>
          <a:spcPct val="0"/>
        </a:spcBef>
        <a:spcAft>
          <a:spcPct val="0"/>
        </a:spcAft>
        <a:defRPr sz="4400">
          <a:solidFill>
            <a:schemeClr val="tx1"/>
          </a:solidFill>
          <a:latin typeface="Times New Roman" pitchFamily="18" charset="0"/>
          <a:ea typeface="隶书" pitchFamily="49" charset="-122"/>
        </a:defRPr>
      </a:lvl9pPr>
    </p:titleStyle>
    <p:bodyStyle>
      <a:lvl1pPr marL="358775" indent="-358775" algn="l" rtl="0" eaLnBrk="0" fontAlgn="base" hangingPunct="0">
        <a:spcBef>
          <a:spcPct val="20000"/>
        </a:spcBef>
        <a:spcAft>
          <a:spcPct val="0"/>
        </a:spcAft>
        <a:buBlip>
          <a:blip r:embed="rId17"/>
        </a:buBlip>
        <a:defRPr sz="3200">
          <a:solidFill>
            <a:schemeClr val="tx1"/>
          </a:solidFill>
          <a:latin typeface="+mn-lt"/>
          <a:ea typeface="+mn-ea"/>
          <a:cs typeface="+mn-cs"/>
        </a:defRPr>
      </a:lvl1pPr>
      <a:lvl2pPr marL="803275" indent="-265113" algn="l" rtl="0" eaLnBrk="0" fontAlgn="base" hangingPunct="0">
        <a:spcBef>
          <a:spcPct val="20000"/>
        </a:spcBef>
        <a:spcAft>
          <a:spcPct val="0"/>
        </a:spcAft>
        <a:buChar char="–"/>
        <a:defRPr sz="2400">
          <a:solidFill>
            <a:schemeClr val="tx1"/>
          </a:solidFill>
          <a:latin typeface="+mn-lt"/>
          <a:ea typeface="宋体" pitchFamily="2" charset="-122"/>
        </a:defRPr>
      </a:lvl2pPr>
      <a:lvl3pPr marL="1162050" indent="-179388" algn="l" rtl="0" eaLnBrk="0" fontAlgn="base" hangingPunct="0">
        <a:spcBef>
          <a:spcPct val="20000"/>
        </a:spcBef>
        <a:spcAft>
          <a:spcPct val="0"/>
        </a:spcAft>
        <a:buSzPct val="80000"/>
        <a:buFont typeface="Wingdings" pitchFamily="2" charset="2"/>
        <a:buChar char="Ø"/>
        <a:defRPr sz="20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1600">
          <a:solidFill>
            <a:schemeClr val="tx1"/>
          </a:solidFill>
          <a:latin typeface="+mn-lt"/>
          <a:ea typeface="宋体" pitchFamily="2" charset="-122"/>
        </a:defRPr>
      </a:lvl5pPr>
      <a:lvl6pPr marL="2514600" indent="-228600" algn="l" rtl="0" fontAlgn="base">
        <a:spcBef>
          <a:spcPct val="20000"/>
        </a:spcBef>
        <a:spcAft>
          <a:spcPct val="0"/>
        </a:spcAft>
        <a:buChar char="»"/>
        <a:defRPr sz="1600">
          <a:solidFill>
            <a:schemeClr val="tx1"/>
          </a:solidFill>
          <a:latin typeface="+mn-lt"/>
          <a:ea typeface="宋体" pitchFamily="2" charset="-122"/>
        </a:defRPr>
      </a:lvl6pPr>
      <a:lvl7pPr marL="2971800" indent="-228600" algn="l" rtl="0" fontAlgn="base">
        <a:spcBef>
          <a:spcPct val="20000"/>
        </a:spcBef>
        <a:spcAft>
          <a:spcPct val="0"/>
        </a:spcAft>
        <a:buChar char="»"/>
        <a:defRPr sz="1600">
          <a:solidFill>
            <a:schemeClr val="tx1"/>
          </a:solidFill>
          <a:latin typeface="+mn-lt"/>
          <a:ea typeface="宋体" pitchFamily="2" charset="-122"/>
        </a:defRPr>
      </a:lvl7pPr>
      <a:lvl8pPr marL="3429000" indent="-228600" algn="l" rtl="0" fontAlgn="base">
        <a:spcBef>
          <a:spcPct val="20000"/>
        </a:spcBef>
        <a:spcAft>
          <a:spcPct val="0"/>
        </a:spcAft>
        <a:buChar char="»"/>
        <a:defRPr sz="1600">
          <a:solidFill>
            <a:schemeClr val="tx1"/>
          </a:solidFill>
          <a:latin typeface="+mn-lt"/>
          <a:ea typeface="宋体" pitchFamily="2" charset="-122"/>
        </a:defRPr>
      </a:lvl8pPr>
      <a:lvl9pPr marL="3886200" indent="-228600" algn="l" rtl="0" fontAlgn="base">
        <a:spcBef>
          <a:spcPct val="20000"/>
        </a:spcBef>
        <a:spcAft>
          <a:spcPct val="0"/>
        </a:spcAft>
        <a:buChar char="»"/>
        <a:defRPr sz="16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Visio_2003-2010___2.vsd"/><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pPr>
              <a:defRPr/>
            </a:pPr>
            <a:fld id="{65F68086-FEF9-41B8-AFE6-848A17B2F70E}" type="slidenum">
              <a:rPr lang="zh-CN" altLang="en-US"/>
              <a:pPr>
                <a:defRPr/>
              </a:pPr>
              <a:t>1</a:t>
            </a:fld>
            <a:endParaRPr lang="en-US"/>
          </a:p>
        </p:txBody>
      </p:sp>
      <p:sp>
        <p:nvSpPr>
          <p:cNvPr id="17410" name="Text Box 2"/>
          <p:cNvSpPr txBox="1">
            <a:spLocks noChangeArrowheads="1"/>
          </p:cNvSpPr>
          <p:nvPr/>
        </p:nvSpPr>
        <p:spPr bwMode="auto">
          <a:xfrm>
            <a:off x="762000" y="3505200"/>
            <a:ext cx="7848600" cy="457200"/>
          </a:xfrm>
          <a:prstGeom prst="rect">
            <a:avLst/>
          </a:prstGeom>
          <a:noFill/>
          <a:ln w="9525">
            <a:noFill/>
            <a:miter lim="800000"/>
            <a:headEnd/>
            <a:tailEnd/>
          </a:ln>
        </p:spPr>
        <p:txBody>
          <a:bodyPr>
            <a:spAutoFit/>
          </a:bodyPr>
          <a:lstStyle/>
          <a:p>
            <a:pPr>
              <a:spcBef>
                <a:spcPct val="50000"/>
              </a:spcBef>
            </a:pPr>
            <a:endParaRPr lang="zh-CN" altLang="en-US" sz="2400"/>
          </a:p>
        </p:txBody>
      </p:sp>
      <p:sp>
        <p:nvSpPr>
          <p:cNvPr id="17411" name="Text Box 3"/>
          <p:cNvSpPr txBox="1">
            <a:spLocks noChangeArrowheads="1"/>
          </p:cNvSpPr>
          <p:nvPr/>
        </p:nvSpPr>
        <p:spPr bwMode="auto">
          <a:xfrm>
            <a:off x="609600" y="1371600"/>
            <a:ext cx="7848600" cy="457200"/>
          </a:xfrm>
          <a:prstGeom prst="rect">
            <a:avLst/>
          </a:prstGeom>
          <a:noFill/>
          <a:ln w="9525">
            <a:noFill/>
            <a:miter lim="800000"/>
            <a:headEnd/>
            <a:tailEnd/>
          </a:ln>
        </p:spPr>
        <p:txBody>
          <a:bodyPr>
            <a:spAutoFit/>
          </a:bodyPr>
          <a:lstStyle/>
          <a:p>
            <a:pPr>
              <a:spcBef>
                <a:spcPct val="50000"/>
              </a:spcBef>
            </a:pPr>
            <a:endParaRPr lang="zh-CN" altLang="en-US" sz="2400"/>
          </a:p>
        </p:txBody>
      </p:sp>
      <p:pic>
        <p:nvPicPr>
          <p:cNvPr id="17412" name="Picture 4" descr="未标题-2"/>
          <p:cNvPicPr>
            <a:picLocks noChangeAspect="1" noChangeArrowheads="1"/>
          </p:cNvPicPr>
          <p:nvPr/>
        </p:nvPicPr>
        <p:blipFill>
          <a:blip r:embed="rId2" cstate="print"/>
          <a:srcRect/>
          <a:stretch>
            <a:fillRect/>
          </a:stretch>
        </p:blipFill>
        <p:spPr bwMode="auto">
          <a:xfrm>
            <a:off x="0" y="4763"/>
            <a:ext cx="9144000" cy="6853237"/>
          </a:xfrm>
          <a:prstGeom prst="rect">
            <a:avLst/>
          </a:prstGeom>
          <a:noFill/>
          <a:ln w="9525">
            <a:noFill/>
            <a:miter lim="800000"/>
            <a:headEnd/>
            <a:tailEnd/>
          </a:ln>
        </p:spPr>
      </p:pic>
      <p:sp>
        <p:nvSpPr>
          <p:cNvPr id="17413" name="Text Box 5"/>
          <p:cNvSpPr txBox="1">
            <a:spLocks noChangeArrowheads="1"/>
          </p:cNvSpPr>
          <p:nvPr/>
        </p:nvSpPr>
        <p:spPr bwMode="auto">
          <a:xfrm>
            <a:off x="533400" y="1171502"/>
            <a:ext cx="8077200" cy="400110"/>
          </a:xfrm>
          <a:prstGeom prst="rect">
            <a:avLst/>
          </a:prstGeom>
          <a:noFill/>
          <a:ln w="9525">
            <a:noFill/>
            <a:miter lim="800000"/>
            <a:headEnd/>
            <a:tailEnd/>
          </a:ln>
        </p:spPr>
        <p:txBody>
          <a:bodyPr>
            <a:spAutoFit/>
          </a:bodyPr>
          <a:lstStyle/>
          <a:p>
            <a:r>
              <a:rPr lang="en-US" altLang="zh-CN" sz="2000" b="1" dirty="0">
                <a:solidFill>
                  <a:srgbClr val="0054A6"/>
                </a:solidFill>
                <a:latin typeface="微软雅黑" pitchFamily="34" charset="-122"/>
                <a:ea typeface="微软雅黑" pitchFamily="34" charset="-122"/>
              </a:rPr>
              <a:t>2015</a:t>
            </a:r>
            <a:r>
              <a:rPr lang="zh-CN" altLang="en-US" sz="2000" b="1" dirty="0">
                <a:solidFill>
                  <a:srgbClr val="0054A6"/>
                </a:solidFill>
                <a:latin typeface="微软雅黑" pitchFamily="34" charset="-122"/>
                <a:ea typeface="微软雅黑" pitchFamily="34" charset="-122"/>
              </a:rPr>
              <a:t>年全网装维服务能力监测本地</a:t>
            </a:r>
            <a:r>
              <a:rPr lang="en-US" altLang="zh-CN" sz="2000" b="1" dirty="0">
                <a:solidFill>
                  <a:srgbClr val="0054A6"/>
                </a:solidFill>
                <a:latin typeface="微软雅黑" pitchFamily="34" charset="-122"/>
                <a:ea typeface="微软雅黑" pitchFamily="34" charset="-122"/>
              </a:rPr>
              <a:t>OSS</a:t>
            </a:r>
            <a:r>
              <a:rPr lang="zh-CN" altLang="en-US" sz="2000" b="1" dirty="0">
                <a:solidFill>
                  <a:srgbClr val="0054A6"/>
                </a:solidFill>
                <a:latin typeface="微软雅黑" pitchFamily="34" charset="-122"/>
                <a:ea typeface="微软雅黑" pitchFamily="34" charset="-122"/>
              </a:rPr>
              <a:t>扩容项目</a:t>
            </a:r>
          </a:p>
        </p:txBody>
      </p:sp>
      <p:sp>
        <p:nvSpPr>
          <p:cNvPr id="17414" name="Text Box 6"/>
          <p:cNvSpPr txBox="1">
            <a:spLocks noChangeArrowheads="1"/>
          </p:cNvSpPr>
          <p:nvPr/>
        </p:nvSpPr>
        <p:spPr bwMode="auto">
          <a:xfrm>
            <a:off x="533400" y="2362200"/>
            <a:ext cx="2816225" cy="400110"/>
          </a:xfrm>
          <a:prstGeom prst="rect">
            <a:avLst/>
          </a:prstGeom>
          <a:noFill/>
          <a:ln w="9525">
            <a:noFill/>
            <a:miter lim="800000"/>
            <a:headEnd/>
            <a:tailEnd/>
          </a:ln>
        </p:spPr>
        <p:txBody>
          <a:bodyPr>
            <a:spAutoFit/>
          </a:bodyPr>
          <a:lstStyle/>
          <a:p>
            <a:r>
              <a:rPr lang="en-US" altLang="zh-CN" sz="2000" b="1" dirty="0" smtClean="0">
                <a:solidFill>
                  <a:srgbClr val="F15A22"/>
                </a:solidFill>
                <a:latin typeface="微软雅黑" pitchFamily="34" charset="-122"/>
                <a:ea typeface="微软雅黑" pitchFamily="34" charset="-122"/>
              </a:rPr>
              <a:t>2015.12</a:t>
            </a:r>
          </a:p>
        </p:txBody>
      </p:sp>
      <p:sp>
        <p:nvSpPr>
          <p:cNvPr id="17415" name="Text Box 7"/>
          <p:cNvSpPr txBox="1">
            <a:spLocks noChangeArrowheads="1"/>
          </p:cNvSpPr>
          <p:nvPr/>
        </p:nvSpPr>
        <p:spPr bwMode="auto">
          <a:xfrm>
            <a:off x="533400" y="1828800"/>
            <a:ext cx="8001000" cy="400110"/>
          </a:xfrm>
          <a:prstGeom prst="rect">
            <a:avLst/>
          </a:prstGeom>
          <a:noFill/>
          <a:ln w="9525">
            <a:noFill/>
            <a:miter lim="800000"/>
            <a:headEnd/>
            <a:tailEnd/>
          </a:ln>
        </p:spPr>
        <p:txBody>
          <a:bodyPr>
            <a:spAutoFit/>
          </a:bodyPr>
          <a:lstStyle/>
          <a:p>
            <a:r>
              <a:rPr lang="zh-CN" altLang="en-US" sz="2000" b="1" dirty="0" smtClean="0">
                <a:solidFill>
                  <a:srgbClr val="0054A6"/>
                </a:solidFill>
                <a:latin typeface="微软雅黑" pitchFamily="34" charset="-122"/>
                <a:ea typeface="微软雅黑" pitchFamily="34" charset="-122"/>
              </a:rPr>
              <a:t>初验汇报</a:t>
            </a:r>
            <a:endParaRPr lang="zh-CN" altLang="en-US" sz="2000" b="1" dirty="0">
              <a:solidFill>
                <a:srgbClr val="0054A6"/>
              </a:solidFill>
              <a:latin typeface="微软雅黑" pitchFamily="34" charset="-122"/>
              <a:ea typeface="微软雅黑" pitchFamily="34" charset="-122"/>
            </a:endParaRPr>
          </a:p>
        </p:txBody>
      </p:sp>
      <p:sp>
        <p:nvSpPr>
          <p:cNvPr id="17416" name="Text Box 8"/>
          <p:cNvSpPr txBox="1">
            <a:spLocks noChangeArrowheads="1"/>
          </p:cNvSpPr>
          <p:nvPr/>
        </p:nvSpPr>
        <p:spPr bwMode="auto">
          <a:xfrm>
            <a:off x="6400800" y="6324600"/>
            <a:ext cx="2438400" cy="320675"/>
          </a:xfrm>
          <a:prstGeom prst="rect">
            <a:avLst/>
          </a:prstGeom>
          <a:noFill/>
          <a:ln w="9525">
            <a:noFill/>
            <a:miter lim="800000"/>
            <a:headEnd/>
            <a:tailEnd/>
          </a:ln>
        </p:spPr>
        <p:txBody>
          <a:bodyPr>
            <a:spAutoFit/>
          </a:bodyPr>
          <a:lstStyle/>
          <a:p>
            <a:pPr algn="r">
              <a:spcBef>
                <a:spcPct val="50000"/>
              </a:spcBef>
            </a:pPr>
            <a:r>
              <a:rPr lang="zh-CN" altLang="en-US" sz="1500">
                <a:solidFill>
                  <a:srgbClr val="0054A6"/>
                </a:solidFill>
              </a:rPr>
              <a:t>中国电信上海公司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111" y="31595"/>
            <a:ext cx="8229600" cy="754061"/>
          </a:xfrm>
        </p:spPr>
        <p:txBody>
          <a:bodyPr/>
          <a:lstStyle/>
          <a:p>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功能架构</a:t>
            </a:r>
          </a:p>
        </p:txBody>
      </p:sp>
      <p:grpSp>
        <p:nvGrpSpPr>
          <p:cNvPr id="2" name="组合 58"/>
          <p:cNvGrpSpPr/>
          <p:nvPr/>
        </p:nvGrpSpPr>
        <p:grpSpPr>
          <a:xfrm>
            <a:off x="344792" y="1968611"/>
            <a:ext cx="8392889" cy="4431158"/>
            <a:chOff x="344792" y="2010176"/>
            <a:chExt cx="8392889" cy="4431158"/>
          </a:xfrm>
        </p:grpSpPr>
        <p:sp>
          <p:nvSpPr>
            <p:cNvPr id="4" name="矩形 3"/>
            <p:cNvSpPr/>
            <p:nvPr/>
          </p:nvSpPr>
          <p:spPr>
            <a:xfrm>
              <a:off x="344792" y="2010176"/>
              <a:ext cx="1568085" cy="3499760"/>
            </a:xfrm>
            <a:prstGeom prst="rect">
              <a:avLst/>
            </a:prstGeom>
            <a:solidFill>
              <a:schemeClr val="bg1">
                <a:lumMod val="9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498257" y="2571711"/>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TextBox 5"/>
            <p:cNvSpPr txBox="1"/>
            <p:nvPr/>
          </p:nvSpPr>
          <p:spPr>
            <a:xfrm>
              <a:off x="482230" y="2648689"/>
              <a:ext cx="1430647"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外部实体规格配置</a:t>
              </a: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498257" y="3054882"/>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TextBox 9"/>
            <p:cNvSpPr txBox="1"/>
            <p:nvPr/>
          </p:nvSpPr>
          <p:spPr>
            <a:xfrm>
              <a:off x="456410" y="3123666"/>
              <a:ext cx="1414620"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外部联系规格配置</a:t>
              </a:r>
              <a:endParaRPr lang="zh-CN" altLang="en-US" sz="1200" dirty="0">
                <a:latin typeface="微软雅黑" panose="020B0503020204020204" pitchFamily="34" charset="-122"/>
                <a:ea typeface="微软雅黑" panose="020B0503020204020204" pitchFamily="34" charset="-122"/>
              </a:endParaRPr>
            </a:p>
          </p:txBody>
        </p:sp>
        <p:sp>
          <p:nvSpPr>
            <p:cNvPr id="11" name="矩形 10"/>
            <p:cNvSpPr/>
            <p:nvPr/>
          </p:nvSpPr>
          <p:spPr>
            <a:xfrm>
              <a:off x="498258" y="3563390"/>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11"/>
            <p:cNvSpPr txBox="1"/>
            <p:nvPr/>
          </p:nvSpPr>
          <p:spPr>
            <a:xfrm>
              <a:off x="434793" y="3620771"/>
              <a:ext cx="1425474" cy="27699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标准</a:t>
              </a:r>
              <a:r>
                <a:rPr lang="zh-CN" altLang="en-US" sz="1200" dirty="0" smtClean="0">
                  <a:latin typeface="微软雅黑" panose="020B0503020204020204" pitchFamily="34" charset="-122"/>
                  <a:ea typeface="微软雅黑" panose="020B0503020204020204" pitchFamily="34" charset="-122"/>
                </a:rPr>
                <a:t>实体规格配置</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98257" y="4060403"/>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TextBox 13"/>
            <p:cNvSpPr txBox="1"/>
            <p:nvPr/>
          </p:nvSpPr>
          <p:spPr>
            <a:xfrm>
              <a:off x="413510" y="4109161"/>
              <a:ext cx="1430647" cy="27699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标准</a:t>
              </a:r>
              <a:r>
                <a:rPr lang="zh-CN" altLang="en-US" sz="1200" dirty="0" smtClean="0">
                  <a:latin typeface="微软雅黑" panose="020B0503020204020204" pitchFamily="34" charset="-122"/>
                  <a:ea typeface="微软雅黑" panose="020B0503020204020204" pitchFamily="34" charset="-122"/>
                </a:rPr>
                <a:t>联系规格配置</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498257" y="4530475"/>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TextBox 15"/>
            <p:cNvSpPr txBox="1"/>
            <p:nvPr/>
          </p:nvSpPr>
          <p:spPr>
            <a:xfrm>
              <a:off x="491060" y="4595811"/>
              <a:ext cx="125791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映射配置</a:t>
              </a:r>
              <a:endParaRPr lang="zh-CN" altLang="en-US" sz="1200" dirty="0">
                <a:latin typeface="微软雅黑" panose="020B0503020204020204" pitchFamily="34" charset="-122"/>
                <a:ea typeface="微软雅黑" panose="020B0503020204020204" pitchFamily="34" charset="-122"/>
              </a:endParaRPr>
            </a:p>
          </p:txBody>
        </p:sp>
        <p:sp>
          <p:nvSpPr>
            <p:cNvPr id="17" name="矩形 16"/>
            <p:cNvSpPr/>
            <p:nvPr/>
          </p:nvSpPr>
          <p:spPr>
            <a:xfrm>
              <a:off x="482230" y="4994376"/>
              <a:ext cx="1330601"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TextBox 17"/>
            <p:cNvSpPr txBox="1"/>
            <p:nvPr/>
          </p:nvSpPr>
          <p:spPr>
            <a:xfrm>
              <a:off x="482230" y="5090293"/>
              <a:ext cx="125791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参数配置</a:t>
              </a:r>
              <a:endParaRPr lang="zh-CN" altLang="en-US" sz="1200" dirty="0">
                <a:latin typeface="微软雅黑" panose="020B0503020204020204" pitchFamily="34" charset="-122"/>
                <a:ea typeface="微软雅黑" panose="020B0503020204020204" pitchFamily="34" charset="-122"/>
              </a:endParaRPr>
            </a:p>
          </p:txBody>
        </p:sp>
        <p:sp>
          <p:nvSpPr>
            <p:cNvPr id="19" name="矩形 18"/>
            <p:cNvSpPr/>
            <p:nvPr/>
          </p:nvSpPr>
          <p:spPr>
            <a:xfrm>
              <a:off x="1986495" y="2010176"/>
              <a:ext cx="5412323" cy="3499760"/>
            </a:xfrm>
            <a:prstGeom prst="rect">
              <a:avLst/>
            </a:prstGeom>
            <a:solidFill>
              <a:schemeClr val="bg1">
                <a:lumMod val="9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7485457" y="2010176"/>
              <a:ext cx="1153790" cy="3503365"/>
            </a:xfrm>
            <a:prstGeom prst="rect">
              <a:avLst/>
            </a:prstGeom>
            <a:solidFill>
              <a:schemeClr val="bg1">
                <a:lumMod val="9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3588804" y="2584789"/>
              <a:ext cx="3714813" cy="1070858"/>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p:cNvSpPr/>
            <p:nvPr/>
          </p:nvSpPr>
          <p:spPr>
            <a:xfrm>
              <a:off x="3791544" y="2663139"/>
              <a:ext cx="1454303"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TextBox 23"/>
            <p:cNvSpPr txBox="1"/>
            <p:nvPr/>
          </p:nvSpPr>
          <p:spPr>
            <a:xfrm>
              <a:off x="4031455" y="2741574"/>
              <a:ext cx="974479"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数据同步</a:t>
              </a:r>
              <a:endParaRPr lang="zh-CN" altLang="en-US" sz="1200" dirty="0">
                <a:latin typeface="微软雅黑" panose="020B0503020204020204" pitchFamily="34" charset="-122"/>
                <a:ea typeface="微软雅黑" panose="020B0503020204020204" pitchFamily="34" charset="-122"/>
              </a:endParaRPr>
            </a:p>
          </p:txBody>
        </p:sp>
        <p:sp>
          <p:nvSpPr>
            <p:cNvPr id="25" name="矩形 24"/>
            <p:cNvSpPr/>
            <p:nvPr/>
          </p:nvSpPr>
          <p:spPr>
            <a:xfrm>
              <a:off x="5356317" y="2676241"/>
              <a:ext cx="1411667"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TextBox 25"/>
            <p:cNvSpPr txBox="1"/>
            <p:nvPr/>
          </p:nvSpPr>
          <p:spPr>
            <a:xfrm>
              <a:off x="5574910" y="2741578"/>
              <a:ext cx="974479"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变更捕获</a:t>
              </a:r>
              <a:endParaRPr lang="zh-CN" altLang="en-US" sz="1200" dirty="0">
                <a:latin typeface="微软雅黑" panose="020B0503020204020204" pitchFamily="34" charset="-122"/>
                <a:ea typeface="微软雅黑" panose="020B0503020204020204" pitchFamily="34" charset="-122"/>
              </a:endParaRPr>
            </a:p>
          </p:txBody>
        </p:sp>
        <p:sp>
          <p:nvSpPr>
            <p:cNvPr id="27" name="矩形 26"/>
            <p:cNvSpPr/>
            <p:nvPr/>
          </p:nvSpPr>
          <p:spPr>
            <a:xfrm>
              <a:off x="3791543" y="3159368"/>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TextBox 27"/>
            <p:cNvSpPr txBox="1"/>
            <p:nvPr/>
          </p:nvSpPr>
          <p:spPr>
            <a:xfrm>
              <a:off x="3891051" y="3250903"/>
              <a:ext cx="715215"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加载</a:t>
              </a:r>
              <a:endParaRPr lang="zh-CN" altLang="en-US" sz="1200" dirty="0">
                <a:latin typeface="微软雅黑" panose="020B0503020204020204" pitchFamily="34" charset="-122"/>
                <a:ea typeface="微软雅黑" panose="020B0503020204020204" pitchFamily="34" charset="-122"/>
              </a:endParaRPr>
            </a:p>
          </p:txBody>
        </p:sp>
        <p:sp>
          <p:nvSpPr>
            <p:cNvPr id="29" name="矩形 28"/>
            <p:cNvSpPr/>
            <p:nvPr/>
          </p:nvSpPr>
          <p:spPr>
            <a:xfrm>
              <a:off x="4807128" y="3172469"/>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TextBox 29"/>
            <p:cNvSpPr txBox="1"/>
            <p:nvPr/>
          </p:nvSpPr>
          <p:spPr>
            <a:xfrm>
              <a:off x="4906637" y="3250904"/>
              <a:ext cx="715215" cy="26108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解析</a:t>
              </a:r>
            </a:p>
          </p:txBody>
        </p:sp>
        <p:sp>
          <p:nvSpPr>
            <p:cNvPr id="31" name="矩形 30"/>
            <p:cNvSpPr/>
            <p:nvPr/>
          </p:nvSpPr>
          <p:spPr>
            <a:xfrm>
              <a:off x="5853752" y="3159411"/>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TextBox 31"/>
            <p:cNvSpPr txBox="1"/>
            <p:nvPr/>
          </p:nvSpPr>
          <p:spPr>
            <a:xfrm>
              <a:off x="5953260" y="3237806"/>
              <a:ext cx="715215"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封包</a:t>
              </a: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a:xfrm>
              <a:off x="3607203" y="3855140"/>
              <a:ext cx="3696415" cy="66597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矩形 33"/>
            <p:cNvSpPr/>
            <p:nvPr/>
          </p:nvSpPr>
          <p:spPr>
            <a:xfrm>
              <a:off x="3791543" y="3972606"/>
              <a:ext cx="1370530"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TextBox 34"/>
            <p:cNvSpPr txBox="1"/>
            <p:nvPr/>
          </p:nvSpPr>
          <p:spPr>
            <a:xfrm>
              <a:off x="3910246" y="4037944"/>
              <a:ext cx="1072181"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标准</a:t>
              </a:r>
              <a:r>
                <a:rPr lang="en-US" altLang="zh-CN" sz="1200" dirty="0" smtClean="0">
                  <a:latin typeface="微软雅黑" panose="020B0503020204020204" pitchFamily="34" charset="-122"/>
                  <a:ea typeface="微软雅黑" panose="020B0503020204020204" pitchFamily="34" charset="-122"/>
                </a:rPr>
                <a:t>E-R</a:t>
              </a:r>
              <a:r>
                <a:rPr lang="zh-CN" altLang="en-US" sz="1200" dirty="0" smtClean="0">
                  <a:latin typeface="微软雅黑" panose="020B0503020204020204" pitchFamily="34" charset="-122"/>
                  <a:ea typeface="微软雅黑" panose="020B0503020204020204" pitchFamily="34" charset="-122"/>
                </a:rPr>
                <a:t>转换</a:t>
              </a:r>
              <a:endParaRPr lang="zh-CN" altLang="en-US" sz="1200" dirty="0">
                <a:latin typeface="微软雅黑" panose="020B0503020204020204" pitchFamily="34" charset="-122"/>
                <a:ea typeface="微软雅黑" panose="020B0503020204020204" pitchFamily="34" charset="-122"/>
              </a:endParaRPr>
            </a:p>
          </p:txBody>
        </p:sp>
        <p:sp>
          <p:nvSpPr>
            <p:cNvPr id="36" name="矩形 35"/>
            <p:cNvSpPr/>
            <p:nvPr/>
          </p:nvSpPr>
          <p:spPr>
            <a:xfrm>
              <a:off x="5397454" y="3972606"/>
              <a:ext cx="1370530"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TextBox 36"/>
            <p:cNvSpPr txBox="1"/>
            <p:nvPr/>
          </p:nvSpPr>
          <p:spPr>
            <a:xfrm>
              <a:off x="5579383" y="4037944"/>
              <a:ext cx="1072181"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标准</a:t>
              </a:r>
              <a:r>
                <a:rPr lang="en-US" altLang="zh-CN" sz="1200" dirty="0" smtClean="0">
                  <a:latin typeface="微软雅黑" panose="020B0503020204020204" pitchFamily="34" charset="-122"/>
                  <a:ea typeface="微软雅黑" panose="020B0503020204020204" pitchFamily="34" charset="-122"/>
                </a:rPr>
                <a:t>K-V</a:t>
              </a:r>
              <a:r>
                <a:rPr lang="zh-CN" altLang="en-US" sz="1200" dirty="0" smtClean="0">
                  <a:latin typeface="微软雅黑" panose="020B0503020204020204" pitchFamily="34" charset="-122"/>
                  <a:ea typeface="微软雅黑" panose="020B0503020204020204" pitchFamily="34" charset="-122"/>
                </a:rPr>
                <a:t>转换</a:t>
              </a: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2111756" y="2584789"/>
              <a:ext cx="1404587" cy="1939125"/>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2501095" y="2675823"/>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TextBox 39"/>
            <p:cNvSpPr txBox="1"/>
            <p:nvPr/>
          </p:nvSpPr>
          <p:spPr>
            <a:xfrm>
              <a:off x="2550848" y="2754466"/>
              <a:ext cx="814724"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事务调度</a:t>
              </a:r>
              <a:endParaRPr lang="zh-CN" altLang="en-US" sz="1200" dirty="0">
                <a:latin typeface="微软雅黑" panose="020B0503020204020204" pitchFamily="34" charset="-122"/>
                <a:ea typeface="微软雅黑" panose="020B0503020204020204" pitchFamily="34" charset="-122"/>
              </a:endParaRPr>
            </a:p>
          </p:txBody>
        </p:sp>
        <p:sp>
          <p:nvSpPr>
            <p:cNvPr id="41" name="矩形 40"/>
            <p:cNvSpPr/>
            <p:nvPr/>
          </p:nvSpPr>
          <p:spPr>
            <a:xfrm>
              <a:off x="2501095" y="3143024"/>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TextBox 41"/>
            <p:cNvSpPr txBox="1"/>
            <p:nvPr/>
          </p:nvSpPr>
          <p:spPr>
            <a:xfrm>
              <a:off x="2538268" y="3200405"/>
              <a:ext cx="847925" cy="27699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顺序</a:t>
              </a:r>
              <a:r>
                <a:rPr lang="zh-CN" altLang="en-US" sz="1200" dirty="0" smtClean="0">
                  <a:latin typeface="微软雅黑" panose="020B0503020204020204" pitchFamily="34" charset="-122"/>
                  <a:ea typeface="微软雅黑" panose="020B0503020204020204" pitchFamily="34" charset="-122"/>
                </a:rPr>
                <a:t>控制</a:t>
              </a:r>
              <a:endParaRPr lang="zh-CN" altLang="en-US" sz="1200" dirty="0">
                <a:latin typeface="微软雅黑" panose="020B0503020204020204" pitchFamily="34" charset="-122"/>
                <a:ea typeface="微软雅黑" panose="020B0503020204020204" pitchFamily="34" charset="-122"/>
              </a:endParaRPr>
            </a:p>
          </p:txBody>
        </p:sp>
        <p:sp>
          <p:nvSpPr>
            <p:cNvPr id="43" name="矩形 42"/>
            <p:cNvSpPr/>
            <p:nvPr/>
          </p:nvSpPr>
          <p:spPr>
            <a:xfrm>
              <a:off x="2501095" y="3597207"/>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TextBox 43"/>
            <p:cNvSpPr txBox="1"/>
            <p:nvPr/>
          </p:nvSpPr>
          <p:spPr>
            <a:xfrm>
              <a:off x="2550848" y="3685819"/>
              <a:ext cx="814724" cy="26108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依赖</a:t>
              </a:r>
              <a:r>
                <a:rPr lang="zh-CN" altLang="en-US" sz="1200" dirty="0" smtClean="0">
                  <a:latin typeface="微软雅黑" panose="020B0503020204020204" pitchFamily="34" charset="-122"/>
                  <a:ea typeface="微软雅黑" panose="020B0503020204020204" pitchFamily="34" charset="-122"/>
                </a:rPr>
                <a:t>控制</a:t>
              </a:r>
              <a:endParaRPr lang="zh-CN" altLang="en-US" sz="1200" dirty="0">
                <a:latin typeface="微软雅黑" panose="020B0503020204020204" pitchFamily="34" charset="-122"/>
                <a:ea typeface="微软雅黑" panose="020B0503020204020204" pitchFamily="34" charset="-122"/>
              </a:endParaRPr>
            </a:p>
          </p:txBody>
        </p:sp>
        <p:sp>
          <p:nvSpPr>
            <p:cNvPr id="45" name="矩形 44"/>
            <p:cNvSpPr/>
            <p:nvPr/>
          </p:nvSpPr>
          <p:spPr>
            <a:xfrm>
              <a:off x="2501095" y="4051780"/>
              <a:ext cx="914232"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TextBox 45"/>
            <p:cNvSpPr txBox="1"/>
            <p:nvPr/>
          </p:nvSpPr>
          <p:spPr>
            <a:xfrm>
              <a:off x="2517835" y="4109161"/>
              <a:ext cx="948940"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异常控制</a:t>
              </a:r>
              <a:endParaRPr lang="zh-CN" altLang="en-US" sz="1200" dirty="0">
                <a:latin typeface="微软雅黑" panose="020B0503020204020204" pitchFamily="34" charset="-122"/>
                <a:ea typeface="微软雅黑" panose="020B0503020204020204" pitchFamily="34" charset="-122"/>
              </a:endParaRPr>
            </a:p>
          </p:txBody>
        </p:sp>
        <p:sp>
          <p:nvSpPr>
            <p:cNvPr id="47" name="矩形 46"/>
            <p:cNvSpPr/>
            <p:nvPr/>
          </p:nvSpPr>
          <p:spPr>
            <a:xfrm>
              <a:off x="3606161" y="4698989"/>
              <a:ext cx="3697458" cy="66597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3689232" y="4850043"/>
              <a:ext cx="915275"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TextBox 48"/>
            <p:cNvSpPr txBox="1"/>
            <p:nvPr/>
          </p:nvSpPr>
          <p:spPr>
            <a:xfrm>
              <a:off x="3670949" y="4927941"/>
              <a:ext cx="951842"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上下文管理</a:t>
              </a:r>
              <a:endParaRPr lang="zh-CN" altLang="en-US" sz="1200" dirty="0">
                <a:latin typeface="微软雅黑" panose="020B0503020204020204" pitchFamily="34" charset="-122"/>
                <a:ea typeface="微软雅黑" panose="020B0503020204020204" pitchFamily="34" charset="-122"/>
              </a:endParaRPr>
            </a:p>
          </p:txBody>
        </p:sp>
        <p:sp>
          <p:nvSpPr>
            <p:cNvPr id="50" name="矩形 49"/>
            <p:cNvSpPr/>
            <p:nvPr/>
          </p:nvSpPr>
          <p:spPr>
            <a:xfrm>
              <a:off x="4724103" y="4850043"/>
              <a:ext cx="622718"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TextBox 50"/>
            <p:cNvSpPr txBox="1"/>
            <p:nvPr/>
          </p:nvSpPr>
          <p:spPr>
            <a:xfrm>
              <a:off x="4648288" y="4815041"/>
              <a:ext cx="774346" cy="461665"/>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边界</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清理</a:t>
              </a:r>
              <a:endParaRPr lang="zh-CN" altLang="en-US" sz="1200" dirty="0">
                <a:latin typeface="微软雅黑" panose="020B0503020204020204" pitchFamily="34" charset="-122"/>
                <a:ea typeface="微软雅黑" panose="020B0503020204020204" pitchFamily="34" charset="-122"/>
              </a:endParaRPr>
            </a:p>
          </p:txBody>
        </p:sp>
        <p:sp>
          <p:nvSpPr>
            <p:cNvPr id="52" name="矩形 51"/>
            <p:cNvSpPr/>
            <p:nvPr/>
          </p:nvSpPr>
          <p:spPr>
            <a:xfrm>
              <a:off x="5394922" y="4850043"/>
              <a:ext cx="669918"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TextBox 52"/>
            <p:cNvSpPr txBox="1"/>
            <p:nvPr/>
          </p:nvSpPr>
          <p:spPr>
            <a:xfrm>
              <a:off x="5366259" y="4927941"/>
              <a:ext cx="727245" cy="261089"/>
            </a:xfrm>
            <a:prstGeom prst="rect">
              <a:avLst/>
            </a:prstGeom>
            <a:noFill/>
          </p:spPr>
          <p:txBody>
            <a:bodyPr wrap="square" rtlCol="0" anchor="ctr">
              <a:spAutoFit/>
            </a:bodyPr>
            <a:lstStyle/>
            <a:p>
              <a:pPr algn="ctr"/>
              <a:r>
                <a:rPr lang="en-US" altLang="zh-CN" sz="1200" dirty="0" smtClean="0">
                  <a:latin typeface="微软雅黑" panose="020B0503020204020204" pitchFamily="34" charset="-122"/>
                  <a:ea typeface="微软雅黑" panose="020B0503020204020204" pitchFamily="34" charset="-122"/>
                </a:rPr>
                <a:t>DB</a:t>
              </a:r>
              <a:r>
                <a:rPr lang="zh-CN" altLang="en-US" sz="1200" dirty="0" smtClean="0">
                  <a:latin typeface="微软雅黑" panose="020B0503020204020204" pitchFamily="34" charset="-122"/>
                  <a:ea typeface="微软雅黑" panose="020B0503020204020204" pitchFamily="34" charset="-122"/>
                </a:rPr>
                <a:t>写入</a:t>
              </a:r>
              <a:endParaRPr lang="zh-CN" altLang="en-US" sz="1200" dirty="0">
                <a:latin typeface="微软雅黑" panose="020B0503020204020204" pitchFamily="34" charset="-122"/>
                <a:ea typeface="微软雅黑" panose="020B0503020204020204" pitchFamily="34" charset="-122"/>
              </a:endParaRPr>
            </a:p>
          </p:txBody>
        </p:sp>
        <p:sp>
          <p:nvSpPr>
            <p:cNvPr id="54" name="矩形 53"/>
            <p:cNvSpPr/>
            <p:nvPr/>
          </p:nvSpPr>
          <p:spPr>
            <a:xfrm>
              <a:off x="6128765" y="4850043"/>
              <a:ext cx="723488"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TextBox 54"/>
            <p:cNvSpPr txBox="1"/>
            <p:nvPr/>
          </p:nvSpPr>
          <p:spPr>
            <a:xfrm>
              <a:off x="6128765" y="4915330"/>
              <a:ext cx="723488" cy="261089"/>
            </a:xfrm>
            <a:prstGeom prst="rect">
              <a:avLst/>
            </a:prstGeom>
            <a:noFill/>
          </p:spPr>
          <p:txBody>
            <a:bodyPr wrap="square" rtlCol="0" anchor="ctr">
              <a:spAutoFit/>
            </a:bodyPr>
            <a:lstStyle/>
            <a:p>
              <a:pPr algn="ctr"/>
              <a:r>
                <a:rPr lang="en-US" altLang="zh-CN" sz="1200" dirty="0" smtClean="0">
                  <a:latin typeface="微软雅黑" panose="020B0503020204020204" pitchFamily="34" charset="-122"/>
                  <a:ea typeface="微软雅黑" panose="020B0503020204020204" pitchFamily="34" charset="-122"/>
                </a:rPr>
                <a:t>KV</a:t>
              </a:r>
              <a:r>
                <a:rPr lang="zh-CN" altLang="en-US" sz="1200" dirty="0" smtClean="0">
                  <a:latin typeface="微软雅黑" panose="020B0503020204020204" pitchFamily="34" charset="-122"/>
                  <a:ea typeface="微软雅黑" panose="020B0503020204020204" pitchFamily="34" charset="-122"/>
                </a:rPr>
                <a:t>写入</a:t>
              </a:r>
              <a:endParaRPr lang="zh-CN" altLang="en-US" sz="1200" dirty="0">
                <a:latin typeface="微软雅黑" panose="020B0503020204020204" pitchFamily="34" charset="-122"/>
                <a:ea typeface="微软雅黑" panose="020B0503020204020204" pitchFamily="34" charset="-122"/>
              </a:endParaRPr>
            </a:p>
          </p:txBody>
        </p:sp>
        <p:sp>
          <p:nvSpPr>
            <p:cNvPr id="56" name="矩形 55"/>
            <p:cNvSpPr/>
            <p:nvPr/>
          </p:nvSpPr>
          <p:spPr>
            <a:xfrm>
              <a:off x="2111756" y="4712888"/>
              <a:ext cx="1409062" cy="66597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矩形 56"/>
            <p:cNvSpPr/>
            <p:nvPr/>
          </p:nvSpPr>
          <p:spPr>
            <a:xfrm>
              <a:off x="2287075" y="4863942"/>
              <a:ext cx="1095143" cy="39176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TextBox 57"/>
            <p:cNvSpPr txBox="1"/>
            <p:nvPr/>
          </p:nvSpPr>
          <p:spPr>
            <a:xfrm>
              <a:off x="2276433" y="4954951"/>
              <a:ext cx="1138895"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日志分析</a:t>
              </a:r>
              <a:endParaRPr lang="zh-CN" altLang="en-US" sz="1200" dirty="0">
                <a:latin typeface="微软雅黑" panose="020B0503020204020204" pitchFamily="34" charset="-122"/>
                <a:ea typeface="微软雅黑" panose="020B0503020204020204" pitchFamily="34" charset="-122"/>
              </a:endParaRPr>
            </a:p>
          </p:txBody>
        </p:sp>
        <p:sp>
          <p:nvSpPr>
            <p:cNvPr id="65" name="矩形 64"/>
            <p:cNvSpPr/>
            <p:nvPr/>
          </p:nvSpPr>
          <p:spPr>
            <a:xfrm>
              <a:off x="7607252" y="2633760"/>
              <a:ext cx="914232"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6" name="TextBox 65"/>
            <p:cNvSpPr txBox="1"/>
            <p:nvPr/>
          </p:nvSpPr>
          <p:spPr>
            <a:xfrm>
              <a:off x="7706760" y="2725295"/>
              <a:ext cx="81472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流量监控</a:t>
              </a:r>
              <a:endParaRPr lang="zh-CN" altLang="en-US" sz="1200" dirty="0">
                <a:latin typeface="微软雅黑" panose="020B0503020204020204" pitchFamily="34" charset="-122"/>
                <a:ea typeface="微软雅黑" panose="020B0503020204020204" pitchFamily="34" charset="-122"/>
              </a:endParaRPr>
            </a:p>
          </p:txBody>
        </p:sp>
        <p:sp>
          <p:nvSpPr>
            <p:cNvPr id="67" name="矩形 66"/>
            <p:cNvSpPr/>
            <p:nvPr/>
          </p:nvSpPr>
          <p:spPr>
            <a:xfrm>
              <a:off x="7607252" y="3142526"/>
              <a:ext cx="914232"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8" name="TextBox 67"/>
            <p:cNvSpPr txBox="1"/>
            <p:nvPr/>
          </p:nvSpPr>
          <p:spPr>
            <a:xfrm>
              <a:off x="7706760" y="3234061"/>
              <a:ext cx="81472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异常监控</a:t>
              </a:r>
              <a:endParaRPr lang="zh-CN" altLang="en-US" sz="1200" dirty="0">
                <a:latin typeface="微软雅黑" panose="020B0503020204020204" pitchFamily="34" charset="-122"/>
                <a:ea typeface="微软雅黑" panose="020B0503020204020204" pitchFamily="34" charset="-122"/>
              </a:endParaRPr>
            </a:p>
          </p:txBody>
        </p:sp>
        <p:sp>
          <p:nvSpPr>
            <p:cNvPr id="69" name="矩形 68"/>
            <p:cNvSpPr/>
            <p:nvPr/>
          </p:nvSpPr>
          <p:spPr>
            <a:xfrm>
              <a:off x="7607252" y="3638275"/>
              <a:ext cx="914232"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0" name="TextBox 69"/>
            <p:cNvSpPr txBox="1"/>
            <p:nvPr/>
          </p:nvSpPr>
          <p:spPr>
            <a:xfrm>
              <a:off x="7706760" y="3734293"/>
              <a:ext cx="81472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轨迹回放</a:t>
              </a:r>
              <a:endParaRPr lang="zh-CN" altLang="en-US" sz="1200" dirty="0">
                <a:latin typeface="微软雅黑" panose="020B0503020204020204" pitchFamily="34" charset="-122"/>
                <a:ea typeface="微软雅黑" panose="020B0503020204020204" pitchFamily="34" charset="-122"/>
              </a:endParaRPr>
            </a:p>
          </p:txBody>
        </p:sp>
        <p:sp>
          <p:nvSpPr>
            <p:cNvPr id="71" name="矩形 70"/>
            <p:cNvSpPr/>
            <p:nvPr/>
          </p:nvSpPr>
          <p:spPr>
            <a:xfrm>
              <a:off x="7607252" y="4148267"/>
              <a:ext cx="914232" cy="391763"/>
            </a:xfrm>
            <a:prstGeom prst="rect">
              <a:avLst/>
            </a:prstGeom>
            <a:solidFill>
              <a:schemeClr val="bg2">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2" name="TextBox 71"/>
            <p:cNvSpPr txBox="1"/>
            <p:nvPr/>
          </p:nvSpPr>
          <p:spPr>
            <a:xfrm>
              <a:off x="7706760" y="4239802"/>
              <a:ext cx="814723" cy="26108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历史统计</a:t>
              </a:r>
              <a:endParaRPr lang="zh-CN" altLang="en-US" sz="1200" dirty="0">
                <a:latin typeface="微软雅黑" panose="020B0503020204020204" pitchFamily="34" charset="-122"/>
                <a:ea typeface="微软雅黑" panose="020B0503020204020204" pitchFamily="34" charset="-122"/>
              </a:endParaRPr>
            </a:p>
          </p:txBody>
        </p:sp>
        <p:sp>
          <p:nvSpPr>
            <p:cNvPr id="74" name="TextBox 73"/>
            <p:cNvSpPr txBox="1"/>
            <p:nvPr/>
          </p:nvSpPr>
          <p:spPr>
            <a:xfrm>
              <a:off x="2143192" y="3002663"/>
              <a:ext cx="287765" cy="707886"/>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调度</a:t>
              </a:r>
              <a:endParaRPr lang="zh-CN" altLang="en-US" sz="2000" dirty="0">
                <a:latin typeface="微软雅黑" panose="020B0503020204020204" pitchFamily="34" charset="-122"/>
                <a:ea typeface="微软雅黑" panose="020B0503020204020204" pitchFamily="34" charset="-122"/>
              </a:endParaRPr>
            </a:p>
          </p:txBody>
        </p:sp>
        <p:sp>
          <p:nvSpPr>
            <p:cNvPr id="75" name="TextBox 74"/>
            <p:cNvSpPr txBox="1"/>
            <p:nvPr/>
          </p:nvSpPr>
          <p:spPr>
            <a:xfrm>
              <a:off x="6959977" y="2767358"/>
              <a:ext cx="287765" cy="707886"/>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同步</a:t>
              </a:r>
              <a:endParaRPr lang="zh-CN" altLang="en-US" sz="20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6939907" y="3863884"/>
              <a:ext cx="287765"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转换</a:t>
              </a:r>
            </a:p>
          </p:txBody>
        </p:sp>
        <p:sp>
          <p:nvSpPr>
            <p:cNvPr id="77" name="TextBox 76"/>
            <p:cNvSpPr txBox="1"/>
            <p:nvPr/>
          </p:nvSpPr>
          <p:spPr>
            <a:xfrm>
              <a:off x="6877749" y="4720606"/>
              <a:ext cx="45136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IO</a:t>
              </a:r>
              <a:endParaRPr lang="zh-CN" altLang="en-US" sz="2000" dirty="0">
                <a:latin typeface="微软雅黑" panose="020B0503020204020204" pitchFamily="34" charset="-122"/>
                <a:ea typeface="微软雅黑" panose="020B0503020204020204" pitchFamily="34" charset="-122"/>
              </a:endParaRPr>
            </a:p>
          </p:txBody>
        </p:sp>
        <p:sp>
          <p:nvSpPr>
            <p:cNvPr id="73" name="矩形 72"/>
            <p:cNvSpPr/>
            <p:nvPr/>
          </p:nvSpPr>
          <p:spPr>
            <a:xfrm>
              <a:off x="1986494" y="5614254"/>
              <a:ext cx="5412323" cy="313559"/>
            </a:xfrm>
            <a:prstGeom prst="rect">
              <a:avLst/>
            </a:prstGeom>
            <a:solidFill>
              <a:schemeClr val="bg2">
                <a:lumMod val="9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9" name="TextBox 78"/>
            <p:cNvSpPr txBox="1"/>
            <p:nvPr/>
          </p:nvSpPr>
          <p:spPr>
            <a:xfrm>
              <a:off x="4186299" y="5640488"/>
              <a:ext cx="1072181" cy="261089"/>
            </a:xfrm>
            <a:prstGeom prst="rect">
              <a:avLst/>
            </a:prstGeom>
            <a:noFill/>
          </p:spPr>
          <p:txBody>
            <a:bodyPr wrap="square" rtlCol="0" anchor="ctr">
              <a:spAutoFit/>
            </a:bodyPr>
            <a:lstStyle/>
            <a:p>
              <a:pPr algn="ctr"/>
              <a:r>
                <a:rPr lang="en-US" altLang="zh-CN" sz="1200" dirty="0" smtClean="0">
                  <a:latin typeface="微软雅黑" panose="020B0503020204020204" pitchFamily="34" charset="-122"/>
                  <a:ea typeface="微软雅黑" panose="020B0503020204020204" pitchFamily="34" charset="-122"/>
                </a:rPr>
                <a:t>OGG</a:t>
              </a:r>
              <a:endParaRPr lang="zh-CN" altLang="en-US" sz="1200" dirty="0">
                <a:latin typeface="微软雅黑" panose="020B0503020204020204" pitchFamily="34" charset="-122"/>
                <a:ea typeface="微软雅黑" panose="020B0503020204020204" pitchFamily="34" charset="-122"/>
              </a:endParaRPr>
            </a:p>
          </p:txBody>
        </p:sp>
        <p:grpSp>
          <p:nvGrpSpPr>
            <p:cNvPr id="8" name="组合 1"/>
            <p:cNvGrpSpPr/>
            <p:nvPr/>
          </p:nvGrpSpPr>
          <p:grpSpPr>
            <a:xfrm>
              <a:off x="1986494" y="6056338"/>
              <a:ext cx="5412324" cy="384996"/>
              <a:chOff x="1903669" y="5622755"/>
              <a:chExt cx="4918363" cy="408457"/>
            </a:xfrm>
          </p:grpSpPr>
          <p:sp>
            <p:nvSpPr>
              <p:cNvPr id="80" name="矩形 79"/>
              <p:cNvSpPr/>
              <p:nvPr/>
            </p:nvSpPr>
            <p:spPr>
              <a:xfrm>
                <a:off x="1903669" y="5622755"/>
                <a:ext cx="4918363" cy="408457"/>
              </a:xfrm>
              <a:prstGeom prst="rect">
                <a:avLst/>
              </a:prstGeom>
              <a:solidFill>
                <a:schemeClr val="tx2">
                  <a:lumMod val="20000"/>
                  <a:lumOff val="80000"/>
                </a:schemeClr>
              </a:solidFill>
              <a:ln>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1" name="圆角矩形 80"/>
              <p:cNvSpPr/>
              <p:nvPr/>
            </p:nvSpPr>
            <p:spPr>
              <a:xfrm>
                <a:off x="2042209" y="5731154"/>
                <a:ext cx="817418" cy="216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2" name="TextBox 81"/>
              <p:cNvSpPr txBox="1"/>
              <p:nvPr/>
            </p:nvSpPr>
            <p:spPr>
              <a:xfrm>
                <a:off x="2111481" y="5703307"/>
                <a:ext cx="678873" cy="27699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开通</a:t>
                </a:r>
              </a:p>
            </p:txBody>
          </p:sp>
          <p:sp>
            <p:nvSpPr>
              <p:cNvPr id="83" name="圆角矩形 82"/>
              <p:cNvSpPr/>
              <p:nvPr/>
            </p:nvSpPr>
            <p:spPr>
              <a:xfrm>
                <a:off x="2970465" y="5731154"/>
                <a:ext cx="817418" cy="216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4" name="TextBox 83"/>
              <p:cNvSpPr txBox="1"/>
              <p:nvPr/>
            </p:nvSpPr>
            <p:spPr>
              <a:xfrm>
                <a:off x="3039737" y="5703307"/>
                <a:ext cx="678873"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激活</a:t>
                </a:r>
                <a:endParaRPr lang="zh-CN" altLang="en-US" sz="1200" dirty="0">
                  <a:latin typeface="微软雅黑" panose="020B0503020204020204" pitchFamily="34" charset="-122"/>
                  <a:ea typeface="微软雅黑" panose="020B0503020204020204" pitchFamily="34" charset="-122"/>
                </a:endParaRPr>
              </a:p>
            </p:txBody>
          </p:sp>
          <p:sp>
            <p:nvSpPr>
              <p:cNvPr id="85" name="圆角矩形 84"/>
              <p:cNvSpPr/>
              <p:nvPr/>
            </p:nvSpPr>
            <p:spPr>
              <a:xfrm>
                <a:off x="3898719" y="5731154"/>
                <a:ext cx="817418" cy="216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6" name="TextBox 85"/>
              <p:cNvSpPr txBox="1"/>
              <p:nvPr/>
            </p:nvSpPr>
            <p:spPr>
              <a:xfrm>
                <a:off x="3967991" y="5703307"/>
                <a:ext cx="678873"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保障</a:t>
                </a:r>
                <a:endParaRPr lang="zh-CN" altLang="en-US" sz="1200" dirty="0">
                  <a:latin typeface="微软雅黑" panose="020B0503020204020204" pitchFamily="34" charset="-122"/>
                  <a:ea typeface="微软雅黑" panose="020B0503020204020204" pitchFamily="34" charset="-122"/>
                </a:endParaRPr>
              </a:p>
            </p:txBody>
          </p:sp>
          <p:sp>
            <p:nvSpPr>
              <p:cNvPr id="87" name="圆角矩形 86"/>
              <p:cNvSpPr/>
              <p:nvPr/>
            </p:nvSpPr>
            <p:spPr>
              <a:xfrm>
                <a:off x="4882395" y="5731154"/>
                <a:ext cx="817418" cy="216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8" name="TextBox 87"/>
              <p:cNvSpPr txBox="1"/>
              <p:nvPr/>
            </p:nvSpPr>
            <p:spPr>
              <a:xfrm>
                <a:off x="4951667" y="5703307"/>
                <a:ext cx="678873" cy="276999"/>
              </a:xfrm>
              <a:prstGeom prst="rect">
                <a:avLst/>
              </a:prstGeom>
              <a:noFill/>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调度</a:t>
                </a:r>
                <a:endParaRPr lang="zh-CN" altLang="en-US" sz="1200" dirty="0">
                  <a:latin typeface="微软雅黑" panose="020B0503020204020204" pitchFamily="34" charset="-122"/>
                  <a:ea typeface="微软雅黑" panose="020B0503020204020204" pitchFamily="34" charset="-122"/>
                </a:endParaRPr>
              </a:p>
            </p:txBody>
          </p:sp>
          <p:sp>
            <p:nvSpPr>
              <p:cNvPr id="89" name="圆角矩形 88"/>
              <p:cNvSpPr/>
              <p:nvPr/>
            </p:nvSpPr>
            <p:spPr>
              <a:xfrm>
                <a:off x="5879925" y="5731154"/>
                <a:ext cx="817418" cy="216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0" name="TextBox 89"/>
              <p:cNvSpPr txBox="1"/>
              <p:nvPr/>
            </p:nvSpPr>
            <p:spPr>
              <a:xfrm>
                <a:off x="5949197" y="5703307"/>
                <a:ext cx="678873" cy="276999"/>
              </a:xfrm>
              <a:prstGeom prst="rect">
                <a:avLst/>
              </a:prstGeom>
              <a:noFill/>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其它</a:t>
                </a:r>
              </a:p>
            </p:txBody>
          </p:sp>
        </p:grpSp>
        <p:sp>
          <p:nvSpPr>
            <p:cNvPr id="7" name="TextBox 6"/>
            <p:cNvSpPr txBox="1"/>
            <p:nvPr/>
          </p:nvSpPr>
          <p:spPr>
            <a:xfrm>
              <a:off x="482230" y="2114646"/>
              <a:ext cx="1346628"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管理层</a:t>
              </a:r>
              <a:endParaRPr lang="zh-CN" altLang="en-US" sz="2000" dirty="0">
                <a:latin typeface="微软雅黑" panose="020B0503020204020204" pitchFamily="34" charset="-122"/>
                <a:ea typeface="微软雅黑" panose="020B0503020204020204" pitchFamily="34" charset="-122"/>
              </a:endParaRPr>
            </a:p>
          </p:txBody>
        </p:sp>
        <p:sp>
          <p:nvSpPr>
            <p:cNvPr id="91" name="TextBox 90"/>
            <p:cNvSpPr txBox="1"/>
            <p:nvPr/>
          </p:nvSpPr>
          <p:spPr>
            <a:xfrm>
              <a:off x="3958351" y="2123236"/>
              <a:ext cx="134662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运行</a:t>
              </a:r>
              <a:r>
                <a:rPr lang="zh-CN" altLang="en-US" sz="2000" dirty="0" smtClean="0">
                  <a:latin typeface="微软雅黑" panose="020B0503020204020204" pitchFamily="34" charset="-122"/>
                  <a:ea typeface="微软雅黑" panose="020B0503020204020204" pitchFamily="34" charset="-122"/>
                </a:rPr>
                <a:t>层</a:t>
              </a:r>
              <a:endParaRPr lang="zh-CN" altLang="en-US" sz="2000" dirty="0">
                <a:latin typeface="微软雅黑" panose="020B0503020204020204" pitchFamily="34" charset="-122"/>
                <a:ea typeface="微软雅黑" panose="020B0503020204020204" pitchFamily="34" charset="-122"/>
              </a:endParaRPr>
            </a:p>
          </p:txBody>
        </p:sp>
        <p:sp>
          <p:nvSpPr>
            <p:cNvPr id="92" name="TextBox 91"/>
            <p:cNvSpPr txBox="1"/>
            <p:nvPr/>
          </p:nvSpPr>
          <p:spPr>
            <a:xfrm>
              <a:off x="7391053" y="2127532"/>
              <a:ext cx="1346628"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监控</a:t>
              </a:r>
              <a:r>
                <a:rPr lang="zh-CN" altLang="en-US" sz="2000" dirty="0" smtClean="0">
                  <a:latin typeface="微软雅黑" panose="020B0503020204020204" pitchFamily="34" charset="-122"/>
                  <a:ea typeface="微软雅黑" panose="020B0503020204020204" pitchFamily="34" charset="-122"/>
                </a:rPr>
                <a:t>层</a:t>
              </a:r>
              <a:endParaRPr lang="zh-CN" altLang="en-US" sz="2000" dirty="0">
                <a:latin typeface="微软雅黑" panose="020B0503020204020204" pitchFamily="34" charset="-122"/>
                <a:ea typeface="微软雅黑" panose="020B0503020204020204" pitchFamily="34" charset="-122"/>
              </a:endParaRPr>
            </a:p>
          </p:txBody>
        </p:sp>
      </p:grpSp>
      <p:sp>
        <p:nvSpPr>
          <p:cNvPr id="93" name="TextBox 92"/>
          <p:cNvSpPr txBox="1"/>
          <p:nvPr/>
        </p:nvSpPr>
        <p:spPr>
          <a:xfrm>
            <a:off x="344793" y="950561"/>
            <a:ext cx="8294454" cy="865585"/>
          </a:xfrm>
          <a:prstGeom prst="rect">
            <a:avLst/>
          </a:prstGeom>
          <a:noFill/>
          <a:ln w="12700">
            <a:solidFill>
              <a:srgbClr val="EEECE1">
                <a:lumMod val="75000"/>
              </a:srgbClr>
            </a:solidFill>
            <a:prstDash val="sysDash"/>
          </a:ln>
        </p:spPr>
        <p:txBody>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87E2"/>
              </a:solidFill>
              <a:effectLst/>
              <a:uLnTx/>
              <a:uFillTx/>
              <a:latin typeface="微软雅黑" pitchFamily="34" charset="-122"/>
              <a:ea typeface="微软雅黑" pitchFamily="34" charset="-122"/>
            </a:endParaRPr>
          </a:p>
        </p:txBody>
      </p:sp>
      <p:sp>
        <p:nvSpPr>
          <p:cNvPr id="94" name="矩形 93"/>
          <p:cNvSpPr/>
          <p:nvPr/>
        </p:nvSpPr>
        <p:spPr>
          <a:xfrm>
            <a:off x="1089215" y="985149"/>
            <a:ext cx="7432269" cy="830997"/>
          </a:xfrm>
          <a:prstGeom prst="rect">
            <a:avLst/>
          </a:prstGeom>
          <a:ln>
            <a:noFill/>
          </a:ln>
        </p:spPr>
        <p:txBody>
          <a:bodyPr wrap="square">
            <a:spAutoFit/>
          </a:bodyPr>
          <a:lstStyle/>
          <a:p>
            <a:pPr eaLnBrk="0" hangingPunct="0">
              <a:lnSpc>
                <a:spcPct val="150000"/>
              </a:lnSpc>
            </a:pPr>
            <a:r>
              <a:rPr lang="zh-CN" altLang="en-US" sz="1600" dirty="0">
                <a:latin typeface="微软雅黑" pitchFamily="34" charset="-122"/>
                <a:ea typeface="微软雅黑" pitchFamily="34" charset="-122"/>
              </a:rPr>
              <a:t>装</a:t>
            </a:r>
            <a:r>
              <a:rPr lang="zh-CN" altLang="en-US" sz="1600" dirty="0" smtClean="0">
                <a:latin typeface="微软雅黑" pitchFamily="34" charset="-122"/>
                <a:ea typeface="微软雅黑" pitchFamily="34" charset="-122"/>
              </a:rPr>
              <a:t>维统一库提供通用的模型管理、转换及监控框架，通过管理层的配置功能加载相应的业务系统模型规格实现多系统私有数据模型向标准模型转换。</a:t>
            </a:r>
            <a:endParaRPr lang="zh-CN" altLang="en-US" sz="1600" dirty="0">
              <a:latin typeface="微软雅黑" pitchFamily="34" charset="-122"/>
              <a:ea typeface="微软雅黑" pitchFamily="34" charset="-122"/>
            </a:endParaRPr>
          </a:p>
        </p:txBody>
      </p:sp>
      <p:pic>
        <p:nvPicPr>
          <p:cNvPr id="95" name="Picture 1" descr="E:\Users\Administrator.dannier\AppData\Local\Microsoft\Windows\Temporary Internet Files\Content.IE5\U59Q6SGD\MC900434776[1].png"/>
          <p:cNvPicPr>
            <a:picLocks noChangeAspect="1" noChangeArrowheads="1"/>
          </p:cNvPicPr>
          <p:nvPr/>
        </p:nvPicPr>
        <p:blipFill>
          <a:blip r:embed="rId2" cstate="print"/>
          <a:srcRect/>
          <a:stretch>
            <a:fillRect/>
          </a:stretch>
        </p:blipFill>
        <p:spPr bwMode="auto">
          <a:xfrm>
            <a:off x="394525" y="1042929"/>
            <a:ext cx="706796" cy="719137"/>
          </a:xfrm>
          <a:prstGeom prst="rect">
            <a:avLst/>
          </a:prstGeom>
          <a:noFill/>
          <a:ln w="9525">
            <a:noFill/>
            <a:miter lim="800000"/>
            <a:headEnd/>
            <a:tailEnd/>
          </a:ln>
        </p:spPr>
      </p:pic>
    </p:spTree>
    <p:extLst>
      <p:ext uri="{BB962C8B-B14F-4D97-AF65-F5344CB8AC3E}">
        <p14:creationId xmlns:p14="http://schemas.microsoft.com/office/powerpoint/2010/main" val="3261553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 y="97468"/>
            <a:ext cx="9144000" cy="523220"/>
          </a:xfrm>
          <a:prstGeom prst="rect">
            <a:avLst/>
          </a:prstGeom>
          <a:noFill/>
        </p:spPr>
        <p:txBody>
          <a:bodyPr wrap="square" rtlCol="0">
            <a:spAutoFit/>
          </a:bodyPr>
          <a:lstStyle/>
          <a:p>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功能</a:t>
            </a:r>
            <a:r>
              <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rPr>
              <a:t>描述</a:t>
            </a: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en-US" altLang="zh-CN" sz="2800" dirty="0" smtClean="0">
                <a:solidFill>
                  <a:schemeClr val="tx2">
                    <a:lumMod val="60000"/>
                    <a:lumOff val="40000"/>
                  </a:schemeClr>
                </a:solidFill>
                <a:latin typeface="微软雅黑" panose="020B0503020204020204" pitchFamily="34" charset="-122"/>
                <a:ea typeface="微软雅黑" panose="020B0503020204020204" pitchFamily="34" charset="-122"/>
              </a:rPr>
              <a:t>1/2</a:t>
            </a: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692696"/>
            <a:ext cx="9144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3962" y="3257117"/>
            <a:ext cx="4737059" cy="733593"/>
          </a:xfrm>
          <a:prstGeom prst="roundRect">
            <a:avLst>
              <a:gd name="adj" fmla="val 9341"/>
            </a:avLst>
          </a:prstGeom>
          <a:gradFill flip="none" rotWithShape="1">
            <a:gsLst>
              <a:gs pos="30000">
                <a:schemeClr val="accent3">
                  <a:lumMod val="40000"/>
                  <a:lumOff val="60000"/>
                  <a:alpha val="64000"/>
                </a:schemeClr>
              </a:gs>
              <a:gs pos="100000">
                <a:srgbClr val="FFFFFF">
                  <a:alpha val="17000"/>
                </a:srgb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6" name="TextBox 23"/>
          <p:cNvSpPr txBox="1"/>
          <p:nvPr/>
        </p:nvSpPr>
        <p:spPr>
          <a:xfrm>
            <a:off x="63856" y="645723"/>
            <a:ext cx="8655331" cy="986278"/>
          </a:xfrm>
          <a:prstGeom prst="rect">
            <a:avLst/>
          </a:prstGeom>
          <a:noFill/>
          <a:ln w="12700">
            <a:solidFill>
              <a:srgbClr val="EEECE1">
                <a:lumMod val="75000"/>
              </a:srgbClr>
            </a:solidFill>
            <a:prstDash val="sysDash"/>
          </a:ln>
        </p:spPr>
        <p:txBody>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87E2"/>
              </a:solidFill>
              <a:effectLst/>
              <a:uLnTx/>
              <a:uFillTx/>
              <a:latin typeface="微软雅黑" pitchFamily="34" charset="-122"/>
              <a:ea typeface="微软雅黑" pitchFamily="34" charset="-122"/>
            </a:endParaRPr>
          </a:p>
        </p:txBody>
      </p:sp>
      <p:sp>
        <p:nvSpPr>
          <p:cNvPr id="8" name="矩形 7"/>
          <p:cNvSpPr/>
          <p:nvPr/>
        </p:nvSpPr>
        <p:spPr>
          <a:xfrm>
            <a:off x="974934" y="753792"/>
            <a:ext cx="7744253" cy="830997"/>
          </a:xfrm>
          <a:prstGeom prst="rect">
            <a:avLst/>
          </a:prstGeom>
          <a:ln>
            <a:noFill/>
          </a:ln>
        </p:spPr>
        <p:txBody>
          <a:bodyPr wrap="square">
            <a:spAutoFit/>
          </a:bodyPr>
          <a:lstStyle/>
          <a:p>
            <a:pPr eaLnBrk="0" hangingPunct="0"/>
            <a:r>
              <a:rPr lang="zh-CN" altLang="en-US" sz="1600" dirty="0" smtClean="0">
                <a:latin typeface="微软雅黑"/>
                <a:ea typeface="微软雅黑"/>
                <a:cs typeface="微软雅黑"/>
              </a:rPr>
              <a:t>上海建立统一模型装维库，</a:t>
            </a:r>
            <a:r>
              <a:rPr lang="zh-CN" altLang="en-US" sz="1600" dirty="0" smtClean="0">
                <a:latin typeface="微软雅黑" pitchFamily="34" charset="-122"/>
                <a:ea typeface="微软雅黑" pitchFamily="34" charset="-122"/>
              </a:rPr>
              <a:t>承载开通、激活、调度、保障以及预处理相关</a:t>
            </a:r>
            <a:r>
              <a:rPr lang="en-US" altLang="zh-CN" sz="1600" dirty="0" smtClean="0">
                <a:latin typeface="微软雅黑" pitchFamily="34" charset="-122"/>
                <a:ea typeface="微软雅黑" pitchFamily="34" charset="-122"/>
              </a:rPr>
              <a:t>O</a:t>
            </a:r>
            <a:r>
              <a:rPr lang="zh-CN" altLang="en-US" sz="1600" dirty="0" smtClean="0">
                <a:latin typeface="微软雅黑" pitchFamily="34" charset="-122"/>
                <a:ea typeface="微软雅黑" pitchFamily="34" charset="-122"/>
              </a:rPr>
              <a:t>域系统的在途及归档数据</a:t>
            </a:r>
            <a:r>
              <a:rPr lang="zh-CN"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装维</a:t>
            </a:r>
            <a:r>
              <a:rPr lang="zh-CN" altLang="zh-CN" sz="1600" dirty="0" smtClean="0">
                <a:latin typeface="微软雅黑" pitchFamily="34" charset="-122"/>
                <a:ea typeface="微软雅黑" pitchFamily="34" charset="-122"/>
              </a:rPr>
              <a:t>统一</a:t>
            </a:r>
            <a:r>
              <a:rPr lang="zh-CN" altLang="en-US" sz="1600" dirty="0" smtClean="0">
                <a:latin typeface="微软雅黑" pitchFamily="34" charset="-122"/>
                <a:ea typeface="微软雅黑" pitchFamily="34" charset="-122"/>
              </a:rPr>
              <a:t>库</a:t>
            </a:r>
            <a:r>
              <a:rPr lang="zh-CN" altLang="zh-CN" sz="1600" dirty="0" smtClean="0">
                <a:latin typeface="微软雅黑" pitchFamily="34" charset="-122"/>
                <a:ea typeface="微软雅黑" pitchFamily="34" charset="-122"/>
              </a:rPr>
              <a:t>包含</a:t>
            </a:r>
            <a:r>
              <a:rPr lang="zh-CN" altLang="en-US" sz="1600" dirty="0" smtClean="0">
                <a:latin typeface="微软雅黑" pitchFamily="34" charset="-122"/>
                <a:ea typeface="微软雅黑" pitchFamily="34" charset="-122"/>
              </a:rPr>
              <a:t>生产库</a:t>
            </a:r>
            <a:r>
              <a:rPr lang="zh-CN" altLang="zh-CN" sz="1600" dirty="0" smtClean="0">
                <a:latin typeface="微软雅黑" pitchFamily="34" charset="-122"/>
                <a:ea typeface="微软雅黑" pitchFamily="34" charset="-122"/>
              </a:rPr>
              <a:t>同步</a:t>
            </a:r>
            <a:r>
              <a:rPr lang="zh-CN" altLang="en-US" sz="1600" dirty="0" smtClean="0">
                <a:latin typeface="微软雅黑" pitchFamily="34" charset="-122"/>
                <a:ea typeface="微软雅黑" pitchFamily="34" charset="-122"/>
              </a:rPr>
              <a:t>副本</a:t>
            </a:r>
            <a:r>
              <a:rPr lang="zh-CN" altLang="zh-CN" sz="1600" dirty="0" smtClean="0">
                <a:latin typeface="微软雅黑" pitchFamily="34" charset="-122"/>
                <a:ea typeface="微软雅黑" pitchFamily="34" charset="-122"/>
              </a:rPr>
              <a:t>数据</a:t>
            </a:r>
            <a:r>
              <a:rPr lang="zh-CN" altLang="en-US"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标准模型转换后的</a:t>
            </a:r>
            <a:r>
              <a:rPr lang="en-US" altLang="zh-CN" sz="1600" dirty="0" smtClean="0">
                <a:latin typeface="微软雅黑" pitchFamily="34" charset="-122"/>
                <a:ea typeface="微软雅黑" pitchFamily="34" charset="-122"/>
              </a:rPr>
              <a:t>E-R</a:t>
            </a:r>
            <a:r>
              <a:rPr lang="zh-CN" altLang="zh-CN" sz="1600" dirty="0" smtClean="0">
                <a:latin typeface="微软雅黑" pitchFamily="34" charset="-122"/>
                <a:ea typeface="微软雅黑" pitchFamily="34" charset="-122"/>
              </a:rPr>
              <a:t>数据</a:t>
            </a:r>
            <a:r>
              <a:rPr lang="zh-CN" altLang="en-US" sz="1600" dirty="0" smtClean="0">
                <a:latin typeface="微软雅黑" pitchFamily="34" charset="-122"/>
                <a:ea typeface="微软雅黑" pitchFamily="34" charset="-122"/>
              </a:rPr>
              <a:t>以</a:t>
            </a:r>
            <a:r>
              <a:rPr lang="en-US" altLang="zh-CN" sz="1600" dirty="0" smtClean="0">
                <a:latin typeface="微软雅黑" pitchFamily="34" charset="-122"/>
                <a:ea typeface="微软雅黑" pitchFamily="34" charset="-122"/>
              </a:rPr>
              <a:t>E-R</a:t>
            </a:r>
            <a:r>
              <a:rPr lang="zh-CN" altLang="en-US" sz="1600" dirty="0" smtClean="0">
                <a:latin typeface="微软雅黑" pitchFamily="34" charset="-122"/>
                <a:ea typeface="微软雅黑" pitchFamily="34" charset="-122"/>
              </a:rPr>
              <a:t>数据转换成</a:t>
            </a:r>
            <a:r>
              <a:rPr lang="en-US" altLang="zh-CN" sz="1600" dirty="0" smtClean="0">
                <a:latin typeface="微软雅黑" pitchFamily="34" charset="-122"/>
                <a:ea typeface="微软雅黑" pitchFamily="34" charset="-122"/>
              </a:rPr>
              <a:t>KV</a:t>
            </a:r>
            <a:r>
              <a:rPr lang="zh-CN" altLang="en-US" sz="1600" dirty="0" smtClean="0">
                <a:latin typeface="微软雅黑" pitchFamily="34" charset="-122"/>
                <a:ea typeface="微软雅黑" pitchFamily="34" charset="-122"/>
              </a:rPr>
              <a:t>数据，标准的</a:t>
            </a:r>
            <a:r>
              <a:rPr lang="en-US" altLang="zh-CN" sz="1600" dirty="0" smtClean="0">
                <a:latin typeface="微软雅黑" pitchFamily="34" charset="-122"/>
                <a:ea typeface="微软雅黑" pitchFamily="34" charset="-122"/>
              </a:rPr>
              <a:t>KV</a:t>
            </a:r>
            <a:r>
              <a:rPr lang="zh-CN" altLang="en-US" sz="1600" dirty="0" smtClean="0">
                <a:latin typeface="微软雅黑" pitchFamily="34" charset="-122"/>
                <a:ea typeface="微软雅黑" pitchFamily="34" charset="-122"/>
              </a:rPr>
              <a:t>数据保存在省</a:t>
            </a:r>
            <a:r>
              <a:rPr lang="en-US" altLang="zh-CN" sz="1600" dirty="0" smtClean="0">
                <a:latin typeface="微软雅黑" pitchFamily="34" charset="-122"/>
                <a:ea typeface="微软雅黑" pitchFamily="34" charset="-122"/>
              </a:rPr>
              <a:t>OIP</a:t>
            </a:r>
            <a:r>
              <a:rPr lang="zh-CN" altLang="en-US" sz="1600" dirty="0" smtClean="0">
                <a:latin typeface="微软雅黑" pitchFamily="34" charset="-122"/>
                <a:ea typeface="微软雅黑" pitchFamily="34" charset="-122"/>
              </a:rPr>
              <a:t>的数据总线上。</a:t>
            </a:r>
            <a:endParaRPr lang="zh-CN" altLang="en-US" sz="1600" dirty="0">
              <a:latin typeface="微软雅黑" pitchFamily="34" charset="-122"/>
              <a:ea typeface="微软雅黑" pitchFamily="34" charset="-122"/>
            </a:endParaRPr>
          </a:p>
        </p:txBody>
      </p:sp>
      <p:pic>
        <p:nvPicPr>
          <p:cNvPr id="9" name="Picture 1" descr="E:\Users\Administrator.dannier\AppData\Local\Microsoft\Windows\Temporary Internet Files\Content.IE5\U59Q6SGD\MC900434776[1].png"/>
          <p:cNvPicPr>
            <a:picLocks noChangeAspect="1" noChangeArrowheads="1"/>
          </p:cNvPicPr>
          <p:nvPr/>
        </p:nvPicPr>
        <p:blipFill>
          <a:blip r:embed="rId2" cstate="print"/>
          <a:srcRect/>
          <a:stretch>
            <a:fillRect/>
          </a:stretch>
        </p:blipFill>
        <p:spPr bwMode="auto">
          <a:xfrm>
            <a:off x="254209" y="769867"/>
            <a:ext cx="470277" cy="719137"/>
          </a:xfrm>
          <a:prstGeom prst="rect">
            <a:avLst/>
          </a:prstGeom>
          <a:noFill/>
          <a:ln w="9525">
            <a:noFill/>
            <a:miter lim="800000"/>
            <a:headEnd/>
            <a:tailEnd/>
          </a:ln>
        </p:spPr>
      </p:pic>
      <p:sp>
        <p:nvSpPr>
          <p:cNvPr id="10" name="圆角矩形 9"/>
          <p:cNvSpPr/>
          <p:nvPr/>
        </p:nvSpPr>
        <p:spPr>
          <a:xfrm>
            <a:off x="270849" y="5144649"/>
            <a:ext cx="4140000" cy="468000"/>
          </a:xfrm>
          <a:prstGeom prst="roundRect">
            <a:avLst>
              <a:gd name="adj" fmla="val 9341"/>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50000"/>
                    <a:lumOff val="50000"/>
                  </a:schemeClr>
                </a:solidFill>
                <a:latin typeface="微软雅黑" pitchFamily="34" charset="-122"/>
                <a:ea typeface="微软雅黑" pitchFamily="34" charset="-122"/>
              </a:rPr>
              <a:t>上海</a:t>
            </a:r>
            <a:r>
              <a:rPr lang="zh-CN" altLang="en-US" sz="1600" dirty="0" smtClean="0">
                <a:solidFill>
                  <a:schemeClr val="tx1">
                    <a:lumMod val="50000"/>
                    <a:lumOff val="50000"/>
                  </a:schemeClr>
                </a:solidFill>
                <a:latin typeface="微软雅黑" pitchFamily="34" charset="-122"/>
                <a:ea typeface="微软雅黑" pitchFamily="34" charset="-122"/>
              </a:rPr>
              <a:t>省数据抽取</a:t>
            </a:r>
            <a:endParaRPr lang="en-US" altLang="zh-CN" sz="1600" dirty="0">
              <a:solidFill>
                <a:schemeClr val="tx1">
                  <a:lumMod val="50000"/>
                  <a:lumOff val="50000"/>
                </a:schemeClr>
              </a:solidFill>
              <a:latin typeface="微软雅黑" pitchFamily="34" charset="-122"/>
              <a:ea typeface="微软雅黑" pitchFamily="34" charset="-122"/>
            </a:endParaRPr>
          </a:p>
          <a:p>
            <a:pPr algn="ctr"/>
            <a:r>
              <a:rPr lang="zh-CN" altLang="en-US" sz="1600" dirty="0" smtClean="0">
                <a:solidFill>
                  <a:schemeClr val="tx1">
                    <a:lumMod val="50000"/>
                    <a:lumOff val="50000"/>
                  </a:schemeClr>
                </a:solidFill>
                <a:latin typeface="微软雅黑" pitchFamily="34" charset="-122"/>
                <a:ea typeface="微软雅黑" pitchFamily="34" charset="-122"/>
              </a:rPr>
              <a:t>（</a:t>
            </a:r>
            <a:r>
              <a:rPr lang="zh-CN" altLang="en-US" sz="1600" dirty="0">
                <a:solidFill>
                  <a:schemeClr val="tx1">
                    <a:lumMod val="50000"/>
                    <a:lumOff val="50000"/>
                  </a:schemeClr>
                </a:solidFill>
                <a:latin typeface="微软雅黑" pitchFamily="34" charset="-122"/>
                <a:ea typeface="微软雅黑" pitchFamily="34" charset="-122"/>
              </a:rPr>
              <a:t>O</a:t>
            </a:r>
            <a:r>
              <a:rPr lang="en-US" altLang="zh-CN" sz="1600" dirty="0" smtClean="0">
                <a:solidFill>
                  <a:schemeClr val="tx1">
                    <a:lumMod val="50000"/>
                    <a:lumOff val="50000"/>
                  </a:schemeClr>
                </a:solidFill>
                <a:latin typeface="微软雅黑" pitchFamily="34" charset="-122"/>
                <a:ea typeface="微软雅黑" pitchFamily="34" charset="-122"/>
              </a:rPr>
              <a:t>GG</a:t>
            </a:r>
            <a:r>
              <a:rPr lang="zh-CN" altLang="en-US" sz="1600" dirty="0" smtClean="0">
                <a:solidFill>
                  <a:schemeClr val="tx1">
                    <a:lumMod val="50000"/>
                    <a:lumOff val="50000"/>
                  </a:schemeClr>
                </a:solidFill>
                <a:latin typeface="微软雅黑" pitchFamily="34" charset="-122"/>
                <a:ea typeface="微软雅黑" pitchFamily="34" charset="-122"/>
              </a:rPr>
              <a:t>）</a:t>
            </a:r>
            <a:endParaRPr lang="en-US" altLang="zh-CN" sz="1600" dirty="0" smtClean="0">
              <a:solidFill>
                <a:schemeClr val="tx1">
                  <a:lumMod val="50000"/>
                  <a:lumOff val="50000"/>
                </a:schemeClr>
              </a:solidFill>
              <a:latin typeface="微软雅黑" pitchFamily="34" charset="-122"/>
              <a:ea typeface="微软雅黑" pitchFamily="34" charset="-122"/>
            </a:endParaRPr>
          </a:p>
        </p:txBody>
      </p:sp>
      <p:cxnSp>
        <p:nvCxnSpPr>
          <p:cNvPr id="11" name="直线箭头连接符 8"/>
          <p:cNvCxnSpPr>
            <a:stCxn id="4" idx="0"/>
            <a:endCxn id="15" idx="2"/>
          </p:cNvCxnSpPr>
          <p:nvPr/>
        </p:nvCxnSpPr>
        <p:spPr>
          <a:xfrm flipH="1" flipV="1">
            <a:off x="2340849" y="2944124"/>
            <a:ext cx="3719" cy="312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270849" y="4303703"/>
            <a:ext cx="4149648" cy="527953"/>
          </a:xfrm>
          <a:prstGeom prst="roundRect">
            <a:avLst>
              <a:gd name="adj" fmla="val 9341"/>
            </a:avLst>
          </a:prstGeom>
          <a:solidFill>
            <a:srgbClr val="F796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上海省装维统一库</a:t>
            </a:r>
            <a:endParaRPr lang="en-US" altLang="zh-CN" sz="1600" dirty="0" smtClean="0">
              <a:solidFill>
                <a:schemeClr val="tx1">
                  <a:lumMod val="50000"/>
                  <a:lumOff val="50000"/>
                </a:schemeClr>
              </a:solidFill>
              <a:latin typeface="微软雅黑" pitchFamily="34" charset="-122"/>
              <a:ea typeface="微软雅黑" pitchFamily="34" charset="-122"/>
            </a:endParaRPr>
          </a:p>
          <a:p>
            <a:pPr algn="ctr"/>
            <a:r>
              <a:rPr lang="zh-CN" altLang="en-US" sz="1600" dirty="0" smtClean="0">
                <a:solidFill>
                  <a:schemeClr val="tx1">
                    <a:lumMod val="50000"/>
                    <a:lumOff val="50000"/>
                  </a:schemeClr>
                </a:solidFill>
                <a:latin typeface="微软雅黑" pitchFamily="34" charset="-122"/>
                <a:ea typeface="微软雅黑" pitchFamily="34" charset="-122"/>
              </a:rPr>
              <a:t>（</a:t>
            </a:r>
            <a:r>
              <a:rPr lang="en-US" altLang="zh-CN" sz="1600" dirty="0" smtClean="0">
                <a:solidFill>
                  <a:schemeClr val="tx1">
                    <a:lumMod val="50000"/>
                    <a:lumOff val="50000"/>
                  </a:schemeClr>
                </a:solidFill>
                <a:latin typeface="微软雅黑" pitchFamily="34" charset="-122"/>
                <a:ea typeface="微软雅黑" pitchFamily="34" charset="-122"/>
              </a:rPr>
              <a:t>E-R</a:t>
            </a:r>
            <a:r>
              <a:rPr lang="zh-CN" altLang="en-US" sz="1600" dirty="0" smtClean="0">
                <a:solidFill>
                  <a:schemeClr val="tx1">
                    <a:lumMod val="50000"/>
                    <a:lumOff val="50000"/>
                  </a:schemeClr>
                </a:solidFill>
                <a:latin typeface="微软雅黑" pitchFamily="34" charset="-122"/>
                <a:ea typeface="微软雅黑" pitchFamily="34" charset="-122"/>
              </a:rPr>
              <a:t>标准模型、</a:t>
            </a:r>
            <a:r>
              <a:rPr lang="en-US" altLang="zh-CN" sz="1600" dirty="0" smtClean="0">
                <a:solidFill>
                  <a:schemeClr val="tx1">
                    <a:lumMod val="50000"/>
                    <a:lumOff val="50000"/>
                  </a:schemeClr>
                </a:solidFill>
                <a:latin typeface="微软雅黑" pitchFamily="34" charset="-122"/>
                <a:ea typeface="微软雅黑" pitchFamily="34" charset="-122"/>
              </a:rPr>
              <a:t>KV</a:t>
            </a:r>
            <a:r>
              <a:rPr lang="zh-CN" altLang="en-US" sz="1600" dirty="0" smtClean="0">
                <a:solidFill>
                  <a:schemeClr val="tx1">
                    <a:lumMod val="50000"/>
                    <a:lumOff val="50000"/>
                  </a:schemeClr>
                </a:solidFill>
                <a:latin typeface="微软雅黑" pitchFamily="34" charset="-122"/>
                <a:ea typeface="微软雅黑" pitchFamily="34" charset="-122"/>
              </a:rPr>
              <a:t>数据转换）</a:t>
            </a:r>
            <a:endParaRPr lang="en-US" altLang="zh-CN" sz="1600" dirty="0">
              <a:solidFill>
                <a:schemeClr val="tx1">
                  <a:lumMod val="50000"/>
                  <a:lumOff val="50000"/>
                </a:schemeClr>
              </a:solidFill>
              <a:latin typeface="微软雅黑" pitchFamily="34" charset="-122"/>
              <a:ea typeface="微软雅黑" pitchFamily="34" charset="-122"/>
            </a:endParaRPr>
          </a:p>
        </p:txBody>
      </p:sp>
      <p:cxnSp>
        <p:nvCxnSpPr>
          <p:cNvPr id="14" name="直线箭头连接符 49"/>
          <p:cNvCxnSpPr>
            <a:stCxn id="10" idx="0"/>
            <a:endCxn id="12" idx="2"/>
          </p:cNvCxnSpPr>
          <p:nvPr/>
        </p:nvCxnSpPr>
        <p:spPr>
          <a:xfrm flipV="1">
            <a:off x="2340849" y="4831656"/>
            <a:ext cx="4824" cy="312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270849" y="2476124"/>
            <a:ext cx="4140000" cy="468000"/>
          </a:xfrm>
          <a:prstGeom prst="roundRect">
            <a:avLst>
              <a:gd name="adj" fmla="val 9341"/>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集团</a:t>
            </a:r>
            <a:r>
              <a:rPr lang="en-US" altLang="zh-CN" sz="1600" dirty="0" smtClean="0">
                <a:solidFill>
                  <a:schemeClr val="tx1">
                    <a:lumMod val="50000"/>
                    <a:lumOff val="50000"/>
                  </a:schemeClr>
                </a:solidFill>
                <a:latin typeface="微软雅黑" pitchFamily="34" charset="-122"/>
                <a:ea typeface="微软雅黑" pitchFamily="34" charset="-122"/>
              </a:rPr>
              <a:t>OIP</a:t>
            </a:r>
            <a:endParaRPr lang="zh-CN" altLang="en-US" sz="1600" dirty="0">
              <a:solidFill>
                <a:schemeClr val="tx1">
                  <a:lumMod val="50000"/>
                  <a:lumOff val="50000"/>
                </a:schemeClr>
              </a:solidFill>
              <a:latin typeface="微软雅黑" pitchFamily="34" charset="-122"/>
              <a:ea typeface="微软雅黑" pitchFamily="34" charset="-122"/>
            </a:endParaRPr>
          </a:p>
        </p:txBody>
      </p:sp>
      <p:cxnSp>
        <p:nvCxnSpPr>
          <p:cNvPr id="17" name="直接连接符 9"/>
          <p:cNvCxnSpPr/>
          <p:nvPr/>
        </p:nvCxnSpPr>
        <p:spPr>
          <a:xfrm flipH="1">
            <a:off x="5131711" y="2185551"/>
            <a:ext cx="3135518" cy="0"/>
          </a:xfrm>
          <a:prstGeom prst="line">
            <a:avLst/>
          </a:prstGeom>
          <a:noFill/>
          <a:ln w="38100">
            <a:solidFill>
              <a:srgbClr val="8EB4E3"/>
            </a:solidFill>
            <a:prstDash val="solid"/>
          </a:ln>
          <a:effectLst/>
        </p:spPr>
        <p:style>
          <a:lnRef idx="1">
            <a:schemeClr val="accent1"/>
          </a:lnRef>
          <a:fillRef idx="3">
            <a:schemeClr val="accent1"/>
          </a:fillRef>
          <a:effectRef idx="2">
            <a:schemeClr val="accent1"/>
          </a:effectRef>
          <a:fontRef idx="minor">
            <a:schemeClr val="lt1"/>
          </a:fontRef>
        </p:style>
      </p:cxnSp>
      <p:sp>
        <p:nvSpPr>
          <p:cNvPr id="18" name="矩形 17"/>
          <p:cNvSpPr/>
          <p:nvPr/>
        </p:nvSpPr>
        <p:spPr>
          <a:xfrm>
            <a:off x="4804053" y="2114453"/>
            <a:ext cx="4088427" cy="3200876"/>
          </a:xfrm>
          <a:prstGeom prst="rect">
            <a:avLst/>
          </a:prstGeom>
        </p:spPr>
        <p:txBody>
          <a:bodyPr wrap="square">
            <a:spAutoFit/>
          </a:bodyPr>
          <a:lstStyle/>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装维统一库的建立，屏蔽了</a:t>
            </a:r>
            <a:r>
              <a:rPr lang="en-US" altLang="zh-CN" sz="1600" dirty="0" smtClean="0">
                <a:latin typeface="微软雅黑" panose="020B0503020204020204" pitchFamily="34" charset="-122"/>
                <a:ea typeface="微软雅黑" panose="020B0503020204020204" pitchFamily="34" charset="-122"/>
              </a:rPr>
              <a:t>O</a:t>
            </a:r>
            <a:r>
              <a:rPr lang="zh-CN" altLang="en-US" sz="1600" dirty="0" smtClean="0">
                <a:latin typeface="微软雅黑" panose="020B0503020204020204" pitchFamily="34" charset="-122"/>
                <a:ea typeface="微软雅黑" panose="020B0503020204020204" pitchFamily="34" charset="-122"/>
              </a:rPr>
              <a:t>域系统数据多样性问题，整合成统一数据标准。</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集团统一指定标准的运营服务模型，由省</a:t>
            </a:r>
            <a:r>
              <a:rPr lang="zh-CN" altLang="en-US" sz="1600" dirty="0">
                <a:latin typeface="微软雅黑" panose="020B0503020204020204" pitchFamily="34" charset="-122"/>
                <a:ea typeface="微软雅黑" panose="020B0503020204020204" pitchFamily="34" charset="-122"/>
              </a:rPr>
              <a:t>内</a:t>
            </a:r>
            <a:r>
              <a:rPr lang="zh-CN" altLang="en-US" sz="1600" dirty="0" smtClean="0">
                <a:latin typeface="微软雅黑" panose="020B0503020204020204" pitchFamily="34" charset="-122"/>
                <a:ea typeface="微软雅黑" panose="020B0503020204020204" pitchFamily="34" charset="-122"/>
              </a:rPr>
              <a:t>装维统一库进行映射转换。</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上海单独</a:t>
            </a:r>
            <a:r>
              <a:rPr lang="zh-CN" altLang="en-US" sz="1600" dirty="0">
                <a:latin typeface="微软雅黑" panose="020B0503020204020204" pitchFamily="34" charset="-122"/>
                <a:ea typeface="微软雅黑" panose="020B0503020204020204" pitchFamily="34" charset="-122"/>
              </a:rPr>
              <a:t>省内建立</a:t>
            </a:r>
            <a:r>
              <a:rPr lang="zh-CN" altLang="en-US" sz="1600" dirty="0" smtClean="0">
                <a:latin typeface="微软雅黑" panose="020B0503020204020204" pitchFamily="34" charset="-122"/>
                <a:ea typeface="微软雅黑" panose="020B0503020204020204" pitchFamily="34" charset="-122"/>
              </a:rPr>
              <a:t>一套装维统一库（</a:t>
            </a:r>
            <a:r>
              <a:rPr lang="en-US" altLang="zh-CN" sz="1600" dirty="0" smtClean="0">
                <a:latin typeface="微软雅黑" panose="020B0503020204020204" pitchFamily="34" charset="-122"/>
                <a:ea typeface="微软雅黑" panose="020B0503020204020204" pitchFamily="34" charset="-122"/>
              </a:rPr>
              <a:t>ER</a:t>
            </a:r>
            <a:r>
              <a:rPr lang="zh-CN" altLang="en-US" sz="1600" dirty="0" smtClean="0">
                <a:latin typeface="微软雅黑" panose="020B0503020204020204" pitchFamily="34" charset="-122"/>
                <a:ea typeface="微软雅黑" panose="020B0503020204020204" pitchFamily="34" charset="-122"/>
              </a:rPr>
              <a:t>标准模型及</a:t>
            </a:r>
            <a:r>
              <a:rPr lang="en-US" altLang="zh-CN" sz="1600" dirty="0" smtClean="0">
                <a:latin typeface="微软雅黑" panose="020B0503020204020204" pitchFamily="34" charset="-122"/>
                <a:ea typeface="微软雅黑" panose="020B0503020204020204" pitchFamily="34" charset="-122"/>
              </a:rPr>
              <a:t>KV</a:t>
            </a:r>
            <a:r>
              <a:rPr lang="zh-CN" altLang="en-US" sz="1600" dirty="0" smtClean="0">
                <a:latin typeface="微软雅黑" panose="020B0503020204020204" pitchFamily="34" charset="-122"/>
                <a:ea typeface="微软雅黑" panose="020B0503020204020204" pitchFamily="34" charset="-122"/>
              </a:rPr>
              <a:t>数据的转换），其中</a:t>
            </a:r>
            <a:r>
              <a:rPr lang="en-US" altLang="zh-CN" sz="1600" dirty="0" smtClean="0">
                <a:latin typeface="微软雅黑" panose="020B0503020204020204" pitchFamily="34" charset="-122"/>
                <a:ea typeface="微软雅黑" panose="020B0503020204020204" pitchFamily="34" charset="-122"/>
              </a:rPr>
              <a:t>KV</a:t>
            </a:r>
            <a:r>
              <a:rPr lang="zh-CN" altLang="en-US" sz="1600" dirty="0" smtClean="0">
                <a:latin typeface="微软雅黑" panose="020B0503020204020204" pitchFamily="34" charset="-122"/>
                <a:ea typeface="微软雅黑" panose="020B0503020204020204" pitchFamily="34" charset="-122"/>
              </a:rPr>
              <a:t>的标准模型数据存储在</a:t>
            </a:r>
            <a:r>
              <a:rPr lang="en-US" altLang="zh-CN" sz="1600" dirty="0"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数据总线上，并由省</a:t>
            </a:r>
            <a:r>
              <a:rPr lang="en-US" altLang="zh-CN" sz="1600" dirty="0"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上传至集团</a:t>
            </a:r>
            <a:r>
              <a:rPr lang="en-US" altLang="zh-CN" sz="1600" dirty="0"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19" name="圆角矩形 18"/>
          <p:cNvSpPr/>
          <p:nvPr/>
        </p:nvSpPr>
        <p:spPr>
          <a:xfrm>
            <a:off x="270849" y="5925643"/>
            <a:ext cx="4140000" cy="540000"/>
          </a:xfrm>
          <a:prstGeom prst="roundRect">
            <a:avLst>
              <a:gd name="adj" fmla="val 9341"/>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a:solidFill>
                <a:schemeClr val="tx1">
                  <a:lumMod val="50000"/>
                  <a:lumOff val="50000"/>
                </a:schemeClr>
              </a:solidFill>
              <a:latin typeface="微软雅黑" pitchFamily="34" charset="-122"/>
              <a:ea typeface="微软雅黑" pitchFamily="34" charset="-122"/>
            </a:endParaRPr>
          </a:p>
          <a:p>
            <a:pPr algn="ctr"/>
            <a:r>
              <a:rPr lang="zh-CN" altLang="en-US" sz="2000" dirty="0" smtClean="0">
                <a:solidFill>
                  <a:schemeClr val="tx1">
                    <a:lumMod val="50000"/>
                    <a:lumOff val="50000"/>
                  </a:schemeClr>
                </a:solidFill>
                <a:latin typeface="微软雅黑" pitchFamily="34" charset="-122"/>
                <a:ea typeface="微软雅黑" pitchFamily="34" charset="-122"/>
              </a:rPr>
              <a:t>上海省</a:t>
            </a:r>
            <a:r>
              <a:rPr lang="en-US" altLang="zh-CN" sz="2000" dirty="0">
                <a:solidFill>
                  <a:schemeClr val="tx1">
                    <a:lumMod val="50000"/>
                    <a:lumOff val="50000"/>
                  </a:schemeClr>
                </a:solidFill>
                <a:latin typeface="微软雅黑" pitchFamily="34" charset="-122"/>
                <a:ea typeface="微软雅黑" pitchFamily="34" charset="-122"/>
              </a:rPr>
              <a:t>O</a:t>
            </a:r>
            <a:r>
              <a:rPr lang="zh-CN" altLang="en-US" sz="2000" dirty="0">
                <a:solidFill>
                  <a:schemeClr val="tx1">
                    <a:lumMod val="50000"/>
                    <a:lumOff val="50000"/>
                  </a:schemeClr>
                </a:solidFill>
                <a:latin typeface="微软雅黑" pitchFamily="34" charset="-122"/>
                <a:ea typeface="微软雅黑" pitchFamily="34" charset="-122"/>
              </a:rPr>
              <a:t>域业务系统</a:t>
            </a:r>
            <a:endParaRPr lang="en-US" altLang="zh-CN" sz="2000" dirty="0" smtClean="0">
              <a:solidFill>
                <a:schemeClr val="tx1">
                  <a:lumMod val="50000"/>
                  <a:lumOff val="50000"/>
                </a:schemeClr>
              </a:solidFill>
              <a:latin typeface="微软雅黑" pitchFamily="34" charset="-122"/>
              <a:ea typeface="微软雅黑" pitchFamily="34" charset="-122"/>
            </a:endParaRPr>
          </a:p>
          <a:p>
            <a:pPr algn="ctr"/>
            <a:endParaRPr lang="zh-CN" altLang="en-US" dirty="0">
              <a:solidFill>
                <a:schemeClr val="tx1">
                  <a:lumMod val="50000"/>
                  <a:lumOff val="50000"/>
                </a:schemeClr>
              </a:solidFill>
              <a:latin typeface="微软雅黑" pitchFamily="34" charset="-122"/>
              <a:ea typeface="微软雅黑" pitchFamily="34" charset="-122"/>
            </a:endParaRPr>
          </a:p>
        </p:txBody>
      </p:sp>
      <p:sp>
        <p:nvSpPr>
          <p:cNvPr id="21" name="圆角矩形 20"/>
          <p:cNvSpPr/>
          <p:nvPr/>
        </p:nvSpPr>
        <p:spPr>
          <a:xfrm>
            <a:off x="307087" y="3369299"/>
            <a:ext cx="4087514" cy="514388"/>
          </a:xfrm>
          <a:prstGeom prst="roundRect">
            <a:avLst>
              <a:gd name="adj" fmla="val 9341"/>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800" dirty="0" smtClean="0">
                <a:solidFill>
                  <a:schemeClr val="tx1">
                    <a:lumMod val="50000"/>
                    <a:lumOff val="50000"/>
                  </a:schemeClr>
                </a:solidFill>
                <a:latin typeface="微软雅黑" pitchFamily="34" charset="-122"/>
                <a:ea typeface="微软雅黑" pitchFamily="34" charset="-122"/>
              </a:rPr>
              <a:t>上海市</a:t>
            </a:r>
            <a:r>
              <a:rPr lang="en-US" altLang="zh-CN" sz="1800" dirty="0" smtClean="0">
                <a:solidFill>
                  <a:schemeClr val="tx1">
                    <a:lumMod val="50000"/>
                    <a:lumOff val="50000"/>
                  </a:schemeClr>
                </a:solidFill>
                <a:latin typeface="微软雅黑" pitchFamily="34" charset="-122"/>
                <a:ea typeface="微软雅黑" pitchFamily="34" charset="-122"/>
              </a:rPr>
              <a:t>OIP</a:t>
            </a:r>
            <a:r>
              <a:rPr lang="zh-CN" altLang="en-US" sz="1800" dirty="0" smtClean="0">
                <a:solidFill>
                  <a:schemeClr val="tx1">
                    <a:lumMod val="50000"/>
                    <a:lumOff val="50000"/>
                  </a:schemeClr>
                </a:solidFill>
                <a:latin typeface="微软雅黑" pitchFamily="34" charset="-122"/>
                <a:ea typeface="微软雅黑" pitchFamily="34" charset="-122"/>
              </a:rPr>
              <a:t>系统</a:t>
            </a:r>
            <a:endParaRPr lang="en-US" altLang="zh-CN" sz="1800" dirty="0" smtClean="0">
              <a:solidFill>
                <a:schemeClr val="tx1">
                  <a:lumMod val="50000"/>
                  <a:lumOff val="50000"/>
                </a:schemeClr>
              </a:solidFill>
              <a:latin typeface="微软雅黑" pitchFamily="34" charset="-122"/>
              <a:ea typeface="微软雅黑" pitchFamily="34" charset="-122"/>
            </a:endParaRPr>
          </a:p>
          <a:p>
            <a:pPr algn="ctr"/>
            <a:r>
              <a:rPr lang="zh-CN" altLang="en-US" sz="1600" dirty="0" smtClean="0">
                <a:solidFill>
                  <a:schemeClr val="tx1">
                    <a:lumMod val="50000"/>
                    <a:lumOff val="50000"/>
                  </a:schemeClr>
                </a:solidFill>
                <a:latin typeface="微软雅黑" pitchFamily="34" charset="-122"/>
                <a:ea typeface="微软雅黑" pitchFamily="34" charset="-122"/>
              </a:rPr>
              <a:t>（</a:t>
            </a:r>
            <a:r>
              <a:rPr lang="en-US" altLang="zh-CN" sz="1600" dirty="0" smtClean="0">
                <a:solidFill>
                  <a:schemeClr val="tx1">
                    <a:lumMod val="50000"/>
                    <a:lumOff val="50000"/>
                  </a:schemeClr>
                </a:solidFill>
                <a:latin typeface="微软雅黑" pitchFamily="34" charset="-122"/>
                <a:ea typeface="微软雅黑" pitchFamily="34" charset="-122"/>
              </a:rPr>
              <a:t>KV</a:t>
            </a:r>
            <a:r>
              <a:rPr lang="zh-CN" altLang="en-US" sz="1600" dirty="0" smtClean="0">
                <a:solidFill>
                  <a:schemeClr val="tx1">
                    <a:lumMod val="50000"/>
                    <a:lumOff val="50000"/>
                  </a:schemeClr>
                </a:solidFill>
                <a:latin typeface="微软雅黑" pitchFamily="34" charset="-122"/>
                <a:ea typeface="微软雅黑" pitchFamily="34" charset="-122"/>
              </a:rPr>
              <a:t>标准模型存储）</a:t>
            </a:r>
            <a:endParaRPr lang="en-US" altLang="zh-CN" sz="1600" dirty="0">
              <a:solidFill>
                <a:schemeClr val="tx1">
                  <a:lumMod val="50000"/>
                  <a:lumOff val="50000"/>
                </a:schemeClr>
              </a:solidFill>
              <a:latin typeface="微软雅黑" pitchFamily="34" charset="-122"/>
              <a:ea typeface="微软雅黑" pitchFamily="34" charset="-122"/>
            </a:endParaRPr>
          </a:p>
        </p:txBody>
      </p:sp>
      <p:cxnSp>
        <p:nvCxnSpPr>
          <p:cNvPr id="22" name="直线箭头连接符 82"/>
          <p:cNvCxnSpPr>
            <a:stCxn id="12" idx="0"/>
            <a:endCxn id="4" idx="2"/>
          </p:cNvCxnSpPr>
          <p:nvPr/>
        </p:nvCxnSpPr>
        <p:spPr>
          <a:xfrm flipH="1" flipV="1">
            <a:off x="2344568" y="3990710"/>
            <a:ext cx="1105" cy="312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a:stCxn id="19" idx="0"/>
            <a:endCxn id="10" idx="2"/>
          </p:cNvCxnSpPr>
          <p:nvPr/>
        </p:nvCxnSpPr>
        <p:spPr>
          <a:xfrm flipV="1">
            <a:off x="2340849" y="5612649"/>
            <a:ext cx="0" cy="3129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圆角矩形 27"/>
          <p:cNvSpPr/>
          <p:nvPr/>
        </p:nvSpPr>
        <p:spPr>
          <a:xfrm>
            <a:off x="270849" y="1695131"/>
            <a:ext cx="4140000" cy="468000"/>
          </a:xfrm>
          <a:prstGeom prst="roundRect">
            <a:avLst>
              <a:gd name="adj" fmla="val 9341"/>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集团</a:t>
            </a:r>
            <a:r>
              <a:rPr lang="zh-CN" altLang="en-US" sz="1600" dirty="0">
                <a:solidFill>
                  <a:schemeClr val="tx1">
                    <a:lumMod val="50000"/>
                    <a:lumOff val="50000"/>
                  </a:schemeClr>
                </a:solidFill>
                <a:latin typeface="微软雅黑" pitchFamily="34" charset="-122"/>
                <a:ea typeface="微软雅黑" pitchFamily="34" charset="-122"/>
              </a:rPr>
              <a:t>网分</a:t>
            </a:r>
          </a:p>
        </p:txBody>
      </p:sp>
      <p:cxnSp>
        <p:nvCxnSpPr>
          <p:cNvPr id="30" name="直接箭头连接符 29"/>
          <p:cNvCxnSpPr>
            <a:stCxn id="15" idx="0"/>
            <a:endCxn id="28" idx="2"/>
          </p:cNvCxnSpPr>
          <p:nvPr/>
        </p:nvCxnSpPr>
        <p:spPr>
          <a:xfrm flipV="1">
            <a:off x="2340849" y="2163131"/>
            <a:ext cx="0" cy="312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2998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 y="97468"/>
            <a:ext cx="9144000" cy="523220"/>
          </a:xfrm>
          <a:prstGeom prst="rect">
            <a:avLst/>
          </a:prstGeom>
          <a:noFill/>
        </p:spPr>
        <p:txBody>
          <a:bodyPr wrap="square" rtlCol="0">
            <a:spAutoFit/>
          </a:bodyPr>
          <a:lstStyle/>
          <a:p>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功能</a:t>
            </a:r>
            <a:r>
              <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rPr>
              <a:t>描述</a:t>
            </a: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en-US" altLang="zh-CN" sz="2800" dirty="0" smtClean="0">
                <a:solidFill>
                  <a:schemeClr val="tx2">
                    <a:lumMod val="60000"/>
                    <a:lumOff val="40000"/>
                  </a:schemeClr>
                </a:solidFill>
                <a:latin typeface="微软雅黑" panose="020B0503020204020204" pitchFamily="34" charset="-122"/>
                <a:ea typeface="微软雅黑" panose="020B0503020204020204" pitchFamily="34" charset="-122"/>
              </a:rPr>
              <a:t>2/2</a:t>
            </a:r>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692696"/>
            <a:ext cx="9144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190993" y="2234402"/>
            <a:ext cx="5923496" cy="3045484"/>
          </a:xfrm>
          <a:prstGeom prst="rect">
            <a:avLst/>
          </a:prstGeom>
          <a:solidFill>
            <a:schemeClr val="accent3">
              <a:lumMod val="40000"/>
              <a:lumOff val="60000"/>
            </a:schemeClr>
          </a:solidFill>
          <a:ln w="3175">
            <a:solidFill>
              <a:srgbClr val="C3D69B"/>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6" tIns="45698" rIns="91396" bIns="45698" numCol="1" rtlCol="0" anchor="ctr" anchorCtr="1" compatLnSpc="1">
            <a:prstTxWarp prst="textNoShape">
              <a:avLst/>
            </a:prstTxWarp>
          </a:bodyPr>
          <a:lstStyle/>
          <a:p>
            <a:pPr algn="ctr" defTabSz="914400" fontAlgn="base">
              <a:lnSpc>
                <a:spcPct val="90000"/>
              </a:lnSpc>
              <a:spcBef>
                <a:spcPct val="50000"/>
              </a:spcBef>
              <a:spcAft>
                <a:spcPct val="0"/>
              </a:spcAft>
              <a:buClr>
                <a:srgbClr val="FF0000"/>
              </a:buClr>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6" name="直接箭头连接符 23"/>
          <p:cNvCxnSpPr>
            <a:stCxn id="9" idx="0"/>
            <a:endCxn id="10" idx="2"/>
          </p:cNvCxnSpPr>
          <p:nvPr/>
        </p:nvCxnSpPr>
        <p:spPr bwMode="auto">
          <a:xfrm rot="5400000" flipH="1" flipV="1">
            <a:off x="1132797" y="4739161"/>
            <a:ext cx="640704" cy="1341158"/>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sp>
        <p:nvSpPr>
          <p:cNvPr id="8" name="圆角矩形 7"/>
          <p:cNvSpPr/>
          <p:nvPr/>
        </p:nvSpPr>
        <p:spPr>
          <a:xfrm>
            <a:off x="123641" y="5457949"/>
            <a:ext cx="5990848" cy="1384658"/>
          </a:xfrm>
          <a:prstGeom prst="roundRect">
            <a:avLst>
              <a:gd name="adj" fmla="val 9794"/>
            </a:avLst>
          </a:prstGeom>
          <a:noFill/>
          <a:ln w="9525" cap="flat" cmpd="sng" algn="ctr">
            <a:solidFill>
              <a:srgbClr val="F7964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圆角矩形 8"/>
          <p:cNvSpPr/>
          <p:nvPr/>
        </p:nvSpPr>
        <p:spPr>
          <a:xfrm>
            <a:off x="344985" y="5730092"/>
            <a:ext cx="875170" cy="952051"/>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400" b="1" kern="0" dirty="0" smtClean="0">
                <a:latin typeface="微软雅黑" pitchFamily="34" charset="-122"/>
                <a:ea typeface="微软雅黑" pitchFamily="34" charset="-122"/>
              </a:rPr>
              <a:t>省开通</a:t>
            </a:r>
            <a:endParaRPr lang="zh-CN" altLang="en-US" sz="1400" b="1" kern="0" dirty="0">
              <a:latin typeface="微软雅黑" pitchFamily="34" charset="-122"/>
              <a:ea typeface="微软雅黑" pitchFamily="34" charset="-122"/>
            </a:endParaRPr>
          </a:p>
        </p:txBody>
      </p:sp>
      <p:sp>
        <p:nvSpPr>
          <p:cNvPr id="10" name="圆角矩形 9"/>
          <p:cNvSpPr/>
          <p:nvPr/>
        </p:nvSpPr>
        <p:spPr>
          <a:xfrm>
            <a:off x="894386" y="4672103"/>
            <a:ext cx="2458684"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数据同步层</a:t>
            </a:r>
            <a:endParaRPr lang="en-US" altLang="zh-CN" sz="1600" b="1" kern="0" dirty="0">
              <a:latin typeface="微软雅黑" pitchFamily="34" charset="-122"/>
              <a:ea typeface="微软雅黑" pitchFamily="34" charset="-122"/>
            </a:endParaRPr>
          </a:p>
        </p:txBody>
      </p:sp>
      <p:sp>
        <p:nvSpPr>
          <p:cNvPr id="11" name="文本框 10"/>
          <p:cNvSpPr txBox="1"/>
          <p:nvPr/>
        </p:nvSpPr>
        <p:spPr>
          <a:xfrm>
            <a:off x="272413" y="2786886"/>
            <a:ext cx="483163" cy="2246769"/>
          </a:xfrm>
          <a:prstGeom prst="rect">
            <a:avLst/>
          </a:prstGeom>
          <a:noFill/>
        </p:spPr>
        <p:txBody>
          <a:bodyPr wrap="square" rtlCol="0">
            <a:spAutoFit/>
          </a:bodyPr>
          <a:lstStyle/>
          <a:p>
            <a:r>
              <a:rPr kumimoji="1" lang="zh-CN" altLang="en-US" sz="2000" dirty="0" smtClean="0">
                <a:latin typeface="微软雅黑"/>
                <a:ea typeface="微软雅黑"/>
                <a:cs typeface="微软雅黑"/>
              </a:rPr>
              <a:t>统一模型转给库</a:t>
            </a:r>
            <a:endParaRPr kumimoji="1" lang="en-US" altLang="zh-CN" sz="2000" dirty="0" smtClean="0">
              <a:latin typeface="微软雅黑"/>
              <a:ea typeface="微软雅黑"/>
              <a:cs typeface="微软雅黑"/>
            </a:endParaRPr>
          </a:p>
        </p:txBody>
      </p:sp>
      <p:sp>
        <p:nvSpPr>
          <p:cNvPr id="12" name="圆角矩形 11"/>
          <p:cNvSpPr/>
          <p:nvPr/>
        </p:nvSpPr>
        <p:spPr>
          <a:xfrm>
            <a:off x="1518384" y="5730092"/>
            <a:ext cx="875170" cy="952051"/>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400" b="1" kern="0" dirty="0" smtClean="0">
                <a:latin typeface="微软雅黑" pitchFamily="34" charset="-122"/>
                <a:ea typeface="微软雅黑" pitchFamily="34" charset="-122"/>
              </a:rPr>
              <a:t>省激活</a:t>
            </a:r>
            <a:endParaRPr lang="zh-CN" altLang="en-US" sz="1400" b="1" kern="0" dirty="0">
              <a:latin typeface="微软雅黑" pitchFamily="34" charset="-122"/>
              <a:ea typeface="微软雅黑" pitchFamily="34" charset="-122"/>
            </a:endParaRPr>
          </a:p>
        </p:txBody>
      </p:sp>
      <p:sp>
        <p:nvSpPr>
          <p:cNvPr id="13" name="圆角矩形 12"/>
          <p:cNvSpPr/>
          <p:nvPr/>
        </p:nvSpPr>
        <p:spPr>
          <a:xfrm>
            <a:off x="2712851" y="5714753"/>
            <a:ext cx="875170" cy="952051"/>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400" b="1" kern="0" dirty="0" smtClean="0">
                <a:latin typeface="微软雅黑" pitchFamily="34" charset="-122"/>
                <a:ea typeface="微软雅黑" pitchFamily="34" charset="-122"/>
              </a:rPr>
              <a:t>客保</a:t>
            </a:r>
            <a:endParaRPr lang="zh-CN" altLang="en-US" sz="1400" b="1" kern="0" dirty="0">
              <a:latin typeface="微软雅黑" pitchFamily="34" charset="-122"/>
              <a:ea typeface="微软雅黑" pitchFamily="34" charset="-122"/>
            </a:endParaRPr>
          </a:p>
        </p:txBody>
      </p:sp>
      <p:sp>
        <p:nvSpPr>
          <p:cNvPr id="14" name="圆角矩形 13"/>
          <p:cNvSpPr/>
          <p:nvPr/>
        </p:nvSpPr>
        <p:spPr>
          <a:xfrm>
            <a:off x="3921851" y="5714753"/>
            <a:ext cx="875170" cy="952051"/>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400" b="1" kern="0" dirty="0" smtClean="0">
                <a:latin typeface="微软雅黑" pitchFamily="34" charset="-122"/>
                <a:ea typeface="微软雅黑" pitchFamily="34" charset="-122"/>
              </a:rPr>
              <a:t>预处理</a:t>
            </a:r>
            <a:endParaRPr lang="zh-CN" altLang="en-US" sz="1400" b="1" kern="0" dirty="0">
              <a:latin typeface="微软雅黑" pitchFamily="34" charset="-122"/>
              <a:ea typeface="微软雅黑" pitchFamily="34" charset="-122"/>
            </a:endParaRPr>
          </a:p>
        </p:txBody>
      </p:sp>
      <p:sp>
        <p:nvSpPr>
          <p:cNvPr id="15" name="圆角矩形 14"/>
          <p:cNvSpPr/>
          <p:nvPr/>
        </p:nvSpPr>
        <p:spPr>
          <a:xfrm>
            <a:off x="5091294" y="5730092"/>
            <a:ext cx="875170" cy="952051"/>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en-US" altLang="zh-CN" sz="1400" b="1" kern="0" dirty="0" smtClean="0">
                <a:latin typeface="微软雅黑" pitchFamily="34" charset="-122"/>
                <a:ea typeface="微软雅黑" pitchFamily="34" charset="-122"/>
              </a:rPr>
              <a:t>AAA</a:t>
            </a:r>
            <a:endParaRPr lang="zh-CN" altLang="en-US" sz="1400" b="1" kern="0" dirty="0">
              <a:latin typeface="微软雅黑" pitchFamily="34" charset="-122"/>
              <a:ea typeface="微软雅黑" pitchFamily="34" charset="-122"/>
            </a:endParaRPr>
          </a:p>
        </p:txBody>
      </p:sp>
      <p:sp>
        <p:nvSpPr>
          <p:cNvPr id="16" name="圆角矩形 15"/>
          <p:cNvSpPr/>
          <p:nvPr/>
        </p:nvSpPr>
        <p:spPr>
          <a:xfrm>
            <a:off x="894386" y="3953645"/>
            <a:ext cx="2458684"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数据筛选层</a:t>
            </a:r>
            <a:endParaRPr lang="en-US" altLang="zh-CN" sz="1600" b="1" kern="0" dirty="0">
              <a:latin typeface="微软雅黑" pitchFamily="34" charset="-122"/>
              <a:ea typeface="微软雅黑" pitchFamily="34" charset="-122"/>
            </a:endParaRPr>
          </a:p>
        </p:txBody>
      </p:sp>
      <p:sp>
        <p:nvSpPr>
          <p:cNvPr id="17" name="圆角矩形 16"/>
          <p:cNvSpPr/>
          <p:nvPr/>
        </p:nvSpPr>
        <p:spPr>
          <a:xfrm>
            <a:off x="919785" y="3253324"/>
            <a:ext cx="2433285"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数据转换层</a:t>
            </a:r>
            <a:endParaRPr lang="en-US" altLang="zh-CN" sz="1600" b="1" kern="0" dirty="0">
              <a:latin typeface="微软雅黑" pitchFamily="34" charset="-122"/>
              <a:ea typeface="微软雅黑" pitchFamily="34" charset="-122"/>
            </a:endParaRPr>
          </a:p>
        </p:txBody>
      </p:sp>
      <p:cxnSp>
        <p:nvCxnSpPr>
          <p:cNvPr id="18" name="直接箭头连接符 23"/>
          <p:cNvCxnSpPr>
            <a:stCxn id="12" idx="0"/>
          </p:cNvCxnSpPr>
          <p:nvPr/>
        </p:nvCxnSpPr>
        <p:spPr bwMode="auto">
          <a:xfrm rot="5400000" flipH="1" flipV="1">
            <a:off x="1719497" y="5325860"/>
            <a:ext cx="640704" cy="167761"/>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cxnSp>
        <p:nvCxnSpPr>
          <p:cNvPr id="19" name="直接箭头连接符 23"/>
          <p:cNvCxnSpPr>
            <a:stCxn id="15" idx="0"/>
            <a:endCxn id="10" idx="2"/>
          </p:cNvCxnSpPr>
          <p:nvPr/>
        </p:nvCxnSpPr>
        <p:spPr bwMode="auto">
          <a:xfrm rot="16200000" flipV="1">
            <a:off x="3505952" y="3707164"/>
            <a:ext cx="640704" cy="3405151"/>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cxnSp>
        <p:nvCxnSpPr>
          <p:cNvPr id="20" name="直接箭头连接符 23"/>
          <p:cNvCxnSpPr>
            <a:stCxn id="14" idx="0"/>
            <a:endCxn id="10" idx="2"/>
          </p:cNvCxnSpPr>
          <p:nvPr/>
        </p:nvCxnSpPr>
        <p:spPr bwMode="auto">
          <a:xfrm rot="16200000" flipV="1">
            <a:off x="2928900" y="4284217"/>
            <a:ext cx="625365" cy="2235708"/>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cxnSp>
        <p:nvCxnSpPr>
          <p:cNvPr id="21" name="直接箭头连接符 23"/>
          <p:cNvCxnSpPr>
            <a:stCxn id="13" idx="0"/>
            <a:endCxn id="10" idx="2"/>
          </p:cNvCxnSpPr>
          <p:nvPr/>
        </p:nvCxnSpPr>
        <p:spPr bwMode="auto">
          <a:xfrm rot="16200000" flipV="1">
            <a:off x="2324400" y="4888717"/>
            <a:ext cx="625365" cy="1026708"/>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sp>
        <p:nvSpPr>
          <p:cNvPr id="22" name="圆角矩形 21"/>
          <p:cNvSpPr/>
          <p:nvPr/>
        </p:nvSpPr>
        <p:spPr>
          <a:xfrm>
            <a:off x="919785" y="2589294"/>
            <a:ext cx="2433285"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数据清洗层</a:t>
            </a:r>
            <a:endParaRPr lang="en-US" altLang="zh-CN" sz="1600" b="1" kern="0" dirty="0">
              <a:latin typeface="微软雅黑" pitchFamily="34" charset="-122"/>
              <a:ea typeface="微软雅黑" pitchFamily="34" charset="-122"/>
            </a:endParaRPr>
          </a:p>
        </p:txBody>
      </p:sp>
      <p:cxnSp>
        <p:nvCxnSpPr>
          <p:cNvPr id="23" name="直接箭头连接符 23"/>
          <p:cNvCxnSpPr>
            <a:stCxn id="10" idx="0"/>
            <a:endCxn id="16" idx="3"/>
          </p:cNvCxnSpPr>
          <p:nvPr/>
        </p:nvCxnSpPr>
        <p:spPr bwMode="auto">
          <a:xfrm rot="5400000" flipH="1" flipV="1">
            <a:off x="2483492" y="3802525"/>
            <a:ext cx="509815" cy="1229342"/>
          </a:xfrm>
          <a:prstGeom prst="bentConnector4">
            <a:avLst>
              <a:gd name="adj1" fmla="val 29537"/>
              <a:gd name="adj2" fmla="val 118595"/>
            </a:avLst>
          </a:prstGeom>
          <a:noFill/>
          <a:ln w="28575" cap="flat" cmpd="sng" algn="ctr">
            <a:solidFill>
              <a:schemeClr val="accent1">
                <a:lumMod val="75000"/>
              </a:schemeClr>
            </a:solidFill>
            <a:prstDash val="solid"/>
            <a:round/>
            <a:headEnd type="none" w="med" len="med"/>
            <a:tailEnd type="triangle"/>
          </a:ln>
          <a:effectLst/>
        </p:spPr>
      </p:cxnSp>
      <p:cxnSp>
        <p:nvCxnSpPr>
          <p:cNvPr id="24" name="直接箭头连接符 23"/>
          <p:cNvCxnSpPr>
            <a:stCxn id="16" idx="0"/>
            <a:endCxn id="17" idx="3"/>
          </p:cNvCxnSpPr>
          <p:nvPr/>
        </p:nvCxnSpPr>
        <p:spPr bwMode="auto">
          <a:xfrm rot="5400000" flipH="1" flipV="1">
            <a:off x="2492560" y="3093135"/>
            <a:ext cx="491678" cy="1229342"/>
          </a:xfrm>
          <a:prstGeom prst="bentConnector4">
            <a:avLst>
              <a:gd name="adj1" fmla="val 28783"/>
              <a:gd name="adj2" fmla="val 118595"/>
            </a:avLst>
          </a:prstGeom>
          <a:noFill/>
          <a:ln w="28575" cap="flat" cmpd="sng" algn="ctr">
            <a:solidFill>
              <a:schemeClr val="accent1">
                <a:lumMod val="75000"/>
              </a:schemeClr>
            </a:solidFill>
            <a:prstDash val="solid"/>
            <a:round/>
            <a:headEnd type="none" w="med" len="med"/>
            <a:tailEnd type="triangle"/>
          </a:ln>
          <a:effectLst/>
        </p:spPr>
      </p:cxnSp>
      <p:cxnSp>
        <p:nvCxnSpPr>
          <p:cNvPr id="25" name="直接箭头连接符 23"/>
          <p:cNvCxnSpPr>
            <a:stCxn id="17" idx="0"/>
            <a:endCxn id="22" idx="3"/>
          </p:cNvCxnSpPr>
          <p:nvPr/>
        </p:nvCxnSpPr>
        <p:spPr bwMode="auto">
          <a:xfrm rot="5400000" flipH="1" flipV="1">
            <a:off x="2517056" y="2417310"/>
            <a:ext cx="455387" cy="1216642"/>
          </a:xfrm>
          <a:prstGeom prst="bentConnector4">
            <a:avLst>
              <a:gd name="adj1" fmla="val 27092"/>
              <a:gd name="adj2" fmla="val 118789"/>
            </a:avLst>
          </a:prstGeom>
          <a:noFill/>
          <a:ln w="28575" cap="flat" cmpd="sng" algn="ctr">
            <a:solidFill>
              <a:schemeClr val="accent1">
                <a:lumMod val="75000"/>
              </a:schemeClr>
            </a:solidFill>
            <a:prstDash val="solid"/>
            <a:round/>
            <a:headEnd type="none" w="med" len="med"/>
            <a:tailEnd type="triangle"/>
          </a:ln>
          <a:effectLst/>
        </p:spPr>
      </p:cxnSp>
      <p:sp>
        <p:nvSpPr>
          <p:cNvPr id="26" name="圆角矩形 25"/>
          <p:cNvSpPr/>
          <p:nvPr/>
        </p:nvSpPr>
        <p:spPr>
          <a:xfrm>
            <a:off x="3939994" y="2260128"/>
            <a:ext cx="2044614"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数据转换</a:t>
            </a:r>
            <a:endParaRPr lang="en-US" altLang="zh-CN" sz="1600" b="1" kern="0" dirty="0">
              <a:latin typeface="微软雅黑" pitchFamily="34" charset="-122"/>
              <a:ea typeface="微软雅黑" pitchFamily="34" charset="-122"/>
            </a:endParaRPr>
          </a:p>
        </p:txBody>
      </p:sp>
      <p:sp>
        <p:nvSpPr>
          <p:cNvPr id="27" name="圆角矩形 26"/>
          <p:cNvSpPr/>
          <p:nvPr/>
        </p:nvSpPr>
        <p:spPr>
          <a:xfrm>
            <a:off x="3939994" y="3362509"/>
            <a:ext cx="419443" cy="1836062"/>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600" b="1" kern="0" dirty="0" smtClean="0">
                <a:latin typeface="微软雅黑" pitchFamily="34" charset="-122"/>
                <a:ea typeface="微软雅黑" pitchFamily="34" charset="-122"/>
              </a:rPr>
              <a:t>规则引擎</a:t>
            </a:r>
            <a:endParaRPr lang="en-US" altLang="zh-CN" sz="1600" b="1" kern="0" dirty="0" smtClean="0">
              <a:latin typeface="微软雅黑" pitchFamily="34" charset="-122"/>
              <a:ea typeface="微软雅黑" pitchFamily="34" charset="-122"/>
            </a:endParaRPr>
          </a:p>
        </p:txBody>
      </p:sp>
      <p:sp>
        <p:nvSpPr>
          <p:cNvPr id="28" name="圆角矩形 27"/>
          <p:cNvSpPr/>
          <p:nvPr/>
        </p:nvSpPr>
        <p:spPr>
          <a:xfrm>
            <a:off x="4477610" y="3362508"/>
            <a:ext cx="448406" cy="182699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消息队列</a:t>
            </a:r>
            <a:endParaRPr lang="en-US" altLang="zh-CN" sz="1600" b="1" kern="0" dirty="0">
              <a:latin typeface="微软雅黑" pitchFamily="34" charset="-122"/>
              <a:ea typeface="微软雅黑" pitchFamily="34" charset="-122"/>
            </a:endParaRPr>
          </a:p>
        </p:txBody>
      </p:sp>
      <p:sp>
        <p:nvSpPr>
          <p:cNvPr id="29" name="圆角矩形 28"/>
          <p:cNvSpPr/>
          <p:nvPr/>
        </p:nvSpPr>
        <p:spPr>
          <a:xfrm>
            <a:off x="5055008" y="3362509"/>
            <a:ext cx="437586" cy="1826994"/>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定时任务</a:t>
            </a:r>
            <a:endParaRPr lang="en-US" altLang="zh-CN" sz="1600" b="1" kern="0" dirty="0">
              <a:latin typeface="微软雅黑" pitchFamily="34" charset="-122"/>
              <a:ea typeface="微软雅黑" pitchFamily="34" charset="-122"/>
            </a:endParaRPr>
          </a:p>
        </p:txBody>
      </p:sp>
      <p:sp>
        <p:nvSpPr>
          <p:cNvPr id="30" name="圆角矩形 29"/>
          <p:cNvSpPr/>
          <p:nvPr/>
        </p:nvSpPr>
        <p:spPr>
          <a:xfrm>
            <a:off x="5586188" y="3362509"/>
            <a:ext cx="380276" cy="1826994"/>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数据稽核</a:t>
            </a:r>
            <a:endParaRPr lang="en-US" altLang="zh-CN" sz="1600" b="1" kern="0" dirty="0">
              <a:latin typeface="微软雅黑" pitchFamily="34" charset="-122"/>
              <a:ea typeface="微软雅黑" pitchFamily="34" charset="-122"/>
            </a:endParaRPr>
          </a:p>
        </p:txBody>
      </p:sp>
      <p:sp>
        <p:nvSpPr>
          <p:cNvPr id="31" name="圆角矩形 30"/>
          <p:cNvSpPr/>
          <p:nvPr/>
        </p:nvSpPr>
        <p:spPr>
          <a:xfrm>
            <a:off x="308698" y="1628800"/>
            <a:ext cx="5715075" cy="356097"/>
          </a:xfrm>
          <a:prstGeom prst="roundRect">
            <a:avLst/>
          </a:prstGeom>
          <a:solidFill>
            <a:srgbClr val="2AA1D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lvl="0" algn="ctr" defTabSz="914400">
              <a:defRPr/>
            </a:pPr>
            <a:r>
              <a:rPr lang="zh-CN" altLang="en-US" sz="1400" b="1" kern="0" dirty="0" smtClean="0">
                <a:latin typeface="微软雅黑" pitchFamily="34" charset="-122"/>
                <a:ea typeface="微软雅黑" pitchFamily="34" charset="-122"/>
              </a:rPr>
              <a:t>省</a:t>
            </a:r>
            <a:r>
              <a:rPr lang="en-US" altLang="zh-CN" sz="1400" b="1" kern="0" dirty="0" smtClean="0">
                <a:latin typeface="微软雅黑" pitchFamily="34" charset="-122"/>
                <a:ea typeface="微软雅黑" pitchFamily="34" charset="-122"/>
              </a:rPr>
              <a:t>OIP</a:t>
            </a:r>
            <a:r>
              <a:rPr lang="zh-CN" altLang="en-US" sz="1400" b="1" kern="0" dirty="0" smtClean="0">
                <a:latin typeface="微软雅黑" pitchFamily="34" charset="-122"/>
                <a:ea typeface="微软雅黑" pitchFamily="34" charset="-122"/>
              </a:rPr>
              <a:t>（数据总线）</a:t>
            </a:r>
            <a:endParaRPr lang="zh-CN" altLang="en-US" sz="1400" b="1" kern="0" dirty="0">
              <a:latin typeface="微软雅黑" pitchFamily="34" charset="-122"/>
              <a:ea typeface="微软雅黑" pitchFamily="34" charset="-122"/>
            </a:endParaRPr>
          </a:p>
        </p:txBody>
      </p:sp>
      <p:cxnSp>
        <p:nvCxnSpPr>
          <p:cNvPr id="32" name="直接箭头连接符 23"/>
          <p:cNvCxnSpPr>
            <a:stCxn id="22" idx="0"/>
            <a:endCxn id="34" idx="1"/>
          </p:cNvCxnSpPr>
          <p:nvPr/>
        </p:nvCxnSpPr>
        <p:spPr bwMode="auto">
          <a:xfrm rot="16200000" flipH="1">
            <a:off x="2794026" y="1931695"/>
            <a:ext cx="470227" cy="1785424"/>
          </a:xfrm>
          <a:prstGeom prst="bentConnector4">
            <a:avLst>
              <a:gd name="adj1" fmla="val -48615"/>
              <a:gd name="adj2" fmla="val 84072"/>
            </a:avLst>
          </a:prstGeom>
          <a:noFill/>
          <a:ln w="28575" cap="flat" cmpd="sng" algn="ctr">
            <a:solidFill>
              <a:schemeClr val="accent1">
                <a:lumMod val="75000"/>
              </a:schemeClr>
            </a:solidFill>
            <a:prstDash val="solid"/>
            <a:round/>
            <a:headEnd type="none" w="med" len="med"/>
            <a:tailEnd type="triangle"/>
          </a:ln>
          <a:effectLst/>
        </p:spPr>
      </p:cxnSp>
      <p:cxnSp>
        <p:nvCxnSpPr>
          <p:cNvPr id="33" name="直接箭头连接符 23"/>
          <p:cNvCxnSpPr>
            <a:stCxn id="26" idx="0"/>
            <a:endCxn id="31" idx="2"/>
          </p:cNvCxnSpPr>
          <p:nvPr/>
        </p:nvCxnSpPr>
        <p:spPr bwMode="auto">
          <a:xfrm rot="16200000" flipV="1">
            <a:off x="3926654" y="1224480"/>
            <a:ext cx="275231" cy="1796065"/>
          </a:xfrm>
          <a:prstGeom prst="bentConnector3">
            <a:avLst>
              <a:gd name="adj1" fmla="val 50000"/>
            </a:avLst>
          </a:prstGeom>
          <a:noFill/>
          <a:ln w="28575" cap="flat" cmpd="sng" algn="ctr">
            <a:solidFill>
              <a:schemeClr val="accent1">
                <a:lumMod val="75000"/>
              </a:schemeClr>
            </a:solidFill>
            <a:prstDash val="solid"/>
            <a:round/>
            <a:headEnd type="none" w="med" len="med"/>
            <a:tailEnd type="triangle"/>
          </a:ln>
          <a:effectLst/>
        </p:spPr>
      </p:cxnSp>
      <p:sp>
        <p:nvSpPr>
          <p:cNvPr id="34" name="圆角矩形 33"/>
          <p:cNvSpPr/>
          <p:nvPr/>
        </p:nvSpPr>
        <p:spPr>
          <a:xfrm>
            <a:off x="3921852" y="2850878"/>
            <a:ext cx="2044614" cy="417285"/>
          </a:xfrm>
          <a:prstGeom prst="roundRect">
            <a:avLst/>
          </a:prstGeom>
          <a:solidFill>
            <a:schemeClr val="tx2">
              <a:lumMod val="40000"/>
              <a:lumOff val="60000"/>
            </a:schemeClr>
          </a:solidFill>
          <a:ln w="38100" cap="flat" cmpd="sng" algn="ctr">
            <a:solidFill>
              <a:schemeClr val="tx2">
                <a:lumMod val="40000"/>
                <a:lumOff val="60000"/>
              </a:schemeClr>
            </a:solidFill>
            <a:prstDash val="solid"/>
          </a:ln>
          <a:effectLst>
            <a:outerShdw blurRad="40000" dist="23000" dir="5400000" rotWithShape="0">
              <a:srgbClr val="000000">
                <a:alpha val="35000"/>
              </a:srgbClr>
            </a:outerShdw>
          </a:effectLst>
        </p:spPr>
        <p:txBody>
          <a:bodyPr rtlCol="0" anchor="ctr"/>
          <a:lstStyle/>
          <a:p>
            <a:pPr algn="ctr"/>
            <a:r>
              <a:rPr lang="zh-CN" altLang="en-US" sz="1600" b="1" kern="0" dirty="0">
                <a:latin typeface="微软雅黑" pitchFamily="34" charset="-122"/>
                <a:ea typeface="微软雅黑" pitchFamily="34" charset="-122"/>
              </a:rPr>
              <a:t>数据上传层</a:t>
            </a:r>
            <a:endParaRPr lang="en-US" altLang="zh-CN" sz="1600" b="1" kern="0" dirty="0">
              <a:latin typeface="微软雅黑" pitchFamily="34" charset="-122"/>
              <a:ea typeface="微软雅黑" pitchFamily="34" charset="-122"/>
            </a:endParaRPr>
          </a:p>
        </p:txBody>
      </p:sp>
      <p:cxnSp>
        <p:nvCxnSpPr>
          <p:cNvPr id="35" name="肘形连接符 34"/>
          <p:cNvCxnSpPr>
            <a:stCxn id="34" idx="0"/>
            <a:endCxn id="26" idx="1"/>
          </p:cNvCxnSpPr>
          <p:nvPr/>
        </p:nvCxnSpPr>
        <p:spPr>
          <a:xfrm rot="16200000" flipV="1">
            <a:off x="4251024" y="2157742"/>
            <a:ext cx="382107" cy="1004165"/>
          </a:xfrm>
          <a:prstGeom prst="bentConnector4">
            <a:avLst>
              <a:gd name="adj1" fmla="val 22698"/>
              <a:gd name="adj2" fmla="val 124572"/>
            </a:avLst>
          </a:prstGeom>
          <a:noFill/>
          <a:ln w="28575" cap="flat" cmpd="sng" algn="ctr">
            <a:solidFill>
              <a:schemeClr val="accent1">
                <a:lumMod val="75000"/>
              </a:schemeClr>
            </a:solidFill>
            <a:prstDash val="solid"/>
            <a:round/>
            <a:headEnd type="none" w="med" len="med"/>
            <a:tailEnd type="triangle"/>
          </a:ln>
          <a:effectLst/>
        </p:spPr>
      </p:cxnSp>
      <p:cxnSp>
        <p:nvCxnSpPr>
          <p:cNvPr id="36" name="直接连接符 35"/>
          <p:cNvCxnSpPr/>
          <p:nvPr/>
        </p:nvCxnSpPr>
        <p:spPr>
          <a:xfrm>
            <a:off x="0" y="692696"/>
            <a:ext cx="9144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0277" y="849152"/>
            <a:ext cx="9013260" cy="718601"/>
          </a:xfrm>
          <a:prstGeom prst="rect">
            <a:avLst/>
          </a:prstGeom>
          <a:solidFill>
            <a:schemeClr val="bg1"/>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5576" y="923234"/>
            <a:ext cx="8280920"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上海</a:t>
            </a:r>
            <a:r>
              <a:rPr lang="zh-CN" altLang="en-US" sz="1600" dirty="0" smtClean="0">
                <a:latin typeface="微软雅黑" panose="020B0503020204020204" pitchFamily="34" charset="-122"/>
                <a:ea typeface="微软雅黑" panose="020B0503020204020204" pitchFamily="34" charset="-122"/>
              </a:rPr>
              <a:t>电信统一模型装维库南向对接各个装维系统，通过数据同步将生产数据准实时的同步到统一模型装维库，并转换成统一</a:t>
            </a:r>
            <a:r>
              <a:rPr lang="en-US" altLang="zh-CN" sz="1600" dirty="0" smtClean="0">
                <a:latin typeface="微软雅黑" panose="020B0503020204020204" pitchFamily="34" charset="-122"/>
                <a:ea typeface="微软雅黑" panose="020B0503020204020204" pitchFamily="34" charset="-122"/>
              </a:rPr>
              <a:t>ER</a:t>
            </a:r>
            <a:r>
              <a:rPr lang="zh-CN" altLang="en-US" sz="1600" dirty="0" smtClean="0">
                <a:latin typeface="微软雅黑" panose="020B0503020204020204" pitchFamily="34" charset="-122"/>
                <a:ea typeface="微软雅黑" panose="020B0503020204020204" pitchFamily="34" charset="-122"/>
              </a:rPr>
              <a:t>模型及</a:t>
            </a:r>
            <a:r>
              <a:rPr lang="en-US" altLang="zh-CN" sz="1600" dirty="0" smtClean="0">
                <a:latin typeface="微软雅黑" panose="020B0503020204020204" pitchFamily="34" charset="-122"/>
                <a:ea typeface="微软雅黑" panose="020B0503020204020204" pitchFamily="34" charset="-122"/>
              </a:rPr>
              <a:t>KV</a:t>
            </a:r>
            <a:r>
              <a:rPr lang="zh-CN" altLang="en-US" sz="1600" dirty="0" smtClean="0">
                <a:latin typeface="微软雅黑" panose="020B0503020204020204" pitchFamily="34" charset="-122"/>
                <a:ea typeface="微软雅黑" panose="020B0503020204020204" pitchFamily="34" charset="-122"/>
              </a:rPr>
              <a:t>数据后通过</a:t>
            </a:r>
            <a:r>
              <a:rPr lang="en-US" altLang="zh-CN" sz="1600" dirty="0"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上传至集团</a:t>
            </a:r>
            <a:endParaRPr lang="zh-CN" altLang="en-US" sz="1600" dirty="0">
              <a:latin typeface="微软雅黑" panose="020B0503020204020204" pitchFamily="34" charset="-122"/>
              <a:ea typeface="微软雅黑" panose="020B0503020204020204" pitchFamily="34" charset="-122"/>
            </a:endParaRPr>
          </a:p>
        </p:txBody>
      </p:sp>
      <p:pic>
        <p:nvPicPr>
          <p:cNvPr id="39" name="Picture 1" descr="E:\Users\Administrator.dannier\AppData\Local\Microsoft\Windows\Temporary Internet Files\Content.IE5\U59Q6SGD\MC900434776[1].png"/>
          <p:cNvPicPr>
            <a:picLocks noChangeAspect="1" noChangeArrowheads="1"/>
          </p:cNvPicPr>
          <p:nvPr/>
        </p:nvPicPr>
        <p:blipFill>
          <a:blip r:embed="rId2" cstate="print"/>
          <a:srcRect/>
          <a:stretch>
            <a:fillRect/>
          </a:stretch>
        </p:blipFill>
        <p:spPr bwMode="auto">
          <a:xfrm>
            <a:off x="84306" y="837655"/>
            <a:ext cx="720725" cy="719137"/>
          </a:xfrm>
          <a:prstGeom prst="rect">
            <a:avLst/>
          </a:prstGeom>
          <a:noFill/>
          <a:ln w="9525">
            <a:noFill/>
            <a:miter lim="800000"/>
            <a:headEnd/>
            <a:tailEnd/>
          </a:ln>
        </p:spPr>
      </p:pic>
      <p:sp>
        <p:nvSpPr>
          <p:cNvPr id="40" name="对角圆角矩形 39"/>
          <p:cNvSpPr/>
          <p:nvPr/>
        </p:nvSpPr>
        <p:spPr>
          <a:xfrm>
            <a:off x="6228184" y="1700808"/>
            <a:ext cx="1132536" cy="282222"/>
          </a:xfrm>
          <a:prstGeom prst="round2DiagRect">
            <a:avLst/>
          </a:prstGeom>
          <a:solidFill>
            <a:srgbClr val="8EB4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方案特点</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41" name="直接连接符 9"/>
          <p:cNvCxnSpPr/>
          <p:nvPr/>
        </p:nvCxnSpPr>
        <p:spPr>
          <a:xfrm flipH="1">
            <a:off x="6228184" y="2070000"/>
            <a:ext cx="2725353" cy="0"/>
          </a:xfrm>
          <a:prstGeom prst="line">
            <a:avLst/>
          </a:prstGeom>
          <a:noFill/>
          <a:ln w="38100">
            <a:solidFill>
              <a:srgbClr val="8EB4E3"/>
            </a:solidFill>
            <a:prstDash val="solid"/>
          </a:ln>
          <a:effectLst/>
        </p:spPr>
        <p:style>
          <a:lnRef idx="1">
            <a:schemeClr val="accent1"/>
          </a:lnRef>
          <a:fillRef idx="3">
            <a:schemeClr val="accent1"/>
          </a:fillRef>
          <a:effectRef idx="2">
            <a:schemeClr val="accent1"/>
          </a:effectRef>
          <a:fontRef idx="minor">
            <a:schemeClr val="lt1"/>
          </a:fontRef>
        </p:style>
      </p:cxnSp>
      <p:sp>
        <p:nvSpPr>
          <p:cNvPr id="42" name="矩形 41"/>
          <p:cNvSpPr/>
          <p:nvPr/>
        </p:nvSpPr>
        <p:spPr>
          <a:xfrm>
            <a:off x="6147935" y="2070000"/>
            <a:ext cx="2888562" cy="4755148"/>
          </a:xfrm>
          <a:prstGeom prst="rect">
            <a:avLst/>
          </a:prstGeom>
        </p:spPr>
        <p:txBody>
          <a:bodyPr wrap="square">
            <a:spAutoFit/>
          </a:bodyPr>
          <a:lstStyle/>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上海统一模型装维库为独立建设模式，由中兴软创负责承建</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系统南向接口通过数据同步准实时的同步生成系统数据</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各源系统模型数据由统一模型库转换成标准</a:t>
            </a:r>
            <a:r>
              <a:rPr lang="en-US" altLang="zh-CN" sz="1600" dirty="0" smtClean="0">
                <a:latin typeface="微软雅黑" panose="020B0503020204020204" pitchFamily="34" charset="-122"/>
                <a:ea typeface="微软雅黑" panose="020B0503020204020204" pitchFamily="34" charset="-122"/>
              </a:rPr>
              <a:t>ER</a:t>
            </a:r>
            <a:r>
              <a:rPr lang="zh-CN" altLang="en-US" sz="1600" dirty="0" smtClean="0">
                <a:latin typeface="微软雅黑" panose="020B0503020204020204" pitchFamily="34" charset="-122"/>
                <a:ea typeface="微软雅黑" panose="020B0503020204020204" pitchFamily="34" charset="-122"/>
              </a:rPr>
              <a:t>数据，并转换成</a:t>
            </a:r>
            <a:r>
              <a:rPr lang="en-US" altLang="zh-CN" sz="1600" dirty="0" smtClean="0">
                <a:latin typeface="微软雅黑" panose="020B0503020204020204" pitchFamily="34" charset="-122"/>
                <a:ea typeface="微软雅黑" panose="020B0503020204020204" pitchFamily="34" charset="-122"/>
              </a:rPr>
              <a:t>KV</a:t>
            </a:r>
            <a:r>
              <a:rPr lang="zh-CN" altLang="en-US" sz="1600" dirty="0" smtClean="0">
                <a:latin typeface="微软雅黑" panose="020B0503020204020204" pitchFamily="34" charset="-122"/>
                <a:ea typeface="微软雅黑" panose="020B0503020204020204" pitchFamily="34" charset="-122"/>
              </a:rPr>
              <a:t>数据</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统一模型装维库将转换后的</a:t>
            </a:r>
            <a:r>
              <a:rPr lang="en-US" altLang="zh-CN" sz="1600" dirty="0" smtClean="0">
                <a:latin typeface="微软雅黑" panose="020B0503020204020204" pitchFamily="34" charset="-122"/>
                <a:ea typeface="微软雅黑" panose="020B0503020204020204" pitchFamily="34" charset="-122"/>
              </a:rPr>
              <a:t>KV</a:t>
            </a:r>
            <a:r>
              <a:rPr lang="zh-CN" altLang="en-US" sz="1600" dirty="0" smtClean="0">
                <a:latin typeface="微软雅黑" panose="020B0503020204020204" pitchFamily="34" charset="-122"/>
                <a:ea typeface="微软雅黑" panose="020B0503020204020204" pitchFamily="34" charset="-122"/>
              </a:rPr>
              <a:t>数据上传至省</a:t>
            </a:r>
            <a:r>
              <a:rPr lang="en-US" altLang="zh-CN" sz="1600" dirty="0"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数据总线，由</a:t>
            </a:r>
            <a:r>
              <a:rPr lang="en-US" altLang="zh-CN" sz="1600" dirty="0" err="1" smtClean="0">
                <a:latin typeface="微软雅黑" panose="020B0503020204020204" pitchFamily="34" charset="-122"/>
                <a:ea typeface="微软雅黑" panose="020B0503020204020204" pitchFamily="34" charset="-122"/>
              </a:rPr>
              <a:t>oip</a:t>
            </a:r>
            <a:r>
              <a:rPr lang="zh-CN" altLang="en-US" sz="1600" dirty="0" smtClean="0">
                <a:latin typeface="微软雅黑" panose="020B0503020204020204" pitchFamily="34" charset="-122"/>
                <a:ea typeface="微软雅黑" panose="020B0503020204020204" pitchFamily="34" charset="-122"/>
              </a:rPr>
              <a:t>上传至集团</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733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 y="97468"/>
            <a:ext cx="9144000" cy="523220"/>
          </a:xfrm>
          <a:prstGeom prst="rect">
            <a:avLst/>
          </a:prstGeom>
          <a:noFill/>
        </p:spPr>
        <p:txBody>
          <a:bodyPr wrap="square" rtlCol="0">
            <a:spAutoFit/>
          </a:bodyPr>
          <a:lstStyle/>
          <a:p>
            <a:r>
              <a:rPr lang="zh-CN" altLang="en-US" sz="2800" dirty="0" smtClean="0">
                <a:solidFill>
                  <a:schemeClr val="tx2">
                    <a:lumMod val="60000"/>
                    <a:lumOff val="40000"/>
                  </a:schemeClr>
                </a:solidFill>
                <a:latin typeface="微软雅黑" panose="020B0503020204020204" pitchFamily="34" charset="-122"/>
                <a:ea typeface="微软雅黑" panose="020B0503020204020204" pitchFamily="34" charset="-122"/>
              </a:rPr>
              <a:t>数据同步方式</a:t>
            </a:r>
            <a:endPar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692696"/>
            <a:ext cx="9144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5" name="对角圆角矩形 54"/>
          <p:cNvSpPr/>
          <p:nvPr/>
        </p:nvSpPr>
        <p:spPr>
          <a:xfrm>
            <a:off x="5367926" y="1067582"/>
            <a:ext cx="1132536" cy="282222"/>
          </a:xfrm>
          <a:prstGeom prst="round2DiagRect">
            <a:avLst/>
          </a:prstGeom>
          <a:solidFill>
            <a:srgbClr val="8EB4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同步方式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9"/>
          <p:cNvCxnSpPr/>
          <p:nvPr/>
        </p:nvCxnSpPr>
        <p:spPr>
          <a:xfrm flipH="1">
            <a:off x="5367927" y="1436774"/>
            <a:ext cx="3380537" cy="0"/>
          </a:xfrm>
          <a:prstGeom prst="line">
            <a:avLst/>
          </a:prstGeom>
          <a:noFill/>
          <a:ln w="38100">
            <a:solidFill>
              <a:srgbClr val="8EB4E3"/>
            </a:solidFill>
            <a:prstDash val="solid"/>
          </a:ln>
          <a:effectLst/>
        </p:spPr>
        <p:style>
          <a:lnRef idx="1">
            <a:schemeClr val="accent1"/>
          </a:lnRef>
          <a:fillRef idx="3">
            <a:schemeClr val="accent1"/>
          </a:fillRef>
          <a:effectRef idx="2">
            <a:schemeClr val="accent1"/>
          </a:effectRef>
          <a:fontRef idx="minor">
            <a:schemeClr val="lt1"/>
          </a:fontRef>
        </p:style>
      </p:cxnSp>
      <p:sp>
        <p:nvSpPr>
          <p:cNvPr id="57" name="矩形 56"/>
          <p:cNvSpPr/>
          <p:nvPr/>
        </p:nvSpPr>
        <p:spPr>
          <a:xfrm>
            <a:off x="5287676" y="1436774"/>
            <a:ext cx="3748819" cy="2015936"/>
          </a:xfrm>
          <a:prstGeom prst="rect">
            <a:avLst/>
          </a:prstGeom>
        </p:spPr>
        <p:txBody>
          <a:bodyPr wrap="square">
            <a:spAutoFit/>
          </a:bodyPr>
          <a:lstStyle/>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开通、激活、客保系统通过</a:t>
            </a:r>
            <a:r>
              <a:rPr lang="en-US" altLang="zh-CN" sz="1600" b="1" dirty="0" smtClean="0">
                <a:latin typeface="微软雅黑" panose="020B0503020204020204" pitchFamily="34" charset="-122"/>
                <a:ea typeface="微软雅黑" panose="020B0503020204020204" pitchFamily="34" charset="-122"/>
              </a:rPr>
              <a:t>OGG</a:t>
            </a:r>
            <a:r>
              <a:rPr lang="zh-CN" altLang="en-US" sz="1600" dirty="0" smtClean="0">
                <a:latin typeface="微软雅黑" panose="020B0503020204020204" pitchFamily="34" charset="-122"/>
                <a:ea typeface="微软雅黑" panose="020B0503020204020204" pitchFamily="34" charset="-122"/>
              </a:rPr>
              <a:t>工具将数据实时的同步到上海统一模型装维库系统</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150000"/>
              </a:lnSpc>
              <a:spcAft>
                <a:spcPts val="600"/>
              </a:spcAft>
              <a:buClr>
                <a:srgbClr val="8EB4E3"/>
              </a:buClr>
              <a:buFont typeface="Wingdings" panose="05000000000000000000" pitchFamily="2" charset="2"/>
              <a:buChar char="n"/>
              <a:tabLst>
                <a:tab pos="266700" algn="l"/>
              </a:tabLst>
              <a:defRPr/>
            </a:pPr>
            <a:r>
              <a:rPr lang="zh-CN" altLang="en-US" sz="1600" dirty="0" smtClean="0">
                <a:latin typeface="微软雅黑" panose="020B0503020204020204" pitchFamily="34" charset="-122"/>
                <a:ea typeface="微软雅黑" panose="020B0503020204020204" pitchFamily="34" charset="-122"/>
              </a:rPr>
              <a:t>非实时要求数据如</a:t>
            </a:r>
            <a:r>
              <a:rPr lang="en-US" altLang="zh-CN" sz="1600" dirty="0" smtClean="0">
                <a:latin typeface="微软雅黑" panose="020B0503020204020204" pitchFamily="34" charset="-122"/>
                <a:ea typeface="微软雅黑" panose="020B0503020204020204" pitchFamily="34" charset="-122"/>
              </a:rPr>
              <a:t>AAA</a:t>
            </a:r>
            <a:r>
              <a:rPr lang="zh-CN" altLang="en-US" sz="1600" dirty="0" smtClean="0">
                <a:latin typeface="微软雅黑" panose="020B0503020204020204" pitchFamily="34" charset="-122"/>
                <a:ea typeface="微软雅黑" panose="020B0503020204020204" pitchFamily="34" charset="-122"/>
              </a:rPr>
              <a:t>、测速等系统通过接口方式定期同步</a:t>
            </a:r>
            <a:endParaRPr lang="en-US" altLang="zh-CN" sz="1600" dirty="0" smtClean="0">
              <a:latin typeface="微软雅黑" panose="020B0503020204020204" pitchFamily="34" charset="-122"/>
              <a:ea typeface="微软雅黑" panose="020B0503020204020204" pitchFamily="34" charset="-122"/>
            </a:endParaRPr>
          </a:p>
        </p:txBody>
      </p:sp>
      <p:sp>
        <p:nvSpPr>
          <p:cNvPr id="59" name="矩形 58"/>
          <p:cNvSpPr/>
          <p:nvPr/>
        </p:nvSpPr>
        <p:spPr>
          <a:xfrm>
            <a:off x="5287676" y="4173483"/>
            <a:ext cx="3748819" cy="1569660"/>
          </a:xfrm>
          <a:prstGeom prst="rect">
            <a:avLst/>
          </a:prstGeom>
        </p:spPr>
        <p:txBody>
          <a:bodyPr wrap="square">
            <a:spAutoFit/>
          </a:bodyPr>
          <a:lstStyle/>
          <a:p>
            <a:pPr marL="285750" indent="-285750">
              <a:lnSpc>
                <a:spcPct val="150000"/>
              </a:lnSpc>
              <a:spcAft>
                <a:spcPts val="600"/>
              </a:spcAft>
              <a:buClr>
                <a:srgbClr val="8EB4E3"/>
              </a:buClr>
              <a:buFont typeface="Wingdings" panose="05000000000000000000" pitchFamily="2" charset="2"/>
              <a:buChar char="n"/>
              <a:tabLst>
                <a:tab pos="266700" algn="l"/>
              </a:tabLst>
            </a:pPr>
            <a:r>
              <a:rPr lang="zh-CN" altLang="zh-CN" sz="1600" dirty="0">
                <a:latin typeface="微软雅黑" panose="020B0503020204020204" pitchFamily="34" charset="-122"/>
                <a:ea typeface="微软雅黑" panose="020B0503020204020204" pitchFamily="34" charset="-122"/>
              </a:rPr>
              <a:t>O</a:t>
            </a:r>
            <a:r>
              <a:rPr lang="en-US" altLang="zh-CN" sz="1600" dirty="0">
                <a:latin typeface="微软雅黑" panose="020B0503020204020204" pitchFamily="34" charset="-122"/>
                <a:ea typeface="微软雅黑" panose="020B0503020204020204" pitchFamily="34" charset="-122"/>
              </a:rPr>
              <a:t>GG</a:t>
            </a:r>
            <a:r>
              <a:rPr lang="zh-CN" altLang="en-US" sz="1600" dirty="0">
                <a:latin typeface="微软雅黑" panose="020B0503020204020204" pitchFamily="34" charset="-122"/>
                <a:ea typeface="微软雅黑" panose="020B0503020204020204" pitchFamily="34" charset="-122"/>
              </a:rPr>
              <a:t>方案</a:t>
            </a:r>
            <a:r>
              <a:rPr lang="zh-CN" altLang="en-US" sz="1600" dirty="0" smtClean="0">
                <a:latin typeface="微软雅黑" panose="020B0503020204020204" pitchFamily="34" charset="-122"/>
                <a:ea typeface="微软雅黑" panose="020B0503020204020204" pitchFamily="34" charset="-122"/>
              </a:rPr>
              <a:t>无需源业务</a:t>
            </a:r>
            <a:r>
              <a:rPr lang="zh-CN" altLang="en-US" sz="1600" dirty="0">
                <a:latin typeface="微软雅黑" panose="020B0503020204020204" pitchFamily="34" charset="-122"/>
                <a:ea typeface="微软雅黑" panose="020B0503020204020204" pitchFamily="34" charset="-122"/>
              </a:rPr>
              <a:t>系统改造，只需要</a:t>
            </a:r>
            <a:r>
              <a:rPr lang="zh-CN" altLang="en-US" sz="1600" dirty="0" smtClean="0">
                <a:latin typeface="微软雅黑" panose="020B0503020204020204" pitchFamily="34" charset="-122"/>
                <a:ea typeface="微软雅黑" panose="020B0503020204020204" pitchFamily="34" charset="-122"/>
              </a:rPr>
              <a:t>在源系统数据库及统一模型装维库数据库上安装</a:t>
            </a:r>
            <a:r>
              <a:rPr lang="en-US" altLang="zh-CN" sz="1600" dirty="0" smtClean="0">
                <a:latin typeface="微软雅黑" panose="020B0503020204020204" pitchFamily="34" charset="-122"/>
                <a:ea typeface="微软雅黑" panose="020B0503020204020204" pitchFamily="34" charset="-122"/>
              </a:rPr>
              <a:t>OGG</a:t>
            </a:r>
            <a:r>
              <a:rPr lang="zh-CN" altLang="en-US" sz="1600" dirty="0" smtClean="0">
                <a:latin typeface="微软雅黑" panose="020B0503020204020204" pitchFamily="34" charset="-122"/>
                <a:ea typeface="微软雅黑" panose="020B0503020204020204" pitchFamily="34" charset="-122"/>
              </a:rPr>
              <a:t>工具，同时开启源生产系统数据库归档模式即可</a:t>
            </a:r>
            <a:endParaRPr lang="zh-CN" altLang="en-US" sz="1600" dirty="0">
              <a:latin typeface="微软雅黑" panose="020B0503020204020204" pitchFamily="34" charset="-122"/>
              <a:ea typeface="微软雅黑" panose="020B0503020204020204" pitchFamily="34" charset="-122"/>
            </a:endParaRPr>
          </a:p>
        </p:txBody>
      </p:sp>
      <p:sp>
        <p:nvSpPr>
          <p:cNvPr id="60" name="对角圆角矩形 59"/>
          <p:cNvSpPr/>
          <p:nvPr/>
        </p:nvSpPr>
        <p:spPr>
          <a:xfrm>
            <a:off x="5367926" y="3779888"/>
            <a:ext cx="1132536" cy="282222"/>
          </a:xfrm>
          <a:prstGeom prst="round2DiagRect">
            <a:avLst/>
          </a:prstGeom>
          <a:solidFill>
            <a:srgbClr val="8EB4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OGG</a:t>
            </a:r>
            <a:r>
              <a:rPr lang="zh-CN" altLang="en-US" sz="1400" b="1" dirty="0">
                <a:solidFill>
                  <a:schemeClr val="bg1"/>
                </a:solidFill>
                <a:latin typeface="微软雅黑" panose="020B0503020204020204" pitchFamily="34" charset="-122"/>
                <a:ea typeface="微软雅黑" panose="020B0503020204020204" pitchFamily="34" charset="-122"/>
              </a:rPr>
              <a:t>优点</a:t>
            </a:r>
          </a:p>
        </p:txBody>
      </p:sp>
      <p:cxnSp>
        <p:nvCxnSpPr>
          <p:cNvPr id="61" name="直接连接符 9"/>
          <p:cNvCxnSpPr/>
          <p:nvPr/>
        </p:nvCxnSpPr>
        <p:spPr>
          <a:xfrm flipH="1">
            <a:off x="5367927" y="4149080"/>
            <a:ext cx="3380537" cy="0"/>
          </a:xfrm>
          <a:prstGeom prst="line">
            <a:avLst/>
          </a:prstGeom>
          <a:noFill/>
          <a:ln w="38100">
            <a:solidFill>
              <a:srgbClr val="8EB4E3"/>
            </a:solidFill>
            <a:prstDash val="solid"/>
          </a:ln>
          <a:effectLst/>
        </p:spPr>
        <p:style>
          <a:lnRef idx="1">
            <a:schemeClr val="accent1"/>
          </a:lnRef>
          <a:fillRef idx="3">
            <a:schemeClr val="accent1"/>
          </a:fillRef>
          <a:effectRef idx="2">
            <a:schemeClr val="accent1"/>
          </a:effectRef>
          <a:fontRef idx="minor">
            <a:schemeClr val="lt1"/>
          </a:fontRef>
        </p:style>
      </p:cxnSp>
      <p:pic>
        <p:nvPicPr>
          <p:cNvPr id="92" name="Picture 298"/>
          <p:cNvPicPr>
            <a:picLocks noChangeAspect="1"/>
          </p:cNvPicPr>
          <p:nvPr/>
        </p:nvPicPr>
        <p:blipFill>
          <a:blip r:embed="rId2"/>
          <a:stretch>
            <a:fillRect/>
          </a:stretch>
        </p:blipFill>
        <p:spPr>
          <a:xfrm>
            <a:off x="539552" y="5237219"/>
            <a:ext cx="591194" cy="622576"/>
          </a:xfrm>
          <a:prstGeom prst="rect">
            <a:avLst/>
          </a:prstGeom>
        </p:spPr>
      </p:pic>
      <p:pic>
        <p:nvPicPr>
          <p:cNvPr id="93" name="Picture 298"/>
          <p:cNvPicPr>
            <a:picLocks noChangeAspect="1"/>
          </p:cNvPicPr>
          <p:nvPr/>
        </p:nvPicPr>
        <p:blipFill>
          <a:blip r:embed="rId2"/>
          <a:stretch>
            <a:fillRect/>
          </a:stretch>
        </p:blipFill>
        <p:spPr>
          <a:xfrm>
            <a:off x="2296183" y="5237219"/>
            <a:ext cx="591194" cy="622576"/>
          </a:xfrm>
          <a:prstGeom prst="rect">
            <a:avLst/>
          </a:prstGeom>
        </p:spPr>
      </p:pic>
      <p:pic>
        <p:nvPicPr>
          <p:cNvPr id="94" name="Picture 298"/>
          <p:cNvPicPr>
            <a:picLocks noChangeAspect="1"/>
          </p:cNvPicPr>
          <p:nvPr/>
        </p:nvPicPr>
        <p:blipFill>
          <a:blip r:embed="rId2"/>
          <a:stretch>
            <a:fillRect/>
          </a:stretch>
        </p:blipFill>
        <p:spPr>
          <a:xfrm>
            <a:off x="4052814" y="5225285"/>
            <a:ext cx="591194" cy="622576"/>
          </a:xfrm>
          <a:prstGeom prst="rect">
            <a:avLst/>
          </a:prstGeom>
        </p:spPr>
      </p:pic>
      <p:pic>
        <p:nvPicPr>
          <p:cNvPr id="95" name="Picture 298"/>
          <p:cNvPicPr>
            <a:picLocks noChangeAspect="1"/>
          </p:cNvPicPr>
          <p:nvPr/>
        </p:nvPicPr>
        <p:blipFill>
          <a:blip r:embed="rId2"/>
          <a:stretch>
            <a:fillRect/>
          </a:stretch>
        </p:blipFill>
        <p:spPr>
          <a:xfrm>
            <a:off x="2297487" y="3197739"/>
            <a:ext cx="591194" cy="622576"/>
          </a:xfrm>
          <a:prstGeom prst="rect">
            <a:avLst/>
          </a:prstGeom>
        </p:spPr>
      </p:pic>
      <p:cxnSp>
        <p:nvCxnSpPr>
          <p:cNvPr id="96" name="直接箭头连接符 95"/>
          <p:cNvCxnSpPr>
            <a:stCxn id="92" idx="0"/>
            <a:endCxn id="95" idx="2"/>
          </p:cNvCxnSpPr>
          <p:nvPr/>
        </p:nvCxnSpPr>
        <p:spPr>
          <a:xfrm flipV="1">
            <a:off x="835149" y="3820315"/>
            <a:ext cx="1757935" cy="1416904"/>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3" idx="0"/>
            <a:endCxn id="95" idx="2"/>
          </p:cNvCxnSpPr>
          <p:nvPr/>
        </p:nvCxnSpPr>
        <p:spPr>
          <a:xfrm flipV="1">
            <a:off x="2591780" y="3820315"/>
            <a:ext cx="1304" cy="1416904"/>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4" idx="0"/>
            <a:endCxn id="95" idx="2"/>
          </p:cNvCxnSpPr>
          <p:nvPr/>
        </p:nvCxnSpPr>
        <p:spPr>
          <a:xfrm flipH="1" flipV="1">
            <a:off x="2593084" y="3820315"/>
            <a:ext cx="1755327" cy="1404970"/>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899592" y="4772714"/>
            <a:ext cx="3448819" cy="338554"/>
          </a:xfrm>
          <a:prstGeom prst="rect">
            <a:avLst/>
          </a:prstGeom>
          <a:noFill/>
          <a:ln>
            <a:solidFill>
              <a:schemeClr val="tx1"/>
            </a:solidFill>
            <a:prstDash val="dash"/>
          </a:ln>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OGG</a:t>
            </a:r>
            <a:r>
              <a:rPr lang="zh-CN" altLang="en-US" sz="1600" dirty="0" smtClean="0">
                <a:latin typeface="微软雅黑" panose="020B0503020204020204" pitchFamily="34" charset="-122"/>
                <a:ea typeface="微软雅黑" panose="020B0503020204020204" pitchFamily="34" charset="-122"/>
              </a:rPr>
              <a:t>工具</a:t>
            </a:r>
            <a:endParaRPr lang="zh-CN" altLang="en-US" sz="16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1331640" y="4080691"/>
            <a:ext cx="2520280" cy="338554"/>
          </a:xfrm>
          <a:prstGeom prst="rect">
            <a:avLst/>
          </a:prstGeom>
          <a:noFill/>
          <a:ln>
            <a:solidFill>
              <a:schemeClr val="tx1"/>
            </a:solidFill>
            <a:prstDash val="dash"/>
          </a:ln>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OGG</a:t>
            </a:r>
            <a:r>
              <a:rPr lang="zh-CN" altLang="en-US" sz="1600" dirty="0" smtClean="0">
                <a:latin typeface="微软雅黑" panose="020B0503020204020204" pitchFamily="34" charset="-122"/>
                <a:ea typeface="微软雅黑" panose="020B0503020204020204" pitchFamily="34" charset="-122"/>
              </a:rPr>
              <a:t>工具</a:t>
            </a:r>
            <a:endParaRPr lang="zh-CN" altLang="en-US" sz="1600" dirty="0">
              <a:latin typeface="微软雅黑" panose="020B0503020204020204" pitchFamily="34" charset="-122"/>
              <a:ea typeface="微软雅黑" panose="020B0503020204020204" pitchFamily="34" charset="-122"/>
            </a:endParaRPr>
          </a:p>
        </p:txBody>
      </p:sp>
      <p:sp>
        <p:nvSpPr>
          <p:cNvPr id="101" name="文本框 100"/>
          <p:cNvSpPr txBox="1"/>
          <p:nvPr/>
        </p:nvSpPr>
        <p:spPr>
          <a:xfrm>
            <a:off x="467544" y="5859795"/>
            <a:ext cx="720080"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开通</a:t>
            </a:r>
            <a:endParaRPr lang="zh-CN" altLang="en-US" sz="1600" dirty="0">
              <a:latin typeface="微软雅黑" panose="020B0503020204020204" pitchFamily="34" charset="-122"/>
              <a:ea typeface="微软雅黑" panose="020B0503020204020204" pitchFamily="34" charset="-122"/>
            </a:endParaRPr>
          </a:p>
        </p:txBody>
      </p:sp>
      <p:sp>
        <p:nvSpPr>
          <p:cNvPr id="102" name="文本框 101"/>
          <p:cNvSpPr txBox="1"/>
          <p:nvPr/>
        </p:nvSpPr>
        <p:spPr>
          <a:xfrm>
            <a:off x="2267744" y="5859795"/>
            <a:ext cx="720080" cy="338554"/>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pPr algn="ctr"/>
            <a:r>
              <a:rPr lang="zh-CN" altLang="en-US" sz="1600" dirty="0"/>
              <a:t>激活</a:t>
            </a:r>
          </a:p>
        </p:txBody>
      </p:sp>
      <p:sp>
        <p:nvSpPr>
          <p:cNvPr id="103" name="文本框 102"/>
          <p:cNvSpPr txBox="1"/>
          <p:nvPr/>
        </p:nvSpPr>
        <p:spPr>
          <a:xfrm>
            <a:off x="4067944" y="5823228"/>
            <a:ext cx="720080" cy="338554"/>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pPr algn="ctr"/>
            <a:r>
              <a:rPr lang="zh-CN" altLang="en-US" sz="1600" dirty="0"/>
              <a:t>客保</a:t>
            </a:r>
          </a:p>
        </p:txBody>
      </p:sp>
      <p:pic>
        <p:nvPicPr>
          <p:cNvPr id="104" name="Picture 298"/>
          <p:cNvPicPr>
            <a:picLocks noChangeAspect="1"/>
          </p:cNvPicPr>
          <p:nvPr/>
        </p:nvPicPr>
        <p:blipFill>
          <a:blip r:embed="rId2"/>
          <a:stretch>
            <a:fillRect/>
          </a:stretch>
        </p:blipFill>
        <p:spPr>
          <a:xfrm>
            <a:off x="273001" y="3197739"/>
            <a:ext cx="591194" cy="622576"/>
          </a:xfrm>
          <a:prstGeom prst="rect">
            <a:avLst/>
          </a:prstGeom>
        </p:spPr>
      </p:pic>
      <p:sp>
        <p:nvSpPr>
          <p:cNvPr id="105" name="文本框 104"/>
          <p:cNvSpPr txBox="1"/>
          <p:nvPr/>
        </p:nvSpPr>
        <p:spPr>
          <a:xfrm>
            <a:off x="179512" y="3848147"/>
            <a:ext cx="720080" cy="338554"/>
          </a:xfrm>
          <a:prstGeom prst="rect">
            <a:avLst/>
          </a:prstGeom>
          <a:noFill/>
        </p:spPr>
        <p:txBody>
          <a:bodyPr wrap="square" rtlCol="0">
            <a:spAutoFit/>
          </a:bodyPr>
          <a:lstStyle/>
          <a:p>
            <a:pPr algn="ctr"/>
            <a:r>
              <a:rPr lang="en-US" altLang="zh-CN" sz="1600" dirty="0" smtClean="0"/>
              <a:t>AAA</a:t>
            </a:r>
            <a:endParaRPr lang="zh-CN" altLang="en-US" sz="1600" dirty="0"/>
          </a:p>
        </p:txBody>
      </p:sp>
      <p:cxnSp>
        <p:nvCxnSpPr>
          <p:cNvPr id="106" name="直接箭头连接符 105"/>
          <p:cNvCxnSpPr>
            <a:stCxn id="104" idx="3"/>
            <a:endCxn id="95" idx="1"/>
          </p:cNvCxnSpPr>
          <p:nvPr/>
        </p:nvCxnSpPr>
        <p:spPr>
          <a:xfrm>
            <a:off x="864195" y="3509027"/>
            <a:ext cx="1433292" cy="0"/>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899592" y="3082991"/>
            <a:ext cx="1224136" cy="338554"/>
          </a:xfrm>
          <a:prstGeom prst="rect">
            <a:avLst/>
          </a:prstGeom>
          <a:noFill/>
          <a:ln>
            <a:solidFill>
              <a:schemeClr val="tx1"/>
            </a:solidFill>
            <a:prstDash val="dash"/>
          </a:ln>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t>协议接口</a:t>
            </a:r>
          </a:p>
        </p:txBody>
      </p:sp>
      <p:pic>
        <p:nvPicPr>
          <p:cNvPr id="108" name="Picture 298"/>
          <p:cNvPicPr>
            <a:picLocks noChangeAspect="1"/>
          </p:cNvPicPr>
          <p:nvPr/>
        </p:nvPicPr>
        <p:blipFill>
          <a:blip r:embed="rId2"/>
          <a:stretch>
            <a:fillRect/>
          </a:stretch>
        </p:blipFill>
        <p:spPr>
          <a:xfrm>
            <a:off x="4325343" y="3199097"/>
            <a:ext cx="591194" cy="622576"/>
          </a:xfrm>
          <a:prstGeom prst="rect">
            <a:avLst/>
          </a:prstGeom>
        </p:spPr>
      </p:pic>
      <p:cxnSp>
        <p:nvCxnSpPr>
          <p:cNvPr id="109" name="直接箭头连接符 108"/>
          <p:cNvCxnSpPr>
            <a:stCxn id="108" idx="1"/>
            <a:endCxn id="95" idx="3"/>
          </p:cNvCxnSpPr>
          <p:nvPr/>
        </p:nvCxnSpPr>
        <p:spPr>
          <a:xfrm flipH="1" flipV="1">
            <a:off x="2888681" y="3509027"/>
            <a:ext cx="1436662" cy="1358"/>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2987824" y="3082991"/>
            <a:ext cx="1148346" cy="338554"/>
          </a:xfrm>
          <a:prstGeom prst="rect">
            <a:avLst/>
          </a:prstGeom>
          <a:noFill/>
          <a:ln>
            <a:solidFill>
              <a:schemeClr val="tx1"/>
            </a:solidFill>
            <a:prstDash val="dash"/>
          </a:ln>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t>协议接口</a:t>
            </a:r>
          </a:p>
        </p:txBody>
      </p:sp>
      <p:sp>
        <p:nvSpPr>
          <p:cNvPr id="111" name="圆角矩形 110"/>
          <p:cNvSpPr/>
          <p:nvPr/>
        </p:nvSpPr>
        <p:spPr>
          <a:xfrm>
            <a:off x="273001" y="1653790"/>
            <a:ext cx="4643536" cy="1181396"/>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2" name="文本框 111"/>
          <p:cNvSpPr txBox="1"/>
          <p:nvPr/>
        </p:nvSpPr>
        <p:spPr>
          <a:xfrm>
            <a:off x="221019" y="1680330"/>
            <a:ext cx="770607" cy="1077218"/>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统一模型装维库</a:t>
            </a:r>
            <a:endParaRPr lang="zh-CN" altLang="en-US" sz="1600" dirty="0">
              <a:latin typeface="微软雅黑" panose="020B0503020204020204" pitchFamily="34" charset="-122"/>
              <a:ea typeface="微软雅黑" panose="020B0503020204020204" pitchFamily="34" charset="-122"/>
            </a:endParaRPr>
          </a:p>
        </p:txBody>
      </p:sp>
      <p:sp>
        <p:nvSpPr>
          <p:cNvPr id="113" name="矩形 112"/>
          <p:cNvSpPr/>
          <p:nvPr/>
        </p:nvSpPr>
        <p:spPr>
          <a:xfrm>
            <a:off x="1085705" y="1804640"/>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数据筛选</a:t>
            </a:r>
          </a:p>
        </p:txBody>
      </p:sp>
      <p:sp>
        <p:nvSpPr>
          <p:cNvPr id="114" name="矩形 113"/>
          <p:cNvSpPr/>
          <p:nvPr/>
        </p:nvSpPr>
        <p:spPr>
          <a:xfrm>
            <a:off x="3635896" y="2374393"/>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数据稽核</a:t>
            </a:r>
            <a:endParaRPr lang="zh-CN" altLang="en-US" sz="1600" dirty="0"/>
          </a:p>
        </p:txBody>
      </p:sp>
      <p:sp>
        <p:nvSpPr>
          <p:cNvPr id="115" name="矩形 114"/>
          <p:cNvSpPr/>
          <p:nvPr/>
        </p:nvSpPr>
        <p:spPr>
          <a:xfrm>
            <a:off x="1085705" y="2374393"/>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数据清洗</a:t>
            </a:r>
            <a:endParaRPr lang="zh-CN" altLang="en-US" sz="1600" dirty="0"/>
          </a:p>
        </p:txBody>
      </p:sp>
      <p:sp>
        <p:nvSpPr>
          <p:cNvPr id="116" name="矩形 115"/>
          <p:cNvSpPr/>
          <p:nvPr/>
        </p:nvSpPr>
        <p:spPr>
          <a:xfrm>
            <a:off x="3635896" y="1804640"/>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KV</a:t>
            </a:r>
            <a:r>
              <a:rPr lang="zh-CN" altLang="en-US" sz="1600" dirty="0" smtClean="0"/>
              <a:t>转换</a:t>
            </a:r>
            <a:endParaRPr lang="zh-CN" altLang="en-US" sz="1600" dirty="0"/>
          </a:p>
        </p:txBody>
      </p:sp>
      <p:sp>
        <p:nvSpPr>
          <p:cNvPr id="117" name="矩形 116"/>
          <p:cNvSpPr/>
          <p:nvPr/>
        </p:nvSpPr>
        <p:spPr>
          <a:xfrm>
            <a:off x="2360800" y="2374393"/>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数据上传</a:t>
            </a:r>
            <a:endParaRPr lang="zh-CN" altLang="en-US" sz="1600" dirty="0"/>
          </a:p>
        </p:txBody>
      </p:sp>
      <p:sp>
        <p:nvSpPr>
          <p:cNvPr id="118" name="矩形 117"/>
          <p:cNvSpPr/>
          <p:nvPr/>
        </p:nvSpPr>
        <p:spPr>
          <a:xfrm>
            <a:off x="2360800" y="1804640"/>
            <a:ext cx="1131483" cy="36004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ER</a:t>
            </a:r>
            <a:r>
              <a:rPr lang="zh-CN" altLang="en-US" sz="1600"/>
              <a:t>转换</a:t>
            </a:r>
            <a:endParaRPr lang="zh-CN" altLang="en-US" sz="1600" dirty="0"/>
          </a:p>
        </p:txBody>
      </p:sp>
      <p:cxnSp>
        <p:nvCxnSpPr>
          <p:cNvPr id="119" name="直接连接符 118"/>
          <p:cNvCxnSpPr>
            <a:stCxn id="95" idx="0"/>
            <a:endCxn id="111" idx="2"/>
          </p:cNvCxnSpPr>
          <p:nvPr/>
        </p:nvCxnSpPr>
        <p:spPr>
          <a:xfrm flipV="1">
            <a:off x="2593084" y="2835186"/>
            <a:ext cx="1685" cy="36255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089078" y="2825511"/>
            <a:ext cx="1005403" cy="338554"/>
          </a:xfrm>
          <a:prstGeom prst="rect">
            <a:avLst/>
          </a:prstGeom>
        </p:spPr>
        <p:txBody>
          <a:bodyPr wrap="none">
            <a:spAutoFit/>
          </a:bodyPr>
          <a:lstStyle/>
          <a:p>
            <a:pPr algn="ctr"/>
            <a:r>
              <a:rPr lang="zh-CN" altLang="en-US" sz="1600" b="1" dirty="0">
                <a:solidFill>
                  <a:schemeClr val="tx2"/>
                </a:solidFill>
                <a:latin typeface="微软雅黑" panose="020B0503020204020204" pitchFamily="34" charset="-122"/>
                <a:ea typeface="微软雅黑" panose="020B0503020204020204" pitchFamily="34" charset="-122"/>
              </a:rPr>
              <a:t>数据同步</a:t>
            </a:r>
          </a:p>
        </p:txBody>
      </p:sp>
      <p:sp>
        <p:nvSpPr>
          <p:cNvPr id="121" name="圆角矩形 120"/>
          <p:cNvSpPr/>
          <p:nvPr/>
        </p:nvSpPr>
        <p:spPr>
          <a:xfrm>
            <a:off x="273001" y="771365"/>
            <a:ext cx="4643536" cy="542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kern="0" dirty="0">
                <a:latin typeface="微软雅黑" pitchFamily="34" charset="-122"/>
                <a:ea typeface="微软雅黑" pitchFamily="34" charset="-122"/>
              </a:rPr>
              <a:t>省</a:t>
            </a:r>
            <a:r>
              <a:rPr lang="en-US" altLang="zh-CN" sz="1600" b="1" kern="0" dirty="0" smtClean="0">
                <a:latin typeface="微软雅黑" pitchFamily="34" charset="-122"/>
                <a:ea typeface="微软雅黑" pitchFamily="34" charset="-122"/>
              </a:rPr>
              <a:t>OIP</a:t>
            </a:r>
          </a:p>
          <a:p>
            <a:pPr algn="ctr"/>
            <a:r>
              <a:rPr lang="zh-CN" altLang="en-US" sz="1600" b="1" kern="0" dirty="0" smtClean="0">
                <a:latin typeface="微软雅黑" pitchFamily="34" charset="-122"/>
                <a:ea typeface="微软雅黑" pitchFamily="34" charset="-122"/>
              </a:rPr>
              <a:t>（</a:t>
            </a:r>
            <a:r>
              <a:rPr lang="en-US" altLang="zh-CN" sz="1600" b="1" kern="0" dirty="0" smtClean="0">
                <a:latin typeface="微软雅黑" pitchFamily="34" charset="-122"/>
                <a:ea typeface="微软雅黑" pitchFamily="34" charset="-122"/>
              </a:rPr>
              <a:t>KV</a:t>
            </a:r>
            <a:r>
              <a:rPr lang="zh-CN" altLang="en-US" sz="1600" b="1" kern="0" dirty="0" smtClean="0">
                <a:latin typeface="微软雅黑" pitchFamily="34" charset="-122"/>
                <a:ea typeface="微软雅黑" pitchFamily="34" charset="-122"/>
              </a:rPr>
              <a:t>存储及上传集团）</a:t>
            </a:r>
            <a:endParaRPr lang="zh-CN" altLang="en-US" sz="1600" dirty="0"/>
          </a:p>
        </p:txBody>
      </p:sp>
      <p:cxnSp>
        <p:nvCxnSpPr>
          <p:cNvPr id="122" name="直接箭头连接符 121"/>
          <p:cNvCxnSpPr>
            <a:stCxn id="111" idx="0"/>
            <a:endCxn id="121" idx="2"/>
          </p:cNvCxnSpPr>
          <p:nvPr/>
        </p:nvCxnSpPr>
        <p:spPr>
          <a:xfrm flipV="1">
            <a:off x="2594769" y="1313864"/>
            <a:ext cx="0" cy="339926"/>
          </a:xfrm>
          <a:prstGeom prst="straightConnector1">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954482" y="3654655"/>
            <a:ext cx="1344809" cy="338554"/>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t>同步库</a:t>
            </a:r>
          </a:p>
        </p:txBody>
      </p:sp>
    </p:spTree>
    <p:extLst>
      <p:ext uri="{BB962C8B-B14F-4D97-AF65-F5344CB8AC3E}">
        <p14:creationId xmlns:p14="http://schemas.microsoft.com/office/powerpoint/2010/main" val="1297741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C8B808ED-7B9F-4F30-AABC-01624212816A}" type="slidenum">
              <a:rPr lang="zh-CN" altLang="en-US" smtClean="0"/>
              <a:pPr>
                <a:defRPr/>
              </a:pPr>
              <a:t>14</a:t>
            </a:fld>
            <a:endParaRPr lang="en-US"/>
          </a:p>
        </p:txBody>
      </p:sp>
      <p:sp>
        <p:nvSpPr>
          <p:cNvPr id="5" name="标题 1"/>
          <p:cNvSpPr>
            <a:spLocks noGrp="1"/>
          </p:cNvSpPr>
          <p:nvPr>
            <p:ph type="title"/>
          </p:nvPr>
        </p:nvSpPr>
        <p:spPr>
          <a:xfrm>
            <a:off x="276252" y="-27006"/>
            <a:ext cx="8153400" cy="812800"/>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接口</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管理</a:t>
            </a:r>
          </a:p>
        </p:txBody>
      </p:sp>
      <p:sp>
        <p:nvSpPr>
          <p:cNvPr id="12" name="内容占位符 2"/>
          <p:cNvSpPr txBox="1">
            <a:spLocks/>
          </p:cNvSpPr>
          <p:nvPr/>
        </p:nvSpPr>
        <p:spPr>
          <a:xfrm>
            <a:off x="107504" y="785793"/>
            <a:ext cx="8856984" cy="5421455"/>
          </a:xfrm>
          <a:prstGeom prst="rect">
            <a:avLst/>
          </a:prstGeom>
        </p:spPr>
        <p:txBody>
          <a:bodyPr/>
          <a:lstStyle/>
          <a:p>
            <a:pPr lvl="2"/>
            <a:endParaRPr lang="en-US" altLang="zh-CN" sz="18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36141638"/>
              </p:ext>
            </p:extLst>
          </p:nvPr>
        </p:nvGraphicFramePr>
        <p:xfrm>
          <a:off x="0" y="695822"/>
          <a:ext cx="8964488" cy="5253457"/>
        </p:xfrm>
        <a:graphic>
          <a:graphicData uri="http://schemas.openxmlformats.org/drawingml/2006/table">
            <a:tbl>
              <a:tblPr firstRow="1" firstCol="1" bandRow="1">
                <a:tableStyleId>{5C22544A-7EE6-4342-B048-85BDC9FD1C3A}</a:tableStyleId>
              </a:tblPr>
              <a:tblGrid>
                <a:gridCol w="1534392"/>
                <a:gridCol w="1534392"/>
                <a:gridCol w="1419622"/>
                <a:gridCol w="1419622"/>
                <a:gridCol w="1528230"/>
                <a:gridCol w="1528230"/>
              </a:tblGrid>
              <a:tr h="577069">
                <a:tc>
                  <a:txBody>
                    <a:bodyPr/>
                    <a:lstStyle/>
                    <a:p>
                      <a:pPr algn="ctr">
                        <a:spcAft>
                          <a:spcPts val="0"/>
                        </a:spcAft>
                      </a:pPr>
                      <a:r>
                        <a:rPr lang="zh-CN" sz="1200" kern="0" dirty="0">
                          <a:effectLst/>
                        </a:rPr>
                        <a:t>大类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接口名称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服务提供端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服务使用端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数据传递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技术参数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rowSpan="4">
                  <a:txBody>
                    <a:bodyPr/>
                    <a:lstStyle/>
                    <a:p>
                      <a:pPr algn="ctr">
                        <a:spcAft>
                          <a:spcPts val="0"/>
                        </a:spcAft>
                      </a:pPr>
                      <a:r>
                        <a:rPr lang="zh-CN" sz="1200" kern="0" dirty="0">
                          <a:effectLst/>
                        </a:rPr>
                        <a:t>装维统一库与业务系统数据接口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0" dirty="0">
                          <a:effectLst/>
                        </a:rPr>
                        <a:t>OGG</a:t>
                      </a:r>
                      <a:r>
                        <a:rPr lang="zh-CN" sz="1200" kern="0" dirty="0">
                          <a:effectLst/>
                        </a:rPr>
                        <a:t>数据新增接口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省业务系统数据库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装维统一库同步库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r>
                        <a:rPr lang="zh-CN" sz="1200" kern="0">
                          <a:effectLst/>
                        </a:rPr>
                        <a:t>日志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vMerge="1">
                  <a:txBody>
                    <a:bodyPr/>
                    <a:lstStyle/>
                    <a:p>
                      <a:endParaRPr lang="zh-CN" altLang="en-US"/>
                    </a:p>
                  </a:txBody>
                  <a:tcPr/>
                </a:tc>
                <a:tc>
                  <a:txBody>
                    <a:bodyPr/>
                    <a:lstStyle/>
                    <a:p>
                      <a:pPr algn="l">
                        <a:spcAft>
                          <a:spcPts val="0"/>
                        </a:spcAft>
                      </a:pPr>
                      <a:r>
                        <a:rPr lang="en-US" sz="1200" kern="0" dirty="0">
                          <a:effectLst/>
                        </a:rPr>
                        <a:t>OGG</a:t>
                      </a:r>
                      <a:r>
                        <a:rPr lang="zh-CN" sz="1200" kern="0" dirty="0">
                          <a:effectLst/>
                        </a:rPr>
                        <a:t>数据更新接口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省业务系统数据库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装维统一库同步库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r>
                        <a:rPr lang="zh-CN" sz="1200" kern="0">
                          <a:effectLst/>
                        </a:rPr>
                        <a:t>日志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vMerge="1">
                  <a:txBody>
                    <a:bodyPr/>
                    <a:lstStyle/>
                    <a:p>
                      <a:endParaRPr lang="zh-CN" altLang="en-US"/>
                    </a:p>
                  </a:txBody>
                  <a:tcPr/>
                </a:tc>
                <a:tc>
                  <a:txBody>
                    <a:bodyPr/>
                    <a:lstStyle/>
                    <a:p>
                      <a:pPr algn="l">
                        <a:spcAft>
                          <a:spcPts val="0"/>
                        </a:spcAft>
                      </a:pPr>
                      <a:r>
                        <a:rPr lang="en-US" sz="1200" kern="0" dirty="0">
                          <a:effectLst/>
                        </a:rPr>
                        <a:t>OGG</a:t>
                      </a:r>
                      <a:r>
                        <a:rPr lang="zh-CN" sz="1200" kern="0" dirty="0">
                          <a:effectLst/>
                        </a:rPr>
                        <a:t>数据删除接口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省业务系统数据库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装维统一库同步库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r>
                        <a:rPr lang="zh-CN" sz="1200" kern="0">
                          <a:effectLst/>
                        </a:rPr>
                        <a:t>日志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OGG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vMerge="1">
                  <a:txBody>
                    <a:bodyPr/>
                    <a:lstStyle/>
                    <a:p>
                      <a:endParaRPr lang="zh-CN" altLang="en-US"/>
                    </a:p>
                  </a:txBody>
                  <a:tcPr/>
                </a:tc>
                <a:tc>
                  <a:txBody>
                    <a:bodyPr/>
                    <a:lstStyle/>
                    <a:p>
                      <a:pPr algn="l">
                        <a:spcAft>
                          <a:spcPts val="0"/>
                        </a:spcAft>
                      </a:pPr>
                      <a:r>
                        <a:rPr lang="en-US" sz="1200" kern="0">
                          <a:effectLst/>
                        </a:rPr>
                        <a:t>112</a:t>
                      </a:r>
                      <a:r>
                        <a:rPr lang="zh-CN" sz="1200" kern="0">
                          <a:effectLst/>
                        </a:rPr>
                        <a:t>系统数据读取转换接口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省</a:t>
                      </a:r>
                      <a:r>
                        <a:rPr lang="en-US" sz="1200" kern="0" dirty="0">
                          <a:effectLst/>
                        </a:rPr>
                        <a:t>112</a:t>
                      </a:r>
                      <a:r>
                        <a:rPr lang="zh-CN" sz="1200" kern="0" dirty="0">
                          <a:effectLst/>
                        </a:rPr>
                        <a:t>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装维统一库同步库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表接口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JDBC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1577">
                <a:tc rowSpan="4">
                  <a:txBody>
                    <a:bodyPr/>
                    <a:lstStyle/>
                    <a:p>
                      <a:pPr algn="ctr">
                        <a:spcAft>
                          <a:spcPts val="0"/>
                        </a:spcAft>
                      </a:pPr>
                      <a:r>
                        <a:rPr lang="zh-CN" sz="1200" kern="0">
                          <a:effectLst/>
                        </a:rPr>
                        <a:t>装维统一库与外系统业务接口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0">
                          <a:effectLst/>
                        </a:rPr>
                        <a:t>AAA</a:t>
                      </a:r>
                      <a:r>
                        <a:rPr lang="zh-CN" sz="1200" kern="0">
                          <a:effectLst/>
                        </a:rPr>
                        <a:t>话单接口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装维统一库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200" kern="0" dirty="0">
                          <a:effectLst/>
                        </a:rPr>
                        <a:t>AAA</a:t>
                      </a:r>
                      <a:r>
                        <a:rPr lang="zh-CN" sz="1200" kern="0" dirty="0">
                          <a:effectLst/>
                        </a:rPr>
                        <a:t>平台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FTP</a:t>
                      </a:r>
                      <a:r>
                        <a:rPr lang="zh-CN" sz="1200" kern="0">
                          <a:effectLst/>
                        </a:rPr>
                        <a:t>文件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FTP</a:t>
                      </a:r>
                      <a:r>
                        <a:rPr lang="zh-CN" sz="1200" kern="0">
                          <a:effectLst/>
                        </a:rPr>
                        <a:t>上传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1577">
                <a:tc vMerge="1">
                  <a:txBody>
                    <a:bodyPr/>
                    <a:lstStyle/>
                    <a:p>
                      <a:endParaRPr lang="zh-CN" altLang="en-US"/>
                    </a:p>
                  </a:txBody>
                  <a:tcPr/>
                </a:tc>
                <a:tc>
                  <a:txBody>
                    <a:bodyPr/>
                    <a:lstStyle/>
                    <a:p>
                      <a:pPr algn="l">
                        <a:spcAft>
                          <a:spcPts val="0"/>
                        </a:spcAft>
                      </a:pPr>
                      <a:r>
                        <a:rPr lang="zh-CN" sz="1200" kern="0">
                          <a:effectLst/>
                        </a:rPr>
                        <a:t>宽带测速接口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dirty="0">
                          <a:effectLst/>
                        </a:rPr>
                        <a:t>测速系统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FTP</a:t>
                      </a:r>
                      <a:r>
                        <a:rPr lang="zh-CN" sz="1200" kern="0" dirty="0">
                          <a:effectLst/>
                        </a:rPr>
                        <a:t>文件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FTP</a:t>
                      </a:r>
                      <a:r>
                        <a:rPr lang="zh-CN" sz="1200" kern="0">
                          <a:effectLst/>
                        </a:rPr>
                        <a:t>上传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vMerge="1">
                  <a:txBody>
                    <a:bodyPr/>
                    <a:lstStyle/>
                    <a:p>
                      <a:endParaRPr lang="zh-CN" altLang="en-US"/>
                    </a:p>
                  </a:txBody>
                  <a:tcPr/>
                </a:tc>
                <a:tc>
                  <a:txBody>
                    <a:bodyPr/>
                    <a:lstStyle/>
                    <a:p>
                      <a:pPr algn="l">
                        <a:spcAft>
                          <a:spcPts val="0"/>
                        </a:spcAft>
                      </a:pPr>
                      <a:r>
                        <a:rPr lang="zh-CN" sz="1200" kern="0">
                          <a:effectLst/>
                        </a:rPr>
                        <a:t>省</a:t>
                      </a:r>
                      <a:r>
                        <a:rPr lang="en-US" sz="1200" kern="0">
                          <a:effectLst/>
                        </a:rPr>
                        <a:t>OIP K-V</a:t>
                      </a:r>
                      <a:r>
                        <a:rPr lang="zh-CN" sz="1200" kern="0">
                          <a:effectLst/>
                        </a:rPr>
                        <a:t>上传接口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省</a:t>
                      </a:r>
                      <a:r>
                        <a:rPr lang="en-US" sz="1200" kern="0">
                          <a:effectLst/>
                        </a:rPr>
                        <a:t>OIP</a:t>
                      </a:r>
                      <a:r>
                        <a:rPr lang="zh-CN" sz="1200" kern="0">
                          <a:effectLst/>
                        </a:rPr>
                        <a:t>数据总线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err="1">
                          <a:effectLst/>
                        </a:rPr>
                        <a:t>Json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err="1">
                          <a:effectLst/>
                        </a:rPr>
                        <a:t>webService+Json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15539">
                <a:tc vMerge="1">
                  <a:txBody>
                    <a:bodyPr/>
                    <a:lstStyle/>
                    <a:p>
                      <a:endParaRPr lang="zh-CN" altLang="en-US"/>
                    </a:p>
                  </a:txBody>
                  <a:tcPr/>
                </a:tc>
                <a:tc>
                  <a:txBody>
                    <a:bodyPr/>
                    <a:lstStyle/>
                    <a:p>
                      <a:pPr algn="l">
                        <a:spcAft>
                          <a:spcPts val="0"/>
                        </a:spcAft>
                      </a:pPr>
                      <a:r>
                        <a:rPr lang="zh-CN" sz="1200" kern="0">
                          <a:effectLst/>
                        </a:rPr>
                        <a:t>省</a:t>
                      </a:r>
                      <a:r>
                        <a:rPr lang="en-US" sz="1200" kern="0">
                          <a:effectLst/>
                        </a:rPr>
                        <a:t>OIP</a:t>
                      </a:r>
                      <a:r>
                        <a:rPr lang="zh-CN" sz="1200" kern="0">
                          <a:effectLst/>
                        </a:rPr>
                        <a:t>数据稽核查询接口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省</a:t>
                      </a:r>
                      <a:r>
                        <a:rPr lang="en-US" sz="1200" kern="0">
                          <a:effectLst/>
                        </a:rPr>
                        <a:t>OIP</a:t>
                      </a:r>
                      <a:r>
                        <a:rPr lang="zh-CN" sz="1200" kern="0">
                          <a:effectLst/>
                        </a:rPr>
                        <a:t>数据总线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200" kern="0">
                          <a:effectLst/>
                        </a:rPr>
                        <a:t>装维统一库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Json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err="1">
                          <a:effectLst/>
                        </a:rPr>
                        <a:t>webService+Json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1"/>
          </p:nvPr>
        </p:nvSpPr>
        <p:spPr/>
        <p:txBody>
          <a:bodyPr/>
          <a:lstStyle/>
          <a:p>
            <a:pPr>
              <a:defRPr/>
            </a:pPr>
            <a:fld id="{E73B77D9-E10B-4A75-A04C-8EE592D5D23D}" type="slidenum">
              <a:rPr lang="zh-CN" altLang="en-US"/>
              <a:pPr>
                <a:defRPr/>
              </a:pPr>
              <a:t>15</a:t>
            </a:fld>
            <a:endParaRPr lang="en-US"/>
          </a:p>
        </p:txBody>
      </p:sp>
      <p:sp>
        <p:nvSpPr>
          <p:cNvPr id="1028" name="Rectangle 2"/>
          <p:cNvSpPr>
            <a:spLocks noGrp="1" noChangeArrowheads="1"/>
          </p:cNvSpPr>
          <p:nvPr>
            <p:ph type="title"/>
          </p:nvPr>
        </p:nvSpPr>
        <p:spPr>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技术</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实现</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软件架构</a:t>
            </a:r>
          </a:p>
        </p:txBody>
      </p:sp>
      <p:sp>
        <p:nvSpPr>
          <p:cNvPr id="1030" name="Rectangle 4"/>
          <p:cNvSpPr>
            <a:spLocks noChangeArrowheads="1"/>
          </p:cNvSpPr>
          <p:nvPr/>
        </p:nvSpPr>
        <p:spPr bwMode="auto">
          <a:xfrm>
            <a:off x="0" y="2281238"/>
            <a:ext cx="9144000" cy="0"/>
          </a:xfrm>
          <a:prstGeom prst="rect">
            <a:avLst/>
          </a:prstGeom>
          <a:noFill/>
          <a:ln w="9525">
            <a:noFill/>
            <a:miter lim="800000"/>
            <a:headEnd/>
            <a:tailEnd/>
          </a:ln>
        </p:spPr>
        <p:txBody>
          <a:bodyPr wrap="none" anchor="ctr">
            <a:spAutoFit/>
          </a:bodyPr>
          <a:lstStyle/>
          <a:p>
            <a:endParaRPr lang="zh-CN" altLang="en-US"/>
          </a:p>
        </p:txBody>
      </p:sp>
      <p:sp>
        <p:nvSpPr>
          <p:cNvPr id="1031"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8" name="组合 7"/>
          <p:cNvGrpSpPr/>
          <p:nvPr/>
        </p:nvGrpSpPr>
        <p:grpSpPr>
          <a:xfrm>
            <a:off x="151910" y="1446533"/>
            <a:ext cx="8740570" cy="4801314"/>
            <a:chOff x="444500" y="1859521"/>
            <a:chExt cx="8740570" cy="4801314"/>
          </a:xfrm>
        </p:grpSpPr>
        <p:sp>
          <p:nvSpPr>
            <p:cNvPr id="13" name="矩形 12"/>
            <p:cNvSpPr/>
            <p:nvPr/>
          </p:nvSpPr>
          <p:spPr>
            <a:xfrm>
              <a:off x="6500172" y="1859521"/>
              <a:ext cx="2684898" cy="4801314"/>
            </a:xfrm>
            <a:prstGeom prst="rect">
              <a:avLst/>
            </a:prstGeom>
            <a:solidFill>
              <a:schemeClr val="bg1"/>
            </a:solidFill>
            <a:ln cap="rnd">
              <a:solidFill>
                <a:srgbClr val="00B0F0"/>
              </a:solidFill>
              <a:prstDash val="dash"/>
              <a:round/>
            </a:ln>
          </p:spPr>
          <p:txBody>
            <a:bodyPr wrap="square">
              <a:spAutoFit/>
            </a:bodyPr>
            <a:lstStyle/>
            <a:p>
              <a:pPr marL="171450" lvl="0" indent="-171450">
                <a:buFont typeface="Wingdings" panose="05000000000000000000" pitchFamily="2" charset="2"/>
                <a:buChar char="u"/>
              </a:pPr>
              <a:r>
                <a:rPr lang="zh-CN" altLang="en-US" sz="1200" b="1" dirty="0" smtClean="0">
                  <a:solidFill>
                    <a:srgbClr val="00B050"/>
                  </a:solidFill>
                  <a:latin typeface="微软雅黑" panose="020B0503020204020204" pitchFamily="34" charset="-122"/>
                  <a:ea typeface="微软雅黑" panose="020B0503020204020204" pitchFamily="34" charset="-122"/>
                </a:rPr>
                <a:t>展示配置</a:t>
              </a:r>
              <a:r>
                <a:rPr lang="zh-CN" altLang="zh-CN" sz="1200" b="1" dirty="0" smtClean="0">
                  <a:solidFill>
                    <a:srgbClr val="00B050"/>
                  </a:solidFill>
                  <a:latin typeface="微软雅黑" panose="020B0503020204020204" pitchFamily="34" charset="-122"/>
                  <a:ea typeface="微软雅黑" panose="020B0503020204020204" pitchFamily="34" charset="-122"/>
                </a:rPr>
                <a:t>层</a:t>
              </a:r>
            </a:p>
            <a:p>
              <a:r>
                <a:rPr lang="en-US" altLang="zh-CN" sz="1000" dirty="0" smtClean="0"/>
                <a:t>Web</a:t>
              </a:r>
              <a:r>
                <a:rPr lang="zh-CN" altLang="zh-CN" sz="1000" dirty="0" smtClean="0"/>
                <a:t>层主要以</a:t>
              </a:r>
              <a:r>
                <a:rPr lang="en-US" altLang="zh-CN" sz="1000" dirty="0" smtClean="0"/>
                <a:t>Spring MVC</a:t>
              </a:r>
              <a:r>
                <a:rPr lang="zh-CN" altLang="zh-CN" sz="1000" dirty="0" smtClean="0"/>
                <a:t>的框架，采用</a:t>
              </a:r>
              <a:r>
                <a:rPr lang="en-US" altLang="zh-CN" sz="1000" dirty="0" smtClean="0"/>
                <a:t>AJAX(</a:t>
              </a:r>
              <a:r>
                <a:rPr lang="en-US" altLang="zh-CN" sz="1000" dirty="0" err="1" smtClean="0"/>
                <a:t>Jquery</a:t>
              </a:r>
              <a:r>
                <a:rPr lang="en-US" altLang="zh-CN" sz="1000" dirty="0" smtClean="0"/>
                <a:t>)+JSP/HTML</a:t>
              </a:r>
              <a:r>
                <a:rPr lang="zh-CN" altLang="zh-CN" sz="1000" dirty="0" smtClean="0"/>
                <a:t>的技术展示渲染丰富的页面，如页面总体监控、页面配置等等。</a:t>
              </a:r>
              <a:r>
                <a:rPr lang="en-US" altLang="zh-CN" sz="1000" dirty="0" err="1" smtClean="0"/>
                <a:t>Jquery</a:t>
              </a:r>
              <a:r>
                <a:rPr lang="zh-CN" altLang="zh-CN" sz="1000" dirty="0" smtClean="0"/>
                <a:t>作为表现层的</a:t>
              </a:r>
              <a:r>
                <a:rPr lang="en-US" altLang="zh-CN" sz="1000" dirty="0" err="1" smtClean="0"/>
                <a:t>Js</a:t>
              </a:r>
              <a:r>
                <a:rPr lang="zh-CN" altLang="zh-CN" sz="1000" dirty="0" smtClean="0"/>
                <a:t>框架引入，主要是解决跨浏览器的界面元素操作、</a:t>
              </a:r>
              <a:r>
                <a:rPr lang="en-US" altLang="zh-CN" sz="1000" dirty="0" smtClean="0"/>
                <a:t>Ajax</a:t>
              </a:r>
              <a:r>
                <a:rPr lang="zh-CN" altLang="zh-CN" sz="1000" dirty="0" smtClean="0"/>
                <a:t>方式的与后台交互体验。</a:t>
              </a:r>
            </a:p>
            <a:p>
              <a:pPr marL="171450" indent="-171450">
                <a:buFont typeface="Wingdings" panose="05000000000000000000" pitchFamily="2" charset="2"/>
                <a:buChar char="u"/>
              </a:pPr>
              <a:r>
                <a:rPr lang="zh-CN" altLang="en-US" sz="1200" b="1" dirty="0" smtClean="0">
                  <a:solidFill>
                    <a:srgbClr val="00B050"/>
                  </a:solidFill>
                  <a:latin typeface="微软雅黑" panose="020B0503020204020204" pitchFamily="34" charset="-122"/>
                  <a:ea typeface="微软雅黑" panose="020B0503020204020204" pitchFamily="34" charset="-122"/>
                </a:rPr>
                <a:t>应用</a:t>
              </a:r>
              <a:r>
                <a:rPr lang="zh-CN" altLang="zh-CN" sz="1200" b="1" dirty="0" smtClean="0">
                  <a:solidFill>
                    <a:srgbClr val="00B050"/>
                  </a:solidFill>
                  <a:latin typeface="微软雅黑" panose="020B0503020204020204" pitchFamily="34" charset="-122"/>
                  <a:ea typeface="微软雅黑" panose="020B0503020204020204" pitchFamily="34" charset="-122"/>
                </a:rPr>
                <a:t>层</a:t>
              </a:r>
              <a:endParaRPr lang="zh-CN" altLang="zh-CN" sz="1200" b="1" dirty="0">
                <a:solidFill>
                  <a:srgbClr val="00B050"/>
                </a:solidFill>
                <a:latin typeface="微软雅黑" panose="020B0503020204020204" pitchFamily="34" charset="-122"/>
                <a:ea typeface="微软雅黑" panose="020B0503020204020204" pitchFamily="34" charset="-122"/>
              </a:endParaRPr>
            </a:p>
            <a:p>
              <a:r>
                <a:rPr lang="zh-CN" altLang="zh-CN" sz="1000" dirty="0"/>
                <a:t>应用层采用现在主流的大数据处理框架：</a:t>
              </a:r>
              <a:r>
                <a:rPr lang="en-US" altLang="zh-CN" sz="1000" dirty="0"/>
                <a:t>STORM</a:t>
              </a:r>
              <a:r>
                <a:rPr lang="zh-CN" altLang="zh-CN" sz="1000" dirty="0"/>
                <a:t>流计算平台，主要分为三大部分：缓存集群、流计算平台、规则引擎。缓存技术采用</a:t>
              </a:r>
              <a:r>
                <a:rPr lang="en-US" altLang="zh-CN" sz="1000" dirty="0" err="1"/>
                <a:t>redis+keepalived</a:t>
              </a:r>
              <a:r>
                <a:rPr lang="zh-CN" altLang="zh-CN" sz="1000" dirty="0"/>
                <a:t>的技术做集群实现，流计算平台里包括多个流程处理</a:t>
              </a:r>
              <a:r>
                <a:rPr lang="en-US" altLang="zh-CN" sz="1000" dirty="0"/>
                <a:t>topo</a:t>
              </a:r>
              <a:r>
                <a:rPr lang="zh-CN" altLang="zh-CN" sz="1000" dirty="0"/>
                <a:t>，每个</a:t>
              </a:r>
              <a:r>
                <a:rPr lang="en-US" altLang="zh-CN" sz="1000" dirty="0"/>
                <a:t>topo</a:t>
              </a:r>
              <a:r>
                <a:rPr lang="zh-CN" altLang="zh-CN" sz="1000" dirty="0"/>
                <a:t>里面又有各自功能的</a:t>
              </a:r>
              <a:r>
                <a:rPr lang="en-US" altLang="zh-CN" sz="1000" dirty="0"/>
                <a:t>spout</a:t>
              </a:r>
              <a:r>
                <a:rPr lang="zh-CN" altLang="zh-CN" sz="1000" dirty="0"/>
                <a:t>和</a:t>
              </a:r>
              <a:r>
                <a:rPr lang="en-US" altLang="zh-CN" sz="1000" dirty="0"/>
                <a:t>bolt</a:t>
              </a:r>
              <a:r>
                <a:rPr lang="zh-CN" altLang="zh-CN" sz="1000" dirty="0"/>
                <a:t>来进行读写和运算，规则引擎采用</a:t>
              </a:r>
              <a:r>
                <a:rPr lang="en-US" altLang="zh-CN" sz="1000" dirty="0"/>
                <a:t>jetty</a:t>
              </a:r>
              <a:r>
                <a:rPr lang="zh-CN" altLang="zh-CN" sz="1000" dirty="0"/>
                <a:t>容器发布的一种方法，可嵌入到流计算平台当中，为数据的转换提供规则的计算转换。为了保证技术的纯一性，增强</a:t>
              </a:r>
              <a:r>
                <a:rPr lang="en-US" altLang="zh-CN" sz="1000" dirty="0"/>
                <a:t>Web</a:t>
              </a:r>
              <a:r>
                <a:rPr lang="zh-CN" altLang="zh-CN" sz="1000" dirty="0"/>
                <a:t>层和服务层的粘合力度，我们使用</a:t>
              </a:r>
              <a:r>
                <a:rPr lang="en-US" altLang="zh-CN" sz="1000" dirty="0"/>
                <a:t>Spring MVC</a:t>
              </a:r>
              <a:r>
                <a:rPr lang="zh-CN" altLang="zh-CN" sz="1000" dirty="0"/>
                <a:t>作为</a:t>
              </a:r>
              <a:r>
                <a:rPr lang="en-US" altLang="zh-CN" sz="1000" dirty="0"/>
                <a:t>Web</a:t>
              </a:r>
              <a:r>
                <a:rPr lang="zh-CN" altLang="zh-CN" sz="1000" dirty="0"/>
                <a:t>层的</a:t>
              </a:r>
              <a:r>
                <a:rPr lang="en-US" altLang="zh-CN" sz="1000" dirty="0"/>
                <a:t>MVC</a:t>
              </a:r>
              <a:r>
                <a:rPr lang="zh-CN" altLang="zh-CN" sz="1000" dirty="0"/>
                <a:t>实现技术，使用</a:t>
              </a:r>
              <a:r>
                <a:rPr lang="en-US" altLang="zh-CN" sz="1000" dirty="0"/>
                <a:t>JSTL</a:t>
              </a:r>
              <a:r>
                <a:rPr lang="zh-CN" altLang="zh-CN" sz="1000" dirty="0"/>
                <a:t>作为页面的模板语言。通过</a:t>
              </a:r>
              <a:r>
                <a:rPr lang="en-US" altLang="zh-CN" sz="1000" dirty="0"/>
                <a:t>Tag</a:t>
              </a:r>
              <a:r>
                <a:rPr lang="zh-CN" altLang="zh-CN" sz="1000" dirty="0"/>
                <a:t>对</a:t>
              </a:r>
              <a:r>
                <a:rPr lang="en-US" altLang="zh-CN" sz="1000" dirty="0"/>
                <a:t>JS</a:t>
              </a:r>
              <a:r>
                <a:rPr lang="zh-CN" altLang="zh-CN" sz="1000" dirty="0"/>
                <a:t>组件进行封装，方便</a:t>
              </a:r>
              <a:r>
                <a:rPr lang="en-US" altLang="zh-CN" sz="1000" dirty="0"/>
                <a:t>JS</a:t>
              </a:r>
              <a:r>
                <a:rPr lang="zh-CN" altLang="zh-CN" sz="1000" dirty="0"/>
                <a:t>组件和服务端数据进行交互。</a:t>
              </a:r>
            </a:p>
            <a:p>
              <a:pPr marL="171450" indent="-171450">
                <a:buFont typeface="Wingdings" panose="05000000000000000000" pitchFamily="2" charset="2"/>
                <a:buChar char="u"/>
              </a:pPr>
              <a:r>
                <a:rPr lang="zh-CN" altLang="en-US" sz="1200" b="1" dirty="0">
                  <a:solidFill>
                    <a:srgbClr val="00B050"/>
                  </a:solidFill>
                  <a:latin typeface="微软雅黑" panose="020B0503020204020204" pitchFamily="34" charset="-122"/>
                  <a:ea typeface="微软雅黑" panose="020B0503020204020204" pitchFamily="34" charset="-122"/>
                </a:rPr>
                <a:t>数据层</a:t>
              </a:r>
              <a:endParaRPr lang="zh-CN" altLang="zh-CN" sz="1200" b="1" dirty="0" smtClean="0">
                <a:solidFill>
                  <a:srgbClr val="00B050"/>
                </a:solidFill>
                <a:latin typeface="微软雅黑" panose="020B0503020204020204" pitchFamily="34" charset="-122"/>
                <a:ea typeface="微软雅黑" panose="020B0503020204020204" pitchFamily="34" charset="-122"/>
              </a:endParaRPr>
            </a:p>
            <a:p>
              <a:r>
                <a:rPr lang="zh-CN" altLang="zh-CN" sz="1000" dirty="0"/>
                <a:t>数据层包括数据接口层和数据存储层，数据接口层包括</a:t>
              </a:r>
              <a:r>
                <a:rPr lang="en-US" altLang="zh-CN" sz="1000" dirty="0"/>
                <a:t>OGG</a:t>
              </a:r>
              <a:r>
                <a:rPr lang="zh-CN" altLang="zh-CN" sz="1000" dirty="0"/>
                <a:t>接口，主要使用了数据同步组件</a:t>
              </a:r>
              <a:r>
                <a:rPr lang="en-US" altLang="zh-CN" sz="1000" dirty="0"/>
                <a:t>OGG</a:t>
              </a:r>
              <a:r>
                <a:rPr lang="zh-CN" altLang="zh-CN" sz="1000" dirty="0"/>
                <a:t>实现；</a:t>
              </a:r>
              <a:r>
                <a:rPr lang="en-US" altLang="zh-CN" sz="1000" dirty="0" err="1"/>
                <a:t>Hbase</a:t>
              </a:r>
              <a:r>
                <a:rPr lang="zh-CN" altLang="zh-CN" sz="1000" dirty="0"/>
                <a:t>访问接口，该接口主要是用于</a:t>
              </a:r>
              <a:r>
                <a:rPr lang="en-US" altLang="zh-CN" sz="1000" dirty="0"/>
                <a:t>K-V</a:t>
              </a:r>
              <a:r>
                <a:rPr lang="zh-CN" altLang="zh-CN" sz="1000" dirty="0"/>
                <a:t>数据写入；还有一个</a:t>
              </a:r>
              <a:r>
                <a:rPr lang="en-US" altLang="zh-CN" sz="1000" dirty="0"/>
                <a:t>JDBC</a:t>
              </a:r>
              <a:r>
                <a:rPr lang="zh-CN" altLang="zh-CN" sz="1000" dirty="0"/>
                <a:t>的标准接口。数据存储层主要使用</a:t>
              </a:r>
              <a:r>
                <a:rPr lang="en-US" altLang="zh-CN" sz="1000" dirty="0"/>
                <a:t>oracle</a:t>
              </a:r>
              <a:r>
                <a:rPr lang="zh-CN" altLang="zh-CN" sz="1000" dirty="0"/>
                <a:t>和</a:t>
              </a:r>
              <a:r>
                <a:rPr lang="en-US" altLang="zh-CN" sz="1000" dirty="0" err="1"/>
                <a:t>hbase</a:t>
              </a:r>
              <a:r>
                <a:rPr lang="zh-CN" altLang="zh-CN" sz="1000" dirty="0"/>
                <a:t>，可以拓展其他存储方式为辅助手段。。</a:t>
              </a:r>
            </a:p>
          </p:txBody>
        </p:sp>
        <p:sp>
          <p:nvSpPr>
            <p:cNvPr id="11" name="矩形 10"/>
            <p:cNvSpPr/>
            <p:nvPr/>
          </p:nvSpPr>
          <p:spPr>
            <a:xfrm>
              <a:off x="6440903" y="1975099"/>
              <a:ext cx="45719" cy="44781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444500" y="5761238"/>
              <a:ext cx="6024296" cy="1383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50" name="文本占位符 4"/>
          <p:cNvSpPr txBox="1">
            <a:spLocks/>
          </p:cNvSpPr>
          <p:nvPr/>
        </p:nvSpPr>
        <p:spPr>
          <a:xfrm>
            <a:off x="151910" y="692098"/>
            <a:ext cx="8740570" cy="74496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a:lstStyle>
            <a:defPPr>
              <a:defRPr lang="zh-CN"/>
            </a:defPPr>
            <a:lvl1pPr indent="0">
              <a:lnSpc>
                <a:spcPct val="150000"/>
              </a:lnSpc>
              <a:spcBef>
                <a:spcPct val="20000"/>
              </a:spcBef>
              <a:buFont typeface="Arial"/>
              <a:buNone/>
              <a:defRPr sz="1400">
                <a:latin typeface="微软雅黑" panose="020B0503020204020204" pitchFamily="34" charset="-122"/>
                <a:ea typeface="微软雅黑" panose="020B0503020204020204" pitchFamily="34" charset="-122"/>
              </a:defRPr>
            </a:lvl1pPr>
            <a:lvl2pPr marL="742950" indent="-285750">
              <a:spcBef>
                <a:spcPct val="20000"/>
              </a:spcBef>
              <a:buFont typeface="Arial"/>
              <a:buChar char="–"/>
              <a:defRPr sz="2400">
                <a:ea typeface="微软雅黑"/>
              </a:defRPr>
            </a:lvl2pPr>
            <a:lvl3pPr marL="1143000" indent="-228600">
              <a:spcBef>
                <a:spcPct val="20000"/>
              </a:spcBef>
              <a:buFont typeface="Arial"/>
              <a:buChar char="•"/>
              <a:defRPr sz="2000">
                <a:ea typeface="微软雅黑"/>
              </a:defRPr>
            </a:lvl3pPr>
            <a:lvl4pPr marL="1600200" indent="-228600">
              <a:spcBef>
                <a:spcPct val="20000"/>
              </a:spcBef>
              <a:buFont typeface="Arial"/>
              <a:buChar char="–"/>
              <a:defRPr sz="1600">
                <a:ea typeface="微软雅黑"/>
              </a:defRPr>
            </a:lvl4pPr>
            <a:lvl5pPr marL="2057400" indent="-228600">
              <a:spcBef>
                <a:spcPct val="20000"/>
              </a:spcBef>
              <a:buFont typeface="Arial"/>
              <a:buChar char="»"/>
              <a:defRPr sz="1200">
                <a:ea typeface="微软雅黑"/>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altLang="zh-CN" dirty="0" smtClean="0"/>
              <a:t>      </a:t>
            </a:r>
            <a:r>
              <a:rPr lang="zh-CN" altLang="zh-CN" dirty="0" smtClean="0"/>
              <a:t>系统</a:t>
            </a:r>
            <a:r>
              <a:rPr lang="zh-CN" altLang="zh-CN" dirty="0"/>
              <a:t>的基础技术架构－统一软件平台以及系统的各个应用功能都采用了基于</a:t>
            </a:r>
            <a:r>
              <a:rPr lang="en-US" altLang="zh-CN" dirty="0"/>
              <a:t>J2EE</a:t>
            </a:r>
            <a:r>
              <a:rPr lang="zh-CN" altLang="zh-CN" dirty="0"/>
              <a:t>的企业应用系统架构。实现基本业务组件以及组件的重组逻辑，保证系统的可扩展性、易修改性</a:t>
            </a:r>
            <a:endParaRPr lang="zh-CN" altLang="en-US" dirty="0"/>
          </a:p>
        </p:txBody>
      </p:sp>
      <p:sp>
        <p:nvSpPr>
          <p:cNvPr id="4" name="Rectangle 4"/>
          <p:cNvSpPr>
            <a:spLocks noChangeArrowheads="1"/>
          </p:cNvSpPr>
          <p:nvPr/>
        </p:nvSpPr>
        <p:spPr bwMode="auto">
          <a:xfrm>
            <a:off x="181134" y="1562111"/>
            <a:ext cx="103885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49565630"/>
              </p:ext>
            </p:extLst>
          </p:nvPr>
        </p:nvGraphicFramePr>
        <p:xfrm>
          <a:off x="153241" y="1446533"/>
          <a:ext cx="5995072" cy="4718771"/>
        </p:xfrm>
        <a:graphic>
          <a:graphicData uri="http://schemas.openxmlformats.org/presentationml/2006/ole">
            <mc:AlternateContent xmlns:mc="http://schemas.openxmlformats.org/markup-compatibility/2006">
              <mc:Choice xmlns:v="urn:schemas-microsoft-com:vml" Requires="v">
                <p:oleObj spid="_x0000_s5218" name="Visio" r:id="rId3" imgW="6166799" imgH="4636919" progId="Visio.Drawing.11">
                  <p:embed/>
                </p:oleObj>
              </mc:Choice>
              <mc:Fallback>
                <p:oleObj name="Visio" r:id="rId3" imgW="6166799" imgH="463691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41" y="1446533"/>
                        <a:ext cx="5995072" cy="471877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FB0E9F50-69C2-44DD-8D52-8AE119E9EE77}" type="slidenum">
              <a:rPr lang="zh-CN" altLang="en-US" smtClean="0"/>
              <a:pPr>
                <a:defRPr/>
              </a:pPr>
              <a:t>16</a:t>
            </a:fld>
            <a:endParaRPr lang="en-US"/>
          </a:p>
        </p:txBody>
      </p:sp>
      <p:sp>
        <p:nvSpPr>
          <p:cNvPr id="6" name="Rectangle 2"/>
          <p:cNvSpPr>
            <a:spLocks noGrp="1" noChangeArrowheads="1"/>
          </p:cNvSpPr>
          <p:nvPr>
            <p:ph type="title"/>
          </p:nvPr>
        </p:nvSpPr>
        <p:spPr>
          <a:xfrm>
            <a:off x="323850" y="44450"/>
            <a:ext cx="8820150" cy="576263"/>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技术实现</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网络拓扑</a:t>
            </a:r>
          </a:p>
        </p:txBody>
      </p:sp>
      <p:sp>
        <p:nvSpPr>
          <p:cNvPr id="2" name="Rectangle 2"/>
          <p:cNvSpPr>
            <a:spLocks noChangeArrowheads="1"/>
          </p:cNvSpPr>
          <p:nvPr/>
        </p:nvSpPr>
        <p:spPr bwMode="auto">
          <a:xfrm>
            <a:off x="683568" y="-45234"/>
            <a:ext cx="117134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90429581"/>
              </p:ext>
            </p:extLst>
          </p:nvPr>
        </p:nvGraphicFramePr>
        <p:xfrm>
          <a:off x="683568" y="606071"/>
          <a:ext cx="7848872" cy="5487226"/>
        </p:xfrm>
        <a:graphic>
          <a:graphicData uri="http://schemas.openxmlformats.org/presentationml/2006/ole">
            <mc:AlternateContent xmlns:mc="http://schemas.openxmlformats.org/markup-compatibility/2006">
              <mc:Choice xmlns:v="urn:schemas-microsoft-com:vml" Requires="v">
                <p:oleObj spid="_x0000_s3176" name="Visio" r:id="rId3" imgW="10490442" imgH="6133701" progId="Visio.Drawing.11">
                  <p:embed/>
                </p:oleObj>
              </mc:Choice>
              <mc:Fallback>
                <p:oleObj name="Visio" r:id="rId3" imgW="10490442" imgH="61337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606071"/>
                        <a:ext cx="7848872" cy="5487226"/>
                      </a:xfrm>
                      <a:prstGeom prst="rect">
                        <a:avLst/>
                      </a:prstGeom>
                      <a:noFill/>
                    </p:spPr>
                  </p:pic>
                </p:oleObj>
              </mc:Fallback>
            </mc:AlternateContent>
          </a:graphicData>
        </a:graphic>
      </p:graphicFrame>
    </p:spTree>
    <p:extLst>
      <p:ext uri="{BB962C8B-B14F-4D97-AF65-F5344CB8AC3E}">
        <p14:creationId xmlns:p14="http://schemas.microsoft.com/office/powerpoint/2010/main" val="452662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028A8C5-1066-44DC-8C5E-E679BC6E5592}" type="slidenum">
              <a:rPr lang="zh-CN" altLang="en-US"/>
              <a:pPr>
                <a:defRPr/>
              </a:pPr>
              <a:t>17</a:t>
            </a:fld>
            <a:endParaRPr lang="en-US"/>
          </a:p>
        </p:txBody>
      </p:sp>
      <p:sp>
        <p:nvSpPr>
          <p:cNvPr id="43010" name="Rectangle 2"/>
          <p:cNvSpPr>
            <a:spLocks noGrp="1" noChangeArrowheads="1"/>
          </p:cNvSpPr>
          <p:nvPr>
            <p:ph type="title"/>
          </p:nvPr>
        </p:nvSpPr>
        <p:spPr/>
        <p:txBody>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项目计划</a:t>
            </a:r>
          </a:p>
        </p:txBody>
      </p:sp>
      <p:sp>
        <p:nvSpPr>
          <p:cNvPr id="16387" name="Rectangle 3"/>
          <p:cNvSpPr>
            <a:spLocks noGrp="1" noChangeArrowheads="1"/>
          </p:cNvSpPr>
          <p:nvPr>
            <p:ph type="body" idx="1"/>
          </p:nvPr>
        </p:nvSpPr>
        <p:spPr/>
        <p:txBody>
          <a:bodyPr/>
          <a:lstStyle/>
          <a:p>
            <a:pPr marL="538162" lvl="1" indent="0">
              <a:lnSpc>
                <a:spcPct val="150000"/>
              </a:lnSpc>
              <a:buNone/>
            </a:pPr>
            <a:endParaRPr lang="en-US" altLang="zh-CN" sz="1600" dirty="0" smtClean="0">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37877411"/>
              </p:ext>
            </p:extLst>
          </p:nvPr>
        </p:nvGraphicFramePr>
        <p:xfrm>
          <a:off x="252703" y="836613"/>
          <a:ext cx="8351745" cy="3830830"/>
        </p:xfrm>
        <a:graphic>
          <a:graphicData uri="http://schemas.openxmlformats.org/drawingml/2006/table">
            <a:tbl>
              <a:tblPr>
                <a:tableStyleId>{8A107856-5554-42FB-B03E-39F5DBC370BA}</a:tableStyleId>
              </a:tblPr>
              <a:tblGrid>
                <a:gridCol w="939841"/>
                <a:gridCol w="2083526"/>
                <a:gridCol w="1845380"/>
                <a:gridCol w="3482998"/>
              </a:tblGrid>
              <a:tr h="478853">
                <a:tc>
                  <a:txBody>
                    <a:bodyPr/>
                    <a:lstStyle/>
                    <a:p>
                      <a:pPr algn="ctr">
                        <a:lnSpc>
                          <a:spcPct val="150000"/>
                        </a:lnSpc>
                        <a:spcAft>
                          <a:spcPts val="780"/>
                        </a:spcAft>
                      </a:pPr>
                      <a:r>
                        <a:rPr lang="zh-CN" sz="1800" kern="100" dirty="0">
                          <a:effectLst/>
                        </a:rPr>
                        <a:t>序号</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800" kern="100" dirty="0">
                          <a:effectLst/>
                        </a:rPr>
                        <a:t>里程碑节点</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800" kern="100" dirty="0">
                          <a:effectLst/>
                        </a:rPr>
                        <a:t>完成时间</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800" kern="100" dirty="0">
                          <a:effectLst/>
                        </a:rPr>
                        <a:t>备注</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8853">
                <a:tc>
                  <a:txBody>
                    <a:bodyPr/>
                    <a:lstStyle/>
                    <a:p>
                      <a:pPr marL="0" algn="just" defTabSz="914400" rtl="0" eaLnBrk="1" latinLnBrk="0" hangingPunct="1">
                        <a:lnSpc>
                          <a:spcPct val="150000"/>
                        </a:lnSpc>
                        <a:spcAft>
                          <a:spcPts val="780"/>
                        </a:spcAft>
                      </a:pPr>
                      <a:r>
                        <a:rPr lang="en-US" sz="1400" kern="100" dirty="0">
                          <a:effectLst/>
                        </a:rPr>
                        <a:t>1</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a:effectLst/>
                        </a:rPr>
                        <a:t>需求确认</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en-US" sz="1400" kern="100" dirty="0">
                          <a:effectLst/>
                        </a:rPr>
                        <a:t>2015</a:t>
                      </a:r>
                      <a:r>
                        <a:rPr lang="zh-CN" sz="1400" kern="100" dirty="0">
                          <a:effectLst/>
                        </a:rPr>
                        <a:t>年</a:t>
                      </a:r>
                      <a:r>
                        <a:rPr lang="en-US" sz="1400" kern="100" dirty="0">
                          <a:effectLst/>
                        </a:rPr>
                        <a:t>9</a:t>
                      </a:r>
                      <a:r>
                        <a:rPr lang="zh-CN" sz="1400" kern="100" dirty="0">
                          <a:effectLst/>
                        </a:rPr>
                        <a:t>月</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altLang="en-US" sz="1400" kern="100" dirty="0" smtClean="0">
                          <a:effectLst/>
                        </a:rPr>
                        <a:t>用户需求明确、确认</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57708">
                <a:tc>
                  <a:txBody>
                    <a:bodyPr/>
                    <a:lstStyle/>
                    <a:p>
                      <a:pPr marL="0" algn="just" defTabSz="914400" rtl="0" eaLnBrk="1" latinLnBrk="0" hangingPunct="1">
                        <a:lnSpc>
                          <a:spcPct val="150000"/>
                        </a:lnSpc>
                        <a:spcAft>
                          <a:spcPts val="780"/>
                        </a:spcAft>
                      </a:pPr>
                      <a:r>
                        <a:rPr lang="en-US" sz="1400" kern="100" dirty="0">
                          <a:effectLst/>
                        </a:rPr>
                        <a:t>2</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a:effectLst/>
                        </a:rPr>
                        <a:t>设计开发</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en-US" sz="1400" kern="100" dirty="0">
                          <a:effectLst/>
                        </a:rPr>
                        <a:t>2015</a:t>
                      </a:r>
                      <a:r>
                        <a:rPr lang="zh-CN" sz="1400" kern="100" dirty="0">
                          <a:effectLst/>
                        </a:rPr>
                        <a:t>年</a:t>
                      </a:r>
                      <a:r>
                        <a:rPr lang="en-US" sz="1400" kern="100" dirty="0">
                          <a:effectLst/>
                        </a:rPr>
                        <a:t>10</a:t>
                      </a:r>
                      <a:r>
                        <a:rPr lang="zh-CN" sz="1400" kern="100" dirty="0">
                          <a:effectLst/>
                        </a:rPr>
                        <a:t>月</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smtClean="0">
                          <a:effectLst/>
                        </a:rPr>
                        <a:t>功能需求</a:t>
                      </a:r>
                      <a:r>
                        <a:rPr lang="zh-CN" sz="1400" kern="100" dirty="0">
                          <a:effectLst/>
                        </a:rPr>
                        <a:t>分析、设计、</a:t>
                      </a:r>
                      <a:r>
                        <a:rPr lang="zh-CN" sz="1400" kern="100" dirty="0" smtClean="0">
                          <a:effectLst/>
                        </a:rPr>
                        <a:t>开发</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57708">
                <a:tc>
                  <a:txBody>
                    <a:bodyPr/>
                    <a:lstStyle/>
                    <a:p>
                      <a:pPr marL="0" algn="just" defTabSz="914400" rtl="0" eaLnBrk="1" latinLnBrk="0" hangingPunct="1">
                        <a:lnSpc>
                          <a:spcPct val="150000"/>
                        </a:lnSpc>
                        <a:spcAft>
                          <a:spcPts val="780"/>
                        </a:spcAft>
                      </a:pPr>
                      <a:r>
                        <a:rPr lang="en-US" sz="1400" kern="100">
                          <a:effectLst/>
                        </a:rPr>
                        <a:t>3</a:t>
                      </a:r>
                      <a:endParaRPr lang="zh-CN" sz="14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a:effectLst/>
                        </a:rPr>
                        <a:t>功能测试与接口联调</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en-US" sz="1400" kern="100" dirty="0">
                          <a:effectLst/>
                        </a:rPr>
                        <a:t>2015</a:t>
                      </a:r>
                      <a:r>
                        <a:rPr lang="zh-CN" sz="1400" kern="100" dirty="0">
                          <a:effectLst/>
                        </a:rPr>
                        <a:t>年</a:t>
                      </a:r>
                      <a:r>
                        <a:rPr lang="en-US" sz="1400" kern="100" dirty="0">
                          <a:effectLst/>
                        </a:rPr>
                        <a:t>11</a:t>
                      </a:r>
                      <a:r>
                        <a:rPr lang="zh-CN" sz="1400" kern="100" dirty="0">
                          <a:effectLst/>
                        </a:rPr>
                        <a:t>月</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smtClean="0">
                          <a:effectLst/>
                        </a:rPr>
                        <a:t>功能</a:t>
                      </a:r>
                      <a:r>
                        <a:rPr lang="zh-CN" altLang="en-US" sz="1400" kern="100" dirty="0" smtClean="0">
                          <a:effectLst/>
                        </a:rPr>
                        <a:t>模块集成测试、与周边相关系统进行接口联调</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57708">
                <a:tc>
                  <a:txBody>
                    <a:bodyPr/>
                    <a:lstStyle/>
                    <a:p>
                      <a:pPr marL="0" algn="just" defTabSz="914400" rtl="0" eaLnBrk="1" latinLnBrk="0" hangingPunct="1">
                        <a:lnSpc>
                          <a:spcPct val="150000"/>
                        </a:lnSpc>
                        <a:spcAft>
                          <a:spcPts val="780"/>
                        </a:spcAft>
                      </a:pPr>
                      <a:r>
                        <a:rPr lang="en-US" sz="1400" kern="100">
                          <a:effectLst/>
                        </a:rPr>
                        <a:t>4</a:t>
                      </a:r>
                      <a:endParaRPr lang="zh-CN" sz="14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a:effectLst/>
                        </a:rPr>
                        <a:t>初验</a:t>
                      </a:r>
                      <a:endParaRPr lang="zh-CN" sz="14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en-US" sz="1400" kern="100" dirty="0">
                          <a:effectLst/>
                        </a:rPr>
                        <a:t>2015</a:t>
                      </a:r>
                      <a:r>
                        <a:rPr lang="zh-CN" sz="1400" kern="100" dirty="0">
                          <a:effectLst/>
                        </a:rPr>
                        <a:t>年</a:t>
                      </a:r>
                      <a:r>
                        <a:rPr lang="en-US" sz="1400" kern="100" dirty="0">
                          <a:effectLst/>
                        </a:rPr>
                        <a:t>12</a:t>
                      </a:r>
                      <a:r>
                        <a:rPr lang="zh-CN" sz="1400" kern="100" dirty="0">
                          <a:effectLst/>
                        </a:rPr>
                        <a:t>月</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lnSpc>
                          <a:spcPct val="150000"/>
                        </a:lnSpc>
                        <a:spcAft>
                          <a:spcPts val="780"/>
                        </a:spcAft>
                      </a:pPr>
                      <a:r>
                        <a:rPr lang="zh-CN" sz="1400" kern="100" dirty="0">
                          <a:effectLst/>
                        </a:rPr>
                        <a:t>参照功能需求说明书，完成主体功能开发（包括与其它系统的接口）</a:t>
                      </a:r>
                      <a:endParaRPr lang="zh-CN" sz="14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FB0E9F50-69C2-44DD-8D52-8AE119E9EE77}" type="slidenum">
              <a:rPr lang="zh-CN" altLang="en-US" smtClean="0"/>
              <a:pPr>
                <a:defRPr/>
              </a:pPr>
              <a:t>18</a:t>
            </a:fld>
            <a:endParaRPr lang="en-US"/>
          </a:p>
        </p:txBody>
      </p:sp>
      <p:sp>
        <p:nvSpPr>
          <p:cNvPr id="6" name="Rectangle 2"/>
          <p:cNvSpPr>
            <a:spLocks noGrp="1" noChangeArrowheads="1"/>
          </p:cNvSpPr>
          <p:nvPr>
            <p:ph type="title"/>
          </p:nvPr>
        </p:nvSpPr>
        <p:spPr>
          <a:xfrm>
            <a:off x="323850" y="44450"/>
            <a:ext cx="8820150" cy="576263"/>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测试</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情况</a:t>
            </a:r>
          </a:p>
        </p:txBody>
      </p:sp>
      <p:sp>
        <p:nvSpPr>
          <p:cNvPr id="7" name="Rectangle 3"/>
          <p:cNvSpPr>
            <a:spLocks noGrp="1" noChangeArrowheads="1"/>
          </p:cNvSpPr>
          <p:nvPr>
            <p:ph type="body" idx="1"/>
          </p:nvPr>
        </p:nvSpPr>
        <p:spPr>
          <a:xfrm>
            <a:off x="0" y="731148"/>
            <a:ext cx="8892480" cy="5400600"/>
          </a:xfrm>
        </p:spPr>
        <p:txBody>
          <a:bodyPr/>
          <a:lstStyle/>
          <a:p>
            <a:pPr lvl="1">
              <a:lnSpc>
                <a:spcPct val="120000"/>
              </a:lnSpc>
              <a:spcBef>
                <a:spcPct val="50000"/>
              </a:spcBef>
            </a:pPr>
            <a:endParaRPr lang="en-US" altLang="zh-CN" sz="1600"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3164305316"/>
              </p:ext>
            </p:extLst>
          </p:nvPr>
        </p:nvGraphicFramePr>
        <p:xfrm>
          <a:off x="611560" y="836712"/>
          <a:ext cx="8064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148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维护</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职责</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和流程</a:t>
            </a:r>
          </a:p>
        </p:txBody>
      </p:sp>
      <p:sp>
        <p:nvSpPr>
          <p:cNvPr id="4" name="灯片编号占位符 3"/>
          <p:cNvSpPr>
            <a:spLocks noGrp="1"/>
          </p:cNvSpPr>
          <p:nvPr>
            <p:ph type="sldNum" sz="quarter" idx="11"/>
          </p:nvPr>
        </p:nvSpPr>
        <p:spPr/>
        <p:txBody>
          <a:bodyPr/>
          <a:lstStyle>
            <a:lvl1pPr eaLnBrk="0" hangingPunct="0">
              <a:defRPr kumimoji="1" sz="40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40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40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40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4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黑体" panose="02010609060101010101" pitchFamily="49" charset="-122"/>
              </a:defRPr>
            </a:lvl9pPr>
          </a:lstStyle>
          <a:p>
            <a:pPr eaLnBrk="1" hangingPunct="1"/>
            <a:fld id="{CFB4A38D-84CA-460C-ACC8-3E1981AF7C33}" type="slidenum">
              <a:rPr lang="en-US" altLang="zh-CN" sz="1600">
                <a:solidFill>
                  <a:srgbClr val="F15A22"/>
                </a:solidFill>
                <a:ea typeface="隶书" panose="02010509060101010101" pitchFamily="49" charset="-122"/>
              </a:rPr>
              <a:pPr eaLnBrk="1" hangingPunct="1"/>
              <a:t>19</a:t>
            </a:fld>
            <a:endParaRPr lang="en-US" altLang="zh-CN" sz="1600">
              <a:solidFill>
                <a:srgbClr val="F15A22"/>
              </a:solidFill>
              <a:ea typeface="隶书" panose="02010509060101010101" pitchFamily="49" charset="-122"/>
            </a:endParaRPr>
          </a:p>
        </p:txBody>
      </p:sp>
      <p:sp>
        <p:nvSpPr>
          <p:cNvPr id="19460" name="Rectangle 2"/>
          <p:cNvSpPr>
            <a:spLocks noGrp="1" noChangeArrowheads="1"/>
          </p:cNvSpPr>
          <p:nvPr>
            <p:ph idx="1"/>
          </p:nvPr>
        </p:nvSpPr>
        <p:spPr/>
        <p:txBody>
          <a:bodyPr/>
          <a:lstStyle/>
          <a:p>
            <a:pPr eaLnBrk="1" hangingPunct="1"/>
            <a:r>
              <a:rPr lang="zh-CN" altLang="en-US" dirty="0" smtClean="0"/>
              <a:t>硬件维护由企业信息化部移动业务支撑中心负责；</a:t>
            </a:r>
          </a:p>
          <a:p>
            <a:pPr eaLnBrk="1" hangingPunct="1"/>
            <a:r>
              <a:rPr lang="zh-CN" altLang="en-US" dirty="0" smtClean="0"/>
              <a:t>应用维护由企业信息化部信息中心业务支撑室负责；</a:t>
            </a:r>
          </a:p>
          <a:p>
            <a:pPr eaLnBrk="1" hangingPunct="1"/>
            <a:r>
              <a:rPr lang="zh-CN" altLang="en-US" dirty="0" smtClean="0"/>
              <a:t>应用维护厂商由中兴软创承担；</a:t>
            </a:r>
          </a:p>
          <a:p>
            <a:pPr eaLnBrk="1" hangingPunct="1"/>
            <a:r>
              <a:rPr lang="zh-CN" altLang="en-US" dirty="0" smtClean="0"/>
              <a:t>维护报障流程：同现有业务维护流程。</a:t>
            </a:r>
            <a:endParaRPr lang="en-US" altLang="zh-CN" dirty="0" smtClean="0"/>
          </a:p>
        </p:txBody>
      </p:sp>
    </p:spTree>
    <p:extLst>
      <p:ext uri="{BB962C8B-B14F-4D97-AF65-F5344CB8AC3E}">
        <p14:creationId xmlns:p14="http://schemas.microsoft.com/office/powerpoint/2010/main" val="3492189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41D80913-629A-4C9C-88D8-17AE9C1611E6}" type="slidenum">
              <a:rPr lang="zh-CN" altLang="en-US"/>
              <a:pPr>
                <a:defRPr/>
              </a:pPr>
              <a:t>2</a:t>
            </a:fld>
            <a:endParaRPr lang="en-US"/>
          </a:p>
        </p:txBody>
      </p:sp>
      <p:sp>
        <p:nvSpPr>
          <p:cNvPr id="18434" name="Rectangle 2"/>
          <p:cNvSpPr>
            <a:spLocks noGrp="1" noChangeArrowheads="1"/>
          </p:cNvSpPr>
          <p:nvPr>
            <p:ph type="title"/>
          </p:nvPr>
        </p:nvSpPr>
        <p:spPr/>
        <p:txBody>
          <a:bodyPr/>
          <a:lstStyle/>
          <a:p>
            <a:pPr eaLnBrk="1" hangingPunct="1"/>
            <a:r>
              <a:rPr lang="zh-CN" altLang="en-US" sz="2800" kern="1200" dirty="0" smtClean="0">
                <a:solidFill>
                  <a:schemeClr val="tx2">
                    <a:lumMod val="60000"/>
                    <a:lumOff val="40000"/>
                  </a:schemeClr>
                </a:solidFill>
                <a:latin typeface="微软雅黑" panose="020B0503020204020204" pitchFamily="34" charset="-122"/>
                <a:ea typeface="微软雅黑" panose="020B0503020204020204" pitchFamily="34" charset="-122"/>
                <a:cs typeface="+mn-cs"/>
              </a:rPr>
              <a:t>目 录</a:t>
            </a:r>
            <a:endPar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endParaRPr>
          </a:p>
        </p:txBody>
      </p:sp>
      <p:sp>
        <p:nvSpPr>
          <p:cNvPr id="4099" name="Rectangle 3"/>
          <p:cNvSpPr>
            <a:spLocks noGrp="1" noChangeArrowheads="1"/>
          </p:cNvSpPr>
          <p:nvPr>
            <p:ph type="body" idx="1"/>
          </p:nvPr>
        </p:nvSpPr>
        <p:spPr/>
        <p:txBody>
          <a:bodyPr/>
          <a:lstStyle/>
          <a:p>
            <a:pPr eaLnBrk="1" hangingPunct="1">
              <a:lnSpc>
                <a:spcPct val="90000"/>
              </a:lnSpc>
            </a:pPr>
            <a:r>
              <a:rPr lang="zh-CN" altLang="en-US" sz="2400" dirty="0" smtClean="0">
                <a:latin typeface="微软雅黑" pitchFamily="34" charset="-122"/>
                <a:ea typeface="微软雅黑" pitchFamily="34" charset="-122"/>
              </a:rPr>
              <a:t>项目背景</a:t>
            </a:r>
          </a:p>
          <a:p>
            <a:pPr marL="358775" lvl="1" indent="-358775" eaLnBrk="1" hangingPunct="1">
              <a:lnSpc>
                <a:spcPct val="90000"/>
              </a:lnSpc>
              <a:buFontTx/>
              <a:buBlip>
                <a:blip r:embed="rId2"/>
              </a:buBlip>
            </a:pPr>
            <a:r>
              <a:rPr lang="zh-CN" altLang="en-US" dirty="0" smtClean="0">
                <a:latin typeface="微软雅黑" pitchFamily="34" charset="-122"/>
                <a:ea typeface="微软雅黑" pitchFamily="34" charset="-122"/>
                <a:cs typeface="+mn-cs"/>
              </a:rPr>
              <a:t>建设目标</a:t>
            </a:r>
            <a:endParaRPr lang="en-US" altLang="zh-CN" dirty="0" smtClean="0">
              <a:latin typeface="微软雅黑" pitchFamily="34" charset="-122"/>
              <a:ea typeface="微软雅黑" pitchFamily="34" charset="-122"/>
              <a:cs typeface="+mn-cs"/>
            </a:endParaRPr>
          </a:p>
          <a:p>
            <a:pPr marL="625475" lvl="1" indent="-266700" eaLnBrk="1" hangingPunct="1">
              <a:lnSpc>
                <a:spcPct val="90000"/>
              </a:lnSpc>
            </a:pPr>
            <a:r>
              <a:rPr lang="zh-CN" altLang="en-US" sz="1800" dirty="0" smtClean="0">
                <a:latin typeface="微软雅黑" pitchFamily="34" charset="-122"/>
                <a:ea typeface="微软雅黑" pitchFamily="34" charset="-122"/>
              </a:rPr>
              <a:t>业务目标、功能目标、应用范围、性能目标</a:t>
            </a:r>
          </a:p>
          <a:p>
            <a:pPr marL="358775" lvl="1" indent="-358775" eaLnBrk="1" hangingPunct="1">
              <a:lnSpc>
                <a:spcPct val="90000"/>
              </a:lnSpc>
              <a:buFontTx/>
              <a:buBlip>
                <a:blip r:embed="rId2"/>
              </a:buBlip>
            </a:pPr>
            <a:r>
              <a:rPr lang="zh-CN" altLang="en-US" dirty="0" smtClean="0">
                <a:latin typeface="微软雅黑" pitchFamily="34" charset="-122"/>
                <a:ea typeface="微软雅黑" pitchFamily="34" charset="-122"/>
                <a:cs typeface="+mn-cs"/>
              </a:rPr>
              <a:t>功能描述</a:t>
            </a:r>
            <a:endParaRPr lang="en-US" altLang="zh-CN" dirty="0" smtClean="0">
              <a:latin typeface="微软雅黑" pitchFamily="34" charset="-122"/>
              <a:ea typeface="微软雅黑" pitchFamily="34" charset="-122"/>
              <a:cs typeface="+mn-cs"/>
            </a:endParaRPr>
          </a:p>
          <a:p>
            <a:pPr eaLnBrk="1" hangingPunct="1">
              <a:lnSpc>
                <a:spcPct val="90000"/>
              </a:lnSpc>
            </a:pPr>
            <a:r>
              <a:rPr lang="zh-CN" altLang="en-US" sz="2400" dirty="0" smtClean="0">
                <a:latin typeface="微软雅黑" pitchFamily="34" charset="-122"/>
                <a:ea typeface="微软雅黑" pitchFamily="34" charset="-122"/>
              </a:rPr>
              <a:t>系统体系架构</a:t>
            </a:r>
          </a:p>
          <a:p>
            <a:pPr marL="625475" lvl="1" indent="-266700" eaLnBrk="1" hangingPunct="1">
              <a:lnSpc>
                <a:spcPct val="90000"/>
              </a:lnSpc>
            </a:pPr>
            <a:r>
              <a:rPr lang="zh-CN" altLang="en-US" sz="1800" dirty="0" smtClean="0">
                <a:latin typeface="微软雅黑" pitchFamily="34" charset="-122"/>
                <a:ea typeface="微软雅黑" pitchFamily="34" charset="-122"/>
              </a:rPr>
              <a:t>软件架构</a:t>
            </a:r>
            <a:endParaRPr lang="en-US" altLang="zh-CN" sz="1800" dirty="0" smtClean="0">
              <a:latin typeface="微软雅黑" pitchFamily="34" charset="-122"/>
              <a:ea typeface="微软雅黑" pitchFamily="34" charset="-122"/>
            </a:endParaRPr>
          </a:p>
          <a:p>
            <a:pPr marL="625475" lvl="1" indent="-266700" eaLnBrk="1" hangingPunct="1">
              <a:lnSpc>
                <a:spcPct val="90000"/>
              </a:lnSpc>
            </a:pPr>
            <a:r>
              <a:rPr lang="zh-CN" altLang="en-US" sz="1800" dirty="0" smtClean="0">
                <a:latin typeface="微软雅黑" pitchFamily="34" charset="-122"/>
                <a:ea typeface="微软雅黑" pitchFamily="34" charset="-122"/>
              </a:rPr>
              <a:t>网络拓扑</a:t>
            </a:r>
            <a:endParaRPr lang="en-US" altLang="zh-CN" sz="1800" dirty="0" smtClean="0">
              <a:latin typeface="微软雅黑" pitchFamily="34" charset="-122"/>
              <a:ea typeface="微软雅黑" pitchFamily="34" charset="-122"/>
            </a:endParaRPr>
          </a:p>
          <a:p>
            <a:pPr marL="625475" lvl="1" indent="-266700" eaLnBrk="1" hangingPunct="1">
              <a:lnSpc>
                <a:spcPct val="90000"/>
              </a:lnSpc>
            </a:pPr>
            <a:r>
              <a:rPr lang="zh-CN" altLang="en-US" sz="1800" dirty="0" smtClean="0">
                <a:latin typeface="微软雅黑" pitchFamily="34" charset="-122"/>
                <a:ea typeface="微软雅黑" pitchFamily="34" charset="-122"/>
              </a:rPr>
              <a:t>接口</a:t>
            </a:r>
            <a:endParaRPr lang="zh-CN" altLang="en-US" sz="1800" dirty="0" smtClean="0">
              <a:latin typeface="微软雅黑" pitchFamily="34" charset="-122"/>
              <a:ea typeface="微软雅黑" pitchFamily="34" charset="-122"/>
            </a:endParaRPr>
          </a:p>
          <a:p>
            <a:pPr eaLnBrk="1" hangingPunct="1">
              <a:lnSpc>
                <a:spcPct val="90000"/>
              </a:lnSpc>
            </a:pPr>
            <a:r>
              <a:rPr lang="zh-CN" altLang="en-US" sz="2400" dirty="0" smtClean="0">
                <a:latin typeface="微软雅黑" pitchFamily="34" charset="-122"/>
                <a:ea typeface="微软雅黑" pitchFamily="34" charset="-122"/>
              </a:rPr>
              <a:t>项目计划</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p:txBody>
          <a:bodyPr/>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latin typeface="微软雅黑" pitchFamily="34" charset="-122"/>
                <a:ea typeface="微软雅黑" pitchFamily="34" charset="-122"/>
              </a:rPr>
              <a:t>谢谢各位领导！</a:t>
            </a:r>
          </a:p>
        </p:txBody>
      </p:sp>
      <p:sp>
        <p:nvSpPr>
          <p:cNvPr id="4" name="灯片编号占位符 3"/>
          <p:cNvSpPr>
            <a:spLocks noGrp="1"/>
          </p:cNvSpPr>
          <p:nvPr>
            <p:ph type="sldNum" sz="quarter" idx="11"/>
          </p:nvPr>
        </p:nvSpPr>
        <p:spPr/>
        <p:txBody>
          <a:bodyPr/>
          <a:lstStyle/>
          <a:p>
            <a:pPr>
              <a:defRPr/>
            </a:pPr>
            <a:fld id="{9715F985-72CA-469B-8843-E4551A9F7B9D}" type="slidenum">
              <a:rPr lang="zh-CN" altLang="en-US"/>
              <a:pPr>
                <a:defRPr/>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3167" y="-7253"/>
            <a:ext cx="8058196" cy="839764"/>
          </a:xfrm>
        </p:spPr>
        <p:txBody>
          <a:bodyPr>
            <a:noAutofit/>
          </a:bodyPr>
          <a:lstStyle/>
          <a:p>
            <a:pPr lvl="0"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项目</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背景</a:t>
            </a:r>
            <a:endPar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endParaRPr>
          </a:p>
        </p:txBody>
      </p:sp>
      <p:sp>
        <p:nvSpPr>
          <p:cNvPr id="13" name="TextBox 3"/>
          <p:cNvSpPr txBox="1"/>
          <p:nvPr/>
        </p:nvSpPr>
        <p:spPr>
          <a:xfrm>
            <a:off x="168133" y="818971"/>
            <a:ext cx="8505397" cy="1329172"/>
          </a:xfrm>
          <a:prstGeom prst="rect">
            <a:avLst/>
          </a:prstGeom>
          <a:noFill/>
          <a:ln w="12700">
            <a:solidFill>
              <a:srgbClr val="EEECE1">
                <a:lumMod val="75000"/>
              </a:srgbClr>
            </a:solidFill>
            <a:prstDash val="sysDash"/>
          </a:ln>
        </p:spPr>
        <p:txBody>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87E2"/>
              </a:solidFill>
              <a:effectLst/>
              <a:uLnTx/>
              <a:uFillTx/>
              <a:latin typeface="微软雅黑" pitchFamily="34" charset="-122"/>
              <a:ea typeface="微软雅黑" pitchFamily="34" charset="-122"/>
            </a:endParaRPr>
          </a:p>
        </p:txBody>
      </p:sp>
      <p:sp>
        <p:nvSpPr>
          <p:cNvPr id="14" name="矩形 13"/>
          <p:cNvSpPr/>
          <p:nvPr/>
        </p:nvSpPr>
        <p:spPr>
          <a:xfrm>
            <a:off x="946993" y="853558"/>
            <a:ext cx="7783689" cy="1294585"/>
          </a:xfrm>
          <a:prstGeom prst="rect">
            <a:avLst/>
          </a:prstGeom>
          <a:ln>
            <a:noFill/>
          </a:ln>
        </p:spPr>
        <p:txBody>
          <a:bodyPr wrap="square">
            <a:spAutoFit/>
          </a:bodyPr>
          <a:lstStyle/>
          <a:p>
            <a:pPr eaLnBrk="0" hangingPunct="0">
              <a:lnSpc>
                <a:spcPct val="150000"/>
              </a:lnSpc>
            </a:pPr>
            <a:r>
              <a:rPr lang="zh-CN" altLang="en-US" sz="1800" dirty="0" smtClean="0">
                <a:latin typeface="Calibri" pitchFamily="34" charset="0"/>
                <a:ea typeface="微软雅黑" pitchFamily="34" charset="-122"/>
              </a:rPr>
              <a:t>中国电信集团下发</a:t>
            </a:r>
            <a:r>
              <a:rPr lang="en-US" altLang="zh-CN" sz="1800" dirty="0" smtClean="0">
                <a:latin typeface="Calibri" pitchFamily="34" charset="0"/>
                <a:ea typeface="微软雅黑" pitchFamily="34" charset="-122"/>
              </a:rPr>
              <a:t>7</a:t>
            </a:r>
            <a:r>
              <a:rPr lang="zh-CN" altLang="en-US" sz="1800" dirty="0" smtClean="0">
                <a:latin typeface="Calibri" pitchFamily="34" charset="0"/>
                <a:ea typeface="微软雅黑" pitchFamily="34" charset="-122"/>
              </a:rPr>
              <a:t>号文，要求福建和安徽两省</a:t>
            </a:r>
            <a:r>
              <a:rPr lang="en-US" altLang="zh-CN" sz="1800" dirty="0" smtClean="0">
                <a:latin typeface="Calibri" pitchFamily="34" charset="0"/>
                <a:ea typeface="微软雅黑" pitchFamily="34" charset="-122"/>
              </a:rPr>
              <a:t>2016</a:t>
            </a:r>
            <a:r>
              <a:rPr lang="zh-CN" altLang="en-US" sz="1800" dirty="0" smtClean="0">
                <a:latin typeface="Calibri" pitchFamily="34" charset="0"/>
                <a:ea typeface="微软雅黑" pitchFamily="34" charset="-122"/>
              </a:rPr>
              <a:t>年</a:t>
            </a:r>
            <a:r>
              <a:rPr lang="en-US" altLang="zh-CN" sz="1800" dirty="0" smtClean="0">
                <a:latin typeface="Calibri" pitchFamily="34" charset="0"/>
                <a:ea typeface="微软雅黑" pitchFamily="34" charset="-122"/>
              </a:rPr>
              <a:t>6</a:t>
            </a:r>
            <a:r>
              <a:rPr lang="zh-CN" altLang="en-US" sz="1800" dirty="0" smtClean="0">
                <a:latin typeface="Calibri" pitchFamily="34" charset="0"/>
                <a:ea typeface="微软雅黑" pitchFamily="34" charset="-122"/>
              </a:rPr>
              <a:t>月按照统一模型完成装维统一库建设，上海、四川和天津</a:t>
            </a:r>
            <a:r>
              <a:rPr lang="en-US" altLang="zh-CN" sz="1800" dirty="0" smtClean="0">
                <a:latin typeface="Calibri" pitchFamily="34" charset="0"/>
                <a:ea typeface="微软雅黑" pitchFamily="34" charset="-122"/>
              </a:rPr>
              <a:t>2015</a:t>
            </a:r>
            <a:r>
              <a:rPr lang="zh-CN" altLang="en-US" sz="1800" dirty="0" smtClean="0">
                <a:latin typeface="Calibri" pitchFamily="34" charset="0"/>
                <a:ea typeface="微软雅黑" pitchFamily="34" charset="-122"/>
              </a:rPr>
              <a:t>年年底完成，其余省份</a:t>
            </a:r>
            <a:r>
              <a:rPr lang="en-US" altLang="zh-CN" sz="1800" dirty="0" smtClean="0">
                <a:latin typeface="Calibri" pitchFamily="34" charset="0"/>
                <a:ea typeface="微软雅黑" pitchFamily="34" charset="-122"/>
              </a:rPr>
              <a:t>2016</a:t>
            </a:r>
            <a:r>
              <a:rPr lang="zh-CN" altLang="en-US" sz="1800" dirty="0" smtClean="0">
                <a:latin typeface="Calibri" pitchFamily="34" charset="0"/>
                <a:ea typeface="微软雅黑" pitchFamily="34" charset="-122"/>
              </a:rPr>
              <a:t>年</a:t>
            </a:r>
            <a:r>
              <a:rPr lang="en-US" altLang="zh-CN" sz="1800" dirty="0" smtClean="0">
                <a:latin typeface="Calibri" pitchFamily="34" charset="0"/>
                <a:ea typeface="微软雅黑" pitchFamily="34" charset="-122"/>
              </a:rPr>
              <a:t>10</a:t>
            </a:r>
            <a:r>
              <a:rPr lang="zh-CN" altLang="en-US" sz="1800" dirty="0" smtClean="0">
                <a:latin typeface="Calibri" pitchFamily="34" charset="0"/>
                <a:ea typeface="微软雅黑" pitchFamily="34" charset="-122"/>
              </a:rPr>
              <a:t>月前完成。</a:t>
            </a:r>
            <a:endParaRPr lang="zh-CN" altLang="en-US" sz="1800" dirty="0">
              <a:latin typeface="Calibri" pitchFamily="34" charset="0"/>
              <a:ea typeface="微软雅黑" pitchFamily="34" charset="-122"/>
            </a:endParaRPr>
          </a:p>
        </p:txBody>
      </p:sp>
      <p:pic>
        <p:nvPicPr>
          <p:cNvPr id="15" name="Picture 1" descr="E:\Users\Administrator.dannier\AppData\Local\Microsoft\Windows\Temporary Internet Files\Content.IE5\U59Q6SGD\MC900434776[1].png"/>
          <p:cNvPicPr>
            <a:picLocks noChangeAspect="1" noChangeArrowheads="1"/>
          </p:cNvPicPr>
          <p:nvPr/>
        </p:nvPicPr>
        <p:blipFill>
          <a:blip r:embed="rId3" cstate="print"/>
          <a:srcRect/>
          <a:stretch>
            <a:fillRect/>
          </a:stretch>
        </p:blipFill>
        <p:spPr bwMode="auto">
          <a:xfrm>
            <a:off x="382823" y="920776"/>
            <a:ext cx="566361" cy="565113"/>
          </a:xfrm>
          <a:prstGeom prst="rect">
            <a:avLst/>
          </a:prstGeom>
          <a:noFill/>
          <a:ln w="9525">
            <a:noFill/>
            <a:miter lim="800000"/>
            <a:headEnd/>
            <a:tailEnd/>
          </a:ln>
        </p:spPr>
      </p:pic>
      <p:sp>
        <p:nvSpPr>
          <p:cNvPr id="16" name="圆角矩形 15"/>
          <p:cNvSpPr/>
          <p:nvPr/>
        </p:nvSpPr>
        <p:spPr>
          <a:xfrm>
            <a:off x="168134" y="2393049"/>
            <a:ext cx="8505397" cy="2142796"/>
          </a:xfrm>
          <a:prstGeom prst="roundRect">
            <a:avLst>
              <a:gd name="adj" fmla="val 5334"/>
            </a:avLst>
          </a:prstGeom>
          <a:solidFill>
            <a:schemeClr val="bg2"/>
          </a:solidFill>
          <a:ln>
            <a:solidFill>
              <a:schemeClr val="accent5">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180000" indent="-180000" algn="ctr">
              <a:buFont typeface="+mj-lt"/>
              <a:buAutoNum type="arabicPeriod"/>
            </a:pPr>
            <a:endParaRPr lang="zh-CN" altLang="en-US" sz="1400" dirty="0" smtClean="0">
              <a:solidFill>
                <a:schemeClr val="tx1"/>
              </a:solidFill>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60" y="2452165"/>
            <a:ext cx="8477370" cy="2057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平行四边形 27"/>
          <p:cNvSpPr/>
          <p:nvPr/>
        </p:nvSpPr>
        <p:spPr>
          <a:xfrm>
            <a:off x="259272" y="4631589"/>
            <a:ext cx="508000" cy="1033138"/>
          </a:xfrm>
          <a:prstGeom prst="parallelogram">
            <a:avLst>
              <a:gd name="adj" fmla="val 48412"/>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9" name="平行四边形 28"/>
          <p:cNvSpPr/>
          <p:nvPr/>
        </p:nvSpPr>
        <p:spPr>
          <a:xfrm>
            <a:off x="580246" y="4631589"/>
            <a:ext cx="391516" cy="1033138"/>
          </a:xfrm>
          <a:prstGeom prst="parallelogram">
            <a:avLst>
              <a:gd name="adj" fmla="val 58143"/>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253614" y="4804481"/>
            <a:ext cx="718148" cy="707886"/>
          </a:xfrm>
          <a:prstGeom prst="rect">
            <a:avLst/>
          </a:prstGeom>
        </p:spPr>
        <p:txBody>
          <a:bodyPr wrap="square">
            <a:spAutoFit/>
          </a:bodyPr>
          <a:lstStyle/>
          <a:p>
            <a:pPr algn="ctr"/>
            <a:r>
              <a:rPr lang="zh-CN" altLang="en-US" sz="2000" b="1" dirty="0" smtClean="0">
                <a:solidFill>
                  <a:schemeClr val="accent5">
                    <a:lumMod val="75000"/>
                  </a:schemeClr>
                </a:solidFill>
                <a:latin typeface="华文彩云" panose="02010800040101010101" pitchFamily="2" charset="-122"/>
                <a:ea typeface="华文彩云" panose="02010800040101010101" pitchFamily="2" charset="-122"/>
              </a:rPr>
              <a:t>业务</a:t>
            </a:r>
            <a:endParaRPr lang="en-US" altLang="zh-CN" sz="2000" b="1" dirty="0" smtClean="0">
              <a:solidFill>
                <a:schemeClr val="accent5">
                  <a:lumMod val="75000"/>
                </a:schemeClr>
              </a:solidFill>
              <a:latin typeface="华文彩云" panose="02010800040101010101" pitchFamily="2" charset="-122"/>
              <a:ea typeface="华文彩云" panose="02010800040101010101" pitchFamily="2" charset="-122"/>
            </a:endParaRPr>
          </a:p>
          <a:p>
            <a:pPr algn="ctr"/>
            <a:r>
              <a:rPr lang="zh-CN" altLang="en-US" sz="2000" b="1" dirty="0">
                <a:solidFill>
                  <a:schemeClr val="accent5">
                    <a:lumMod val="75000"/>
                  </a:schemeClr>
                </a:solidFill>
                <a:latin typeface="华文彩云" panose="02010800040101010101" pitchFamily="2" charset="-122"/>
                <a:ea typeface="华文彩云" panose="02010800040101010101" pitchFamily="2" charset="-122"/>
              </a:rPr>
              <a:t>驱动</a:t>
            </a:r>
          </a:p>
        </p:txBody>
      </p:sp>
      <p:sp>
        <p:nvSpPr>
          <p:cNvPr id="31" name="TextBox 11"/>
          <p:cNvSpPr txBox="1"/>
          <p:nvPr/>
        </p:nvSpPr>
        <p:spPr>
          <a:xfrm>
            <a:off x="196160" y="4631589"/>
            <a:ext cx="8534522" cy="1189478"/>
          </a:xfrm>
          <a:prstGeom prst="rect">
            <a:avLst/>
          </a:prstGeom>
          <a:noFill/>
          <a:ln w="12700">
            <a:solidFill>
              <a:srgbClr val="EEECE1">
                <a:lumMod val="75000"/>
              </a:srgbClr>
            </a:solidFill>
            <a:prstDash val="sysDash"/>
          </a:ln>
        </p:spPr>
        <p:txBody>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87E2"/>
              </a:solidFill>
              <a:effectLst/>
              <a:uLnTx/>
              <a:uFillTx/>
              <a:latin typeface="微软雅黑" pitchFamily="34" charset="-122"/>
              <a:ea typeface="微软雅黑" pitchFamily="34" charset="-122"/>
            </a:endParaRPr>
          </a:p>
        </p:txBody>
      </p:sp>
      <p:sp>
        <p:nvSpPr>
          <p:cNvPr id="32" name="TextBox 12"/>
          <p:cNvSpPr txBox="1"/>
          <p:nvPr/>
        </p:nvSpPr>
        <p:spPr>
          <a:xfrm>
            <a:off x="1076046" y="4665626"/>
            <a:ext cx="7813954" cy="1203106"/>
          </a:xfrm>
          <a:prstGeom prst="rect">
            <a:avLst/>
          </a:prstGeom>
          <a:noFill/>
          <a:ln w="12700">
            <a:noFill/>
            <a:prstDash val="sysDash"/>
          </a:ln>
        </p:spPr>
        <p:txBody>
          <a:bodyPr/>
          <a:lstStyle/>
          <a:p>
            <a:pPr>
              <a:lnSpc>
                <a:spcPct val="150000"/>
              </a:lnSpc>
            </a:pPr>
            <a:r>
              <a:rPr lang="zh-CN" altLang="en-US" sz="1600" dirty="0" smtClean="0">
                <a:latin typeface="微软雅黑" pitchFamily="34" charset="-122"/>
                <a:ea typeface="微软雅黑" pitchFamily="34" charset="-122"/>
                <a:sym typeface="微软雅黑" pitchFamily="34" charset="-122"/>
              </a:rPr>
              <a:t>基于统一模型建设装维统一库，构建全网集中的数据中心，准实时开放数据共享能力，搭建数据和应用分离的架构，支撑全网跨流程数据融合分析和端到端监控，支撑集团业务和省份生产扩展应用，为中国电信未来集约化管理和集中运营打下基础。</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1622828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244449" y="6330972"/>
            <a:ext cx="684213" cy="312738"/>
          </a:xfrm>
        </p:spPr>
        <p:txBody>
          <a:bodyPr/>
          <a:lstStyle/>
          <a:p>
            <a:pPr>
              <a:defRPr/>
            </a:pPr>
            <a:fld id="{AB430BAF-FCD9-4638-BD71-D03E1E1E104F}" type="slidenum">
              <a:rPr lang="zh-CN" altLang="en-US"/>
              <a:pPr>
                <a:defRPr/>
              </a:pPr>
              <a:t>4</a:t>
            </a:fld>
            <a:endParaRPr lang="en-US" dirty="0"/>
          </a:p>
        </p:txBody>
      </p:sp>
      <p:sp>
        <p:nvSpPr>
          <p:cNvPr id="21506" name="Rectangle 2"/>
          <p:cNvSpPr>
            <a:spLocks noGrp="1" noChangeArrowheads="1"/>
          </p:cNvSpPr>
          <p:nvPr>
            <p:ph type="title"/>
          </p:nvPr>
        </p:nvSpPr>
        <p:spPr>
          <a:xfrm>
            <a:off x="290294" y="52839"/>
            <a:ext cx="8820150" cy="576263"/>
          </a:xfrm>
        </p:spPr>
        <p:txBody>
          <a:bodyPr/>
          <a:lstStyle/>
          <a:p>
            <a:pPr eaLnBrk="1" hangingPunct="1">
              <a:defRPr/>
            </a:pPr>
            <a:r>
              <a:rPr lang="zh-CN" altLang="en-US" sz="2800" kern="1200" dirty="0" smtClean="0">
                <a:solidFill>
                  <a:schemeClr val="tx2">
                    <a:lumMod val="60000"/>
                    <a:lumOff val="40000"/>
                  </a:schemeClr>
                </a:solidFill>
                <a:latin typeface="微软雅黑" panose="020B0503020204020204" pitchFamily="34" charset="-122"/>
                <a:ea typeface="微软雅黑" panose="020B0503020204020204" pitchFamily="34" charset="-122"/>
                <a:cs typeface="+mn-cs"/>
              </a:rPr>
              <a:t>建设目标</a:t>
            </a:r>
            <a:r>
              <a:rPr lang="en-US" altLang="zh-CN" sz="2800" kern="1200" dirty="0" smtClean="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smtClean="0">
                <a:solidFill>
                  <a:schemeClr val="tx2">
                    <a:lumMod val="60000"/>
                    <a:lumOff val="40000"/>
                  </a:schemeClr>
                </a:solidFill>
                <a:latin typeface="微软雅黑" panose="020B0503020204020204" pitchFamily="34" charset="-122"/>
                <a:ea typeface="微软雅黑" panose="020B0503020204020204" pitchFamily="34" charset="-122"/>
                <a:cs typeface="+mn-cs"/>
              </a:rPr>
              <a:t>业务</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目标</a:t>
            </a:r>
          </a:p>
        </p:txBody>
      </p:sp>
      <p:sp>
        <p:nvSpPr>
          <p:cNvPr id="21509" name="TextBox 10"/>
          <p:cNvSpPr txBox="1">
            <a:spLocks noChangeArrowheads="1"/>
          </p:cNvSpPr>
          <p:nvPr/>
        </p:nvSpPr>
        <p:spPr bwMode="auto">
          <a:xfrm>
            <a:off x="35300" y="1124744"/>
            <a:ext cx="8281115" cy="3370153"/>
          </a:xfrm>
          <a:prstGeom prst="rect">
            <a:avLst/>
          </a:prstGeom>
          <a:noFill/>
          <a:ln w="9525">
            <a:noFill/>
            <a:miter lim="800000"/>
            <a:headEnd/>
            <a:tailEnd/>
          </a:ln>
        </p:spPr>
        <p:txBody>
          <a:bodyPr wrap="square">
            <a:spAutoFit/>
          </a:bodyPr>
          <a:lstStyle/>
          <a:p>
            <a:pPr marL="285750" indent="-285750">
              <a:lnSpc>
                <a:spcPct val="150000"/>
              </a:lnSpc>
              <a:buFont typeface="Wingdings" panose="05000000000000000000" pitchFamily="2" charset="2"/>
              <a:buChar char="Ø"/>
            </a:pPr>
            <a:r>
              <a:rPr lang="zh-CN" altLang="zh-CN" sz="1800" dirty="0" smtClean="0"/>
              <a:t>建设</a:t>
            </a:r>
            <a:r>
              <a:rPr lang="zh-CN" altLang="zh-CN" sz="1800" dirty="0"/>
              <a:t>统一的装维</a:t>
            </a:r>
            <a:r>
              <a:rPr lang="zh-CN" altLang="zh-CN" sz="1800" dirty="0" smtClean="0"/>
              <a:t>数据模型</a:t>
            </a:r>
            <a:r>
              <a:rPr lang="zh-CN" altLang="en-US" sz="1800" dirty="0"/>
              <a:t>。</a:t>
            </a:r>
            <a:endParaRPr lang="en-US" altLang="zh-CN" sz="1800" dirty="0" smtClean="0"/>
          </a:p>
          <a:p>
            <a:pPr marL="285750" indent="-285750">
              <a:lnSpc>
                <a:spcPct val="150000"/>
              </a:lnSpc>
              <a:buFont typeface="Wingdings" panose="05000000000000000000" pitchFamily="2" charset="2"/>
              <a:buChar char="Ø"/>
            </a:pPr>
            <a:endParaRPr lang="en-US" altLang="zh-CN" sz="1800" dirty="0" smtClean="0"/>
          </a:p>
          <a:p>
            <a:pPr marL="285750" indent="-285750">
              <a:lnSpc>
                <a:spcPct val="150000"/>
              </a:lnSpc>
              <a:buFont typeface="Wingdings" panose="05000000000000000000" pitchFamily="2" charset="2"/>
              <a:buChar char="Ø"/>
            </a:pPr>
            <a:r>
              <a:rPr lang="zh-CN" altLang="zh-CN" sz="1800" dirty="0" smtClean="0"/>
              <a:t>完成</a:t>
            </a:r>
            <a:r>
              <a:rPr lang="zh-CN" altLang="zh-CN" sz="1800" dirty="0"/>
              <a:t>开通、激活、服保、</a:t>
            </a:r>
            <a:r>
              <a:rPr lang="en-US" altLang="zh-CN" sz="1800" dirty="0"/>
              <a:t>10000</a:t>
            </a:r>
            <a:r>
              <a:rPr lang="zh-CN" altLang="zh-CN" sz="1800" dirty="0"/>
              <a:t>号等系统第一阶段关键指标宽表数据指标上</a:t>
            </a:r>
            <a:r>
              <a:rPr lang="zh-CN" altLang="zh-CN" sz="1800" dirty="0" smtClean="0"/>
              <a:t>传</a:t>
            </a:r>
            <a:r>
              <a:rPr lang="zh-CN" altLang="en-US" sz="1800" dirty="0"/>
              <a:t>。</a:t>
            </a:r>
            <a:endParaRPr lang="en-US" altLang="zh-CN" sz="1800" dirty="0" smtClean="0"/>
          </a:p>
          <a:p>
            <a:pPr marL="285750" indent="-285750">
              <a:lnSpc>
                <a:spcPct val="150000"/>
              </a:lnSpc>
              <a:buFont typeface="Wingdings" panose="05000000000000000000" pitchFamily="2" charset="2"/>
              <a:buChar char="Ø"/>
            </a:pPr>
            <a:endParaRPr lang="en-US" altLang="zh-CN" sz="1800" dirty="0" smtClean="0"/>
          </a:p>
          <a:p>
            <a:pPr marL="285750" indent="-285750">
              <a:lnSpc>
                <a:spcPct val="150000"/>
              </a:lnSpc>
              <a:buFont typeface="Wingdings" panose="05000000000000000000" pitchFamily="2" charset="2"/>
              <a:buChar char="Ø"/>
            </a:pPr>
            <a:r>
              <a:rPr lang="zh-CN" altLang="en-US" sz="1800" dirty="0" smtClean="0"/>
              <a:t>完成</a:t>
            </a:r>
            <a:r>
              <a:rPr lang="zh-CN" altLang="zh-CN" sz="1800" dirty="0" smtClean="0"/>
              <a:t>第二</a:t>
            </a:r>
            <a:r>
              <a:rPr lang="zh-CN" altLang="zh-CN" sz="1800" dirty="0"/>
              <a:t>阶段全量指标（技术指标＋关键指标）统一模型数据转换上</a:t>
            </a:r>
            <a:r>
              <a:rPr lang="zh-CN" altLang="zh-CN" sz="1800" dirty="0" smtClean="0"/>
              <a:t>传</a:t>
            </a:r>
            <a:r>
              <a:rPr lang="zh-CN" altLang="en-US" sz="1800" dirty="0" smtClean="0"/>
              <a:t>。</a:t>
            </a:r>
            <a:endParaRPr lang="en-US" altLang="zh-CN" sz="1800" dirty="0" smtClean="0"/>
          </a:p>
          <a:p>
            <a:pPr marL="285750" indent="-285750">
              <a:lnSpc>
                <a:spcPct val="150000"/>
              </a:lnSpc>
              <a:buFont typeface="Wingdings" panose="05000000000000000000" pitchFamily="2" charset="2"/>
              <a:buChar char="Ø"/>
            </a:pPr>
            <a:endParaRPr lang="en-US" altLang="zh-CN" sz="1800" dirty="0" smtClean="0"/>
          </a:p>
          <a:p>
            <a:pPr marL="285750" indent="-285750">
              <a:lnSpc>
                <a:spcPct val="150000"/>
              </a:lnSpc>
              <a:buFont typeface="Wingdings" panose="05000000000000000000" pitchFamily="2" charset="2"/>
              <a:buChar char="Ø"/>
            </a:pPr>
            <a:r>
              <a:rPr lang="zh-CN" altLang="zh-CN" sz="1800" dirty="0"/>
              <a:t>具备跨服开、激活、客保、</a:t>
            </a:r>
            <a:r>
              <a:rPr lang="en-US" altLang="zh-CN" sz="1800" dirty="0"/>
              <a:t>AAA</a:t>
            </a:r>
            <a:r>
              <a:rPr lang="zh-CN" altLang="zh-CN" sz="1800" dirty="0"/>
              <a:t>、</a:t>
            </a:r>
            <a:r>
              <a:rPr lang="en-US" altLang="zh-CN" sz="1800" dirty="0"/>
              <a:t>112</a:t>
            </a:r>
            <a:r>
              <a:rPr lang="zh-CN" altLang="zh-CN" sz="1800" dirty="0"/>
              <a:t>、测速系统边界数据清洗能力</a:t>
            </a:r>
            <a:endParaRPr lang="en-US" altLang="zh-CN" sz="1800" dirty="0">
              <a:latin typeface="微软雅黑" pitchFamily="34" charset="-122"/>
              <a:ea typeface="微软雅黑" pitchFamily="34" charset="-122"/>
            </a:endParaRPr>
          </a:p>
          <a:p>
            <a:pPr marL="285750" indent="-285750">
              <a:lnSpc>
                <a:spcPct val="150000"/>
              </a:lnSpc>
              <a:buFont typeface="Wingdings" panose="05000000000000000000" pitchFamily="2" charset="2"/>
              <a:buChar char="Ø"/>
            </a:pP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3602881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C8B808ED-7B9F-4F30-AABC-01624212816A}" type="slidenum">
              <a:rPr lang="zh-CN" altLang="en-US" smtClean="0"/>
              <a:pPr>
                <a:defRPr/>
              </a:pPr>
              <a:t>5</a:t>
            </a:fld>
            <a:endParaRPr lang="en-US"/>
          </a:p>
        </p:txBody>
      </p:sp>
      <p:sp>
        <p:nvSpPr>
          <p:cNvPr id="5" name="Rectangle 2"/>
          <p:cNvSpPr>
            <a:spLocks noGrp="1" noChangeArrowheads="1"/>
          </p:cNvSpPr>
          <p:nvPr>
            <p:ph type="title" idx="4294967295"/>
          </p:nvPr>
        </p:nvSpPr>
        <p:spPr>
          <a:xfrm>
            <a:off x="285750" y="-2217"/>
            <a:ext cx="7848600" cy="692150"/>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defRPr/>
            </a:pP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建设目标</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功能目标</a:t>
            </a:r>
          </a:p>
        </p:txBody>
      </p:sp>
      <p:sp>
        <p:nvSpPr>
          <p:cNvPr id="1034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10"/>
          <p:cNvSpPr txBox="1">
            <a:spLocks noChangeArrowheads="1"/>
          </p:cNvSpPr>
          <p:nvPr/>
        </p:nvSpPr>
        <p:spPr bwMode="auto">
          <a:xfrm>
            <a:off x="-24724" y="980728"/>
            <a:ext cx="8072494" cy="1061829"/>
          </a:xfrm>
          <a:prstGeom prst="rect">
            <a:avLst/>
          </a:prstGeom>
          <a:noFill/>
          <a:ln w="9525">
            <a:noFill/>
            <a:miter lim="800000"/>
            <a:headEnd/>
            <a:tailEnd/>
          </a:ln>
        </p:spPr>
        <p:txBody>
          <a:bodyPr wrap="square">
            <a:spAutoFit/>
          </a:bodyPr>
          <a:lstStyle/>
          <a:p>
            <a:pPr marL="285750" lvl="0" indent="457200">
              <a:lnSpc>
                <a:spcPct val="200000"/>
              </a:lnSpc>
              <a:buBlip>
                <a:blip r:embed="rId2"/>
              </a:buBlip>
            </a:pPr>
            <a:endParaRPr lang="zh-CN" altLang="zh-CN" sz="1800" kern="0" dirty="0">
              <a:latin typeface="微软雅黑" pitchFamily="34" charset="-122"/>
              <a:ea typeface="微软雅黑" pitchFamily="34" charset="-122"/>
            </a:endParaRPr>
          </a:p>
          <a:p>
            <a:pPr>
              <a:lnSpc>
                <a:spcPct val="150000"/>
              </a:lnSpc>
            </a:pPr>
            <a:endParaRPr lang="zh-CN" altLang="en-US" sz="1800" kern="0" dirty="0">
              <a:latin typeface="微软雅黑" pitchFamily="34" charset="-122"/>
              <a:ea typeface="微软雅黑" pitchFamily="34" charset="-122"/>
            </a:endParaRPr>
          </a:p>
        </p:txBody>
      </p:sp>
      <p:sp>
        <p:nvSpPr>
          <p:cNvPr id="2" name="矩形 1"/>
          <p:cNvSpPr/>
          <p:nvPr/>
        </p:nvSpPr>
        <p:spPr>
          <a:xfrm>
            <a:off x="-941191" y="621388"/>
            <a:ext cx="3919663" cy="554383"/>
          </a:xfrm>
          <a:prstGeom prst="rect">
            <a:avLst/>
          </a:prstGeom>
        </p:spPr>
        <p:txBody>
          <a:bodyPr wrap="none">
            <a:spAutoFit/>
          </a:bodyPr>
          <a:lstStyle/>
          <a:p>
            <a:pPr marL="1143000" lvl="2" indent="-228600" algn="just">
              <a:lnSpc>
                <a:spcPct val="173000"/>
              </a:lnSpc>
              <a:spcBef>
                <a:spcPts val="1300"/>
              </a:spcBef>
              <a:spcAft>
                <a:spcPts val="1300"/>
              </a:spcAft>
              <a:buFont typeface="+mj-lt"/>
              <a:buAutoNum type="arabicPeriod"/>
            </a:pPr>
            <a:r>
              <a:rPr lang="zh-CN" altLang="zh-CN" sz="2000" b="1" dirty="0">
                <a:latin typeface="Calibri" panose="020F0502020204030204" pitchFamily="34" charset="0"/>
                <a:ea typeface="黑体" panose="02010609060101010101" pitchFamily="49" charset="-122"/>
              </a:rPr>
              <a:t>关键指标宽表数据上传</a:t>
            </a:r>
            <a:endParaRPr lang="zh-CN" altLang="zh-CN" sz="2400" b="1" dirty="0">
              <a:effectLst/>
              <a:latin typeface="Calibri" panose="020F0502020204030204" pitchFamily="34" charset="0"/>
            </a:endParaRPr>
          </a:p>
        </p:txBody>
      </p:sp>
      <p:graphicFrame>
        <p:nvGraphicFramePr>
          <p:cNvPr id="3" name="表格 2"/>
          <p:cNvGraphicFramePr>
            <a:graphicFrameLocks noGrp="1"/>
          </p:cNvGraphicFramePr>
          <p:nvPr/>
        </p:nvGraphicFramePr>
        <p:xfrm>
          <a:off x="171123" y="1225256"/>
          <a:ext cx="7992889" cy="2216192"/>
        </p:xfrm>
        <a:graphic>
          <a:graphicData uri="http://schemas.openxmlformats.org/drawingml/2006/table">
            <a:tbl>
              <a:tblPr firstRow="1" firstCol="1" bandRow="1">
                <a:tableStyleId>{6E25E649-3F16-4E02-A733-19D2CDBF48F0}</a:tableStyleId>
              </a:tblPr>
              <a:tblGrid>
                <a:gridCol w="1440160"/>
                <a:gridCol w="2016224"/>
                <a:gridCol w="4536505"/>
              </a:tblGrid>
              <a:tr h="202705">
                <a:tc>
                  <a:txBody>
                    <a:bodyPr/>
                    <a:lstStyle/>
                    <a:p>
                      <a:pPr algn="ctr">
                        <a:spcAft>
                          <a:spcPts val="0"/>
                        </a:spcAft>
                      </a:pPr>
                      <a:r>
                        <a:rPr lang="zh-CN" sz="1400" kern="0" dirty="0">
                          <a:effectLst/>
                        </a:rPr>
                        <a:t>模块名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400" kern="0" dirty="0">
                          <a:effectLst/>
                        </a:rPr>
                        <a:t>一级模块</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400" kern="0" dirty="0">
                          <a:effectLst/>
                        </a:rPr>
                        <a:t>二级模块</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2705">
                <a:tc rowSpan="7">
                  <a:txBody>
                    <a:bodyPr/>
                    <a:lstStyle/>
                    <a:p>
                      <a:pPr algn="l">
                        <a:spcAft>
                          <a:spcPts val="0"/>
                        </a:spcAft>
                      </a:pPr>
                      <a:r>
                        <a:rPr lang="en-US" sz="1400" kern="0" dirty="0">
                          <a:effectLst/>
                        </a:rPr>
                        <a:t>ODS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l">
                        <a:spcAft>
                          <a:spcPts val="0"/>
                        </a:spcAft>
                      </a:pPr>
                      <a:r>
                        <a:rPr lang="zh-CN" sz="1400" kern="0" dirty="0">
                          <a:effectLst/>
                        </a:rPr>
                        <a:t>接口改造</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400" kern="0">
                          <a:effectLst/>
                        </a:rPr>
                        <a:t>业务开通数据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734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400" kern="0" dirty="0">
                          <a:effectLst/>
                        </a:rPr>
                        <a:t>有线宽带用户量统计表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734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400" kern="0">
                          <a:effectLst/>
                        </a:rPr>
                        <a:t>客户投诉信息清单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2705">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1400" kern="0" dirty="0">
                          <a:effectLst/>
                        </a:rPr>
                        <a:t>FTTH</a:t>
                      </a:r>
                      <a:r>
                        <a:rPr lang="zh-CN" sz="1400" kern="0" dirty="0">
                          <a:effectLst/>
                        </a:rPr>
                        <a:t>平移用户数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2705">
                <a:tc vMerge="1">
                  <a:txBody>
                    <a:bodyPr/>
                    <a:lstStyle/>
                    <a:p>
                      <a:endParaRPr lang="zh-CN" altLang="en-US"/>
                    </a:p>
                  </a:txBody>
                  <a:tcPr/>
                </a:tc>
                <a:tc>
                  <a:txBody>
                    <a:bodyPr/>
                    <a:lstStyle/>
                    <a:p>
                      <a:pPr algn="l">
                        <a:spcAft>
                          <a:spcPts val="0"/>
                        </a:spcAft>
                      </a:pPr>
                      <a:r>
                        <a:rPr lang="zh-CN" sz="1400" kern="0">
                          <a:effectLst/>
                        </a:rPr>
                        <a:t>数据整合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400" kern="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2705">
                <a:tc vMerge="1">
                  <a:txBody>
                    <a:bodyPr/>
                    <a:lstStyle/>
                    <a:p>
                      <a:endParaRPr lang="zh-CN" altLang="en-US"/>
                    </a:p>
                  </a:txBody>
                  <a:tcPr/>
                </a:tc>
                <a:tc>
                  <a:txBody>
                    <a:bodyPr/>
                    <a:lstStyle/>
                    <a:p>
                      <a:pPr algn="l">
                        <a:spcAft>
                          <a:spcPts val="0"/>
                        </a:spcAft>
                      </a:pPr>
                      <a:r>
                        <a:rPr lang="zh-CN" sz="1400" kern="0">
                          <a:effectLst/>
                        </a:rPr>
                        <a:t>数据上传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4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7348">
                <a:tc vMerge="1">
                  <a:txBody>
                    <a:bodyPr/>
                    <a:lstStyle/>
                    <a:p>
                      <a:endParaRPr lang="zh-CN" altLang="en-US"/>
                    </a:p>
                  </a:txBody>
                  <a:tcPr/>
                </a:tc>
                <a:tc>
                  <a:txBody>
                    <a:bodyPr/>
                    <a:lstStyle/>
                    <a:p>
                      <a:pPr algn="l">
                        <a:spcAft>
                          <a:spcPts val="0"/>
                        </a:spcAft>
                      </a:pPr>
                      <a:r>
                        <a:rPr lang="zh-CN" sz="1400" kern="0" dirty="0">
                          <a:effectLst/>
                        </a:rPr>
                        <a:t>数据校验规则</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4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7348">
                <a:tc>
                  <a:txBody>
                    <a:bodyPr/>
                    <a:lstStyle/>
                    <a:p>
                      <a:pPr algn="l">
                        <a:spcAft>
                          <a:spcPts val="0"/>
                        </a:spcAft>
                      </a:pPr>
                      <a:r>
                        <a:rPr lang="zh-CN" sz="1400" kern="0">
                          <a:effectLst/>
                        </a:rPr>
                        <a:t>服务开通系统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CN" sz="1400" kern="0">
                          <a:effectLst/>
                        </a:rPr>
                        <a:t>集团网分数据采集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400" kern="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9711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C8B808ED-7B9F-4F30-AABC-01624212816A}" type="slidenum">
              <a:rPr lang="zh-CN" altLang="en-US" smtClean="0"/>
              <a:pPr>
                <a:defRPr/>
              </a:pPr>
              <a:t>6</a:t>
            </a:fld>
            <a:endParaRPr lang="en-US"/>
          </a:p>
        </p:txBody>
      </p:sp>
      <p:sp>
        <p:nvSpPr>
          <p:cNvPr id="5" name="Rectangle 2"/>
          <p:cNvSpPr>
            <a:spLocks noGrp="1" noChangeArrowheads="1"/>
          </p:cNvSpPr>
          <p:nvPr>
            <p:ph type="title" idx="4294967295"/>
          </p:nvPr>
        </p:nvSpPr>
        <p:spPr>
          <a:xfrm>
            <a:off x="285750" y="-2217"/>
            <a:ext cx="7848600" cy="692150"/>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defRPr/>
            </a:pP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建设目标</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功能目标</a:t>
            </a:r>
          </a:p>
        </p:txBody>
      </p:sp>
      <p:sp>
        <p:nvSpPr>
          <p:cNvPr id="1034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941191" y="621388"/>
            <a:ext cx="4649095" cy="508216"/>
          </a:xfrm>
          <a:prstGeom prst="rect">
            <a:avLst/>
          </a:prstGeom>
        </p:spPr>
        <p:txBody>
          <a:bodyPr wrap="square">
            <a:spAutoFit/>
          </a:bodyPr>
          <a:lstStyle/>
          <a:p>
            <a:pPr lvl="2">
              <a:lnSpc>
                <a:spcPct val="173000"/>
              </a:lnSpc>
              <a:spcBef>
                <a:spcPts val="1300"/>
              </a:spcBef>
              <a:spcAft>
                <a:spcPts val="1300"/>
              </a:spcAft>
            </a:pPr>
            <a:r>
              <a:rPr lang="en-US" altLang="zh-CN" sz="1800" b="1" dirty="0" smtClean="0">
                <a:latin typeface="Calibri" panose="020F0502020204030204" pitchFamily="34" charset="0"/>
                <a:ea typeface="黑体" panose="02010609060101010101" pitchFamily="49" charset="-122"/>
              </a:rPr>
              <a:t>2</a:t>
            </a:r>
            <a:r>
              <a:rPr lang="zh-CN" altLang="en-US" sz="1800" b="1" dirty="0" smtClean="0">
                <a:latin typeface="Calibri" panose="020F0502020204030204" pitchFamily="34" charset="0"/>
                <a:ea typeface="黑体" panose="02010609060101010101" pitchFamily="49" charset="-122"/>
              </a:rPr>
              <a:t>、</a:t>
            </a:r>
            <a:r>
              <a:rPr lang="zh-CN" altLang="zh-CN" sz="1800" b="1" dirty="0" smtClean="0">
                <a:latin typeface="Calibri" panose="020F0502020204030204" pitchFamily="34" charset="0"/>
                <a:ea typeface="黑体" panose="02010609060101010101" pitchFamily="49" charset="-122"/>
              </a:rPr>
              <a:t>统一</a:t>
            </a:r>
            <a:r>
              <a:rPr lang="zh-CN" altLang="zh-CN" sz="1800" b="1" dirty="0">
                <a:latin typeface="Calibri" panose="020F0502020204030204" pitchFamily="34" charset="0"/>
                <a:ea typeface="黑体" panose="02010609060101010101" pitchFamily="49" charset="-122"/>
              </a:rPr>
              <a:t>模型装维数据转换上传</a:t>
            </a:r>
            <a:endParaRPr lang="zh-CN" altLang="zh-CN" sz="1800" b="1" dirty="0">
              <a:latin typeface="Calibri" panose="020F0502020204030204" pitchFamily="34" charset="0"/>
              <a:ea typeface="黑体" panose="02010609060101010101" pitchFamily="49"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386981082"/>
              </p:ext>
            </p:extLst>
          </p:nvPr>
        </p:nvGraphicFramePr>
        <p:xfrm>
          <a:off x="107504" y="1129600"/>
          <a:ext cx="3960440" cy="5199921"/>
        </p:xfrm>
        <a:graphic>
          <a:graphicData uri="http://schemas.openxmlformats.org/drawingml/2006/table">
            <a:tbl>
              <a:tblPr firstRow="1" firstCol="1" bandRow="1">
                <a:tableStyleId>{74C1A8A3-306A-4EB7-A6B1-4F7E0EB9C5D6}</a:tableStyleId>
              </a:tblPr>
              <a:tblGrid>
                <a:gridCol w="2030057"/>
                <a:gridCol w="1930383"/>
              </a:tblGrid>
              <a:tr h="221361">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模块名</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一级模块</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9738">
                <a:tc rowSpan="13">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服务开通系统</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订单表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9738">
                <a:tc vMerge="1">
                  <a:txBody>
                    <a:bodyPr/>
                    <a:lstStyle/>
                    <a:p>
                      <a:endParaRPr lang="zh-CN" altLang="en-US"/>
                    </a:p>
                  </a:txBody>
                  <a:tcPr/>
                </a:tc>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定单表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群组定单表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开通工单表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集团调度表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客户信息表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产品服务信息表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产品属性表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资源信息表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流程实例表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环节实例表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环节模板定义表</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服开数据整合</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客户服务保障系统</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OGG</a:t>
                      </a: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安装配置</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a:txBody>
                    <a:bodyPr/>
                    <a:lstStyle/>
                    <a:p>
                      <a:pPr marL="0" algn="ctr" defTabSz="914400" rtl="0" eaLnBrk="1" latinLnBrk="0" hangingPunct="1">
                        <a:spcAft>
                          <a:spcPts val="0"/>
                        </a:spcAft>
                      </a:pPr>
                      <a:r>
                        <a:rPr lang="en-US"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112</a:t>
                      </a: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系统</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接口改造</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自动激活系统</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OGG</a:t>
                      </a: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安装配置</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rowSpan="2">
                  <a:txBody>
                    <a:bodyPr/>
                    <a:lstStyle/>
                    <a:p>
                      <a:pPr marL="0" algn="ctr" defTabSz="914400" rtl="0" eaLnBrk="1" latinLnBrk="0" hangingPunct="1">
                        <a:spcAft>
                          <a:spcPts val="0"/>
                        </a:spcAft>
                      </a:pPr>
                      <a:r>
                        <a:rPr lang="en-US"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OSS</a:t>
                      </a: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集成平台（</a:t>
                      </a:r>
                      <a:r>
                        <a:rPr lang="en-US"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OIP</a:t>
                      </a: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数据总线</a:t>
                      </a:r>
                      <a:r>
                        <a:rPr lang="en-US"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K-V</a:t>
                      </a: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数据写入</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5376">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集团</a:t>
                      </a:r>
                      <a:r>
                        <a:rPr lang="x-none"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OIP</a:t>
                      </a: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数据总线数据同步</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rowSpan="2">
                  <a:txBody>
                    <a:bodyPr/>
                    <a:lstStyle/>
                    <a:p>
                      <a:pPr marL="0" algn="ctr" defTabSz="914400" rtl="0" eaLnBrk="1" latinLnBrk="0" hangingPunct="1">
                        <a:spcAft>
                          <a:spcPts val="0"/>
                        </a:spcAft>
                      </a:pPr>
                      <a:r>
                        <a:rPr lang="zh-CN" sz="1200" kern="10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其他系统</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x-none"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AAA</a:t>
                      </a: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平台上网记录接口</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24">
                <a:tc vMerge="1">
                  <a:txBody>
                    <a:bodyPr/>
                    <a:lstStyle/>
                    <a:p>
                      <a:endParaRPr lang="zh-CN" altLang="en-US"/>
                    </a:p>
                  </a:txBody>
                  <a:tcPr/>
                </a:tc>
                <a:tc>
                  <a:txBody>
                    <a:bodyPr/>
                    <a:lstStyle/>
                    <a:p>
                      <a:pPr marL="0" algn="ctr" defTabSz="914400" rtl="0" eaLnBrk="1" latinLnBrk="0" hangingPunct="1">
                        <a:spcAft>
                          <a:spcPts val="0"/>
                        </a:spcAft>
                      </a:pPr>
                      <a:r>
                        <a:rPr lang="zh-CN" sz="1200" kern="100" dirty="0">
                          <a:solidFill>
                            <a:schemeClr val="dk1"/>
                          </a:solidFill>
                          <a:effectLst/>
                          <a:latin typeface="Calibri" panose="020F0502020204030204" pitchFamily="34" charset="0"/>
                          <a:ea typeface="宋体" panose="02010600030101010101" pitchFamily="2" charset="-122"/>
                          <a:cs typeface="Times New Roman" panose="02020603050405020304" pitchFamily="18" charset="0"/>
                        </a:rPr>
                        <a:t>宽带测速数据接口</a:t>
                      </a:r>
                    </a:p>
                  </a:txBody>
                  <a:tcPr marL="59291" marR="5929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文本框 9"/>
          <p:cNvSpPr txBox="1"/>
          <p:nvPr/>
        </p:nvSpPr>
        <p:spPr>
          <a:xfrm>
            <a:off x="4210050" y="689933"/>
            <a:ext cx="3058294" cy="984885"/>
          </a:xfrm>
          <a:prstGeom prst="rect">
            <a:avLst/>
          </a:prstGeom>
          <a:noFill/>
        </p:spPr>
        <p:txBody>
          <a:bodyPr wrap="square" rtlCol="0">
            <a:spAutoFit/>
          </a:bodyPr>
          <a:lstStyle/>
          <a:p>
            <a:pPr marL="0" lvl="4"/>
            <a:r>
              <a:rPr lang="x-none" altLang="zh-CN" sz="1800" b="1" dirty="0"/>
              <a:t>统一模型库</a:t>
            </a:r>
            <a:endParaRPr lang="zh-CN" altLang="zh-CN" sz="1800" b="1" dirty="0"/>
          </a:p>
          <a:p>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571800933"/>
              </p:ext>
            </p:extLst>
          </p:nvPr>
        </p:nvGraphicFramePr>
        <p:xfrm>
          <a:off x="4211960" y="1138518"/>
          <a:ext cx="4133134" cy="5511520"/>
        </p:xfrm>
        <a:graphic>
          <a:graphicData uri="http://schemas.openxmlformats.org/drawingml/2006/table">
            <a:tbl>
              <a:tblPr firstRow="1" bandRow="1">
                <a:tableStyleId>{5C22544A-7EE6-4342-B048-85BDC9FD1C3A}</a:tableStyleId>
              </a:tblPr>
              <a:tblGrid>
                <a:gridCol w="2066567"/>
                <a:gridCol w="2066567"/>
              </a:tblGrid>
              <a:tr h="32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0" dirty="0" smtClean="0">
                          <a:effectLst/>
                        </a:rPr>
                        <a:t>模块名</a:t>
                      </a:r>
                      <a:endParaRPr lang="zh-CN" altLang="en-US" dirty="0"/>
                    </a:p>
                  </a:txBody>
                  <a:tcPr/>
                </a:tc>
                <a:tc>
                  <a:txBody>
                    <a:bodyPr/>
                    <a:lstStyle/>
                    <a:p>
                      <a:pPr algn="ctr">
                        <a:spcAft>
                          <a:spcPts val="0"/>
                        </a:spcAft>
                      </a:pPr>
                      <a:r>
                        <a:rPr lang="zh-CN" altLang="zh-CN" sz="1800" kern="0" dirty="0" smtClean="0">
                          <a:effectLst/>
                        </a:rPr>
                        <a:t>一级模块</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r>
              <a:tr h="321610">
                <a:tc rowSpan="16">
                  <a:txBody>
                    <a:bodyPr/>
                    <a:lstStyle/>
                    <a:p>
                      <a:pPr algn="ctr">
                        <a:spcAft>
                          <a:spcPts val="0"/>
                        </a:spcAft>
                      </a:pPr>
                      <a:r>
                        <a:rPr lang="zh-CN" altLang="en-US" sz="1600" b="1" kern="100" dirty="0" smtClean="0">
                          <a:effectLst/>
                          <a:latin typeface="Calibri" panose="020F0502020204030204" pitchFamily="34" charset="0"/>
                          <a:ea typeface="宋体" panose="02010600030101010101" pitchFamily="2" charset="-122"/>
                          <a:cs typeface="Times New Roman" panose="02020603050405020304" pitchFamily="18" charset="0"/>
                        </a:rPr>
                        <a:t>统一模型装维</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OGG</a:t>
                      </a: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增量数据同步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主数据关系映射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数据稽查管理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OGG</a:t>
                      </a: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增量数据筛选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数据模型转换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数据处理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数据规则显现化</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归档管理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后台程序控制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安全管理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转换流程监控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员工组织映射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OIP(</a:t>
                      </a:r>
                      <a:r>
                        <a:rPr lang="en-US" sz="1200" kern="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Hbase</a:t>
                      </a: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接口管理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AAA</a:t>
                      </a: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、测速接口管理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112</a:t>
                      </a: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预处理接口管理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1610">
                <a:tc vMerge="1">
                  <a:txBody>
                    <a:bodyPr/>
                    <a:lstStyle/>
                    <a:p>
                      <a:pPr algn="ctr">
                        <a:spcAft>
                          <a:spcPts val="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用户投诉接口管理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285750" y="0"/>
            <a:ext cx="7848600" cy="692150"/>
          </a:xfrm>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defRPr/>
            </a:pP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建设目标</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应用</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范围</a:t>
            </a:r>
          </a:p>
        </p:txBody>
      </p:sp>
      <p:sp>
        <p:nvSpPr>
          <p:cNvPr id="4" name="Rectangle 3"/>
          <p:cNvSpPr txBox="1">
            <a:spLocks noChangeArrowheads="1"/>
          </p:cNvSpPr>
          <p:nvPr/>
        </p:nvSpPr>
        <p:spPr>
          <a:xfrm>
            <a:off x="250825" y="836613"/>
            <a:ext cx="8424863" cy="5187950"/>
          </a:xfrm>
          <a:prstGeom prst="rect">
            <a:avLst/>
          </a:prstGeom>
        </p:spPr>
        <p:txBody>
          <a:bodyPr/>
          <a:lstStyle/>
          <a:p>
            <a:pPr marL="358775" lvl="0" indent="-358775">
              <a:lnSpc>
                <a:spcPct val="150000"/>
              </a:lnSpc>
              <a:spcBef>
                <a:spcPct val="20000"/>
              </a:spcBef>
              <a:buBlip>
                <a:blip r:embed="rId2"/>
              </a:buBlip>
            </a:pPr>
            <a:r>
              <a:rPr lang="zh-CN" altLang="en-US" sz="2400" dirty="0" smtClean="0">
                <a:latin typeface="微软雅黑" panose="020B0503020204020204" pitchFamily="34" charset="-122"/>
                <a:ea typeface="微软雅黑" panose="020B0503020204020204" pitchFamily="34" charset="-122"/>
              </a:rPr>
              <a:t>网运部、企业信息化部</a:t>
            </a:r>
            <a:endParaRPr lang="zh-CN" altLang="en-US" sz="2400" kern="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5ACBF68C-2DE3-4FDF-B4E1-7DD445EDEFF5}" type="slidenum">
              <a:rPr lang="zh-CN" altLang="en-US"/>
              <a:pPr>
                <a:defRPr/>
              </a:pPr>
              <a:t>8</a:t>
            </a:fld>
            <a:endParaRPr lang="en-US"/>
          </a:p>
        </p:txBody>
      </p:sp>
      <p:sp>
        <p:nvSpPr>
          <p:cNvPr id="32770" name="Rectangle 2"/>
          <p:cNvSpPr>
            <a:spLocks noGrp="1" noChangeArrowheads="1"/>
          </p:cNvSpPr>
          <p:nvPr>
            <p:ph type="title"/>
          </p:nvPr>
        </p:nvSpPr>
        <p:spPr>
          <a:noFill/>
          <a:ln w="9525">
            <a:noFill/>
            <a:miter lim="800000"/>
            <a:headEnd/>
            <a:tailEnd/>
          </a:ln>
        </p:spPr>
        <p:txBody>
          <a:bodyPr vert="horz" wrap="square" lIns="90000" tIns="45720" rIns="91440" bIns="45720" numCol="1" anchor="ctr" anchorCtr="0" compatLnSpc="1">
            <a:prstTxWarp prst="textNoShape">
              <a:avLst/>
            </a:prstTxWarp>
          </a:bodyPr>
          <a:lstStyle/>
          <a:p>
            <a:pPr eaLnBrk="1" hangingPunct="1"/>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建设目标</a:t>
            </a:r>
            <a:r>
              <a:rPr lang="en-US" altLang="zh-CN"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性能</a:t>
            </a:r>
            <a:r>
              <a:rPr lang="zh-CN" altLang="en-US" sz="2800" kern="1200" dirty="0">
                <a:solidFill>
                  <a:schemeClr val="tx2">
                    <a:lumMod val="60000"/>
                    <a:lumOff val="40000"/>
                  </a:schemeClr>
                </a:solidFill>
                <a:latin typeface="微软雅黑" panose="020B0503020204020204" pitchFamily="34" charset="-122"/>
                <a:ea typeface="微软雅黑" panose="020B0503020204020204" pitchFamily="34" charset="-122"/>
                <a:cs typeface="+mn-cs"/>
              </a:rPr>
              <a:t>目标</a:t>
            </a:r>
          </a:p>
        </p:txBody>
      </p:sp>
      <p:sp>
        <p:nvSpPr>
          <p:cNvPr id="8195" name="Rectangle 3"/>
          <p:cNvSpPr>
            <a:spLocks noGrp="1" noChangeArrowheads="1"/>
          </p:cNvSpPr>
          <p:nvPr>
            <p:ph type="body" idx="1"/>
          </p:nvPr>
        </p:nvSpPr>
        <p:spPr>
          <a:xfrm>
            <a:off x="455298" y="1999531"/>
            <a:ext cx="7883576" cy="4247402"/>
          </a:xfrm>
        </p:spPr>
        <p:txBody>
          <a:bodyPr/>
          <a:lstStyle/>
          <a:p>
            <a:pPr marL="285750" indent="0">
              <a:lnSpc>
                <a:spcPct val="150000"/>
              </a:lnSpc>
              <a:spcBef>
                <a:spcPct val="0"/>
              </a:spcBef>
              <a:buNone/>
            </a:pPr>
            <a:r>
              <a:rPr lang="en-US" altLang="zh-CN" sz="1800" dirty="0" smtClean="0"/>
              <a:t>    </a:t>
            </a:r>
            <a:r>
              <a:rPr lang="zh-CN" altLang="zh-CN" sz="1800" dirty="0" smtClean="0"/>
              <a:t>省</a:t>
            </a:r>
            <a:r>
              <a:rPr lang="en-US" altLang="zh-CN" sz="1800" dirty="0"/>
              <a:t>OSS</a:t>
            </a:r>
            <a:r>
              <a:rPr lang="zh-CN" altLang="zh-CN" sz="1800" dirty="0"/>
              <a:t>系统生产库数据的变更需在</a:t>
            </a:r>
            <a:r>
              <a:rPr lang="en-US" altLang="zh-CN" sz="1800" dirty="0"/>
              <a:t>15</a:t>
            </a:r>
            <a:r>
              <a:rPr lang="zh-CN" altLang="zh-CN" sz="1800" dirty="0"/>
              <a:t>分钟内准实时增量同步到集团网络运营服务分析系统内，不区分业务和时段。其中，省</a:t>
            </a:r>
            <a:r>
              <a:rPr lang="en-US" altLang="zh-CN" sz="1800" dirty="0"/>
              <a:t>OSS</a:t>
            </a:r>
            <a:r>
              <a:rPr lang="zh-CN" altLang="zh-CN" sz="1800" dirty="0"/>
              <a:t>生产系统经过复制转换写入省</a:t>
            </a:r>
            <a:r>
              <a:rPr lang="en-US" altLang="zh-CN" sz="1800" dirty="0"/>
              <a:t>OIP</a:t>
            </a:r>
            <a:r>
              <a:rPr lang="zh-CN" altLang="zh-CN" sz="1800" dirty="0"/>
              <a:t>数据总线的数据同步在</a:t>
            </a:r>
            <a:r>
              <a:rPr lang="en-US" altLang="zh-CN" sz="1800" dirty="0"/>
              <a:t>10</a:t>
            </a:r>
            <a:r>
              <a:rPr lang="zh-CN" altLang="zh-CN" sz="1800" dirty="0"/>
              <a:t>分钟内</a:t>
            </a:r>
            <a:r>
              <a:rPr lang="zh-CN" altLang="zh-CN" sz="1800" dirty="0" smtClean="0"/>
              <a:t>完成</a:t>
            </a:r>
            <a:endParaRPr lang="en-US" altLang="zh-CN" sz="1800" dirty="0" smtClean="0"/>
          </a:p>
          <a:p>
            <a:pPr lvl="0">
              <a:buFont typeface="Wingdings" panose="05000000000000000000" pitchFamily="2" charset="2"/>
              <a:buChar char="Ø"/>
            </a:pPr>
            <a:r>
              <a:rPr lang="zh-CN" altLang="zh-CN" sz="1800" dirty="0"/>
              <a:t>生产库到同步库，采用基于</a:t>
            </a:r>
            <a:r>
              <a:rPr lang="en-US" altLang="zh-CN" sz="1800" dirty="0"/>
              <a:t>online redo log</a:t>
            </a:r>
            <a:r>
              <a:rPr lang="zh-CN" altLang="zh-CN" sz="1800" dirty="0"/>
              <a:t>实时复制的工具</a:t>
            </a:r>
            <a:r>
              <a:rPr lang="en-US" altLang="zh-CN" sz="1800" dirty="0"/>
              <a:t>OGG</a:t>
            </a:r>
            <a:r>
              <a:rPr lang="zh-CN" altLang="zh-CN" sz="1800" dirty="0"/>
              <a:t>，数据同步的时间应在</a:t>
            </a:r>
            <a:r>
              <a:rPr lang="en-US" altLang="zh-CN" sz="1800" dirty="0"/>
              <a:t>2</a:t>
            </a:r>
            <a:r>
              <a:rPr lang="zh-CN" altLang="zh-CN" sz="1800" dirty="0"/>
              <a:t>分钟内完成。</a:t>
            </a:r>
          </a:p>
          <a:p>
            <a:pPr lvl="0">
              <a:buFont typeface="Wingdings" panose="05000000000000000000" pitchFamily="2" charset="2"/>
              <a:buChar char="Ø"/>
            </a:pPr>
            <a:r>
              <a:rPr lang="zh-CN" altLang="zh-CN" sz="1800" dirty="0"/>
              <a:t>同步库到标准库，由于各厂家数据模型的不一致，数据的转换需要通过规则运算，故同步库的数据转换成统一模型的要求并存储到统一库的时间应在</a:t>
            </a:r>
            <a:r>
              <a:rPr lang="en-US" altLang="zh-CN" sz="1800" dirty="0"/>
              <a:t>4</a:t>
            </a:r>
            <a:r>
              <a:rPr lang="zh-CN" altLang="zh-CN" sz="1800" dirty="0"/>
              <a:t>分钟内完成。</a:t>
            </a:r>
          </a:p>
          <a:p>
            <a:pPr lvl="0">
              <a:buFont typeface="Wingdings" panose="05000000000000000000" pitchFamily="2" charset="2"/>
              <a:buChar char="Ø"/>
            </a:pPr>
            <a:r>
              <a:rPr lang="zh-CN" altLang="zh-CN" sz="1800" dirty="0"/>
              <a:t>标准库到省</a:t>
            </a:r>
            <a:r>
              <a:rPr lang="en-US" altLang="zh-CN" sz="1800" dirty="0"/>
              <a:t>OIP</a:t>
            </a:r>
            <a:r>
              <a:rPr lang="zh-CN" altLang="zh-CN" sz="1800" dirty="0"/>
              <a:t>系统</a:t>
            </a:r>
            <a:r>
              <a:rPr lang="en-US" altLang="zh-CN" sz="1800" dirty="0"/>
              <a:t>K-V</a:t>
            </a:r>
            <a:r>
              <a:rPr lang="zh-CN" altLang="zh-CN" sz="1800" dirty="0"/>
              <a:t>库，从标准</a:t>
            </a:r>
            <a:r>
              <a:rPr lang="en-US" altLang="zh-CN" sz="1800" dirty="0"/>
              <a:t>E-R</a:t>
            </a:r>
            <a:r>
              <a:rPr lang="zh-CN" altLang="zh-CN" sz="1800" dirty="0"/>
              <a:t>模型到标准列式存储转换，上海需通过接口的方式写入到</a:t>
            </a:r>
            <a:r>
              <a:rPr lang="en-US" altLang="zh-CN" sz="1800" dirty="0" err="1"/>
              <a:t>Hbase</a:t>
            </a:r>
            <a:r>
              <a:rPr lang="zh-CN" altLang="zh-CN" sz="1800" dirty="0"/>
              <a:t>中，该过程应在</a:t>
            </a:r>
            <a:r>
              <a:rPr lang="en-US" altLang="zh-CN" sz="1800" dirty="0"/>
              <a:t>3</a:t>
            </a:r>
            <a:r>
              <a:rPr lang="zh-CN" altLang="zh-CN" sz="1800" dirty="0"/>
              <a:t>分钟内完成。</a:t>
            </a:r>
          </a:p>
          <a:p>
            <a:pPr lvl="0">
              <a:buFont typeface="Wingdings" panose="05000000000000000000" pitchFamily="2" charset="2"/>
              <a:buChar char="Ø"/>
            </a:pPr>
            <a:r>
              <a:rPr lang="zh-CN" altLang="zh-CN" sz="1800" dirty="0"/>
              <a:t>省</a:t>
            </a:r>
            <a:r>
              <a:rPr lang="en-US" altLang="zh-CN" sz="1800" dirty="0"/>
              <a:t>OIP</a:t>
            </a:r>
            <a:r>
              <a:rPr lang="zh-CN" altLang="zh-CN" sz="1800" dirty="0"/>
              <a:t>数据同步到集团</a:t>
            </a:r>
            <a:r>
              <a:rPr lang="en-US" altLang="zh-CN" sz="1800" dirty="0"/>
              <a:t>OIP</a:t>
            </a:r>
            <a:r>
              <a:rPr lang="zh-CN" altLang="zh-CN" sz="1800" dirty="0"/>
              <a:t>，采用</a:t>
            </a:r>
            <a:r>
              <a:rPr lang="en-US" altLang="zh-CN" sz="1800" dirty="0" err="1"/>
              <a:t>hbase</a:t>
            </a:r>
            <a:r>
              <a:rPr lang="en-US" altLang="zh-CN" sz="1800" dirty="0"/>
              <a:t> replication</a:t>
            </a:r>
            <a:r>
              <a:rPr lang="zh-CN" altLang="zh-CN" sz="1800" dirty="0"/>
              <a:t>的方式，该过程应在</a:t>
            </a:r>
            <a:r>
              <a:rPr lang="en-US" altLang="zh-CN" sz="1800" dirty="0"/>
              <a:t>1</a:t>
            </a:r>
            <a:r>
              <a:rPr lang="zh-CN" altLang="zh-CN" sz="1800" dirty="0"/>
              <a:t>分钟内完成。</a:t>
            </a:r>
          </a:p>
          <a:p>
            <a:pPr marL="285750" indent="457200">
              <a:lnSpc>
                <a:spcPct val="200000"/>
              </a:lnSpc>
              <a:spcBef>
                <a:spcPct val="0"/>
              </a:spcBef>
              <a:buBlip>
                <a:blip r:embed="rId2"/>
              </a:buBlip>
            </a:pPr>
            <a:endParaRPr lang="zh-CN" altLang="zh-CN" sz="1800" dirty="0">
              <a:latin typeface="微软雅黑" pitchFamily="34" charset="-122"/>
              <a:ea typeface="微软雅黑" pitchFamily="34" charset="-122"/>
            </a:endParaRPr>
          </a:p>
        </p:txBody>
      </p:sp>
      <p:sp>
        <p:nvSpPr>
          <p:cNvPr id="4" name="Rectangle 5"/>
          <p:cNvSpPr>
            <a:spLocks noChangeArrowheads="1"/>
          </p:cNvSpPr>
          <p:nvPr/>
        </p:nvSpPr>
        <p:spPr bwMode="auto">
          <a:xfrm>
            <a:off x="333737" y="445249"/>
            <a:ext cx="149143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8"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38" y="902449"/>
            <a:ext cx="8126696" cy="103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圆角矩形 97"/>
          <p:cNvSpPr/>
          <p:nvPr/>
        </p:nvSpPr>
        <p:spPr>
          <a:xfrm>
            <a:off x="7154908" y="4096044"/>
            <a:ext cx="1287320" cy="1742223"/>
          </a:xfrm>
          <a:prstGeom prst="roundRect">
            <a:avLst>
              <a:gd name="adj" fmla="val 1231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基础功能</a:t>
            </a:r>
          </a:p>
        </p:txBody>
      </p:sp>
      <p:grpSp>
        <p:nvGrpSpPr>
          <p:cNvPr id="108" name="组合 107"/>
          <p:cNvGrpSpPr/>
          <p:nvPr/>
        </p:nvGrpSpPr>
        <p:grpSpPr>
          <a:xfrm>
            <a:off x="642480" y="1378388"/>
            <a:ext cx="7881424" cy="4498040"/>
            <a:chOff x="1181686" y="159592"/>
            <a:chExt cx="10508566" cy="6150346"/>
          </a:xfrm>
        </p:grpSpPr>
        <p:sp>
          <p:nvSpPr>
            <p:cNvPr id="94" name="圆角矩形 93"/>
            <p:cNvSpPr/>
            <p:nvPr/>
          </p:nvSpPr>
          <p:spPr>
            <a:xfrm>
              <a:off x="1280162" y="2640941"/>
              <a:ext cx="2095719" cy="3475148"/>
            </a:xfrm>
            <a:prstGeom prst="roundRect">
              <a:avLst>
                <a:gd name="adj" fmla="val 877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省分系统</a:t>
              </a:r>
            </a:p>
          </p:txBody>
        </p:sp>
        <p:sp>
          <p:nvSpPr>
            <p:cNvPr id="92" name="圆角矩形 91"/>
            <p:cNvSpPr/>
            <p:nvPr/>
          </p:nvSpPr>
          <p:spPr>
            <a:xfrm>
              <a:off x="1291610" y="367447"/>
              <a:ext cx="2084271" cy="2175162"/>
            </a:xfrm>
            <a:prstGeom prst="roundRect">
              <a:avLst>
                <a:gd name="adj" fmla="val 877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集团</a:t>
              </a:r>
              <a:r>
                <a:rPr lang="en-US" altLang="zh-CN" sz="1024" b="1" dirty="0">
                  <a:solidFill>
                    <a:schemeClr val="tx1"/>
                  </a:solidFill>
                  <a:latin typeface="微软雅黑" panose="020B0503020204020204" pitchFamily="34" charset="-122"/>
                  <a:ea typeface="微软雅黑" panose="020B0503020204020204" pitchFamily="34" charset="-122"/>
                </a:rPr>
                <a:t>MSS</a:t>
              </a:r>
              <a:endParaRPr lang="zh-CN" altLang="en-US" sz="1024" b="1" dirty="0">
                <a:solidFill>
                  <a:schemeClr val="tx1"/>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4346917" y="159592"/>
              <a:ext cx="7343335" cy="6150346"/>
              <a:chOff x="4164037" y="862976"/>
              <a:chExt cx="7343335" cy="6150346"/>
            </a:xfrm>
          </p:grpSpPr>
          <p:sp>
            <p:nvSpPr>
              <p:cNvPr id="4" name="圆角矩形 3"/>
              <p:cNvSpPr/>
              <p:nvPr/>
            </p:nvSpPr>
            <p:spPr>
              <a:xfrm>
                <a:off x="4164037" y="862976"/>
                <a:ext cx="7343335" cy="6150346"/>
              </a:xfrm>
              <a:prstGeom prst="roundRect">
                <a:avLst>
                  <a:gd name="adj" fmla="val 3846"/>
                </a:avLst>
              </a:prstGeom>
              <a:no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latin typeface="微软雅黑" panose="020B0503020204020204" pitchFamily="34" charset="-122"/>
                  <a:ea typeface="微软雅黑" panose="020B0503020204020204" pitchFamily="34" charset="-122"/>
                </a:endParaRPr>
              </a:p>
            </p:txBody>
          </p:sp>
          <p:grpSp>
            <p:nvGrpSpPr>
              <p:cNvPr id="70" name="组合 69"/>
              <p:cNvGrpSpPr/>
              <p:nvPr/>
            </p:nvGrpSpPr>
            <p:grpSpPr>
              <a:xfrm>
                <a:off x="4278768" y="959506"/>
                <a:ext cx="6975822" cy="4470701"/>
                <a:chOff x="4278769" y="959506"/>
                <a:chExt cx="6975822" cy="4470701"/>
              </a:xfrm>
            </p:grpSpPr>
            <p:sp>
              <p:nvSpPr>
                <p:cNvPr id="6" name="圆角矩形 5"/>
                <p:cNvSpPr/>
                <p:nvPr/>
              </p:nvSpPr>
              <p:spPr>
                <a:xfrm>
                  <a:off x="4278769" y="959506"/>
                  <a:ext cx="5292453" cy="2064326"/>
                </a:xfrm>
                <a:prstGeom prst="roundRect">
                  <a:avLst>
                    <a:gd name="adj" fmla="val 877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资产动态管理、流程管理</a:t>
                  </a:r>
                </a:p>
              </p:txBody>
            </p:sp>
            <p:sp>
              <p:nvSpPr>
                <p:cNvPr id="22" name="圆角矩形 21"/>
                <p:cNvSpPr/>
                <p:nvPr/>
              </p:nvSpPr>
              <p:spPr>
                <a:xfrm>
                  <a:off x="9814591" y="5070207"/>
                  <a:ext cx="1440000"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工单视图</a:t>
                  </a:r>
                </a:p>
              </p:txBody>
            </p:sp>
          </p:grpSp>
          <p:grpSp>
            <p:nvGrpSpPr>
              <p:cNvPr id="71" name="组合 70"/>
              <p:cNvGrpSpPr/>
              <p:nvPr/>
            </p:nvGrpSpPr>
            <p:grpSpPr>
              <a:xfrm>
                <a:off x="4272788" y="3068711"/>
                <a:ext cx="5301400" cy="1075601"/>
                <a:chOff x="4272789" y="3078199"/>
                <a:chExt cx="5301400" cy="1075601"/>
              </a:xfrm>
            </p:grpSpPr>
            <p:sp>
              <p:nvSpPr>
                <p:cNvPr id="48" name="圆角矩形 47"/>
                <p:cNvSpPr/>
                <p:nvPr/>
              </p:nvSpPr>
              <p:spPr>
                <a:xfrm>
                  <a:off x="4272789" y="3078199"/>
                  <a:ext cx="5301400" cy="1075601"/>
                </a:xfrm>
                <a:prstGeom prst="roundRect">
                  <a:avLst>
                    <a:gd name="adj" fmla="val 877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资源资产</a:t>
                  </a:r>
                </a:p>
              </p:txBody>
            </p:sp>
            <p:grpSp>
              <p:nvGrpSpPr>
                <p:cNvPr id="27" name="组合 26"/>
                <p:cNvGrpSpPr/>
                <p:nvPr/>
              </p:nvGrpSpPr>
              <p:grpSpPr>
                <a:xfrm>
                  <a:off x="4486543" y="3362236"/>
                  <a:ext cx="4970011" cy="763983"/>
                  <a:chOff x="1330688" y="2115969"/>
                  <a:chExt cx="4970011" cy="763983"/>
                </a:xfrm>
              </p:grpSpPr>
              <p:grpSp>
                <p:nvGrpSpPr>
                  <p:cNvPr id="28" name="组合 27"/>
                  <p:cNvGrpSpPr/>
                  <p:nvPr/>
                </p:nvGrpSpPr>
                <p:grpSpPr>
                  <a:xfrm>
                    <a:off x="1330688" y="2118731"/>
                    <a:ext cx="1590994" cy="761221"/>
                    <a:chOff x="1330688" y="2118731"/>
                    <a:chExt cx="1590994" cy="761221"/>
                  </a:xfrm>
                </p:grpSpPr>
                <p:sp>
                  <p:nvSpPr>
                    <p:cNvPr id="46" name="圆角矩形 45"/>
                    <p:cNvSpPr/>
                    <p:nvPr/>
                  </p:nvSpPr>
                  <p:spPr>
                    <a:xfrm>
                      <a:off x="1337954" y="2118731"/>
                      <a:ext cx="1583728"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资源属性查询</a:t>
                      </a:r>
                    </a:p>
                  </p:txBody>
                </p:sp>
                <p:sp>
                  <p:nvSpPr>
                    <p:cNvPr id="47" name="圆角矩形 46"/>
                    <p:cNvSpPr/>
                    <p:nvPr/>
                  </p:nvSpPr>
                  <p:spPr>
                    <a:xfrm>
                      <a:off x="1330688" y="2519952"/>
                      <a:ext cx="1590994"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资源物料清单查询</a:t>
                      </a:r>
                    </a:p>
                  </p:txBody>
                </p:sp>
              </p:grpSp>
              <p:grpSp>
                <p:nvGrpSpPr>
                  <p:cNvPr id="29" name="组合 28"/>
                  <p:cNvGrpSpPr/>
                  <p:nvPr/>
                </p:nvGrpSpPr>
                <p:grpSpPr>
                  <a:xfrm>
                    <a:off x="2999477" y="2118730"/>
                    <a:ext cx="1650842" cy="748344"/>
                    <a:chOff x="1261204" y="2118730"/>
                    <a:chExt cx="1650842" cy="748344"/>
                  </a:xfrm>
                </p:grpSpPr>
                <p:sp>
                  <p:nvSpPr>
                    <p:cNvPr id="42" name="圆角矩形 41"/>
                    <p:cNvSpPr/>
                    <p:nvPr/>
                  </p:nvSpPr>
                  <p:spPr>
                    <a:xfrm>
                      <a:off x="1261204" y="2118730"/>
                      <a:ext cx="1650841"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资源能力查询</a:t>
                      </a:r>
                    </a:p>
                  </p:txBody>
                </p:sp>
                <p:sp>
                  <p:nvSpPr>
                    <p:cNvPr id="43" name="圆角矩形 42"/>
                    <p:cNvSpPr/>
                    <p:nvPr/>
                  </p:nvSpPr>
                  <p:spPr>
                    <a:xfrm>
                      <a:off x="1289194" y="2507074"/>
                      <a:ext cx="1622852"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资源资产价值查询</a:t>
                      </a:r>
                    </a:p>
                  </p:txBody>
                </p:sp>
              </p:grpSp>
              <p:sp>
                <p:nvSpPr>
                  <p:cNvPr id="39" name="圆角矩形 38"/>
                  <p:cNvSpPr/>
                  <p:nvPr/>
                </p:nvSpPr>
                <p:spPr>
                  <a:xfrm>
                    <a:off x="4779108" y="2115969"/>
                    <a:ext cx="1521591" cy="36276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a:t>
                    </a:r>
                    <a:r>
                      <a:rPr lang="zh-CN" altLang="en-US" sz="878" b="1">
                        <a:solidFill>
                          <a:schemeClr val="tx1"/>
                        </a:solidFill>
                        <a:latin typeface="微软雅黑" panose="020B0503020204020204" pitchFamily="34" charset="-122"/>
                        <a:ea typeface="微软雅黑" panose="020B0503020204020204" pitchFamily="34" charset="-122"/>
                      </a:rPr>
                      <a:t>资产物料查询</a:t>
                    </a:r>
                    <a:endParaRPr lang="zh-CN" altLang="en-US" sz="878" b="1" dirty="0">
                      <a:solidFill>
                        <a:schemeClr val="tx1"/>
                      </a:solidFill>
                      <a:latin typeface="微软雅黑" panose="020B0503020204020204" pitchFamily="34" charset="-122"/>
                      <a:ea typeface="微软雅黑" panose="020B0503020204020204" pitchFamily="34" charset="-122"/>
                    </a:endParaRPr>
                  </a:p>
                </p:txBody>
              </p:sp>
            </p:grpSp>
          </p:grpSp>
          <p:grpSp>
            <p:nvGrpSpPr>
              <p:cNvPr id="72" name="组合 71"/>
              <p:cNvGrpSpPr/>
              <p:nvPr/>
            </p:nvGrpSpPr>
            <p:grpSpPr>
              <a:xfrm>
                <a:off x="4307678" y="5011059"/>
                <a:ext cx="5280575" cy="1084735"/>
                <a:chOff x="4307678" y="5030035"/>
                <a:chExt cx="5280575" cy="1084735"/>
              </a:xfrm>
            </p:grpSpPr>
            <p:sp>
              <p:nvSpPr>
                <p:cNvPr id="62" name="圆角矩形 61"/>
                <p:cNvSpPr/>
                <p:nvPr/>
              </p:nvSpPr>
              <p:spPr>
                <a:xfrm>
                  <a:off x="4307678" y="5030035"/>
                  <a:ext cx="5280575" cy="1084735"/>
                </a:xfrm>
                <a:prstGeom prst="roundRect">
                  <a:avLst>
                    <a:gd name="adj" fmla="val 1231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基础数据管理</a:t>
                  </a:r>
                </a:p>
              </p:txBody>
            </p:sp>
            <p:grpSp>
              <p:nvGrpSpPr>
                <p:cNvPr id="49" name="组合 48"/>
                <p:cNvGrpSpPr/>
                <p:nvPr/>
              </p:nvGrpSpPr>
              <p:grpSpPr>
                <a:xfrm>
                  <a:off x="4491043" y="5286457"/>
                  <a:ext cx="5027929" cy="773661"/>
                  <a:chOff x="1335188" y="3142737"/>
                  <a:chExt cx="5027929" cy="773661"/>
                </a:xfrm>
              </p:grpSpPr>
              <p:sp>
                <p:nvSpPr>
                  <p:cNvPr id="61" name="圆角矩形 60"/>
                  <p:cNvSpPr/>
                  <p:nvPr/>
                </p:nvSpPr>
                <p:spPr>
                  <a:xfrm>
                    <a:off x="4984037" y="3142737"/>
                    <a:ext cx="1379080" cy="3517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数据模型转换</a:t>
                    </a:r>
                  </a:p>
                </p:txBody>
              </p:sp>
              <p:sp>
                <p:nvSpPr>
                  <p:cNvPr id="59" name="圆角矩形 58"/>
                  <p:cNvSpPr/>
                  <p:nvPr/>
                </p:nvSpPr>
                <p:spPr>
                  <a:xfrm>
                    <a:off x="2845236" y="3552655"/>
                    <a:ext cx="2047622" cy="3637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78" b="1" dirty="0">
                        <a:solidFill>
                          <a:schemeClr val="tx1"/>
                        </a:solidFill>
                        <a:latin typeface="微软雅黑" panose="020B0503020204020204" pitchFamily="34" charset="-122"/>
                        <a:ea typeface="微软雅黑" panose="020B0503020204020204" pitchFamily="34" charset="-122"/>
                      </a:rPr>
                      <a:t>OGG</a:t>
                    </a:r>
                    <a:r>
                      <a:rPr lang="zh-CN" altLang="en-US" sz="878" b="1" dirty="0">
                        <a:solidFill>
                          <a:schemeClr val="tx1"/>
                        </a:solidFill>
                        <a:latin typeface="微软雅黑" panose="020B0503020204020204" pitchFamily="34" charset="-122"/>
                        <a:ea typeface="微软雅黑" panose="020B0503020204020204" pitchFamily="34" charset="-122"/>
                      </a:rPr>
                      <a:t>增量数据同步、筛选</a:t>
                    </a:r>
                  </a:p>
                </p:txBody>
              </p:sp>
              <p:sp>
                <p:nvSpPr>
                  <p:cNvPr id="57" name="圆角矩形 56"/>
                  <p:cNvSpPr/>
                  <p:nvPr/>
                </p:nvSpPr>
                <p:spPr>
                  <a:xfrm>
                    <a:off x="1335188" y="3552654"/>
                    <a:ext cx="1393018" cy="3517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主数据关系映射</a:t>
                    </a:r>
                  </a:p>
                </p:txBody>
              </p:sp>
              <p:sp>
                <p:nvSpPr>
                  <p:cNvPr id="55" name="圆角矩形 54"/>
                  <p:cNvSpPr/>
                  <p:nvPr/>
                </p:nvSpPr>
                <p:spPr>
                  <a:xfrm>
                    <a:off x="4984037" y="3544618"/>
                    <a:ext cx="1371345" cy="3517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数据规则显现化</a:t>
                    </a:r>
                  </a:p>
                </p:txBody>
              </p:sp>
            </p:grpSp>
          </p:grpSp>
          <p:grpSp>
            <p:nvGrpSpPr>
              <p:cNvPr id="69" name="组合 68"/>
              <p:cNvGrpSpPr/>
              <p:nvPr/>
            </p:nvGrpSpPr>
            <p:grpSpPr>
              <a:xfrm>
                <a:off x="4327325" y="6146050"/>
                <a:ext cx="5246863" cy="773723"/>
                <a:chOff x="4479725" y="5426252"/>
                <a:chExt cx="5246863" cy="773723"/>
              </a:xfrm>
            </p:grpSpPr>
            <p:sp>
              <p:nvSpPr>
                <p:cNvPr id="63" name="圆角矩形 62"/>
                <p:cNvSpPr/>
                <p:nvPr/>
              </p:nvSpPr>
              <p:spPr>
                <a:xfrm>
                  <a:off x="4479725" y="5426252"/>
                  <a:ext cx="5246863" cy="773723"/>
                </a:xfrm>
                <a:prstGeom prst="roundRect">
                  <a:avLst>
                    <a:gd name="adj" fmla="val 1231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权限管理</a:t>
                  </a:r>
                </a:p>
              </p:txBody>
            </p:sp>
            <p:grpSp>
              <p:nvGrpSpPr>
                <p:cNvPr id="64" name="组合 63"/>
                <p:cNvGrpSpPr/>
                <p:nvPr/>
              </p:nvGrpSpPr>
              <p:grpSpPr>
                <a:xfrm>
                  <a:off x="4561548" y="5739675"/>
                  <a:ext cx="3915768" cy="368836"/>
                  <a:chOff x="1253293" y="3443555"/>
                  <a:chExt cx="3915768" cy="368836"/>
                </a:xfrm>
              </p:grpSpPr>
              <p:sp>
                <p:nvSpPr>
                  <p:cNvPr id="65" name="圆角矩形 64"/>
                  <p:cNvSpPr/>
                  <p:nvPr/>
                </p:nvSpPr>
                <p:spPr>
                  <a:xfrm>
                    <a:off x="1253293" y="3446656"/>
                    <a:ext cx="1303095"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员工组织管理</a:t>
                    </a:r>
                  </a:p>
                </p:txBody>
              </p:sp>
              <p:sp>
                <p:nvSpPr>
                  <p:cNvPr id="66" name="圆角矩形 65"/>
                  <p:cNvSpPr/>
                  <p:nvPr/>
                </p:nvSpPr>
                <p:spPr>
                  <a:xfrm>
                    <a:off x="2609652" y="3443555"/>
                    <a:ext cx="1341405" cy="360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员工组织映射</a:t>
                    </a:r>
                  </a:p>
                </p:txBody>
              </p:sp>
              <p:sp>
                <p:nvSpPr>
                  <p:cNvPr id="68" name="圆角矩形 67"/>
                  <p:cNvSpPr/>
                  <p:nvPr/>
                </p:nvSpPr>
                <p:spPr>
                  <a:xfrm>
                    <a:off x="4023629" y="3452391"/>
                    <a:ext cx="1145432"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权限管理</a:t>
                    </a:r>
                  </a:p>
                </p:txBody>
              </p:sp>
            </p:grpSp>
          </p:grpSp>
        </p:grpSp>
        <p:sp>
          <p:nvSpPr>
            <p:cNvPr id="74" name="圆角矩形 73"/>
            <p:cNvSpPr/>
            <p:nvPr/>
          </p:nvSpPr>
          <p:spPr>
            <a:xfrm>
              <a:off x="3724687" y="548640"/>
              <a:ext cx="450565" cy="2070828"/>
            </a:xfrm>
            <a:prstGeom prst="roundRect">
              <a:avLst>
                <a:gd name="adj" fmla="val 3846"/>
              </a:avLst>
            </a:prstGeom>
            <a:solidFill>
              <a:srgbClr val="92D050"/>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集团</a:t>
              </a:r>
              <a:r>
                <a:rPr lang="en-US" altLang="zh-CN" sz="1800" b="1" dirty="0">
                  <a:solidFill>
                    <a:schemeClr val="tx1"/>
                  </a:solidFill>
                  <a:latin typeface="微软雅黑" panose="020B0503020204020204" pitchFamily="34" charset="-122"/>
                  <a:ea typeface="微软雅黑" panose="020B0503020204020204" pitchFamily="34" charset="-122"/>
                </a:rPr>
                <a:t>OIP</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5" name="圆角矩形 74"/>
            <p:cNvSpPr/>
            <p:nvPr/>
          </p:nvSpPr>
          <p:spPr>
            <a:xfrm>
              <a:off x="1181686" y="159593"/>
              <a:ext cx="2244728" cy="6150345"/>
            </a:xfrm>
            <a:prstGeom prst="roundRect">
              <a:avLst>
                <a:gd name="adj" fmla="val 6137"/>
              </a:avLst>
            </a:prstGeom>
            <a:no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latin typeface="微软雅黑" panose="020B0503020204020204" pitchFamily="34" charset="-122"/>
                <a:ea typeface="微软雅黑" panose="020B0503020204020204" pitchFamily="34" charset="-122"/>
              </a:endParaRPr>
            </a:p>
          </p:txBody>
        </p:sp>
        <p:grpSp>
          <p:nvGrpSpPr>
            <p:cNvPr id="93" name="组合 92"/>
            <p:cNvGrpSpPr/>
            <p:nvPr/>
          </p:nvGrpSpPr>
          <p:grpSpPr>
            <a:xfrm>
              <a:off x="1590749" y="772802"/>
              <a:ext cx="1440000" cy="1592525"/>
              <a:chOff x="1612417" y="664220"/>
              <a:chExt cx="1440000" cy="1592525"/>
            </a:xfrm>
          </p:grpSpPr>
          <p:sp>
            <p:nvSpPr>
              <p:cNvPr id="76" name="圆角矩形 75"/>
              <p:cNvSpPr/>
              <p:nvPr/>
            </p:nvSpPr>
            <p:spPr>
              <a:xfrm>
                <a:off x="1612417" y="664220"/>
                <a:ext cx="1440000"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计划建设系统</a:t>
                </a:r>
              </a:p>
            </p:txBody>
          </p:sp>
          <p:sp>
            <p:nvSpPr>
              <p:cNvPr id="77" name="圆角矩形 76"/>
              <p:cNvSpPr/>
              <p:nvPr/>
            </p:nvSpPr>
            <p:spPr>
              <a:xfrm>
                <a:off x="1612417" y="1075061"/>
                <a:ext cx="1440000"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采购辅助系统</a:t>
                </a:r>
              </a:p>
            </p:txBody>
          </p:sp>
          <p:sp>
            <p:nvSpPr>
              <p:cNvPr id="78" name="圆角矩形 77"/>
              <p:cNvSpPr/>
              <p:nvPr/>
            </p:nvSpPr>
            <p:spPr>
              <a:xfrm>
                <a:off x="1612417" y="1485904"/>
                <a:ext cx="1440000"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资产管理平台</a:t>
                </a:r>
              </a:p>
            </p:txBody>
          </p:sp>
          <p:sp>
            <p:nvSpPr>
              <p:cNvPr id="79" name="圆角矩形 78"/>
              <p:cNvSpPr/>
              <p:nvPr/>
            </p:nvSpPr>
            <p:spPr>
              <a:xfrm>
                <a:off x="1612417" y="1896745"/>
                <a:ext cx="1440000"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主数据平台</a:t>
                </a:r>
              </a:p>
            </p:txBody>
          </p:sp>
        </p:grpSp>
        <p:grpSp>
          <p:nvGrpSpPr>
            <p:cNvPr id="96" name="组合 95"/>
            <p:cNvGrpSpPr/>
            <p:nvPr/>
          </p:nvGrpSpPr>
          <p:grpSpPr>
            <a:xfrm>
              <a:off x="1356538" y="2982375"/>
              <a:ext cx="1860259" cy="1704539"/>
              <a:chOff x="1321859" y="2989836"/>
              <a:chExt cx="1961440" cy="1704539"/>
            </a:xfrm>
          </p:grpSpPr>
          <p:grpSp>
            <p:nvGrpSpPr>
              <p:cNvPr id="95" name="组合 94"/>
              <p:cNvGrpSpPr/>
              <p:nvPr/>
            </p:nvGrpSpPr>
            <p:grpSpPr>
              <a:xfrm>
                <a:off x="1321859" y="2989836"/>
                <a:ext cx="1961440" cy="1251875"/>
                <a:chOff x="1321859" y="2989836"/>
                <a:chExt cx="1961440" cy="1251875"/>
              </a:xfrm>
            </p:grpSpPr>
            <p:grpSp>
              <p:nvGrpSpPr>
                <p:cNvPr id="85" name="组合 84"/>
                <p:cNvGrpSpPr/>
                <p:nvPr/>
              </p:nvGrpSpPr>
              <p:grpSpPr>
                <a:xfrm>
                  <a:off x="1321859" y="2993162"/>
                  <a:ext cx="1947381" cy="1248549"/>
                  <a:chOff x="957752" y="2674092"/>
                  <a:chExt cx="1947381" cy="1248549"/>
                </a:xfrm>
              </p:grpSpPr>
              <p:sp>
                <p:nvSpPr>
                  <p:cNvPr id="81" name="圆角矩形 80"/>
                  <p:cNvSpPr/>
                  <p:nvPr/>
                </p:nvSpPr>
                <p:spPr>
                  <a:xfrm>
                    <a:off x="971823" y="2674092"/>
                    <a:ext cx="914003"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综合资源</a:t>
                    </a:r>
                  </a:p>
                </p:txBody>
              </p:sp>
              <p:sp>
                <p:nvSpPr>
                  <p:cNvPr id="82" name="圆角矩形 81"/>
                  <p:cNvSpPr/>
                  <p:nvPr/>
                </p:nvSpPr>
                <p:spPr>
                  <a:xfrm>
                    <a:off x="957752" y="3117300"/>
                    <a:ext cx="914003"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管线</a:t>
                    </a:r>
                    <a:r>
                      <a:rPr lang="en-US" altLang="zh-CN" sz="878" b="1" dirty="0">
                        <a:solidFill>
                          <a:schemeClr val="tx1"/>
                        </a:solidFill>
                        <a:latin typeface="微软雅黑" panose="020B0503020204020204" pitchFamily="34" charset="-122"/>
                        <a:ea typeface="微软雅黑" panose="020B0503020204020204" pitchFamily="34" charset="-122"/>
                      </a:rPr>
                      <a:t>GIS</a:t>
                    </a:r>
                    <a:endParaRPr lang="zh-CN" altLang="en-US" sz="878" b="1" dirty="0">
                      <a:solidFill>
                        <a:schemeClr val="tx1"/>
                      </a:solidFill>
                      <a:latin typeface="微软雅黑" panose="020B0503020204020204" pitchFamily="34" charset="-122"/>
                      <a:ea typeface="微软雅黑" panose="020B0503020204020204" pitchFamily="34" charset="-122"/>
                    </a:endParaRPr>
                  </a:p>
                </p:txBody>
              </p:sp>
              <p:sp>
                <p:nvSpPr>
                  <p:cNvPr id="83" name="圆角矩形 82"/>
                  <p:cNvSpPr/>
                  <p:nvPr/>
                </p:nvSpPr>
                <p:spPr>
                  <a:xfrm>
                    <a:off x="1976031" y="3117299"/>
                    <a:ext cx="914003"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交换资原</a:t>
                    </a:r>
                  </a:p>
                </p:txBody>
              </p:sp>
              <p:sp>
                <p:nvSpPr>
                  <p:cNvPr id="84" name="圆角矩形 83"/>
                  <p:cNvSpPr/>
                  <p:nvPr/>
                </p:nvSpPr>
                <p:spPr>
                  <a:xfrm>
                    <a:off x="957752" y="3562641"/>
                    <a:ext cx="1947381"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数据网资源</a:t>
                    </a:r>
                  </a:p>
                </p:txBody>
              </p:sp>
            </p:grpSp>
            <p:sp>
              <p:nvSpPr>
                <p:cNvPr id="90" name="圆角矩形 89"/>
                <p:cNvSpPr/>
                <p:nvPr/>
              </p:nvSpPr>
              <p:spPr>
                <a:xfrm>
                  <a:off x="2369297" y="2989836"/>
                  <a:ext cx="914002"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无线资源</a:t>
                  </a:r>
                </a:p>
              </p:txBody>
            </p:sp>
          </p:grpSp>
          <p:sp>
            <p:nvSpPr>
              <p:cNvPr id="91" name="圆角矩形 90"/>
              <p:cNvSpPr/>
              <p:nvPr/>
            </p:nvSpPr>
            <p:spPr>
              <a:xfrm>
                <a:off x="1335930" y="4334375"/>
                <a:ext cx="1933311" cy="360000"/>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统一认证平台</a:t>
                </a:r>
              </a:p>
            </p:txBody>
          </p:sp>
        </p:grpSp>
        <p:sp>
          <p:nvSpPr>
            <p:cNvPr id="99" name="圆角矩形 98"/>
            <p:cNvSpPr/>
            <p:nvPr/>
          </p:nvSpPr>
          <p:spPr>
            <a:xfrm>
              <a:off x="3734374" y="3202414"/>
              <a:ext cx="450565" cy="1547296"/>
            </a:xfrm>
            <a:prstGeom prst="roundRect">
              <a:avLst>
                <a:gd name="adj" fmla="val 3846"/>
              </a:avLst>
            </a:prstGeom>
            <a:solidFill>
              <a:srgbClr val="92D050"/>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省内</a:t>
              </a:r>
              <a:r>
                <a:rPr lang="en-US" altLang="zh-CN" sz="1600" b="1" dirty="0">
                  <a:solidFill>
                    <a:schemeClr val="tx1"/>
                  </a:solidFill>
                  <a:latin typeface="微软雅黑" panose="020B0503020204020204" pitchFamily="34" charset="-122"/>
                  <a:ea typeface="微软雅黑" panose="020B0503020204020204" pitchFamily="34" charset="-122"/>
                </a:rPr>
                <a:t>OIP</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02" name="左右箭头 101"/>
            <p:cNvSpPr/>
            <p:nvPr/>
          </p:nvSpPr>
          <p:spPr>
            <a:xfrm>
              <a:off x="3426414" y="5041183"/>
              <a:ext cx="959452" cy="360000"/>
            </a:xfrm>
            <a:prstGeom prst="leftRightArrow">
              <a:avLst>
                <a:gd name="adj1" fmla="val 50000"/>
                <a:gd name="adj2" fmla="val 34375"/>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latin typeface="微软雅黑" panose="020B0503020204020204" pitchFamily="34" charset="-122"/>
                <a:ea typeface="微软雅黑" panose="020B0503020204020204" pitchFamily="34" charset="-122"/>
              </a:endParaRPr>
            </a:p>
          </p:txBody>
        </p:sp>
        <p:sp>
          <p:nvSpPr>
            <p:cNvPr id="104" name="左右箭头 103"/>
            <p:cNvSpPr/>
            <p:nvPr/>
          </p:nvSpPr>
          <p:spPr>
            <a:xfrm>
              <a:off x="3364432" y="1713747"/>
              <a:ext cx="360255" cy="360000"/>
            </a:xfrm>
            <a:prstGeom prst="leftRightArrow">
              <a:avLst>
                <a:gd name="adj1" fmla="val 50000"/>
                <a:gd name="adj2" fmla="val 34375"/>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875" tIns="33437" rIns="66875" bIns="33437" numCol="1" spcCol="0" rtlCol="0" fromWordArt="0" anchor="ctr" anchorCtr="0" forceAA="0" compatLnSpc="1">
              <a:prstTxWarp prst="textNoShape">
                <a:avLst/>
              </a:prstTxWarp>
              <a:noAutofit/>
            </a:bodyPr>
            <a:lstStyle/>
            <a:p>
              <a:pPr algn="ctr"/>
              <a:endParaRPr lang="zh-CN" altLang="en-US" sz="3000">
                <a:latin typeface="微软雅黑" panose="020B0503020204020204" pitchFamily="34" charset="-122"/>
                <a:ea typeface="微软雅黑" panose="020B0503020204020204" pitchFamily="34" charset="-122"/>
              </a:endParaRPr>
            </a:p>
          </p:txBody>
        </p:sp>
        <p:sp>
          <p:nvSpPr>
            <p:cNvPr id="105" name="左右箭头 104"/>
            <p:cNvSpPr/>
            <p:nvPr/>
          </p:nvSpPr>
          <p:spPr>
            <a:xfrm rot="5400000">
              <a:off x="3679969" y="2730941"/>
              <a:ext cx="540000" cy="360000"/>
            </a:xfrm>
            <a:prstGeom prst="leftRightArrow">
              <a:avLst>
                <a:gd name="adj1" fmla="val 50000"/>
                <a:gd name="adj2" fmla="val 34375"/>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875" tIns="33437" rIns="66875" bIns="33437" numCol="1" spcCol="0" rtlCol="0" fromWordArt="0" anchor="ctr" anchorCtr="0" forceAA="0" compatLnSpc="1">
              <a:prstTxWarp prst="textNoShape">
                <a:avLst/>
              </a:prstTxWarp>
              <a:noAutofit/>
            </a:bodyPr>
            <a:lstStyle/>
            <a:p>
              <a:pPr algn="ctr"/>
              <a:endParaRPr lang="zh-CN" altLang="en-US" sz="3000">
                <a:latin typeface="微软雅黑" panose="020B0503020204020204" pitchFamily="34" charset="-122"/>
                <a:ea typeface="微软雅黑" panose="020B0503020204020204" pitchFamily="34" charset="-122"/>
              </a:endParaRPr>
            </a:p>
          </p:txBody>
        </p:sp>
      </p:grpSp>
      <p:sp>
        <p:nvSpPr>
          <p:cNvPr id="97" name="圆角矩形 96"/>
          <p:cNvSpPr/>
          <p:nvPr/>
        </p:nvSpPr>
        <p:spPr>
          <a:xfrm>
            <a:off x="3097967" y="3840524"/>
            <a:ext cx="3986597" cy="511042"/>
          </a:xfrm>
          <a:prstGeom prst="roundRect">
            <a:avLst>
              <a:gd name="adj" fmla="val 1231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数据稽查</a:t>
            </a:r>
          </a:p>
        </p:txBody>
      </p:sp>
      <p:sp>
        <p:nvSpPr>
          <p:cNvPr id="101" name="圆角矩形 100"/>
          <p:cNvSpPr/>
          <p:nvPr/>
        </p:nvSpPr>
        <p:spPr>
          <a:xfrm>
            <a:off x="3223391" y="4054753"/>
            <a:ext cx="1708318" cy="2632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数据质量校验</a:t>
            </a:r>
          </a:p>
        </p:txBody>
      </p:sp>
      <p:sp>
        <p:nvSpPr>
          <p:cNvPr id="106" name="圆角矩形 105"/>
          <p:cNvSpPr/>
          <p:nvPr/>
        </p:nvSpPr>
        <p:spPr>
          <a:xfrm>
            <a:off x="5299725" y="4054753"/>
            <a:ext cx="1679276" cy="2658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数据规则稽核</a:t>
            </a:r>
          </a:p>
        </p:txBody>
      </p:sp>
      <p:sp>
        <p:nvSpPr>
          <p:cNvPr id="109" name="圆角矩形 108"/>
          <p:cNvSpPr/>
          <p:nvPr/>
        </p:nvSpPr>
        <p:spPr>
          <a:xfrm>
            <a:off x="7140271" y="1453503"/>
            <a:ext cx="1300544" cy="2579176"/>
          </a:xfrm>
          <a:prstGeom prst="roundRect">
            <a:avLst>
              <a:gd name="adj" fmla="val 12311"/>
            </a:avLst>
          </a:prstGeom>
          <a:solidFill>
            <a:schemeClr val="bg1">
              <a:lumMod val="95000"/>
            </a:schemeClr>
          </a:solidFill>
          <a:ln w="31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r>
              <a:rPr lang="zh-CN" altLang="en-US" sz="1024" b="1" dirty="0">
                <a:solidFill>
                  <a:schemeClr val="tx1"/>
                </a:solidFill>
                <a:latin typeface="微软雅黑" panose="020B0503020204020204" pitchFamily="34" charset="-122"/>
                <a:ea typeface="微软雅黑" panose="020B0503020204020204" pitchFamily="34" charset="-122"/>
              </a:rPr>
              <a:t>接口管理</a:t>
            </a:r>
          </a:p>
        </p:txBody>
      </p:sp>
      <p:sp>
        <p:nvSpPr>
          <p:cNvPr id="112" name="圆角矩形 111"/>
          <p:cNvSpPr/>
          <p:nvPr/>
        </p:nvSpPr>
        <p:spPr>
          <a:xfrm>
            <a:off x="7252964" y="1731014"/>
            <a:ext cx="1080000"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78" b="1" dirty="0">
                <a:solidFill>
                  <a:schemeClr val="tx1"/>
                </a:solidFill>
                <a:latin typeface="微软雅黑" panose="020B0503020204020204" pitchFamily="34" charset="-122"/>
                <a:ea typeface="微软雅黑" panose="020B0503020204020204" pitchFamily="34" charset="-122"/>
              </a:rPr>
              <a:t>MSS</a:t>
            </a:r>
            <a:r>
              <a:rPr lang="zh-CN" altLang="en-US" sz="878" b="1" dirty="0">
                <a:solidFill>
                  <a:schemeClr val="tx1"/>
                </a:solidFill>
                <a:latin typeface="微软雅黑" panose="020B0503020204020204" pitchFamily="34" charset="-122"/>
                <a:ea typeface="微软雅黑" panose="020B0503020204020204" pitchFamily="34" charset="-122"/>
              </a:rPr>
              <a:t>接口管理</a:t>
            </a:r>
          </a:p>
        </p:txBody>
      </p:sp>
      <p:sp>
        <p:nvSpPr>
          <p:cNvPr id="113" name="圆角矩形 112"/>
          <p:cNvSpPr/>
          <p:nvPr/>
        </p:nvSpPr>
        <p:spPr>
          <a:xfrm>
            <a:off x="7260434" y="2074069"/>
            <a:ext cx="1072530"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采购辅助接口管理</a:t>
            </a:r>
          </a:p>
        </p:txBody>
      </p:sp>
      <p:sp>
        <p:nvSpPr>
          <p:cNvPr id="114" name="圆角矩形 113"/>
          <p:cNvSpPr/>
          <p:nvPr/>
        </p:nvSpPr>
        <p:spPr>
          <a:xfrm>
            <a:off x="7256699" y="2406493"/>
            <a:ext cx="1080000"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省资源接口管理</a:t>
            </a:r>
          </a:p>
        </p:txBody>
      </p:sp>
      <p:sp>
        <p:nvSpPr>
          <p:cNvPr id="88" name="圆角矩形 87"/>
          <p:cNvSpPr/>
          <p:nvPr/>
        </p:nvSpPr>
        <p:spPr>
          <a:xfrm>
            <a:off x="3254482" y="4620376"/>
            <a:ext cx="1051939" cy="2556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归档管理</a:t>
            </a:r>
          </a:p>
        </p:txBody>
      </p:sp>
      <p:sp>
        <p:nvSpPr>
          <p:cNvPr id="119" name="圆角矩形 118"/>
          <p:cNvSpPr/>
          <p:nvPr/>
        </p:nvSpPr>
        <p:spPr>
          <a:xfrm>
            <a:off x="7260434" y="2740886"/>
            <a:ext cx="1076266" cy="2335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78" b="1" dirty="0">
                <a:solidFill>
                  <a:schemeClr val="tx1"/>
                </a:solidFill>
                <a:latin typeface="微软雅黑" pitchFamily="34" charset="-122"/>
                <a:ea typeface="微软雅黑" pitchFamily="34" charset="-122"/>
              </a:rPr>
              <a:t>OIP(</a:t>
            </a:r>
            <a:r>
              <a:rPr lang="en-US" altLang="zh-CN" sz="878" b="1" dirty="0" err="1">
                <a:solidFill>
                  <a:schemeClr val="tx1"/>
                </a:solidFill>
                <a:latin typeface="微软雅黑" pitchFamily="34" charset="-122"/>
                <a:ea typeface="微软雅黑" pitchFamily="34" charset="-122"/>
              </a:rPr>
              <a:t>Hbase</a:t>
            </a:r>
            <a:r>
              <a:rPr lang="en-US" altLang="zh-CN" sz="878" b="1" dirty="0">
                <a:solidFill>
                  <a:schemeClr val="tx1"/>
                </a:solidFill>
                <a:latin typeface="微软雅黑" pitchFamily="34" charset="-122"/>
                <a:ea typeface="微软雅黑" pitchFamily="34" charset="-122"/>
              </a:rPr>
              <a:t>)</a:t>
            </a:r>
            <a:r>
              <a:rPr lang="zh-CN" altLang="en-US" sz="878" b="1" dirty="0">
                <a:solidFill>
                  <a:schemeClr val="tx1"/>
                </a:solidFill>
                <a:latin typeface="微软雅黑" pitchFamily="34" charset="-122"/>
                <a:ea typeface="微软雅黑" pitchFamily="34" charset="-122"/>
              </a:rPr>
              <a:t>接口</a:t>
            </a:r>
          </a:p>
        </p:txBody>
      </p:sp>
      <p:sp>
        <p:nvSpPr>
          <p:cNvPr id="128" name="圆角矩形 127"/>
          <p:cNvSpPr/>
          <p:nvPr/>
        </p:nvSpPr>
        <p:spPr>
          <a:xfrm>
            <a:off x="7260434" y="3060068"/>
            <a:ext cx="1076267" cy="2426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78" b="1" dirty="0">
                <a:solidFill>
                  <a:schemeClr val="tx1"/>
                </a:solidFill>
                <a:latin typeface="微软雅黑" pitchFamily="34" charset="-122"/>
                <a:ea typeface="微软雅黑" pitchFamily="34" charset="-122"/>
              </a:rPr>
              <a:t>AAA</a:t>
            </a:r>
            <a:r>
              <a:rPr lang="zh-CN" altLang="en-US" sz="878" b="1" dirty="0">
                <a:solidFill>
                  <a:schemeClr val="tx1"/>
                </a:solidFill>
                <a:latin typeface="微软雅黑" pitchFamily="34" charset="-122"/>
                <a:ea typeface="微软雅黑" pitchFamily="34" charset="-122"/>
              </a:rPr>
              <a:t>平台接口</a:t>
            </a:r>
          </a:p>
        </p:txBody>
      </p:sp>
      <p:sp>
        <p:nvSpPr>
          <p:cNvPr id="129" name="圆角矩形 128"/>
          <p:cNvSpPr/>
          <p:nvPr/>
        </p:nvSpPr>
        <p:spPr>
          <a:xfrm>
            <a:off x="7263049" y="3381777"/>
            <a:ext cx="1083737" cy="2248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测速平台接口</a:t>
            </a:r>
          </a:p>
        </p:txBody>
      </p:sp>
      <p:sp>
        <p:nvSpPr>
          <p:cNvPr id="130" name="圆角矩形 129"/>
          <p:cNvSpPr/>
          <p:nvPr/>
        </p:nvSpPr>
        <p:spPr>
          <a:xfrm>
            <a:off x="4394193" y="4633334"/>
            <a:ext cx="1535717" cy="2426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数据处理</a:t>
            </a:r>
          </a:p>
        </p:txBody>
      </p:sp>
      <p:sp>
        <p:nvSpPr>
          <p:cNvPr id="137" name="圆角矩形 136"/>
          <p:cNvSpPr/>
          <p:nvPr/>
        </p:nvSpPr>
        <p:spPr>
          <a:xfrm>
            <a:off x="6180268" y="5481680"/>
            <a:ext cx="852335" cy="2529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安全管理</a:t>
            </a:r>
          </a:p>
        </p:txBody>
      </p:sp>
      <p:sp>
        <p:nvSpPr>
          <p:cNvPr id="149" name="矩形 148"/>
          <p:cNvSpPr/>
          <p:nvPr/>
        </p:nvSpPr>
        <p:spPr>
          <a:xfrm>
            <a:off x="4089029" y="1274033"/>
            <a:ext cx="602537" cy="138462"/>
          </a:xfrm>
          <a:prstGeom prst="rect">
            <a:avLst/>
          </a:prstGeom>
          <a:solidFill>
            <a:srgbClr val="BDFF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p>
        </p:txBody>
      </p:sp>
      <p:sp>
        <p:nvSpPr>
          <p:cNvPr id="150" name="副标题 7"/>
          <p:cNvSpPr txBox="1">
            <a:spLocks/>
          </p:cNvSpPr>
          <p:nvPr/>
        </p:nvSpPr>
        <p:spPr>
          <a:xfrm>
            <a:off x="4692009" y="1274033"/>
            <a:ext cx="408070" cy="20632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900" b="1" dirty="0"/>
              <a:t>已建</a:t>
            </a:r>
          </a:p>
        </p:txBody>
      </p:sp>
      <p:sp>
        <p:nvSpPr>
          <p:cNvPr id="151" name="矩形 150"/>
          <p:cNvSpPr/>
          <p:nvPr/>
        </p:nvSpPr>
        <p:spPr>
          <a:xfrm>
            <a:off x="5162052" y="1276765"/>
            <a:ext cx="602537" cy="138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p>
        </p:txBody>
      </p:sp>
      <p:sp>
        <p:nvSpPr>
          <p:cNvPr id="152" name="副标题 7"/>
          <p:cNvSpPr txBox="1">
            <a:spLocks/>
          </p:cNvSpPr>
          <p:nvPr/>
        </p:nvSpPr>
        <p:spPr>
          <a:xfrm>
            <a:off x="5765031" y="1276765"/>
            <a:ext cx="408070" cy="20632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900" b="1" dirty="0"/>
              <a:t>新增</a:t>
            </a:r>
          </a:p>
        </p:txBody>
      </p:sp>
      <p:sp>
        <p:nvSpPr>
          <p:cNvPr id="153" name="矩形 152"/>
          <p:cNvSpPr/>
          <p:nvPr/>
        </p:nvSpPr>
        <p:spPr>
          <a:xfrm>
            <a:off x="7362376" y="1277817"/>
            <a:ext cx="602537" cy="1384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p>
        </p:txBody>
      </p:sp>
      <p:sp>
        <p:nvSpPr>
          <p:cNvPr id="154" name="副标题 7"/>
          <p:cNvSpPr txBox="1">
            <a:spLocks/>
          </p:cNvSpPr>
          <p:nvPr/>
        </p:nvSpPr>
        <p:spPr>
          <a:xfrm>
            <a:off x="7965356" y="1277818"/>
            <a:ext cx="408070" cy="20632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900" b="1" dirty="0"/>
              <a:t>删除</a:t>
            </a:r>
          </a:p>
        </p:txBody>
      </p:sp>
      <p:sp>
        <p:nvSpPr>
          <p:cNvPr id="155" name="矩形 154"/>
          <p:cNvSpPr/>
          <p:nvPr/>
        </p:nvSpPr>
        <p:spPr>
          <a:xfrm>
            <a:off x="6235271" y="1269465"/>
            <a:ext cx="602537" cy="1384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p>
        </p:txBody>
      </p:sp>
      <p:sp>
        <p:nvSpPr>
          <p:cNvPr id="156" name="副标题 7"/>
          <p:cNvSpPr txBox="1">
            <a:spLocks/>
          </p:cNvSpPr>
          <p:nvPr/>
        </p:nvSpPr>
        <p:spPr>
          <a:xfrm>
            <a:off x="6838251" y="1269466"/>
            <a:ext cx="408070" cy="20632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900" b="1" dirty="0"/>
              <a:t>优化</a:t>
            </a:r>
          </a:p>
        </p:txBody>
      </p:sp>
      <p:sp>
        <p:nvSpPr>
          <p:cNvPr id="157" name="文本框 106"/>
          <p:cNvSpPr txBox="1"/>
          <p:nvPr/>
        </p:nvSpPr>
        <p:spPr>
          <a:xfrm>
            <a:off x="3445605" y="913171"/>
            <a:ext cx="2552689" cy="407484"/>
          </a:xfrm>
          <a:prstGeom prst="rect">
            <a:avLst/>
          </a:prstGeom>
          <a:noFill/>
        </p:spPr>
        <p:txBody>
          <a:bodyPr wrap="square" rtlCol="0">
            <a:spAutoFit/>
          </a:bodyPr>
          <a:lstStyle/>
          <a:p>
            <a:r>
              <a:rPr lang="zh-CN" altLang="en-US" sz="2048" b="1" dirty="0">
                <a:solidFill>
                  <a:srgbClr val="014DFE"/>
                </a:solidFill>
                <a:latin typeface="黑体" panose="02010609060101010101" pitchFamily="49" charset="-122"/>
                <a:ea typeface="黑体" panose="02010609060101010101" pitchFamily="49" charset="-122"/>
              </a:rPr>
              <a:t>上海电信统一模型库</a:t>
            </a:r>
          </a:p>
        </p:txBody>
      </p:sp>
      <p:pic>
        <p:nvPicPr>
          <p:cNvPr id="158" name="图片 157"/>
          <p:cNvPicPr>
            <a:picLocks noChangeAspect="1"/>
          </p:cNvPicPr>
          <p:nvPr/>
        </p:nvPicPr>
        <p:blipFill>
          <a:blip r:embed="rId2"/>
          <a:stretch>
            <a:fillRect/>
          </a:stretch>
        </p:blipFill>
        <p:spPr>
          <a:xfrm>
            <a:off x="2264512" y="913973"/>
            <a:ext cx="1247299" cy="382439"/>
          </a:xfrm>
          <a:prstGeom prst="rect">
            <a:avLst/>
          </a:prstGeom>
        </p:spPr>
      </p:pic>
      <p:sp>
        <p:nvSpPr>
          <p:cNvPr id="107" name="圆角矩形 106"/>
          <p:cNvSpPr/>
          <p:nvPr/>
        </p:nvSpPr>
        <p:spPr>
          <a:xfrm>
            <a:off x="7263050" y="4815447"/>
            <a:ext cx="1078071" cy="226972"/>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流程配置</a:t>
            </a:r>
          </a:p>
        </p:txBody>
      </p:sp>
      <p:sp>
        <p:nvSpPr>
          <p:cNvPr id="110" name="圆角矩形 109"/>
          <p:cNvSpPr/>
          <p:nvPr/>
        </p:nvSpPr>
        <p:spPr>
          <a:xfrm>
            <a:off x="7247168" y="5138782"/>
            <a:ext cx="1080000"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转换流程监控</a:t>
            </a:r>
          </a:p>
        </p:txBody>
      </p:sp>
      <p:sp>
        <p:nvSpPr>
          <p:cNvPr id="116" name="圆角矩形 115"/>
          <p:cNvSpPr/>
          <p:nvPr/>
        </p:nvSpPr>
        <p:spPr>
          <a:xfrm>
            <a:off x="4743907" y="2341720"/>
            <a:ext cx="1071469"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资源报废流程</a:t>
            </a:r>
          </a:p>
        </p:txBody>
      </p:sp>
      <p:sp>
        <p:nvSpPr>
          <p:cNvPr id="122" name="圆角矩形 121"/>
          <p:cNvSpPr/>
          <p:nvPr/>
        </p:nvSpPr>
        <p:spPr>
          <a:xfrm>
            <a:off x="4721948" y="2024658"/>
            <a:ext cx="1081473"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卡片变更流程</a:t>
            </a:r>
          </a:p>
        </p:txBody>
      </p:sp>
      <p:sp>
        <p:nvSpPr>
          <p:cNvPr id="123" name="圆角矩形 122"/>
          <p:cNvSpPr/>
          <p:nvPr/>
        </p:nvSpPr>
        <p:spPr>
          <a:xfrm>
            <a:off x="4744742" y="2648912"/>
            <a:ext cx="1099854"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资产折旧流程</a:t>
            </a:r>
          </a:p>
        </p:txBody>
      </p:sp>
      <p:sp>
        <p:nvSpPr>
          <p:cNvPr id="125" name="圆角矩形 124"/>
          <p:cNvSpPr/>
          <p:nvPr/>
        </p:nvSpPr>
        <p:spPr>
          <a:xfrm>
            <a:off x="4713824" y="1700653"/>
            <a:ext cx="1082004"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a:solidFill>
                  <a:schemeClr val="tx1"/>
                </a:solidFill>
                <a:latin typeface="微软雅黑" panose="020B0503020204020204" pitchFamily="34" charset="-122"/>
                <a:ea typeface="微软雅黑" panose="020B0503020204020204" pitchFamily="34" charset="-122"/>
              </a:rPr>
              <a:t>资源变更</a:t>
            </a:r>
            <a:r>
              <a:rPr lang="zh-CN" altLang="en-US" sz="878" b="1" dirty="0">
                <a:solidFill>
                  <a:schemeClr val="tx1"/>
                </a:solidFill>
                <a:latin typeface="微软雅黑" panose="020B0503020204020204" pitchFamily="34" charset="-122"/>
                <a:ea typeface="微软雅黑" panose="020B0503020204020204" pitchFamily="34" charset="-122"/>
              </a:rPr>
              <a:t>流程</a:t>
            </a:r>
          </a:p>
        </p:txBody>
      </p:sp>
      <p:sp>
        <p:nvSpPr>
          <p:cNvPr id="126" name="圆角矩形 125"/>
          <p:cNvSpPr/>
          <p:nvPr/>
        </p:nvSpPr>
        <p:spPr>
          <a:xfrm>
            <a:off x="5929910" y="2340324"/>
            <a:ext cx="1030325" cy="264681"/>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网络调整</a:t>
            </a:r>
          </a:p>
        </p:txBody>
      </p:sp>
      <p:sp>
        <p:nvSpPr>
          <p:cNvPr id="132" name="圆角矩形 131"/>
          <p:cNvSpPr/>
          <p:nvPr/>
        </p:nvSpPr>
        <p:spPr>
          <a:xfrm>
            <a:off x="5929910" y="1693607"/>
            <a:ext cx="1025184" cy="248829"/>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在网转闲置</a:t>
            </a:r>
          </a:p>
        </p:txBody>
      </p:sp>
      <p:sp>
        <p:nvSpPr>
          <p:cNvPr id="133" name="圆角矩形 132"/>
          <p:cNvSpPr/>
          <p:nvPr/>
        </p:nvSpPr>
        <p:spPr>
          <a:xfrm>
            <a:off x="5929910" y="2006642"/>
            <a:ext cx="1035887" cy="26947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闲置转在网</a:t>
            </a:r>
          </a:p>
        </p:txBody>
      </p:sp>
      <p:sp>
        <p:nvSpPr>
          <p:cNvPr id="135" name="圆角矩形 134"/>
          <p:cNvSpPr/>
          <p:nvPr/>
        </p:nvSpPr>
        <p:spPr>
          <a:xfrm>
            <a:off x="3203582" y="1658776"/>
            <a:ext cx="1405398" cy="1234683"/>
          </a:xfrm>
          <a:prstGeom prst="roundRect">
            <a:avLst/>
          </a:prstGeom>
          <a:solidFill>
            <a:srgbClr val="BDFFB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78" b="1" dirty="0">
              <a:solidFill>
                <a:schemeClr val="tx1"/>
              </a:solidFill>
              <a:latin typeface="微软雅黑" panose="020B0503020204020204" pitchFamily="34" charset="-122"/>
              <a:ea typeface="微软雅黑" panose="020B0503020204020204" pitchFamily="34" charset="-122"/>
            </a:endParaRPr>
          </a:p>
        </p:txBody>
      </p:sp>
      <p:sp>
        <p:nvSpPr>
          <p:cNvPr id="143" name="圆角矩形 142"/>
          <p:cNvSpPr/>
          <p:nvPr/>
        </p:nvSpPr>
        <p:spPr>
          <a:xfrm>
            <a:off x="3263731" y="1944346"/>
            <a:ext cx="1246142" cy="263285"/>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物料与资源实例映射</a:t>
            </a:r>
          </a:p>
        </p:txBody>
      </p:sp>
      <p:sp>
        <p:nvSpPr>
          <p:cNvPr id="144" name="圆角矩形 143"/>
          <p:cNvSpPr/>
          <p:nvPr/>
        </p:nvSpPr>
        <p:spPr>
          <a:xfrm>
            <a:off x="3263732" y="2249736"/>
            <a:ext cx="1246142" cy="258782"/>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交资表生成</a:t>
            </a:r>
          </a:p>
        </p:txBody>
      </p:sp>
      <p:sp>
        <p:nvSpPr>
          <p:cNvPr id="145" name="文本框 2"/>
          <p:cNvSpPr txBox="1"/>
          <p:nvPr/>
        </p:nvSpPr>
        <p:spPr>
          <a:xfrm>
            <a:off x="3425421" y="1729969"/>
            <a:ext cx="922516" cy="362535"/>
          </a:xfrm>
          <a:prstGeom prst="rect">
            <a:avLst/>
          </a:prstGeom>
          <a:noFill/>
        </p:spPr>
        <p:txBody>
          <a:bodyPr wrap="square" rtlCol="0">
            <a:spAutoFit/>
          </a:bodyPr>
          <a:lstStyle/>
          <a:p>
            <a:r>
              <a:rPr lang="zh-CN" altLang="en-US" sz="878" b="1" dirty="0">
                <a:latin typeface="微软雅黑" panose="020B0503020204020204" pitchFamily="34" charset="-122"/>
                <a:ea typeface="微软雅黑" panose="020B0503020204020204" pitchFamily="34" charset="-122"/>
              </a:rPr>
              <a:t>工程预转固流程</a:t>
            </a:r>
          </a:p>
        </p:txBody>
      </p:sp>
      <p:sp>
        <p:nvSpPr>
          <p:cNvPr id="146" name="圆角矩形 145"/>
          <p:cNvSpPr/>
          <p:nvPr/>
        </p:nvSpPr>
        <p:spPr>
          <a:xfrm>
            <a:off x="3263733" y="2565707"/>
            <a:ext cx="1246141" cy="258782"/>
          </a:xfrm>
          <a:prstGeom prst="roundRect">
            <a:avLst/>
          </a:prstGeom>
          <a:gradFill flip="none" rotWithShape="1">
            <a:gsLst>
              <a:gs pos="0">
                <a:srgbClr val="63F53B">
                  <a:tint val="66000"/>
                  <a:satMod val="160000"/>
                </a:srgbClr>
              </a:gs>
              <a:gs pos="50000">
                <a:srgbClr val="63F53B">
                  <a:tint val="44500"/>
                  <a:satMod val="160000"/>
                </a:srgbClr>
              </a:gs>
              <a:gs pos="100000">
                <a:srgbClr val="63F53B">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878" b="1" dirty="0">
                <a:solidFill>
                  <a:schemeClr val="tx1"/>
                </a:solidFill>
                <a:latin typeface="微软雅黑" panose="020B0503020204020204" pitchFamily="34" charset="-122"/>
                <a:ea typeface="微软雅黑" panose="020B0503020204020204" pitchFamily="34" charset="-122"/>
              </a:rPr>
              <a:t>物料实例</a:t>
            </a:r>
          </a:p>
        </p:txBody>
      </p:sp>
      <p:sp>
        <p:nvSpPr>
          <p:cNvPr id="100" name="圆角矩形 99"/>
          <p:cNvSpPr/>
          <p:nvPr/>
        </p:nvSpPr>
        <p:spPr>
          <a:xfrm>
            <a:off x="7247168" y="5494300"/>
            <a:ext cx="1080000"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后台程序控制</a:t>
            </a:r>
          </a:p>
        </p:txBody>
      </p:sp>
      <p:sp>
        <p:nvSpPr>
          <p:cNvPr id="115" name="圆角矩形 114"/>
          <p:cNvSpPr/>
          <p:nvPr/>
        </p:nvSpPr>
        <p:spPr>
          <a:xfrm>
            <a:off x="786989" y="4749616"/>
            <a:ext cx="650141"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服开</a:t>
            </a:r>
          </a:p>
        </p:txBody>
      </p:sp>
      <p:sp>
        <p:nvSpPr>
          <p:cNvPr id="117" name="圆角矩形 116"/>
          <p:cNvSpPr/>
          <p:nvPr/>
        </p:nvSpPr>
        <p:spPr>
          <a:xfrm>
            <a:off x="776980" y="5073755"/>
            <a:ext cx="650141"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客保</a:t>
            </a:r>
          </a:p>
        </p:txBody>
      </p:sp>
      <p:sp>
        <p:nvSpPr>
          <p:cNvPr id="118" name="圆角矩形 117"/>
          <p:cNvSpPr/>
          <p:nvPr/>
        </p:nvSpPr>
        <p:spPr>
          <a:xfrm>
            <a:off x="1501294" y="5073754"/>
            <a:ext cx="650141"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78" b="1" dirty="0">
                <a:solidFill>
                  <a:schemeClr val="tx1"/>
                </a:solidFill>
                <a:latin typeface="微软雅黑" pitchFamily="34" charset="-122"/>
                <a:ea typeface="微软雅黑" pitchFamily="34" charset="-122"/>
              </a:rPr>
              <a:t>AAA</a:t>
            </a:r>
            <a:endParaRPr lang="zh-CN" altLang="en-US" sz="878" b="1" dirty="0">
              <a:solidFill>
                <a:schemeClr val="tx1"/>
              </a:solidFill>
              <a:latin typeface="微软雅黑" pitchFamily="34" charset="-122"/>
              <a:ea typeface="微软雅黑" pitchFamily="34" charset="-122"/>
            </a:endParaRPr>
          </a:p>
        </p:txBody>
      </p:sp>
      <p:sp>
        <p:nvSpPr>
          <p:cNvPr id="120" name="圆角矩形 119"/>
          <p:cNvSpPr/>
          <p:nvPr/>
        </p:nvSpPr>
        <p:spPr>
          <a:xfrm>
            <a:off x="1522035" y="4747183"/>
            <a:ext cx="650140"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激活</a:t>
            </a:r>
          </a:p>
        </p:txBody>
      </p:sp>
      <p:sp>
        <p:nvSpPr>
          <p:cNvPr id="121" name="圆角矩形 120"/>
          <p:cNvSpPr/>
          <p:nvPr/>
        </p:nvSpPr>
        <p:spPr>
          <a:xfrm>
            <a:off x="780343" y="5399845"/>
            <a:ext cx="650141"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测速</a:t>
            </a:r>
          </a:p>
        </p:txBody>
      </p:sp>
      <p:sp>
        <p:nvSpPr>
          <p:cNvPr id="124" name="圆角矩形 123"/>
          <p:cNvSpPr/>
          <p:nvPr/>
        </p:nvSpPr>
        <p:spPr>
          <a:xfrm>
            <a:off x="1504656" y="5399845"/>
            <a:ext cx="650141" cy="263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78" b="1" dirty="0">
                <a:solidFill>
                  <a:schemeClr val="tx1"/>
                </a:solidFill>
                <a:latin typeface="微软雅黑" pitchFamily="34" charset="-122"/>
                <a:ea typeface="微软雅黑" pitchFamily="34" charset="-122"/>
              </a:rPr>
              <a:t>ODS</a:t>
            </a:r>
            <a:endParaRPr lang="zh-CN" altLang="en-US" sz="878" b="1" dirty="0">
              <a:solidFill>
                <a:schemeClr val="tx1"/>
              </a:solidFill>
              <a:latin typeface="微软雅黑" pitchFamily="34" charset="-122"/>
              <a:ea typeface="微软雅黑" pitchFamily="34" charset="-122"/>
            </a:endParaRPr>
          </a:p>
        </p:txBody>
      </p:sp>
      <p:sp>
        <p:nvSpPr>
          <p:cNvPr id="131" name="左右箭头 130"/>
          <p:cNvSpPr/>
          <p:nvPr/>
        </p:nvSpPr>
        <p:spPr>
          <a:xfrm>
            <a:off x="2860546" y="4280435"/>
            <a:ext cx="308663" cy="263285"/>
          </a:xfrm>
          <a:prstGeom prst="leftRightArrow">
            <a:avLst>
              <a:gd name="adj1" fmla="val 50000"/>
              <a:gd name="adj2" fmla="val 34375"/>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875" tIns="33437" rIns="66875" bIns="33437" numCol="1" spcCol="0" rtlCol="0" fromWordArt="0" anchor="ctr" anchorCtr="0" forceAA="0" compatLnSpc="1">
            <a:prstTxWarp prst="textNoShape">
              <a:avLst/>
            </a:prstTxWarp>
            <a:noAutofit/>
          </a:bodyPr>
          <a:lstStyle/>
          <a:p>
            <a:pPr algn="ctr"/>
            <a:endParaRPr lang="zh-CN" altLang="en-US" sz="3000">
              <a:latin typeface="微软雅黑" panose="020B0503020204020204" pitchFamily="34" charset="-122"/>
              <a:ea typeface="微软雅黑" panose="020B0503020204020204" pitchFamily="34" charset="-122"/>
            </a:endParaRPr>
          </a:p>
        </p:txBody>
      </p:sp>
      <p:sp>
        <p:nvSpPr>
          <p:cNvPr id="134" name="圆角矩形 133"/>
          <p:cNvSpPr/>
          <p:nvPr/>
        </p:nvSpPr>
        <p:spPr>
          <a:xfrm>
            <a:off x="7263796" y="3688716"/>
            <a:ext cx="1076267" cy="2426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78" b="1" dirty="0">
                <a:solidFill>
                  <a:schemeClr val="tx1"/>
                </a:solidFill>
                <a:latin typeface="微软雅黑" pitchFamily="34" charset="-122"/>
                <a:ea typeface="微软雅黑" pitchFamily="34" charset="-122"/>
              </a:rPr>
              <a:t>用户投诉接口</a:t>
            </a:r>
          </a:p>
        </p:txBody>
      </p:sp>
      <p:sp>
        <p:nvSpPr>
          <p:cNvPr id="2" name="文本框 1"/>
          <p:cNvSpPr txBox="1"/>
          <p:nvPr/>
        </p:nvSpPr>
        <p:spPr>
          <a:xfrm>
            <a:off x="20716" y="-22404"/>
            <a:ext cx="4093279" cy="523220"/>
          </a:xfrm>
          <a:prstGeom prst="rect">
            <a:avLst/>
          </a:prstGeom>
          <a:noFill/>
        </p:spPr>
        <p:txBody>
          <a:bodyPr wrap="square" rtlCol="0">
            <a:spAutoFit/>
          </a:bodyPr>
          <a:lstStyle/>
          <a:p>
            <a:r>
              <a:rPr lang="zh-CN" altLang="en-US" sz="2800" dirty="0">
                <a:solidFill>
                  <a:schemeClr val="tx2">
                    <a:lumMod val="60000"/>
                    <a:lumOff val="40000"/>
                  </a:schemeClr>
                </a:solidFill>
                <a:latin typeface="微软雅黑" panose="020B0503020204020204" pitchFamily="34" charset="-122"/>
                <a:ea typeface="微软雅黑" panose="020B0503020204020204" pitchFamily="34" charset="-122"/>
              </a:rPr>
              <a:t>总体建设框架</a:t>
            </a:r>
          </a:p>
        </p:txBody>
      </p:sp>
    </p:spTree>
    <p:extLst>
      <p:ext uri="{BB962C8B-B14F-4D97-AF65-F5344CB8AC3E}">
        <p14:creationId xmlns:p14="http://schemas.microsoft.com/office/powerpoint/2010/main" val="4102215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隶书"/>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2588</TotalTime>
  <Pages>0</Pages>
  <Words>2175</Words>
  <Characters>0</Characters>
  <Application>Microsoft Office PowerPoint</Application>
  <DocSecurity>0</DocSecurity>
  <PresentationFormat>全屏显示(4:3)</PresentationFormat>
  <Lines>0</Lines>
  <Paragraphs>389</Paragraphs>
  <Slides>20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黑体</vt:lpstr>
      <vt:lpstr>华文彩云</vt:lpstr>
      <vt:lpstr>隶书</vt:lpstr>
      <vt:lpstr>宋体</vt:lpstr>
      <vt:lpstr>微软雅黑</vt:lpstr>
      <vt:lpstr>Arial</vt:lpstr>
      <vt:lpstr>Calibri</vt:lpstr>
      <vt:lpstr>Times New Roman</vt:lpstr>
      <vt:lpstr>Wingdings</vt:lpstr>
      <vt:lpstr>默认设计模板</vt:lpstr>
      <vt:lpstr>Visio</vt:lpstr>
      <vt:lpstr>PowerPoint 演示文稿</vt:lpstr>
      <vt:lpstr>目 录</vt:lpstr>
      <vt:lpstr>项目背景</vt:lpstr>
      <vt:lpstr>建设目标-业务目标</vt:lpstr>
      <vt:lpstr>建设目标-功能目标</vt:lpstr>
      <vt:lpstr>建设目标-功能目标</vt:lpstr>
      <vt:lpstr>建设目标-应用范围</vt:lpstr>
      <vt:lpstr>建设目标-性能目标</vt:lpstr>
      <vt:lpstr>PowerPoint 演示文稿</vt:lpstr>
      <vt:lpstr>功能架构</vt:lpstr>
      <vt:lpstr>PowerPoint 演示文稿</vt:lpstr>
      <vt:lpstr>PowerPoint 演示文稿</vt:lpstr>
      <vt:lpstr>PowerPoint 演示文稿</vt:lpstr>
      <vt:lpstr>接口管理</vt:lpstr>
      <vt:lpstr>技术实现-软件架构</vt:lpstr>
      <vt:lpstr>技术实现-网络拓扑</vt:lpstr>
      <vt:lpstr>项目计划</vt:lpstr>
      <vt:lpstr>测试情况</vt:lpstr>
      <vt:lpstr>维护职责和流程</vt:lpstr>
      <vt:lpstr>PowerPoint 演示文稿</vt:lpstr>
    </vt:vector>
  </TitlesOfParts>
  <Manager/>
  <Company>shdx</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yufengnian</dc:creator>
  <cp:keywords/>
  <dc:description/>
  <cp:lastModifiedBy>Hou.haiping</cp:lastModifiedBy>
  <cp:revision>596</cp:revision>
  <cp:lastPrinted>1899-12-30T00:00:00Z</cp:lastPrinted>
  <dcterms:created xsi:type="dcterms:W3CDTF">2005-12-13T02:38:01Z</dcterms:created>
  <dcterms:modified xsi:type="dcterms:W3CDTF">2015-12-24T10:09:25Z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