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186"/>
          <p:cNvGrpSpPr/>
          <p:nvPr/>
        </p:nvGrpSpPr>
        <p:grpSpPr>
          <a:xfrm>
            <a:off x="52070" y="49531"/>
            <a:ext cx="19388455" cy="10000481"/>
            <a:chOff x="-7556563" y="49687"/>
            <a:chExt cx="18629243" cy="10000958"/>
          </a:xfrm>
        </p:grpSpPr>
        <p:sp>
          <p:nvSpPr>
            <p:cNvPr id="385" name="White background"/>
            <p:cNvSpPr/>
            <p:nvPr/>
          </p:nvSpPr>
          <p:spPr>
            <a:xfrm>
              <a:off x="-7556563" y="49687"/>
              <a:ext cx="18629243" cy="6736401"/>
            </a:xfrm>
            <a:custGeom>
              <a:avLst/>
              <a:gdLst/>
              <a:ahLst/>
              <a:cxnLst/>
              <a:pathLst>
                <a:path w="18057600" h="6384000">
                  <a:moveTo>
                    <a:pt x="0" y="0"/>
                  </a:moveTo>
                  <a:lnTo>
                    <a:pt x="18057600" y="0"/>
                  </a:lnTo>
                  <a:lnTo>
                    <a:pt x="18057600" y="6384000"/>
                  </a:lnTo>
                  <a:lnTo>
                    <a:pt x="0" y="638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</p:sp>
        <p:sp>
          <p:nvSpPr>
            <p:cNvPr id="236" name="Process"/>
            <p:cNvSpPr/>
            <p:nvPr/>
          </p:nvSpPr>
          <p:spPr>
            <a:xfrm>
              <a:off x="-3754052" y="2020646"/>
              <a:ext cx="485976" cy="298751"/>
            </a:xfrm>
            <a:custGeom>
              <a:avLst/>
              <a:gdLst>
                <a:gd name="connsiteX0" fmla="*/ 0 w 485976"/>
                <a:gd name="connsiteY0" fmla="*/ 149376 h 298751"/>
                <a:gd name="connsiteX1" fmla="*/ 242988 w 485976"/>
                <a:gd name="connsiteY1" fmla="*/ 0 h 298751"/>
                <a:gd name="connsiteX2" fmla="*/ 485976 w 485976"/>
                <a:gd name="connsiteY2" fmla="*/ 149376 h 298751"/>
                <a:gd name="connsiteX3" fmla="*/ 242988 w 485976"/>
                <a:gd name="connsiteY3" fmla="*/ 298751 h 29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976" h="298751">
                  <a:moveTo>
                    <a:pt x="485976" y="298751"/>
                  </a:moveTo>
                  <a:lnTo>
                    <a:pt x="485976" y="0"/>
                  </a:lnTo>
                  <a:lnTo>
                    <a:pt x="0" y="0"/>
                  </a:lnTo>
                  <a:lnTo>
                    <a:pt x="0" y="298751"/>
                  </a:lnTo>
                  <a:lnTo>
                    <a:pt x="485976" y="298751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接收订单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开始1"/>
            <p:cNvSpPr/>
            <p:nvPr/>
          </p:nvSpPr>
          <p:spPr>
            <a:xfrm>
              <a:off x="-3752843" y="1406304"/>
              <a:ext cx="483558" cy="304930"/>
            </a:xfrm>
            <a:custGeom>
              <a:avLst/>
              <a:gdLst>
                <a:gd name="connsiteX0" fmla="*/ 241779 w 483558"/>
                <a:gd name="connsiteY0" fmla="*/ 0 h 304930"/>
                <a:gd name="connsiteX1" fmla="*/ 241779 w 483558"/>
                <a:gd name="connsiteY1" fmla="*/ 304930 h 304930"/>
                <a:gd name="connsiteX2" fmla="*/ 0 w 483558"/>
                <a:gd name="connsiteY2" fmla="*/ 152465 h 304930"/>
                <a:gd name="connsiteX3" fmla="*/ 483558 w 483558"/>
                <a:gd name="connsiteY3" fmla="*/ 152465 h 304930"/>
                <a:gd name="connsiteX4" fmla="*/ 241779 w 483558"/>
                <a:gd name="connsiteY4" fmla="*/ 152465 h 30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558" h="304930">
                  <a:moveTo>
                    <a:pt x="0" y="152465"/>
                  </a:moveTo>
                  <a:cubicBezTo>
                    <a:pt x="0" y="68261"/>
                    <a:pt x="108248" y="0"/>
                    <a:pt x="241779" y="0"/>
                  </a:cubicBezTo>
                  <a:cubicBezTo>
                    <a:pt x="375310" y="0"/>
                    <a:pt x="483558" y="68261"/>
                    <a:pt x="483558" y="152465"/>
                  </a:cubicBezTo>
                  <a:cubicBezTo>
                    <a:pt x="483558" y="236669"/>
                    <a:pt x="375310" y="304930"/>
                    <a:pt x="241779" y="304930"/>
                  </a:cubicBezTo>
                  <a:cubicBezTo>
                    <a:pt x="108248" y="304930"/>
                    <a:pt x="0" y="236669"/>
                    <a:pt x="0" y="152465"/>
                  </a:cubicBezTo>
                  <a:close/>
                </a:path>
              </a:pathLst>
            </a:custGeom>
            <a:solidFill>
              <a:srgbClr val="6AA4AB"/>
            </a:solidFill>
            <a:ln w="7600" cap="flat">
              <a:solidFill>
                <a:srgbClr val="6AA4AB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拆分定单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ConnectLine"/>
            <p:cNvSpPr/>
            <p:nvPr/>
          </p:nvSpPr>
          <p:spPr>
            <a:xfrm>
              <a:off x="-3511064" y="1711233"/>
              <a:ext cx="0" cy="309412"/>
            </a:xfrm>
            <a:custGeom>
              <a:avLst/>
              <a:gdLst/>
              <a:ahLst/>
              <a:cxnLst/>
              <a:pathLst>
                <a:path h="309412" fill="none">
                  <a:moveTo>
                    <a:pt x="0" y="0"/>
                  </a:moveTo>
                  <a:lnTo>
                    <a:pt x="0" y="309412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280" name="Process"/>
            <p:cNvSpPr/>
            <p:nvPr/>
          </p:nvSpPr>
          <p:spPr>
            <a:xfrm>
              <a:off x="-3010528" y="1939930"/>
              <a:ext cx="740255" cy="449044"/>
            </a:xfrm>
            <a:custGeom>
              <a:avLst/>
              <a:gdLst>
                <a:gd name="connsiteX0" fmla="*/ 0 w 740255"/>
                <a:gd name="connsiteY0" fmla="*/ 224521 h 449044"/>
                <a:gd name="connsiteX1" fmla="*/ 370128 w 740255"/>
                <a:gd name="connsiteY1" fmla="*/ 0 h 449044"/>
                <a:gd name="connsiteX2" fmla="*/ 740255 w 740255"/>
                <a:gd name="connsiteY2" fmla="*/ 224521 h 449044"/>
                <a:gd name="connsiteX3" fmla="*/ 370128 w 740255"/>
                <a:gd name="connsiteY3" fmla="*/ 449044 h 44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255" h="449044">
                  <a:moveTo>
                    <a:pt x="740255" y="449044"/>
                  </a:moveTo>
                  <a:lnTo>
                    <a:pt x="740255" y="0"/>
                  </a:lnTo>
                  <a:lnTo>
                    <a:pt x="0" y="0"/>
                  </a:lnTo>
                  <a:lnTo>
                    <a:pt x="0" y="449044"/>
                  </a:lnTo>
                  <a:lnTo>
                    <a:pt x="740255" y="449044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创服务请求</a:t>
              </a:r>
              <a:r>
                <a:rPr sz="760">
                  <a:solidFill>
                    <a:srgbClr val="FFFFFF"/>
                  </a:solidFill>
                  <a:latin typeface="Arial" panose="020B0604020202020204"/>
                </a:rPr>
                <a:t>AND</a:t>
              </a:r>
              <a:endParaRPr sz="76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派发</a:t>
              </a:r>
              <a:r>
                <a:rPr sz="760">
                  <a:solidFill>
                    <a:srgbClr val="FFFFFF"/>
                  </a:solidFill>
                  <a:latin typeface="Arial" panose="020B0604020202020204"/>
                </a:rPr>
                <a:t>IPMS</a:t>
              </a:r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工单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281" name="Dynamic Band 2"/>
            <p:cNvGrpSpPr/>
            <p:nvPr/>
          </p:nvGrpSpPr>
          <p:grpSpPr>
            <a:xfrm>
              <a:off x="-4228800" y="1238672"/>
              <a:ext cx="9196000" cy="640196"/>
              <a:chOff x="-4228800" y="1238672"/>
              <a:chExt cx="9196000" cy="640196"/>
            </a:xfrm>
          </p:grpSpPr>
          <p:grpSp>
            <p:nvGrpSpPr>
              <p:cNvPr id="282" name="Functional band"/>
              <p:cNvGrpSpPr/>
              <p:nvPr/>
            </p:nvGrpSpPr>
            <p:grpSpPr>
              <a:xfrm>
                <a:off x="-4228800" y="1238672"/>
                <a:ext cx="9196000" cy="640196"/>
                <a:chOff x="-4228800" y="1238672"/>
                <a:chExt cx="9196000" cy="640196"/>
              </a:xfrm>
            </p:grpSpPr>
            <p:sp>
              <p:nvSpPr>
                <p:cNvPr id="283" name="Rectangle"/>
                <p:cNvSpPr/>
                <p:nvPr/>
              </p:nvSpPr>
              <p:spPr>
                <a:xfrm>
                  <a:off x="-4228800" y="1238672"/>
                  <a:ext cx="9196000" cy="640196"/>
                </a:xfrm>
                <a:custGeom>
                  <a:avLst/>
                  <a:gdLst/>
                  <a:ahLst/>
                  <a:cxnLst/>
                  <a:pathLst>
                    <a:path w="9196000" h="640196" fill="none">
                      <a:moveTo>
                        <a:pt x="0" y="0"/>
                      </a:moveTo>
                      <a:lnTo>
                        <a:pt x="9196000" y="0"/>
                      </a:lnTo>
                      <a:lnTo>
                        <a:pt x="9196000" y="640196"/>
                      </a:lnTo>
                      <a:lnTo>
                        <a:pt x="0" y="640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</p:sp>
            <p:sp>
              <p:nvSpPr>
                <p:cNvPr id="284" name="Rectangle"/>
                <p:cNvSpPr/>
                <p:nvPr/>
              </p:nvSpPr>
              <p:spPr>
                <a:xfrm rot="-5400000">
                  <a:off x="-4320898" y="1330769"/>
                  <a:ext cx="640196" cy="4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96" h="456000">
                      <a:moveTo>
                        <a:pt x="0" y="0"/>
                      </a:moveTo>
                      <a:lnTo>
                        <a:pt x="640196" y="0"/>
                      </a:lnTo>
                      <a:lnTo>
                        <a:pt x="640196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SOP</a:t>
                  </a:r>
                  <a:endParaRPr sz="760">
                    <a:solidFill>
                      <a:srgbClr val="FFFFFF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285" name="Functional band"/>
              <p:cNvGrpSpPr/>
              <p:nvPr/>
            </p:nvGrpSpPr>
            <p:grpSpPr>
              <a:xfrm>
                <a:off x="-4228800" y="1878867"/>
                <a:ext cx="9196000" cy="640196"/>
                <a:chOff x="-4228800" y="1878867"/>
                <a:chExt cx="9196000" cy="640196"/>
              </a:xfrm>
            </p:grpSpPr>
            <p:sp>
              <p:nvSpPr>
                <p:cNvPr id="299" name="Rectangle"/>
                <p:cNvSpPr/>
                <p:nvPr/>
              </p:nvSpPr>
              <p:spPr>
                <a:xfrm>
                  <a:off x="-4228800" y="1878867"/>
                  <a:ext cx="9196000" cy="640196"/>
                </a:xfrm>
                <a:custGeom>
                  <a:avLst/>
                  <a:gdLst/>
                  <a:ahLst/>
                  <a:cxnLst/>
                  <a:pathLst>
                    <a:path w="9196000" h="640196" fill="none">
                      <a:moveTo>
                        <a:pt x="0" y="0"/>
                      </a:moveTo>
                      <a:lnTo>
                        <a:pt x="9196000" y="0"/>
                      </a:lnTo>
                      <a:lnTo>
                        <a:pt x="9196000" y="640196"/>
                      </a:lnTo>
                      <a:lnTo>
                        <a:pt x="0" y="640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</p:sp>
            <p:sp>
              <p:nvSpPr>
                <p:cNvPr id="300" name="Rectangle"/>
                <p:cNvSpPr/>
                <p:nvPr/>
              </p:nvSpPr>
              <p:spPr>
                <a:xfrm rot="-5400000">
                  <a:off x="-4320898" y="1970965"/>
                  <a:ext cx="640196" cy="4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96" h="456000">
                      <a:moveTo>
                        <a:pt x="0" y="0"/>
                      </a:moveTo>
                      <a:lnTo>
                        <a:pt x="640196" y="0"/>
                      </a:lnTo>
                      <a:lnTo>
                        <a:pt x="640196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P7</a:t>
                  </a:r>
                  <a:endParaRPr sz="760">
                    <a:solidFill>
                      <a:srgbClr val="FFFFFF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301" name="Functional band"/>
              <p:cNvGrpSpPr/>
              <p:nvPr/>
            </p:nvGrpSpPr>
            <p:grpSpPr>
              <a:xfrm>
                <a:off x="-4228800" y="2519066"/>
                <a:ext cx="9196000" cy="640196"/>
                <a:chOff x="-4228800" y="2519066"/>
                <a:chExt cx="9196000" cy="640196"/>
              </a:xfrm>
            </p:grpSpPr>
            <p:sp>
              <p:nvSpPr>
                <p:cNvPr id="302" name="Rectangle"/>
                <p:cNvSpPr/>
                <p:nvPr/>
              </p:nvSpPr>
              <p:spPr>
                <a:xfrm>
                  <a:off x="-4228800" y="2519066"/>
                  <a:ext cx="9196000" cy="640196"/>
                </a:xfrm>
                <a:custGeom>
                  <a:avLst/>
                  <a:gdLst/>
                  <a:ahLst/>
                  <a:cxnLst/>
                  <a:pathLst>
                    <a:path w="9196000" h="640196" fill="none">
                      <a:moveTo>
                        <a:pt x="0" y="0"/>
                      </a:moveTo>
                      <a:lnTo>
                        <a:pt x="9196000" y="0"/>
                      </a:lnTo>
                      <a:lnTo>
                        <a:pt x="9196000" y="640196"/>
                      </a:lnTo>
                      <a:lnTo>
                        <a:pt x="0" y="640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</p:sp>
            <p:sp>
              <p:nvSpPr>
                <p:cNvPr id="303" name="Rectangle"/>
                <p:cNvSpPr/>
                <p:nvPr/>
              </p:nvSpPr>
              <p:spPr>
                <a:xfrm rot="-5400000">
                  <a:off x="-4320898" y="2611164"/>
                  <a:ext cx="640196" cy="4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96" h="456000">
                      <a:moveTo>
                        <a:pt x="0" y="0"/>
                      </a:moveTo>
                      <a:lnTo>
                        <a:pt x="640196" y="0"/>
                      </a:lnTo>
                      <a:lnTo>
                        <a:pt x="640196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ZZ</a:t>
                  </a:r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（</a:t>
                  </a:r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PAL</a:t>
                  </a:r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）</a:t>
                  </a:r>
                  <a:endParaRPr sz="760">
                    <a:solidFill>
                      <a:srgbClr val="FFFFFF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9" name="Functional band"/>
              <p:cNvGrpSpPr/>
              <p:nvPr/>
            </p:nvGrpSpPr>
            <p:grpSpPr>
              <a:xfrm>
                <a:off x="-4228800" y="3159260"/>
                <a:ext cx="9196000" cy="640196"/>
                <a:chOff x="-4228800" y="3159260"/>
                <a:chExt cx="9196000" cy="640196"/>
              </a:xfrm>
            </p:grpSpPr>
            <p:sp>
              <p:nvSpPr>
                <p:cNvPr id="317" name="Rectangle"/>
                <p:cNvSpPr/>
                <p:nvPr/>
              </p:nvSpPr>
              <p:spPr>
                <a:xfrm>
                  <a:off x="-4228800" y="3159260"/>
                  <a:ext cx="9196000" cy="640196"/>
                </a:xfrm>
                <a:custGeom>
                  <a:avLst/>
                  <a:gdLst/>
                  <a:ahLst/>
                  <a:cxnLst/>
                  <a:pathLst>
                    <a:path w="9196000" h="640196" fill="none">
                      <a:moveTo>
                        <a:pt x="0" y="0"/>
                      </a:moveTo>
                      <a:lnTo>
                        <a:pt x="9196000" y="0"/>
                      </a:lnTo>
                      <a:lnTo>
                        <a:pt x="9196000" y="640196"/>
                      </a:lnTo>
                      <a:lnTo>
                        <a:pt x="0" y="640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</p:sp>
            <p:sp>
              <p:nvSpPr>
                <p:cNvPr id="318" name="Rectangle"/>
                <p:cNvSpPr/>
                <p:nvPr/>
              </p:nvSpPr>
              <p:spPr>
                <a:xfrm rot="-5400000">
                  <a:off x="-4320898" y="3251358"/>
                  <a:ext cx="640196" cy="4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96" h="456000">
                      <a:moveTo>
                        <a:pt x="0" y="0"/>
                      </a:moveTo>
                      <a:lnTo>
                        <a:pt x="640196" y="0"/>
                      </a:lnTo>
                      <a:lnTo>
                        <a:pt x="640196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IPMS</a:t>
                  </a:r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（</a:t>
                  </a:r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WOP</a:t>
                  </a:r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）</a:t>
                  </a:r>
                  <a:endParaRPr sz="760">
                    <a:solidFill>
                      <a:srgbClr val="FFFFFF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2" name="Functional band"/>
              <p:cNvGrpSpPr/>
              <p:nvPr/>
            </p:nvGrpSpPr>
            <p:grpSpPr>
              <a:xfrm>
                <a:off x="-4228800" y="3799454"/>
                <a:ext cx="9196000" cy="640196"/>
                <a:chOff x="-4228800" y="3799454"/>
                <a:chExt cx="9196000" cy="640196"/>
              </a:xfrm>
            </p:grpSpPr>
            <p:sp>
              <p:nvSpPr>
                <p:cNvPr id="320" name="Rectangle"/>
                <p:cNvSpPr/>
                <p:nvPr/>
              </p:nvSpPr>
              <p:spPr>
                <a:xfrm>
                  <a:off x="-4228800" y="3799454"/>
                  <a:ext cx="9196000" cy="640196"/>
                </a:xfrm>
                <a:custGeom>
                  <a:avLst/>
                  <a:gdLst/>
                  <a:ahLst/>
                  <a:cxnLst/>
                  <a:pathLst>
                    <a:path w="9196000" h="640196" fill="none">
                      <a:moveTo>
                        <a:pt x="0" y="0"/>
                      </a:moveTo>
                      <a:lnTo>
                        <a:pt x="9196000" y="0"/>
                      </a:lnTo>
                      <a:lnTo>
                        <a:pt x="9196000" y="640196"/>
                      </a:lnTo>
                      <a:lnTo>
                        <a:pt x="0" y="640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</p:sp>
            <p:sp>
              <p:nvSpPr>
                <p:cNvPr id="321" name="Rectangle"/>
                <p:cNvSpPr/>
                <p:nvPr/>
              </p:nvSpPr>
              <p:spPr>
                <a:xfrm rot="-5400000">
                  <a:off x="-4320898" y="3891551"/>
                  <a:ext cx="640196" cy="4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96" h="456000">
                      <a:moveTo>
                        <a:pt x="0" y="0"/>
                      </a:moveTo>
                      <a:lnTo>
                        <a:pt x="640196" y="0"/>
                      </a:lnTo>
                      <a:lnTo>
                        <a:pt x="640196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IPFSSS</a:t>
                  </a:r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（</a:t>
                  </a:r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pai</a:t>
                  </a:r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）</a:t>
                  </a:r>
                  <a:endParaRPr sz="760">
                    <a:solidFill>
                      <a:srgbClr val="FFFFFF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5" name="Functional band"/>
              <p:cNvGrpSpPr/>
              <p:nvPr/>
            </p:nvGrpSpPr>
            <p:grpSpPr>
              <a:xfrm>
                <a:off x="-4228800" y="4439647"/>
                <a:ext cx="9196000" cy="640196"/>
                <a:chOff x="-4228800" y="4439647"/>
                <a:chExt cx="9196000" cy="640196"/>
              </a:xfrm>
            </p:grpSpPr>
            <p:sp>
              <p:nvSpPr>
                <p:cNvPr id="323" name="Rectangle"/>
                <p:cNvSpPr/>
                <p:nvPr/>
              </p:nvSpPr>
              <p:spPr>
                <a:xfrm>
                  <a:off x="-4228800" y="4439647"/>
                  <a:ext cx="9196000" cy="640196"/>
                </a:xfrm>
                <a:custGeom>
                  <a:avLst/>
                  <a:gdLst/>
                  <a:ahLst/>
                  <a:cxnLst/>
                  <a:pathLst>
                    <a:path w="9196000" h="640196" fill="none">
                      <a:moveTo>
                        <a:pt x="0" y="0"/>
                      </a:moveTo>
                      <a:lnTo>
                        <a:pt x="9196000" y="0"/>
                      </a:lnTo>
                      <a:lnTo>
                        <a:pt x="9196000" y="640196"/>
                      </a:lnTo>
                      <a:lnTo>
                        <a:pt x="0" y="640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</p:sp>
            <p:sp>
              <p:nvSpPr>
                <p:cNvPr id="324" name="Rectangle"/>
                <p:cNvSpPr/>
                <p:nvPr/>
              </p:nvSpPr>
              <p:spPr>
                <a:xfrm rot="-5400000">
                  <a:off x="-4320898" y="4531745"/>
                  <a:ext cx="640196" cy="4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96" h="456000">
                      <a:moveTo>
                        <a:pt x="0" y="0"/>
                      </a:moveTo>
                      <a:lnTo>
                        <a:pt x="640196" y="0"/>
                      </a:lnTo>
                      <a:lnTo>
                        <a:pt x="640196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客保数据（</a:t>
                  </a:r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WOP</a:t>
                  </a:r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）</a:t>
                  </a:r>
                  <a:endParaRPr sz="760">
                    <a:solidFill>
                      <a:srgbClr val="FFFFFF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3" name="Functional band"/>
              <p:cNvGrpSpPr/>
              <p:nvPr/>
            </p:nvGrpSpPr>
            <p:grpSpPr>
              <a:xfrm>
                <a:off x="-4228800" y="5079849"/>
                <a:ext cx="9196000" cy="640196"/>
                <a:chOff x="-4228800" y="5079849"/>
                <a:chExt cx="9196000" cy="640196"/>
              </a:xfrm>
            </p:grpSpPr>
            <p:sp>
              <p:nvSpPr>
                <p:cNvPr id="361" name="Rectangle"/>
                <p:cNvSpPr/>
                <p:nvPr/>
              </p:nvSpPr>
              <p:spPr>
                <a:xfrm>
                  <a:off x="-4228800" y="5079849"/>
                  <a:ext cx="9196000" cy="640196"/>
                </a:xfrm>
                <a:custGeom>
                  <a:avLst/>
                  <a:gdLst/>
                  <a:ahLst/>
                  <a:cxnLst/>
                  <a:pathLst>
                    <a:path w="9196000" h="640196" fill="none">
                      <a:moveTo>
                        <a:pt x="0" y="0"/>
                      </a:moveTo>
                      <a:lnTo>
                        <a:pt x="9196000" y="0"/>
                      </a:lnTo>
                      <a:lnTo>
                        <a:pt x="9196000" y="640196"/>
                      </a:lnTo>
                      <a:lnTo>
                        <a:pt x="0" y="640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</p:sp>
            <p:sp>
              <p:nvSpPr>
                <p:cNvPr id="362" name="Rectangle"/>
                <p:cNvSpPr/>
                <p:nvPr/>
              </p:nvSpPr>
              <p:spPr>
                <a:xfrm rot="-5400000">
                  <a:off x="-4320898" y="5171946"/>
                  <a:ext cx="640196" cy="4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96" h="456000">
                      <a:moveTo>
                        <a:pt x="0" y="0"/>
                      </a:moveTo>
                      <a:lnTo>
                        <a:pt x="640196" y="0"/>
                      </a:lnTo>
                      <a:lnTo>
                        <a:pt x="640196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客保外线（</a:t>
                  </a:r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WOP</a:t>
                  </a:r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）</a:t>
                  </a:r>
                  <a:endParaRPr sz="760">
                    <a:solidFill>
                      <a:srgbClr val="FFFFFF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3" name="Functional band"/>
              <p:cNvGrpSpPr/>
              <p:nvPr/>
            </p:nvGrpSpPr>
            <p:grpSpPr>
              <a:xfrm>
                <a:off x="-4228800" y="5720042"/>
                <a:ext cx="9196000" cy="640196"/>
                <a:chOff x="-4228800" y="5720042"/>
                <a:chExt cx="9196000" cy="640196"/>
              </a:xfrm>
            </p:grpSpPr>
            <p:sp>
              <p:nvSpPr>
                <p:cNvPr id="330" name="Rectangle"/>
                <p:cNvSpPr/>
                <p:nvPr/>
              </p:nvSpPr>
              <p:spPr>
                <a:xfrm>
                  <a:off x="-4228800" y="5720042"/>
                  <a:ext cx="9196000" cy="640196"/>
                </a:xfrm>
                <a:custGeom>
                  <a:avLst/>
                  <a:gdLst/>
                  <a:ahLst/>
                  <a:cxnLst/>
                  <a:pathLst>
                    <a:path w="9196000" h="640196" fill="none">
                      <a:moveTo>
                        <a:pt x="0" y="0"/>
                      </a:moveTo>
                      <a:lnTo>
                        <a:pt x="9196000" y="0"/>
                      </a:lnTo>
                      <a:lnTo>
                        <a:pt x="9196000" y="640196"/>
                      </a:lnTo>
                      <a:lnTo>
                        <a:pt x="0" y="640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</p:sp>
            <p:sp>
              <p:nvSpPr>
                <p:cNvPr id="331" name="Rectangle"/>
                <p:cNvSpPr/>
                <p:nvPr/>
              </p:nvSpPr>
              <p:spPr>
                <a:xfrm rot="-5400000">
                  <a:off x="-4320899" y="5812140"/>
                  <a:ext cx="640196" cy="4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96" h="456000">
                      <a:moveTo>
                        <a:pt x="0" y="0"/>
                      </a:moveTo>
                      <a:lnTo>
                        <a:pt x="640196" y="0"/>
                      </a:lnTo>
                      <a:lnTo>
                        <a:pt x="640196" y="456000"/>
                      </a:lnTo>
                      <a:lnTo>
                        <a:pt x="0" y="456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ADD5"/>
                </a:solidFill>
                <a:ln w="7600" cap="flat">
                  <a:solidFill>
                    <a:srgbClr val="5B8FC9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客保传输（</a:t>
                  </a:r>
                  <a:r>
                    <a:rPr sz="760">
                      <a:solidFill>
                        <a:srgbClr val="FFFFFF"/>
                      </a:solidFill>
                      <a:latin typeface="Arial" panose="020B0604020202020204"/>
                    </a:rPr>
                    <a:t>WOP</a:t>
                  </a:r>
                  <a:r>
                    <a:rPr sz="760">
                      <a:solidFill>
                        <a:srgbClr val="FFFFFF"/>
                      </a:solidFill>
                      <a:latin typeface="宋体" panose="02010600030101010101" pitchFamily="2" charset="-122"/>
                    </a:rPr>
                    <a:t>）</a:t>
                  </a:r>
                  <a:endParaRPr sz="760">
                    <a:solidFill>
                      <a:srgbClr val="FFFFFF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32" name="Process"/>
            <p:cNvSpPr/>
            <p:nvPr/>
          </p:nvSpPr>
          <p:spPr>
            <a:xfrm>
              <a:off x="-2480800" y="2726552"/>
              <a:ext cx="484226" cy="234738"/>
            </a:xfrm>
            <a:custGeom>
              <a:avLst/>
              <a:gdLst>
                <a:gd name="connsiteX0" fmla="*/ 0 w 484226"/>
                <a:gd name="connsiteY0" fmla="*/ 117369 h 234738"/>
                <a:gd name="connsiteX1" fmla="*/ 242113 w 484226"/>
                <a:gd name="connsiteY1" fmla="*/ 0 h 234738"/>
                <a:gd name="connsiteX2" fmla="*/ 484226 w 484226"/>
                <a:gd name="connsiteY2" fmla="*/ 117369 h 234738"/>
                <a:gd name="connsiteX3" fmla="*/ 242113 w 484226"/>
                <a:gd name="connsiteY3" fmla="*/ 234738 h 2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226" h="234738">
                  <a:moveTo>
                    <a:pt x="484226" y="234738"/>
                  </a:moveTo>
                  <a:lnTo>
                    <a:pt x="484226" y="0"/>
                  </a:lnTo>
                  <a:lnTo>
                    <a:pt x="0" y="0"/>
                  </a:lnTo>
                  <a:lnTo>
                    <a:pt x="0" y="234738"/>
                  </a:lnTo>
                  <a:lnTo>
                    <a:pt x="484226" y="234738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待配置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4" name="Process"/>
            <p:cNvSpPr/>
            <p:nvPr/>
          </p:nvSpPr>
          <p:spPr>
            <a:xfrm>
              <a:off x="-1755270" y="2725124"/>
              <a:ext cx="513266" cy="234738"/>
            </a:xfrm>
            <a:custGeom>
              <a:avLst/>
              <a:gdLst>
                <a:gd name="connsiteX0" fmla="*/ 0 w 513266"/>
                <a:gd name="connsiteY0" fmla="*/ 117369 h 234738"/>
                <a:gd name="connsiteX1" fmla="*/ 256633 w 513266"/>
                <a:gd name="connsiteY1" fmla="*/ 0 h 234738"/>
                <a:gd name="connsiteX2" fmla="*/ 513266 w 513266"/>
                <a:gd name="connsiteY2" fmla="*/ 117369 h 234738"/>
                <a:gd name="connsiteX3" fmla="*/ 256633 w 513266"/>
                <a:gd name="connsiteY3" fmla="*/ 234738 h 2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66" h="234738">
                  <a:moveTo>
                    <a:pt x="513266" y="234738"/>
                  </a:moveTo>
                  <a:lnTo>
                    <a:pt x="513266" y="0"/>
                  </a:lnTo>
                  <a:lnTo>
                    <a:pt x="0" y="0"/>
                  </a:lnTo>
                  <a:lnTo>
                    <a:pt x="0" y="234738"/>
                  </a:lnTo>
                  <a:lnTo>
                    <a:pt x="513266" y="234738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配置提交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5" name="Process"/>
            <p:cNvSpPr/>
            <p:nvPr/>
          </p:nvSpPr>
          <p:spPr>
            <a:xfrm>
              <a:off x="-868364" y="2723430"/>
              <a:ext cx="575128" cy="240982"/>
            </a:xfrm>
            <a:custGeom>
              <a:avLst/>
              <a:gdLst>
                <a:gd name="connsiteX0" fmla="*/ 0 w 575128"/>
                <a:gd name="connsiteY0" fmla="*/ 120491 h 240982"/>
                <a:gd name="connsiteX1" fmla="*/ 287564 w 575128"/>
                <a:gd name="connsiteY1" fmla="*/ 0 h 240982"/>
                <a:gd name="connsiteX2" fmla="*/ 575128 w 575128"/>
                <a:gd name="connsiteY2" fmla="*/ 120491 h 240982"/>
                <a:gd name="connsiteX3" fmla="*/ 287564 w 575128"/>
                <a:gd name="connsiteY3" fmla="*/ 240982 h 2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128" h="240982">
                  <a:moveTo>
                    <a:pt x="575128" y="240982"/>
                  </a:moveTo>
                  <a:lnTo>
                    <a:pt x="575128" y="0"/>
                  </a:lnTo>
                  <a:lnTo>
                    <a:pt x="0" y="0"/>
                  </a:lnTo>
                  <a:lnTo>
                    <a:pt x="0" y="240982"/>
                  </a:lnTo>
                  <a:lnTo>
                    <a:pt x="575128" y="240982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资源审核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7" name="Process"/>
            <p:cNvSpPr/>
            <p:nvPr/>
          </p:nvSpPr>
          <p:spPr>
            <a:xfrm>
              <a:off x="-1751470" y="3300710"/>
              <a:ext cx="509466" cy="234738"/>
            </a:xfrm>
            <a:custGeom>
              <a:avLst/>
              <a:gdLst>
                <a:gd name="connsiteX0" fmla="*/ 0 w 509466"/>
                <a:gd name="connsiteY0" fmla="*/ 117369 h 234738"/>
                <a:gd name="connsiteX1" fmla="*/ 254733 w 509466"/>
                <a:gd name="connsiteY1" fmla="*/ 0 h 234738"/>
                <a:gd name="connsiteX2" fmla="*/ 509466 w 509466"/>
                <a:gd name="connsiteY2" fmla="*/ 117369 h 234738"/>
                <a:gd name="connsiteX3" fmla="*/ 254733 w 509466"/>
                <a:gd name="connsiteY3" fmla="*/ 234738 h 2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66" h="234738">
                  <a:moveTo>
                    <a:pt x="509466" y="234738"/>
                  </a:moveTo>
                  <a:lnTo>
                    <a:pt x="509466" y="0"/>
                  </a:lnTo>
                  <a:lnTo>
                    <a:pt x="0" y="0"/>
                  </a:lnTo>
                  <a:lnTo>
                    <a:pt x="0" y="234738"/>
                  </a:lnTo>
                  <a:lnTo>
                    <a:pt x="509466" y="234738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Arial" panose="020B0604020202020204"/>
                </a:rPr>
                <a:t>IPMS</a:t>
              </a:r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工单回单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8" name="Process"/>
            <p:cNvSpPr/>
            <p:nvPr/>
          </p:nvSpPr>
          <p:spPr>
            <a:xfrm>
              <a:off x="1433223" y="3943343"/>
              <a:ext cx="628626" cy="234738"/>
            </a:xfrm>
            <a:custGeom>
              <a:avLst/>
              <a:gdLst>
                <a:gd name="connsiteX0" fmla="*/ 0 w 628626"/>
                <a:gd name="connsiteY0" fmla="*/ 117369 h 234738"/>
                <a:gd name="connsiteX1" fmla="*/ 314313 w 628626"/>
                <a:gd name="connsiteY1" fmla="*/ 0 h 234738"/>
                <a:gd name="connsiteX2" fmla="*/ 628626 w 628626"/>
                <a:gd name="connsiteY2" fmla="*/ 117369 h 234738"/>
                <a:gd name="connsiteX3" fmla="*/ 314313 w 628626"/>
                <a:gd name="connsiteY3" fmla="*/ 234738 h 2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26" h="234738">
                  <a:moveTo>
                    <a:pt x="628626" y="234738"/>
                  </a:moveTo>
                  <a:lnTo>
                    <a:pt x="628626" y="0"/>
                  </a:lnTo>
                  <a:lnTo>
                    <a:pt x="0" y="0"/>
                  </a:lnTo>
                  <a:lnTo>
                    <a:pt x="0" y="234738"/>
                  </a:lnTo>
                  <a:lnTo>
                    <a:pt x="628626" y="234738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Arial" panose="020B0604020202020204"/>
                </a:rPr>
                <a:t>IPFSSS</a:t>
              </a:r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工单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9" name="Process"/>
            <p:cNvSpPr/>
            <p:nvPr/>
          </p:nvSpPr>
          <p:spPr>
            <a:xfrm>
              <a:off x="1433223" y="4656223"/>
              <a:ext cx="628626" cy="234738"/>
            </a:xfrm>
            <a:custGeom>
              <a:avLst/>
              <a:gdLst>
                <a:gd name="connsiteX0" fmla="*/ 0 w 628626"/>
                <a:gd name="connsiteY0" fmla="*/ 117369 h 234738"/>
                <a:gd name="connsiteX1" fmla="*/ 314313 w 628626"/>
                <a:gd name="connsiteY1" fmla="*/ 0 h 234738"/>
                <a:gd name="connsiteX2" fmla="*/ 628626 w 628626"/>
                <a:gd name="connsiteY2" fmla="*/ 117369 h 234738"/>
                <a:gd name="connsiteX3" fmla="*/ 314313 w 628626"/>
                <a:gd name="connsiteY3" fmla="*/ 234738 h 2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26" h="234738">
                  <a:moveTo>
                    <a:pt x="628626" y="234738"/>
                  </a:moveTo>
                  <a:lnTo>
                    <a:pt x="628626" y="0"/>
                  </a:lnTo>
                  <a:lnTo>
                    <a:pt x="0" y="0"/>
                  </a:lnTo>
                  <a:lnTo>
                    <a:pt x="0" y="234738"/>
                  </a:lnTo>
                  <a:lnTo>
                    <a:pt x="628626" y="234738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客保数据工单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1" name="Process"/>
            <p:cNvSpPr/>
            <p:nvPr/>
          </p:nvSpPr>
          <p:spPr>
            <a:xfrm>
              <a:off x="2664141" y="2011313"/>
              <a:ext cx="628626" cy="397553"/>
            </a:xfrm>
            <a:custGeom>
              <a:avLst/>
              <a:gdLst>
                <a:gd name="connsiteX0" fmla="*/ 0 w 628626"/>
                <a:gd name="connsiteY0" fmla="*/ 198776 h 397553"/>
                <a:gd name="connsiteX1" fmla="*/ 314313 w 628626"/>
                <a:gd name="connsiteY1" fmla="*/ 0 h 397553"/>
                <a:gd name="connsiteX2" fmla="*/ 628626 w 628626"/>
                <a:gd name="connsiteY2" fmla="*/ 198776 h 397553"/>
                <a:gd name="connsiteX3" fmla="*/ 314313 w 628626"/>
                <a:gd name="connsiteY3" fmla="*/ 397553 h 39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26" h="397553">
                  <a:moveTo>
                    <a:pt x="628626" y="397553"/>
                  </a:moveTo>
                  <a:lnTo>
                    <a:pt x="628626" y="0"/>
                  </a:lnTo>
                  <a:lnTo>
                    <a:pt x="0" y="0"/>
                  </a:lnTo>
                  <a:lnTo>
                    <a:pt x="0" y="397553"/>
                  </a:lnTo>
                  <a:lnTo>
                    <a:pt x="628626" y="397553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接收完工消息后，发送归档消息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2" name="开始1"/>
            <p:cNvSpPr/>
            <p:nvPr/>
          </p:nvSpPr>
          <p:spPr>
            <a:xfrm>
              <a:off x="3310972" y="2735531"/>
              <a:ext cx="508666" cy="305199"/>
            </a:xfrm>
            <a:custGeom>
              <a:avLst/>
              <a:gdLst>
                <a:gd name="connsiteX0" fmla="*/ 254332 w 508666"/>
                <a:gd name="connsiteY0" fmla="*/ 0 h 305199"/>
                <a:gd name="connsiteX1" fmla="*/ 254332 w 508666"/>
                <a:gd name="connsiteY1" fmla="*/ 305199 h 305199"/>
                <a:gd name="connsiteX2" fmla="*/ 0 w 508666"/>
                <a:gd name="connsiteY2" fmla="*/ 152600 h 305199"/>
                <a:gd name="connsiteX3" fmla="*/ 508666 w 508666"/>
                <a:gd name="connsiteY3" fmla="*/ 152600 h 305199"/>
                <a:gd name="connsiteX4" fmla="*/ 254332 w 508666"/>
                <a:gd name="connsiteY4" fmla="*/ 152600 h 30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666" h="305199">
                  <a:moveTo>
                    <a:pt x="0" y="152600"/>
                  </a:moveTo>
                  <a:cubicBezTo>
                    <a:pt x="0" y="68321"/>
                    <a:pt x="113869" y="0"/>
                    <a:pt x="254332" y="0"/>
                  </a:cubicBezTo>
                  <a:cubicBezTo>
                    <a:pt x="394796" y="0"/>
                    <a:pt x="508666" y="68321"/>
                    <a:pt x="508666" y="152600"/>
                  </a:cubicBezTo>
                  <a:cubicBezTo>
                    <a:pt x="508666" y="236878"/>
                    <a:pt x="394796" y="305199"/>
                    <a:pt x="254332" y="305199"/>
                  </a:cubicBezTo>
                  <a:cubicBezTo>
                    <a:pt x="113869" y="305199"/>
                    <a:pt x="0" y="236878"/>
                    <a:pt x="0" y="152600"/>
                  </a:cubicBezTo>
                  <a:close/>
                </a:path>
              </a:pathLst>
            </a:custGeom>
            <a:solidFill>
              <a:srgbClr val="6AA4AB"/>
            </a:solidFill>
            <a:ln w="7600" cap="flat">
              <a:solidFill>
                <a:srgbClr val="6AA4AB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归档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3" name="开始1"/>
            <p:cNvSpPr/>
            <p:nvPr/>
          </p:nvSpPr>
          <p:spPr>
            <a:xfrm>
              <a:off x="3318191" y="1433286"/>
              <a:ext cx="508666" cy="305199"/>
            </a:xfrm>
            <a:custGeom>
              <a:avLst/>
              <a:gdLst>
                <a:gd name="connsiteX0" fmla="*/ 254332 w 508666"/>
                <a:gd name="connsiteY0" fmla="*/ 0 h 305199"/>
                <a:gd name="connsiteX1" fmla="*/ 254332 w 508666"/>
                <a:gd name="connsiteY1" fmla="*/ 305199 h 305199"/>
                <a:gd name="connsiteX2" fmla="*/ 0 w 508666"/>
                <a:gd name="connsiteY2" fmla="*/ 152600 h 305199"/>
                <a:gd name="connsiteX3" fmla="*/ 508666 w 508666"/>
                <a:gd name="connsiteY3" fmla="*/ 152600 h 305199"/>
                <a:gd name="connsiteX4" fmla="*/ 254332 w 508666"/>
                <a:gd name="connsiteY4" fmla="*/ 152600 h 30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666" h="305199">
                  <a:moveTo>
                    <a:pt x="0" y="152600"/>
                  </a:moveTo>
                  <a:cubicBezTo>
                    <a:pt x="0" y="68321"/>
                    <a:pt x="113869" y="0"/>
                    <a:pt x="254332" y="0"/>
                  </a:cubicBezTo>
                  <a:cubicBezTo>
                    <a:pt x="394796" y="0"/>
                    <a:pt x="508666" y="68321"/>
                    <a:pt x="508666" y="152600"/>
                  </a:cubicBezTo>
                  <a:cubicBezTo>
                    <a:pt x="508666" y="236878"/>
                    <a:pt x="394796" y="305199"/>
                    <a:pt x="254332" y="305199"/>
                  </a:cubicBezTo>
                  <a:cubicBezTo>
                    <a:pt x="113869" y="305199"/>
                    <a:pt x="0" y="236878"/>
                    <a:pt x="0" y="152600"/>
                  </a:cubicBezTo>
                  <a:close/>
                </a:path>
              </a:pathLst>
            </a:custGeom>
            <a:solidFill>
              <a:srgbClr val="6AA4AB"/>
            </a:solidFill>
            <a:ln w="7600" cap="flat">
              <a:solidFill>
                <a:srgbClr val="6AA4AB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归档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4" name="ConnectLine"/>
            <p:cNvSpPr/>
            <p:nvPr/>
          </p:nvSpPr>
          <p:spPr>
            <a:xfrm>
              <a:off x="2978462" y="2408863"/>
              <a:ext cx="332517" cy="479266"/>
            </a:xfrm>
            <a:custGeom>
              <a:avLst/>
              <a:gdLst/>
              <a:ahLst/>
              <a:cxnLst/>
              <a:pathLst>
                <a:path w="332517" h="479266" fill="none">
                  <a:moveTo>
                    <a:pt x="0" y="0"/>
                  </a:moveTo>
                  <a:lnTo>
                    <a:pt x="0" y="479266"/>
                  </a:lnTo>
                  <a:lnTo>
                    <a:pt x="332517" y="479266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45" name="ConnectLine"/>
            <p:cNvSpPr/>
            <p:nvPr/>
          </p:nvSpPr>
          <p:spPr>
            <a:xfrm>
              <a:off x="2978423" y="2011316"/>
              <a:ext cx="339737" cy="425427"/>
            </a:xfrm>
            <a:custGeom>
              <a:avLst/>
              <a:gdLst/>
              <a:ahLst/>
              <a:cxnLst/>
              <a:pathLst>
                <a:path w="339737" h="425427" fill="none">
                  <a:moveTo>
                    <a:pt x="0" y="0"/>
                  </a:moveTo>
                  <a:lnTo>
                    <a:pt x="0" y="-425427"/>
                  </a:lnTo>
                  <a:lnTo>
                    <a:pt x="339737" y="-425427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46" name="ConnectLine"/>
            <p:cNvSpPr/>
            <p:nvPr/>
          </p:nvSpPr>
          <p:spPr>
            <a:xfrm>
              <a:off x="1053196" y="2432929"/>
              <a:ext cx="380023" cy="1627783"/>
            </a:xfrm>
            <a:custGeom>
              <a:avLst/>
              <a:gdLst>
                <a:gd name="rtl" fmla="*/ 30423 w 380023"/>
                <a:gd name="rtt" fmla="*/ 1430183 h 1627783"/>
                <a:gd name="rtr" fmla="*/ 425623 w 380023"/>
                <a:gd name="rtb" fmla="*/ 1825383 h 1627783"/>
              </a:gdLst>
              <a:ahLst/>
              <a:cxnLst/>
              <a:rect l="rtl" t="rtt" r="rtr" b="rtb"/>
              <a:pathLst>
                <a:path w="380023" h="1627783" fill="none">
                  <a:moveTo>
                    <a:pt x="0" y="0"/>
                  </a:moveTo>
                  <a:lnTo>
                    <a:pt x="0" y="1627783"/>
                  </a:lnTo>
                  <a:lnTo>
                    <a:pt x="380023" y="1627783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4C777D"/>
                  </a:solidFill>
                  <a:latin typeface="Times New Roman" panose="02020603050405020304"/>
                </a:rPr>
                <a:t>通知型</a:t>
              </a:r>
              <a:endParaRPr sz="760">
                <a:solidFill>
                  <a:srgbClr val="4C777D"/>
                </a:solidFill>
                <a:latin typeface="Times New Roman" panose="02020603050405020304"/>
              </a:endParaRPr>
            </a:p>
          </p:txBody>
        </p:sp>
        <p:sp>
          <p:nvSpPr>
            <p:cNvPr id="347" name="ConnectLine"/>
            <p:cNvSpPr/>
            <p:nvPr/>
          </p:nvSpPr>
          <p:spPr>
            <a:xfrm>
              <a:off x="1053196" y="2432929"/>
              <a:ext cx="380023" cy="2340663"/>
            </a:xfrm>
            <a:custGeom>
              <a:avLst/>
              <a:gdLst/>
              <a:ahLst/>
              <a:cxnLst/>
              <a:pathLst>
                <a:path w="380023" h="2340663" fill="none">
                  <a:moveTo>
                    <a:pt x="0" y="0"/>
                  </a:moveTo>
                  <a:lnTo>
                    <a:pt x="0" y="2340663"/>
                  </a:lnTo>
                  <a:lnTo>
                    <a:pt x="380023" y="2340663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51" name="Process"/>
            <p:cNvSpPr/>
            <p:nvPr/>
          </p:nvSpPr>
          <p:spPr>
            <a:xfrm>
              <a:off x="-1413270" y="2018932"/>
              <a:ext cx="757287" cy="234738"/>
            </a:xfrm>
            <a:custGeom>
              <a:avLst/>
              <a:gdLst>
                <a:gd name="connsiteX0" fmla="*/ 0 w 757287"/>
                <a:gd name="connsiteY0" fmla="*/ 117369 h 234738"/>
                <a:gd name="connsiteX1" fmla="*/ 378643 w 757287"/>
                <a:gd name="connsiteY1" fmla="*/ 0 h 234738"/>
                <a:gd name="connsiteX2" fmla="*/ 757287 w 757287"/>
                <a:gd name="connsiteY2" fmla="*/ 117369 h 234738"/>
                <a:gd name="connsiteX3" fmla="*/ 378643 w 757287"/>
                <a:gd name="connsiteY3" fmla="*/ 234738 h 2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234738">
                  <a:moveTo>
                    <a:pt x="757287" y="234738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234738"/>
                  </a:lnTo>
                  <a:lnTo>
                    <a:pt x="757287" y="234738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资源审核请求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2" name="ConnectLine"/>
            <p:cNvSpPr/>
            <p:nvPr/>
          </p:nvSpPr>
          <p:spPr>
            <a:xfrm>
              <a:off x="-1996576" y="2843921"/>
              <a:ext cx="241304" cy="1429"/>
            </a:xfrm>
            <a:custGeom>
              <a:avLst/>
              <a:gdLst/>
              <a:ahLst/>
              <a:cxnLst/>
              <a:pathLst>
                <a:path w="241304" h="1429" fill="none">
                  <a:moveTo>
                    <a:pt x="0" y="0"/>
                  </a:moveTo>
                  <a:lnTo>
                    <a:pt x="119704" y="0"/>
                  </a:lnTo>
                  <a:lnTo>
                    <a:pt x="119704" y="-1429"/>
                  </a:lnTo>
                  <a:lnTo>
                    <a:pt x="241304" y="-1429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54" name="ConnectLine"/>
            <p:cNvSpPr/>
            <p:nvPr/>
          </p:nvSpPr>
          <p:spPr>
            <a:xfrm>
              <a:off x="-786000" y="2293279"/>
              <a:ext cx="0" cy="395200"/>
            </a:xfrm>
            <a:custGeom>
              <a:avLst/>
              <a:gdLst/>
              <a:ahLst/>
              <a:cxnLst/>
              <a:pathLst>
                <a:path h="395200" fill="none">
                  <a:moveTo>
                    <a:pt x="0" y="0"/>
                  </a:moveTo>
                  <a:lnTo>
                    <a:pt x="0" y="39520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55" name="ConnectLine"/>
            <p:cNvSpPr/>
            <p:nvPr/>
          </p:nvSpPr>
          <p:spPr>
            <a:xfrm>
              <a:off x="-2640402" y="2388976"/>
              <a:ext cx="888926" cy="1029108"/>
            </a:xfrm>
            <a:custGeom>
              <a:avLst/>
              <a:gdLst/>
              <a:ahLst/>
              <a:cxnLst/>
              <a:pathLst>
                <a:path w="888926" h="1029108" fill="none">
                  <a:moveTo>
                    <a:pt x="0" y="0"/>
                  </a:moveTo>
                  <a:lnTo>
                    <a:pt x="0" y="1029108"/>
                  </a:lnTo>
                  <a:lnTo>
                    <a:pt x="888926" y="1029108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56" name="ConnectLine"/>
            <p:cNvSpPr/>
            <p:nvPr/>
          </p:nvSpPr>
          <p:spPr>
            <a:xfrm>
              <a:off x="-2640400" y="2388972"/>
              <a:ext cx="159600" cy="454947"/>
            </a:xfrm>
            <a:custGeom>
              <a:avLst/>
              <a:gdLst/>
              <a:ahLst/>
              <a:cxnLst/>
              <a:pathLst>
                <a:path w="159600" h="454947" fill="none">
                  <a:moveTo>
                    <a:pt x="0" y="0"/>
                  </a:moveTo>
                  <a:lnTo>
                    <a:pt x="0" y="454947"/>
                  </a:lnTo>
                  <a:lnTo>
                    <a:pt x="159600" y="454947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58" name="判定"/>
            <p:cNvSpPr/>
            <p:nvPr/>
          </p:nvSpPr>
          <p:spPr>
            <a:xfrm>
              <a:off x="673200" y="1976929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380000" y="456000"/>
                  </a:moveTo>
                  <a:lnTo>
                    <a:pt x="760000" y="228000"/>
                  </a:lnTo>
                  <a:lnTo>
                    <a:pt x="380000" y="0"/>
                  </a:lnTo>
                  <a:lnTo>
                    <a:pt x="0" y="228000"/>
                  </a:lnTo>
                  <a:lnTo>
                    <a:pt x="380000" y="456000"/>
                  </a:lnTo>
                  <a:close/>
                </a:path>
              </a:pathLst>
            </a:custGeom>
            <a:solidFill>
              <a:srgbClr val="6AA4AB"/>
            </a:solidFill>
            <a:ln w="7600" cap="flat">
              <a:solidFill>
                <a:srgbClr val="6AA4AB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Times New Roman" panose="02020603050405020304"/>
                </a:rPr>
                <a:t>发工单判断</a:t>
              </a:r>
              <a:endParaRPr sz="760">
                <a:solidFill>
                  <a:srgbClr val="FFFFFF"/>
                </a:solidFill>
                <a:latin typeface="Times New Roman" panose="02020603050405020304"/>
              </a:endParaRPr>
            </a:p>
          </p:txBody>
        </p:sp>
        <p:sp>
          <p:nvSpPr>
            <p:cNvPr id="364" name="Process"/>
            <p:cNvSpPr/>
            <p:nvPr/>
          </p:nvSpPr>
          <p:spPr>
            <a:xfrm>
              <a:off x="1433223" y="5298856"/>
              <a:ext cx="649754" cy="234738"/>
            </a:xfrm>
            <a:custGeom>
              <a:avLst/>
              <a:gdLst>
                <a:gd name="connsiteX0" fmla="*/ 0 w 649754"/>
                <a:gd name="connsiteY0" fmla="*/ 117369 h 234738"/>
                <a:gd name="connsiteX1" fmla="*/ 324877 w 649754"/>
                <a:gd name="connsiteY1" fmla="*/ 0 h 234738"/>
                <a:gd name="connsiteX2" fmla="*/ 649754 w 649754"/>
                <a:gd name="connsiteY2" fmla="*/ 117369 h 234738"/>
                <a:gd name="connsiteX3" fmla="*/ 324877 w 649754"/>
                <a:gd name="connsiteY3" fmla="*/ 234738 h 2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754" h="234738">
                  <a:moveTo>
                    <a:pt x="649754" y="234738"/>
                  </a:moveTo>
                  <a:lnTo>
                    <a:pt x="649754" y="0"/>
                  </a:lnTo>
                  <a:lnTo>
                    <a:pt x="0" y="0"/>
                  </a:lnTo>
                  <a:lnTo>
                    <a:pt x="0" y="234738"/>
                  </a:lnTo>
                  <a:lnTo>
                    <a:pt x="649754" y="234738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客保外线工单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3" name="开始1"/>
            <p:cNvSpPr/>
            <p:nvPr/>
          </p:nvSpPr>
          <p:spPr>
            <a:xfrm>
              <a:off x="3341371" y="4659030"/>
              <a:ext cx="508666" cy="305199"/>
            </a:xfrm>
            <a:custGeom>
              <a:avLst/>
              <a:gdLst>
                <a:gd name="connsiteX0" fmla="*/ 254332 w 508666"/>
                <a:gd name="connsiteY0" fmla="*/ 0 h 305199"/>
                <a:gd name="connsiteX1" fmla="*/ 254332 w 508666"/>
                <a:gd name="connsiteY1" fmla="*/ 305199 h 305199"/>
                <a:gd name="connsiteX2" fmla="*/ 0 w 508666"/>
                <a:gd name="connsiteY2" fmla="*/ 152600 h 305199"/>
                <a:gd name="connsiteX3" fmla="*/ 508666 w 508666"/>
                <a:gd name="connsiteY3" fmla="*/ 152600 h 305199"/>
                <a:gd name="connsiteX4" fmla="*/ 254332 w 508666"/>
                <a:gd name="connsiteY4" fmla="*/ 152600 h 30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666" h="305199">
                  <a:moveTo>
                    <a:pt x="0" y="152600"/>
                  </a:moveTo>
                  <a:cubicBezTo>
                    <a:pt x="0" y="68321"/>
                    <a:pt x="113869" y="0"/>
                    <a:pt x="254332" y="0"/>
                  </a:cubicBezTo>
                  <a:cubicBezTo>
                    <a:pt x="394796" y="0"/>
                    <a:pt x="508666" y="68321"/>
                    <a:pt x="508666" y="152600"/>
                  </a:cubicBezTo>
                  <a:cubicBezTo>
                    <a:pt x="508666" y="236878"/>
                    <a:pt x="394796" y="305199"/>
                    <a:pt x="254332" y="305199"/>
                  </a:cubicBezTo>
                  <a:cubicBezTo>
                    <a:pt x="113869" y="305199"/>
                    <a:pt x="0" y="236878"/>
                    <a:pt x="0" y="152600"/>
                  </a:cubicBezTo>
                  <a:close/>
                </a:path>
              </a:pathLst>
            </a:custGeom>
            <a:solidFill>
              <a:srgbClr val="6AA4AB"/>
            </a:solidFill>
            <a:ln w="7600" cap="flat">
              <a:solidFill>
                <a:srgbClr val="6AA4AB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归档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4" name="开始1"/>
            <p:cNvSpPr/>
            <p:nvPr/>
          </p:nvSpPr>
          <p:spPr>
            <a:xfrm>
              <a:off x="3341371" y="5301663"/>
              <a:ext cx="508666" cy="305199"/>
            </a:xfrm>
            <a:custGeom>
              <a:avLst/>
              <a:gdLst>
                <a:gd name="connsiteX0" fmla="*/ 254332 w 508666"/>
                <a:gd name="connsiteY0" fmla="*/ 0 h 305199"/>
                <a:gd name="connsiteX1" fmla="*/ 254332 w 508666"/>
                <a:gd name="connsiteY1" fmla="*/ 305199 h 305199"/>
                <a:gd name="connsiteX2" fmla="*/ 0 w 508666"/>
                <a:gd name="connsiteY2" fmla="*/ 152600 h 305199"/>
                <a:gd name="connsiteX3" fmla="*/ 508666 w 508666"/>
                <a:gd name="connsiteY3" fmla="*/ 152600 h 305199"/>
                <a:gd name="connsiteX4" fmla="*/ 254332 w 508666"/>
                <a:gd name="connsiteY4" fmla="*/ 152600 h 30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666" h="305199">
                  <a:moveTo>
                    <a:pt x="0" y="152600"/>
                  </a:moveTo>
                  <a:cubicBezTo>
                    <a:pt x="0" y="68321"/>
                    <a:pt x="113869" y="0"/>
                    <a:pt x="254332" y="0"/>
                  </a:cubicBezTo>
                  <a:cubicBezTo>
                    <a:pt x="394796" y="0"/>
                    <a:pt x="508666" y="68321"/>
                    <a:pt x="508666" y="152600"/>
                  </a:cubicBezTo>
                  <a:cubicBezTo>
                    <a:pt x="508666" y="236878"/>
                    <a:pt x="394796" y="305199"/>
                    <a:pt x="254332" y="305199"/>
                  </a:cubicBezTo>
                  <a:cubicBezTo>
                    <a:pt x="113869" y="305199"/>
                    <a:pt x="0" y="236878"/>
                    <a:pt x="0" y="152600"/>
                  </a:cubicBezTo>
                  <a:close/>
                </a:path>
              </a:pathLst>
            </a:custGeom>
            <a:solidFill>
              <a:srgbClr val="6AA4AB"/>
            </a:solidFill>
            <a:ln w="7600" cap="flat">
              <a:solidFill>
                <a:srgbClr val="6AA4AB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归档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5" name="ConnectLine"/>
            <p:cNvSpPr/>
            <p:nvPr/>
          </p:nvSpPr>
          <p:spPr>
            <a:xfrm>
              <a:off x="2978462" y="2408860"/>
              <a:ext cx="362917" cy="2402763"/>
            </a:xfrm>
            <a:custGeom>
              <a:avLst/>
              <a:gdLst/>
              <a:ahLst/>
              <a:cxnLst/>
              <a:pathLst>
                <a:path w="362917" h="2402763" fill="none">
                  <a:moveTo>
                    <a:pt x="0" y="0"/>
                  </a:moveTo>
                  <a:lnTo>
                    <a:pt x="0" y="2402763"/>
                  </a:lnTo>
                  <a:lnTo>
                    <a:pt x="362917" y="2402763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76" name="ConnectLine"/>
            <p:cNvSpPr/>
            <p:nvPr/>
          </p:nvSpPr>
          <p:spPr>
            <a:xfrm>
              <a:off x="2978462" y="2408867"/>
              <a:ext cx="362917" cy="3045396"/>
            </a:xfrm>
            <a:custGeom>
              <a:avLst/>
              <a:gdLst/>
              <a:ahLst/>
              <a:cxnLst/>
              <a:pathLst>
                <a:path w="362917" h="3045396" fill="none">
                  <a:moveTo>
                    <a:pt x="0" y="0"/>
                  </a:moveTo>
                  <a:lnTo>
                    <a:pt x="0" y="3045396"/>
                  </a:lnTo>
                  <a:lnTo>
                    <a:pt x="362917" y="3045396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78" name="Process"/>
            <p:cNvSpPr/>
            <p:nvPr/>
          </p:nvSpPr>
          <p:spPr>
            <a:xfrm>
              <a:off x="-293239" y="2035117"/>
              <a:ext cx="562400" cy="339622"/>
            </a:xfrm>
            <a:custGeom>
              <a:avLst/>
              <a:gdLst>
                <a:gd name="connsiteX0" fmla="*/ 0 w 562400"/>
                <a:gd name="connsiteY0" fmla="*/ 169811 h 339622"/>
                <a:gd name="connsiteX1" fmla="*/ 281200 w 562400"/>
                <a:gd name="connsiteY1" fmla="*/ 0 h 339622"/>
                <a:gd name="connsiteX2" fmla="*/ 562400 w 562400"/>
                <a:gd name="connsiteY2" fmla="*/ 169811 h 339622"/>
                <a:gd name="connsiteX3" fmla="*/ 281200 w 562400"/>
                <a:gd name="connsiteY3" fmla="*/ 339622 h 33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400" h="339622">
                  <a:moveTo>
                    <a:pt x="562400" y="339622"/>
                  </a:moveTo>
                  <a:lnTo>
                    <a:pt x="562400" y="0"/>
                  </a:lnTo>
                  <a:lnTo>
                    <a:pt x="0" y="0"/>
                  </a:lnTo>
                  <a:lnTo>
                    <a:pt x="0" y="339622"/>
                  </a:lnTo>
                  <a:lnTo>
                    <a:pt x="562400" y="339622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获取资源审核结果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4" name="ConnectLine"/>
            <p:cNvSpPr/>
            <p:nvPr/>
          </p:nvSpPr>
          <p:spPr>
            <a:xfrm>
              <a:off x="269158" y="2204929"/>
              <a:ext cx="404040" cy="0"/>
            </a:xfrm>
            <a:custGeom>
              <a:avLst/>
              <a:gdLst/>
              <a:ahLst/>
              <a:cxnLst/>
              <a:pathLst>
                <a:path w="404040" fill="none">
                  <a:moveTo>
                    <a:pt x="0" y="0"/>
                  </a:moveTo>
                  <a:lnTo>
                    <a:pt x="404040" y="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173" name="ConnectLine"/>
            <p:cNvSpPr/>
            <p:nvPr/>
          </p:nvSpPr>
          <p:spPr>
            <a:xfrm>
              <a:off x="-542804" y="2718875"/>
              <a:ext cx="249560" cy="513950"/>
            </a:xfrm>
            <a:custGeom>
              <a:avLst/>
              <a:gdLst/>
              <a:ahLst/>
              <a:cxnLst/>
              <a:pathLst>
                <a:path w="249560" h="513950" fill="none">
                  <a:moveTo>
                    <a:pt x="0" y="0"/>
                  </a:moveTo>
                  <a:lnTo>
                    <a:pt x="0" y="-513950"/>
                  </a:lnTo>
                  <a:lnTo>
                    <a:pt x="249560" y="-51395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218" name="ConnectLine"/>
            <p:cNvSpPr/>
            <p:nvPr/>
          </p:nvSpPr>
          <p:spPr>
            <a:xfrm>
              <a:off x="-1242003" y="2842489"/>
              <a:ext cx="91205" cy="579614"/>
            </a:xfrm>
            <a:custGeom>
              <a:avLst/>
              <a:gdLst/>
              <a:ahLst/>
              <a:cxnLst/>
              <a:pathLst>
                <a:path w="91205" h="579614" fill="none">
                  <a:moveTo>
                    <a:pt x="0" y="0"/>
                  </a:moveTo>
                  <a:lnTo>
                    <a:pt x="91205" y="0"/>
                  </a:lnTo>
                  <a:lnTo>
                    <a:pt x="91205" y="-579614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220" name="ConnectLine"/>
            <p:cNvSpPr/>
            <p:nvPr/>
          </p:nvSpPr>
          <p:spPr>
            <a:xfrm>
              <a:off x="-3268077" y="2170025"/>
              <a:ext cx="257548" cy="5570"/>
            </a:xfrm>
            <a:custGeom>
              <a:avLst/>
              <a:gdLst/>
              <a:ahLst/>
              <a:cxnLst/>
              <a:pathLst>
                <a:path w="257548" h="5570" fill="none">
                  <a:moveTo>
                    <a:pt x="0" y="0"/>
                  </a:moveTo>
                  <a:lnTo>
                    <a:pt x="135948" y="0"/>
                  </a:lnTo>
                  <a:lnTo>
                    <a:pt x="135948" y="-5570"/>
                  </a:lnTo>
                  <a:lnTo>
                    <a:pt x="257548" y="-557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36" name="Process"/>
            <p:cNvSpPr/>
            <p:nvPr/>
          </p:nvSpPr>
          <p:spPr>
            <a:xfrm>
              <a:off x="1433219" y="6012998"/>
              <a:ext cx="554778" cy="234738"/>
            </a:xfrm>
            <a:custGeom>
              <a:avLst/>
              <a:gdLst>
                <a:gd name="connsiteX0" fmla="*/ 0 w 554778"/>
                <a:gd name="connsiteY0" fmla="*/ 117369 h 234738"/>
                <a:gd name="connsiteX1" fmla="*/ 277389 w 554778"/>
                <a:gd name="connsiteY1" fmla="*/ 0 h 234738"/>
                <a:gd name="connsiteX2" fmla="*/ 554778 w 554778"/>
                <a:gd name="connsiteY2" fmla="*/ 117369 h 234738"/>
                <a:gd name="connsiteX3" fmla="*/ 277389 w 554778"/>
                <a:gd name="connsiteY3" fmla="*/ 234738 h 2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778" h="234738">
                  <a:moveTo>
                    <a:pt x="554778" y="234738"/>
                  </a:moveTo>
                  <a:lnTo>
                    <a:pt x="554778" y="0"/>
                  </a:lnTo>
                  <a:lnTo>
                    <a:pt x="0" y="0"/>
                  </a:lnTo>
                  <a:lnTo>
                    <a:pt x="0" y="234738"/>
                  </a:lnTo>
                  <a:lnTo>
                    <a:pt x="554778" y="234738"/>
                  </a:lnTo>
                  <a:close/>
                </a:path>
              </a:pathLst>
            </a:custGeom>
            <a:solidFill>
              <a:srgbClr val="5B8FC9"/>
            </a:solidFill>
            <a:ln w="7600" cap="flat">
              <a:solidFill>
                <a:srgbClr val="5B8FC9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客保传输工单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8" name="ConnectLine"/>
            <p:cNvSpPr/>
            <p:nvPr/>
          </p:nvSpPr>
          <p:spPr>
            <a:xfrm>
              <a:off x="1053197" y="2432921"/>
              <a:ext cx="380019" cy="3697438"/>
            </a:xfrm>
            <a:custGeom>
              <a:avLst/>
              <a:gdLst/>
              <a:ahLst/>
              <a:cxnLst/>
              <a:pathLst>
                <a:path w="380019" h="3697438" fill="none">
                  <a:moveTo>
                    <a:pt x="0" y="0"/>
                  </a:moveTo>
                  <a:lnTo>
                    <a:pt x="0" y="3697438"/>
                  </a:lnTo>
                  <a:lnTo>
                    <a:pt x="380019" y="3697438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50" name="ConnectLine"/>
            <p:cNvSpPr/>
            <p:nvPr/>
          </p:nvSpPr>
          <p:spPr>
            <a:xfrm>
              <a:off x="1987998" y="6130367"/>
              <a:ext cx="676145" cy="3920278"/>
            </a:xfrm>
            <a:custGeom>
              <a:avLst/>
              <a:gdLst/>
              <a:ahLst/>
              <a:cxnLst/>
              <a:pathLst>
                <a:path w="676145" h="3920278" fill="none">
                  <a:moveTo>
                    <a:pt x="0" y="0"/>
                  </a:moveTo>
                  <a:lnTo>
                    <a:pt x="425609" y="0"/>
                  </a:lnTo>
                  <a:lnTo>
                    <a:pt x="425609" y="-3920278"/>
                  </a:lnTo>
                  <a:lnTo>
                    <a:pt x="676145" y="-3920278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353" name="ConnectLine"/>
            <p:cNvSpPr/>
            <p:nvPr/>
          </p:nvSpPr>
          <p:spPr>
            <a:xfrm>
              <a:off x="2082973" y="5416225"/>
              <a:ext cx="581165" cy="3206136"/>
            </a:xfrm>
            <a:custGeom>
              <a:avLst/>
              <a:gdLst/>
              <a:ahLst/>
              <a:cxnLst/>
              <a:pathLst>
                <a:path w="581165" h="3206136" fill="none">
                  <a:moveTo>
                    <a:pt x="0" y="0"/>
                  </a:moveTo>
                  <a:lnTo>
                    <a:pt x="330622" y="0"/>
                  </a:lnTo>
                  <a:lnTo>
                    <a:pt x="330622" y="-3206136"/>
                  </a:lnTo>
                  <a:lnTo>
                    <a:pt x="581165" y="-3206136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226" name="ConnectLine"/>
            <p:cNvSpPr/>
            <p:nvPr/>
          </p:nvSpPr>
          <p:spPr>
            <a:xfrm>
              <a:off x="1053196" y="2432929"/>
              <a:ext cx="380023" cy="2983296"/>
            </a:xfrm>
            <a:custGeom>
              <a:avLst/>
              <a:gdLst/>
              <a:ahLst/>
              <a:cxnLst/>
              <a:pathLst>
                <a:path w="380023" h="2983296" fill="none">
                  <a:moveTo>
                    <a:pt x="0" y="0"/>
                  </a:moveTo>
                  <a:lnTo>
                    <a:pt x="0" y="2983296"/>
                  </a:lnTo>
                  <a:lnTo>
                    <a:pt x="380023" y="2983296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227" name="ConnectLine"/>
            <p:cNvSpPr/>
            <p:nvPr/>
          </p:nvSpPr>
          <p:spPr>
            <a:xfrm>
              <a:off x="2061845" y="4773584"/>
              <a:ext cx="602292" cy="2563503"/>
            </a:xfrm>
            <a:custGeom>
              <a:avLst/>
              <a:gdLst/>
              <a:ahLst/>
              <a:cxnLst/>
              <a:pathLst>
                <a:path w="602292" h="2563503" fill="none">
                  <a:moveTo>
                    <a:pt x="0" y="0"/>
                  </a:moveTo>
                  <a:lnTo>
                    <a:pt x="351752" y="0"/>
                  </a:lnTo>
                  <a:lnTo>
                    <a:pt x="351752" y="-2563503"/>
                  </a:lnTo>
                  <a:lnTo>
                    <a:pt x="602292" y="-2563503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sp>
          <p:nvSpPr>
            <p:cNvPr id="228" name="开始1"/>
            <p:cNvSpPr/>
            <p:nvPr/>
          </p:nvSpPr>
          <p:spPr>
            <a:xfrm>
              <a:off x="3341371" y="5939767"/>
              <a:ext cx="508666" cy="305199"/>
            </a:xfrm>
            <a:custGeom>
              <a:avLst/>
              <a:gdLst>
                <a:gd name="connsiteX0" fmla="*/ 254332 w 508666"/>
                <a:gd name="connsiteY0" fmla="*/ 0 h 305199"/>
                <a:gd name="connsiteX1" fmla="*/ 254332 w 508666"/>
                <a:gd name="connsiteY1" fmla="*/ 305199 h 305199"/>
                <a:gd name="connsiteX2" fmla="*/ 0 w 508666"/>
                <a:gd name="connsiteY2" fmla="*/ 152600 h 305199"/>
                <a:gd name="connsiteX3" fmla="*/ 508666 w 508666"/>
                <a:gd name="connsiteY3" fmla="*/ 152600 h 305199"/>
                <a:gd name="connsiteX4" fmla="*/ 254332 w 508666"/>
                <a:gd name="connsiteY4" fmla="*/ 152600 h 30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666" h="305199">
                  <a:moveTo>
                    <a:pt x="0" y="152600"/>
                  </a:moveTo>
                  <a:cubicBezTo>
                    <a:pt x="0" y="68321"/>
                    <a:pt x="113869" y="0"/>
                    <a:pt x="254332" y="0"/>
                  </a:cubicBezTo>
                  <a:cubicBezTo>
                    <a:pt x="394796" y="0"/>
                    <a:pt x="508666" y="68321"/>
                    <a:pt x="508666" y="152600"/>
                  </a:cubicBezTo>
                  <a:cubicBezTo>
                    <a:pt x="508666" y="236878"/>
                    <a:pt x="394796" y="305199"/>
                    <a:pt x="254332" y="305199"/>
                  </a:cubicBezTo>
                  <a:cubicBezTo>
                    <a:pt x="113869" y="305199"/>
                    <a:pt x="0" y="236878"/>
                    <a:pt x="0" y="152600"/>
                  </a:cubicBezTo>
                  <a:close/>
                </a:path>
              </a:pathLst>
            </a:custGeom>
            <a:solidFill>
              <a:srgbClr val="6AA4AB"/>
            </a:solidFill>
            <a:ln w="7600" cap="flat">
              <a:solidFill>
                <a:srgbClr val="6AA4AB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归档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ConnectLine"/>
            <p:cNvSpPr/>
            <p:nvPr/>
          </p:nvSpPr>
          <p:spPr>
            <a:xfrm>
              <a:off x="2978462" y="2408860"/>
              <a:ext cx="362917" cy="3683500"/>
            </a:xfrm>
            <a:custGeom>
              <a:avLst/>
              <a:gdLst/>
              <a:ahLst/>
              <a:cxnLst/>
              <a:pathLst>
                <a:path w="362917" h="3683500" fill="none">
                  <a:moveTo>
                    <a:pt x="0" y="0"/>
                  </a:moveTo>
                  <a:lnTo>
                    <a:pt x="0" y="3683500"/>
                  </a:lnTo>
                  <a:lnTo>
                    <a:pt x="362917" y="368350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grpSp>
          <p:nvGrpSpPr>
            <p:cNvPr id="231" name="线条标注"/>
            <p:cNvGrpSpPr/>
            <p:nvPr/>
          </p:nvGrpSpPr>
          <p:grpSpPr>
            <a:xfrm>
              <a:off x="-3696801" y="3429000"/>
              <a:ext cx="1073515" cy="456000"/>
              <a:chOff x="-3696801" y="3429000"/>
              <a:chExt cx="1073515" cy="456000"/>
            </a:xfrm>
          </p:grpSpPr>
          <p:sp>
            <p:nvSpPr>
              <p:cNvPr id="232" name="任意多边形 231"/>
              <p:cNvSpPr/>
              <p:nvPr/>
            </p:nvSpPr>
            <p:spPr>
              <a:xfrm>
                <a:off x="-3696801" y="3429000"/>
                <a:ext cx="1073515" cy="456000"/>
              </a:xfrm>
              <a:custGeom>
                <a:avLst/>
                <a:gdLst/>
                <a:ahLst/>
                <a:cxnLst/>
                <a:pathLst>
                  <a:path w="1073515" h="456000" fill="none">
                    <a:moveTo>
                      <a:pt x="0" y="228000"/>
                    </a:moveTo>
                    <a:lnTo>
                      <a:pt x="1073515" y="228000"/>
                    </a:lnTo>
                    <a:lnTo>
                      <a:pt x="1672000" y="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5A6F58"/>
                </a:solidFill>
                <a:bevel/>
              </a:ln>
            </p:spPr>
          </p:sp>
          <p:sp>
            <p:nvSpPr>
              <p:cNvPr id="187" name="Text 187"/>
              <p:cNvSpPr txBox="1"/>
              <p:nvPr/>
            </p:nvSpPr>
            <p:spPr>
              <a:xfrm>
                <a:off x="-3696801" y="3398600"/>
                <a:ext cx="1073515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l"/>
                <a:r>
                  <a:rPr sz="760" b="1">
                    <a:solidFill>
                      <a:srgbClr val="766E43"/>
                    </a:solidFill>
                    <a:latin typeface="Times New Roman" panose="02020603050405020304"/>
                  </a:rPr>
                  <a:t>如果为上网类业务，则派发</a:t>
                </a:r>
                <a:r>
                  <a:rPr sz="760" b="1">
                    <a:solidFill>
                      <a:srgbClr val="766E43"/>
                    </a:solidFill>
                    <a:latin typeface="Arial" panose="020B0604020202020204"/>
                  </a:rPr>
                  <a:t>IPMS</a:t>
                </a:r>
                <a:r>
                  <a:rPr sz="760" b="1">
                    <a:solidFill>
                      <a:srgbClr val="766E43"/>
                    </a:solidFill>
                    <a:latin typeface="Times New Roman" panose="02020603050405020304"/>
                  </a:rPr>
                  <a:t>工单</a:t>
                </a:r>
                <a:endParaRPr sz="760" b="1">
                  <a:solidFill>
                    <a:srgbClr val="766E43"/>
                  </a:solidFill>
                  <a:latin typeface="Times New Roman" panose="02020603050405020304"/>
                </a:endParaRPr>
              </a:p>
            </p:txBody>
          </p:sp>
          <p:grpSp>
            <p:nvGrpSpPr>
              <p:cNvPr id="235" name="组合 234"/>
              <p:cNvGrpSpPr/>
              <p:nvPr/>
            </p:nvGrpSpPr>
            <p:grpSpPr>
              <a:xfrm>
                <a:off x="-2116001" y="3337800"/>
                <a:ext cx="182400" cy="182400"/>
                <a:chOff x="-2116001" y="3337800"/>
                <a:chExt cx="182400" cy="182400"/>
              </a:xfrm>
            </p:grpSpPr>
            <p:sp>
              <p:nvSpPr>
                <p:cNvPr id="237" name="任意多边形 236"/>
                <p:cNvSpPr/>
                <p:nvPr/>
              </p:nvSpPr>
              <p:spPr>
                <a:xfrm>
                  <a:off x="-2116001" y="3337800"/>
                  <a:ext cx="182400" cy="182400"/>
                </a:xfrm>
                <a:custGeom>
                  <a:avLst/>
                  <a:gdLst/>
                  <a:ahLst/>
                  <a:cxnLst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99DFF9">
                    <a:alpha val="80000"/>
                  </a:srgbClr>
                </a:solidFill>
                <a:ln w="7600" cap="flat">
                  <a:solidFill>
                    <a:srgbClr val="8BA987"/>
                  </a:solidFill>
                  <a:bevel/>
                </a:ln>
              </p:spPr>
            </p:sp>
            <p:sp>
              <p:nvSpPr>
                <p:cNvPr id="238" name="任意多边形 237"/>
                <p:cNvSpPr/>
                <p:nvPr/>
              </p:nvSpPr>
              <p:spPr>
                <a:xfrm>
                  <a:off x="-2079521" y="3374280"/>
                  <a:ext cx="109440" cy="109440"/>
                </a:xfrm>
                <a:custGeom>
                  <a:avLst/>
                  <a:gdLst/>
                  <a:ahLst/>
                  <a:cxnLst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00AEEE">
                        <a:alpha val="80000"/>
                      </a:srgbClr>
                    </a:gs>
                    <a:gs pos="69020">
                      <a:srgbClr val="00AEEE">
                        <a:alpha val="80000"/>
                      </a:srgbClr>
                    </a:gs>
                    <a:gs pos="0">
                      <a:srgbClr val="B2E7FA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8BA987"/>
                  </a:solidFill>
                  <a:bevel/>
                </a:ln>
              </p:spPr>
            </p:sp>
          </p:grpSp>
        </p:grpSp>
        <p:sp>
          <p:nvSpPr>
            <p:cNvPr id="240" name="ConnectLine"/>
            <p:cNvSpPr/>
            <p:nvPr/>
          </p:nvSpPr>
          <p:spPr>
            <a:xfrm>
              <a:off x="-1242000" y="3418075"/>
              <a:ext cx="1915208" cy="1213150"/>
            </a:xfrm>
            <a:custGeom>
              <a:avLst/>
              <a:gdLst/>
              <a:ahLst/>
              <a:cxnLst/>
              <a:pathLst>
                <a:path w="1915208" h="1213150" fill="none">
                  <a:moveTo>
                    <a:pt x="0" y="0"/>
                  </a:moveTo>
                  <a:lnTo>
                    <a:pt x="1672008" y="0"/>
                  </a:lnTo>
                  <a:lnTo>
                    <a:pt x="1672008" y="-1213150"/>
                  </a:lnTo>
                  <a:lnTo>
                    <a:pt x="1915208" y="-121315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  <p:grpSp>
          <p:nvGrpSpPr>
            <p:cNvPr id="185" name="功能条"/>
            <p:cNvGrpSpPr/>
            <p:nvPr/>
          </p:nvGrpSpPr>
          <p:grpSpPr>
            <a:xfrm>
              <a:off x="-4228800" y="500467"/>
              <a:ext cx="9175708" cy="738205"/>
              <a:chOff x="-4228800" y="500467"/>
              <a:chExt cx="9175708" cy="738205"/>
            </a:xfrm>
          </p:grpSpPr>
          <p:sp>
            <p:nvSpPr>
              <p:cNvPr id="1" name="Rectangle"/>
              <p:cNvSpPr/>
              <p:nvPr/>
            </p:nvSpPr>
            <p:spPr>
              <a:xfrm>
                <a:off x="-4228800" y="500467"/>
                <a:ext cx="9175708" cy="738205"/>
              </a:xfrm>
              <a:custGeom>
                <a:avLst/>
                <a:gdLst/>
                <a:ahLst/>
                <a:cxnLst/>
                <a:pathLst>
                  <a:path w="9175708" h="738205" fill="none">
                    <a:moveTo>
                      <a:pt x="0" y="0"/>
                    </a:moveTo>
                    <a:lnTo>
                      <a:pt x="9175708" y="0"/>
                    </a:lnTo>
                    <a:lnTo>
                      <a:pt x="9175708" y="738205"/>
                    </a:lnTo>
                    <a:lnTo>
                      <a:pt x="0" y="738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8FC9"/>
              </a:solidFill>
              <a:ln w="7600" cap="flat">
                <a:solidFill>
                  <a:srgbClr val="4F7DB1"/>
                </a:solidFill>
                <a:bevel/>
              </a:ln>
            </p:spPr>
          </p:sp>
          <p:sp>
            <p:nvSpPr>
              <p:cNvPr id="2" name="Rectangle"/>
              <p:cNvSpPr/>
              <p:nvPr/>
            </p:nvSpPr>
            <p:spPr>
              <a:xfrm rot="-5400000">
                <a:off x="-4369903" y="641569"/>
                <a:ext cx="738205" cy="456000"/>
              </a:xfrm>
              <a:custGeom>
                <a:avLst/>
                <a:gdLst/>
                <a:ahLst/>
                <a:cxnLst/>
                <a:rect l="l" t="t" r="r" b="b"/>
                <a:pathLst>
                  <a:path w="738205" h="456000">
                    <a:moveTo>
                      <a:pt x="0" y="0"/>
                    </a:moveTo>
                    <a:lnTo>
                      <a:pt x="738205" y="0"/>
                    </a:lnTo>
                    <a:lnTo>
                      <a:pt x="738205" y="456000"/>
                    </a:lnTo>
                    <a:lnTo>
                      <a:pt x="0" y="456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8FC9"/>
              </a:solidFill>
              <a:ln w="7600" cap="flat">
                <a:solidFill>
                  <a:srgbClr val="4F7DB1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FFFFFF"/>
                    </a:solidFill>
                    <a:latin typeface="Times New Roman" panose="02020603050405020304"/>
                  </a:rPr>
                  <a:t>CRM</a:t>
                </a:r>
                <a:endParaRPr sz="760">
                  <a:solidFill>
                    <a:srgbClr val="FFFFFF"/>
                  </a:solidFill>
                  <a:latin typeface="Times New Roman" panose="02020603050405020304"/>
                </a:endParaRPr>
              </a:p>
            </p:txBody>
          </p:sp>
        </p:grpSp>
        <p:sp>
          <p:nvSpPr>
            <p:cNvPr id="188" name="开始1"/>
            <p:cNvSpPr/>
            <p:nvPr/>
          </p:nvSpPr>
          <p:spPr>
            <a:xfrm>
              <a:off x="-3752843" y="717104"/>
              <a:ext cx="483558" cy="304930"/>
            </a:xfrm>
            <a:custGeom>
              <a:avLst/>
              <a:gdLst>
                <a:gd name="connsiteX0" fmla="*/ 241779 w 483558"/>
                <a:gd name="connsiteY0" fmla="*/ 0 h 304930"/>
                <a:gd name="connsiteX1" fmla="*/ 241779 w 483558"/>
                <a:gd name="connsiteY1" fmla="*/ 304930 h 304930"/>
                <a:gd name="connsiteX2" fmla="*/ 0 w 483558"/>
                <a:gd name="connsiteY2" fmla="*/ 152465 h 304930"/>
                <a:gd name="connsiteX3" fmla="*/ 483558 w 483558"/>
                <a:gd name="connsiteY3" fmla="*/ 152465 h 304930"/>
                <a:gd name="connsiteX4" fmla="*/ 241779 w 483558"/>
                <a:gd name="connsiteY4" fmla="*/ 152465 h 30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558" h="304930">
                  <a:moveTo>
                    <a:pt x="0" y="152465"/>
                  </a:moveTo>
                  <a:cubicBezTo>
                    <a:pt x="0" y="68261"/>
                    <a:pt x="108248" y="0"/>
                    <a:pt x="241779" y="0"/>
                  </a:cubicBezTo>
                  <a:cubicBezTo>
                    <a:pt x="375310" y="0"/>
                    <a:pt x="483558" y="68261"/>
                    <a:pt x="483558" y="152465"/>
                  </a:cubicBezTo>
                  <a:cubicBezTo>
                    <a:pt x="483558" y="236669"/>
                    <a:pt x="375310" y="304930"/>
                    <a:pt x="241779" y="304930"/>
                  </a:cubicBezTo>
                  <a:cubicBezTo>
                    <a:pt x="108248" y="304930"/>
                    <a:pt x="0" y="236669"/>
                    <a:pt x="0" y="152465"/>
                  </a:cubicBezTo>
                  <a:close/>
                </a:path>
              </a:pathLst>
            </a:custGeom>
            <a:solidFill>
              <a:srgbClr val="6AA4AB"/>
            </a:solidFill>
            <a:ln w="7600" cap="flat">
              <a:solidFill>
                <a:srgbClr val="6AA4AB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订单提交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9" name="ConnectLine"/>
            <p:cNvSpPr/>
            <p:nvPr/>
          </p:nvSpPr>
          <p:spPr>
            <a:xfrm>
              <a:off x="-3511064" y="1022035"/>
              <a:ext cx="0" cy="384270"/>
            </a:xfrm>
            <a:custGeom>
              <a:avLst/>
              <a:gdLst/>
              <a:ahLst/>
              <a:cxnLst/>
              <a:pathLst>
                <a:path h="384270" fill="none">
                  <a:moveTo>
                    <a:pt x="0" y="0"/>
                  </a:moveTo>
                  <a:lnTo>
                    <a:pt x="0" y="38427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4C777D"/>
              </a:solidFill>
              <a:bevel/>
              <a:tailEnd type="stealth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0</PresentationFormat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</vt:lpstr>
      <vt:lpstr>Times New Roman</vt:lpstr>
      <vt:lpstr>Calibri</vt:lpstr>
      <vt:lpstr>微软雅黑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</dc:creator>
  <cp:lastModifiedBy>sj</cp:lastModifiedBy>
  <cp:revision>2</cp:revision>
  <dcterms:created xsi:type="dcterms:W3CDTF">2019-01-17T03:35:00Z</dcterms:created>
  <dcterms:modified xsi:type="dcterms:W3CDTF">2019-01-17T08:34:15Z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