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9" r:id="rId4"/>
    <p:sldId id="285" r:id="rId5"/>
    <p:sldId id="271" r:id="rId6"/>
    <p:sldId id="258" r:id="rId7"/>
    <p:sldId id="272" r:id="rId8"/>
    <p:sldId id="273" r:id="rId9"/>
    <p:sldId id="286" r:id="rId10"/>
    <p:sldId id="274" r:id="rId11"/>
    <p:sldId id="275" r:id="rId12"/>
    <p:sldId id="276" r:id="rId13"/>
    <p:sldId id="28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7" r:id="rId22"/>
    <p:sldId id="288" r:id="rId23"/>
    <p:sldId id="289" r:id="rId24"/>
    <p:sldId id="293" r:id="rId25"/>
    <p:sldId id="290" r:id="rId26"/>
    <p:sldId id="294" r:id="rId27"/>
    <p:sldId id="291" r:id="rId28"/>
    <p:sldId id="292" r:id="rId29"/>
    <p:sldId id="295" r:id="rId30"/>
    <p:sldId id="298" r:id="rId31"/>
    <p:sldId id="299" r:id="rId32"/>
    <p:sldId id="300" r:id="rId33"/>
    <p:sldId id="307" r:id="rId34"/>
    <p:sldId id="297" r:id="rId35"/>
    <p:sldId id="301" r:id="rId36"/>
    <p:sldId id="302" r:id="rId37"/>
    <p:sldId id="303" r:id="rId38"/>
    <p:sldId id="308" r:id="rId39"/>
    <p:sldId id="309" r:id="rId40"/>
    <p:sldId id="296" r:id="rId41"/>
    <p:sldId id="304" r:id="rId42"/>
    <p:sldId id="305" r:id="rId43"/>
    <p:sldId id="306" r:id="rId44"/>
    <p:sldId id="310" r:id="rId45"/>
    <p:sldId id="311" r:id="rId46"/>
    <p:sldId id="312" r:id="rId47"/>
    <p:sldId id="313" r:id="rId48"/>
    <p:sldId id="314" r:id="rId49"/>
    <p:sldId id="317" r:id="rId50"/>
    <p:sldId id="315" r:id="rId51"/>
    <p:sldId id="316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D4033-9601-4C39-99A8-0EAD11BA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0BDBDE-4D08-4950-928D-484E47BB4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5D977-4359-4721-8BAB-B1330DDC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43BF1-EE20-4DC1-A496-B91AB14E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ED2DB-F4EB-4456-A69D-1A31BA8A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8B75-99B6-4644-9F47-D312B3B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3BFAAB-1700-428E-B88A-B07E01D36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1B631-D88F-422C-969F-71E5E3EE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5B303-9C53-46AD-A907-A22F9BE1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80604-589C-48E3-9FE1-BBD9B7B9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E08669-6B33-425E-872D-3F844A4A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FC249C-5212-48A2-94A9-2C25A139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A5279-CC94-4E09-82C7-37EDE0AC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AC96A-F80D-4AEA-B263-F55318DE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17023-1756-4217-9F31-88FE8093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3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26D4-39E7-45AC-8458-134FE908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7AE45-16F7-4733-BC68-15EC2AFC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7CCD3-D632-4623-9189-3FEF92DD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3C8D5-2EBC-43CC-B5FE-3C822E9F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E9185-A94D-4D0A-B352-FF552D22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56D29-B4A2-4CCB-A3EF-DE1D360E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461B5D-D4AF-4313-88A9-568394A7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6DFC4-9E83-42E3-8116-9307E29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FE9DF-22CC-41AB-8E62-D71F26B5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110FE-FCE3-4608-9043-C8260200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9C3A6-5F53-479D-A255-B8F18BD4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7819E-FD3C-4778-9569-B65D50B2B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77D5A-75C7-4178-A4BE-A8164CB8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471E3-8000-401E-8671-4E2EB529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FC6A3E-5AF3-455F-BF26-4A4E3988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5ABC9-0B52-4E81-A3EA-058BEF5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5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831E3-7423-4DEC-B78F-2CF3C851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628BA-62AE-4961-9809-4A57B606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D883A5-C91C-4BA0-85F8-B8F32FA73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8D1479-DA10-491B-ADCA-E8EC2C221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7DA4A4-EB41-4757-A282-6FE05EF09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0D557-5676-4B83-9785-2481627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434CB1-081A-47C0-B0A2-2B995883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9A1BFF-1208-4FEA-AA29-14F71D5B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6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3788F-134C-409F-87AD-494C42F0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62C85-4FEC-44C1-80E8-AABBCD91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835FA-846E-421B-B2FE-17A9E32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17C81-EAF3-46E3-BB5D-3393316E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87A707-6C95-4CB5-B712-197F6261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FADD02-F2AA-4392-A80D-A4CFFBAA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F834-CA61-4267-8DA1-F0C1BEF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3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2EE8D-F280-48F9-B33D-2E64BCEE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7955C-7241-40EA-967D-FA400659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E14418-F410-4CE1-A567-B0936329F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4C82DB-9B0E-4F74-8F7F-1F20AA1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D07059-16F7-4745-8082-9DA10E6A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B6DE7-B457-4364-9C82-6BD33DFC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7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15E94-60D7-464D-976C-3EC7D48F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8EE84B-AF53-46F4-8BB8-9FC215E0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2555BB-48E1-45F2-A14B-4B10176D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1F6A50-CBAD-4936-8E60-B9A70974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9FBBE9-FBDC-4D6C-9B45-B3494AD7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FDD2E6-A3B7-4C1F-9DEE-6F28F44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43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7EE209-341C-496A-ABD4-161F9C5D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84DEF-9153-4405-AFCD-5D3E0DEC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FABE6-B372-458D-A56F-1B054B5F5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773A-CE7B-4AA6-9DF1-3881FFBBF38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5C1EF-4365-4924-B734-E83A8EAE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181C2-04F9-41D5-B252-C06FFC36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62A4-AEE9-4203-B293-AFED919DC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2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armgilles/194bcff35001e7eb53a2a8b441e8b2c6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B37F3-91D4-4A06-997B-328A1A25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529" y="1214438"/>
            <a:ext cx="9144000" cy="2387600"/>
          </a:xfrm>
        </p:spPr>
        <p:txBody>
          <a:bodyPr/>
          <a:lstStyle/>
          <a:p>
            <a:pPr algn="l"/>
            <a:r>
              <a:rPr lang="en-US" altLang="zh-TW" b="1" dirty="0"/>
              <a:t>Binary classification</a:t>
            </a:r>
            <a:br>
              <a:rPr lang="en-US" altLang="zh-TW" b="1" dirty="0"/>
            </a:br>
            <a:r>
              <a:rPr lang="en-US" altLang="zh-TW" b="1" dirty="0" err="1"/>
              <a:t>Pokemon</a:t>
            </a:r>
            <a:r>
              <a:rPr lang="en-US" altLang="zh-TW" b="1" dirty="0"/>
              <a:t> classification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541C7E-510B-4137-BFB2-4F4C0CF5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948" y="413855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TW" altLang="en-US" sz="3200" dirty="0"/>
              <a:t>指導恩師</a:t>
            </a:r>
            <a:r>
              <a:rPr lang="en-US" altLang="zh-TW" sz="3200" dirty="0"/>
              <a:t>:</a:t>
            </a:r>
            <a:r>
              <a:rPr lang="zh-TW" altLang="en-US" sz="3200" dirty="0"/>
              <a:t>龍大大</a:t>
            </a:r>
            <a:endParaRPr lang="en-US" altLang="zh-TW" sz="3200" dirty="0"/>
          </a:p>
          <a:p>
            <a:pPr algn="r"/>
            <a:r>
              <a:rPr lang="zh-TW" altLang="en-US" sz="2800" dirty="0"/>
              <a:t>報告人</a:t>
            </a:r>
            <a:r>
              <a:rPr lang="en-US" altLang="zh-TW" sz="2800" dirty="0"/>
              <a:t>:</a:t>
            </a:r>
            <a:r>
              <a:rPr lang="zh-TW" altLang="en-US" sz="2800" dirty="0"/>
              <a:t>劉翰穎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AEA099-CE00-4F32-84C0-3A58A51E6BA9}"/>
              </a:ext>
            </a:extLst>
          </p:cNvPr>
          <p:cNvSpPr txBox="1"/>
          <p:nvPr/>
        </p:nvSpPr>
        <p:spPr>
          <a:xfrm>
            <a:off x="-1" y="88777"/>
            <a:ext cx="455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崑山科技大學資訊工程系所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82FDBF-E50C-48F5-9F43-CB5A6DE90C9C}"/>
              </a:ext>
            </a:extLst>
          </p:cNvPr>
          <p:cNvSpPr txBox="1"/>
          <p:nvPr/>
        </p:nvSpPr>
        <p:spPr>
          <a:xfrm>
            <a:off x="7253056" y="152401"/>
            <a:ext cx="4938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深度學習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Deep Learning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課程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61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pokemon_df.info()  # </a:t>
            </a:r>
            <a:r>
              <a:rPr lang="zh-TW" altLang="en-US" sz="2000" dirty="0"/>
              <a:t>顯示精靈寶可夢的數據資訊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檢查寶可夢數據是否有缺失資料</a:t>
            </a:r>
          </a:p>
        </p:txBody>
      </p:sp>
    </p:spTree>
    <p:extLst>
      <p:ext uri="{BB962C8B-B14F-4D97-AF65-F5344CB8AC3E}">
        <p14:creationId xmlns:p14="http://schemas.microsoft.com/office/powerpoint/2010/main" val="325988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["Type 2"].</a:t>
            </a:r>
            <a:r>
              <a:rPr lang="en-US" altLang="zh-TW" sz="2000" dirty="0" err="1"/>
              <a:t>value_counts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dropna</a:t>
            </a:r>
            <a:r>
              <a:rPr lang="en-US" altLang="zh-TW" sz="2000" dirty="0"/>
              <a:t> =False)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76805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查看</a:t>
            </a:r>
            <a:r>
              <a:rPr lang="en-US" altLang="zh-TW" sz="2000" dirty="0"/>
              <a:t>Type2</a:t>
            </a:r>
            <a:r>
              <a:rPr lang="zh-TW" altLang="en-US" sz="2000" dirty="0"/>
              <a:t>每個類別的數量</a:t>
            </a:r>
          </a:p>
          <a:p>
            <a:r>
              <a:rPr lang="zh-TW" altLang="en-US" sz="2000" dirty="0"/>
              <a:t>透過傳入參數</a:t>
            </a:r>
            <a:r>
              <a:rPr lang="en-US" altLang="zh-TW" sz="2000" dirty="0" err="1"/>
              <a:t>dropna</a:t>
            </a:r>
            <a:r>
              <a:rPr lang="en-US" altLang="zh-TW" sz="2000" dirty="0"/>
              <a:t>=False</a:t>
            </a:r>
            <a:r>
              <a:rPr lang="zh-TW" altLang="en-US" sz="2000" dirty="0"/>
              <a:t>，可以將缺失數據（</a:t>
            </a:r>
            <a:r>
              <a:rPr lang="en-US" altLang="zh-TW" sz="2000" dirty="0" err="1"/>
              <a:t>NaN</a:t>
            </a:r>
            <a:r>
              <a:rPr lang="zh-TW" altLang="en-US" sz="2000" dirty="0"/>
              <a:t>）也考慮進去，</a:t>
            </a:r>
            <a:endParaRPr lang="en-US" altLang="zh-TW" sz="2000" dirty="0"/>
          </a:p>
          <a:p>
            <a:r>
              <a:rPr lang="en-US" altLang="zh-TW" sz="2000" dirty="0" err="1"/>
              <a:t>NaN</a:t>
            </a:r>
            <a:r>
              <a:rPr lang="zh-TW" altLang="en-US" sz="2000" dirty="0"/>
              <a:t>代表寶可夢並沒有第二種屬性。</a:t>
            </a:r>
          </a:p>
        </p:txBody>
      </p:sp>
    </p:spTree>
    <p:extLst>
      <p:ext uri="{BB962C8B-B14F-4D97-AF65-F5344CB8AC3E}">
        <p14:creationId xmlns:p14="http://schemas.microsoft.com/office/powerpoint/2010/main" val="41783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["Type 2"].</a:t>
            </a:r>
            <a:r>
              <a:rPr lang="en-US" altLang="zh-TW" sz="2000" dirty="0" err="1"/>
              <a:t>fillna</a:t>
            </a:r>
            <a:r>
              <a:rPr lang="en-US" altLang="zh-TW" sz="2000" dirty="0"/>
              <a:t>('empty',</a:t>
            </a:r>
            <a:r>
              <a:rPr lang="en-US" altLang="zh-TW" sz="2000" dirty="0" err="1"/>
              <a:t>inplace</a:t>
            </a:r>
            <a:r>
              <a:rPr lang="en-US" altLang="zh-TW" sz="2000" dirty="0"/>
              <a:t>=True)</a:t>
            </a:r>
          </a:p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["Type 2"].</a:t>
            </a:r>
            <a:r>
              <a:rPr lang="en-US" altLang="zh-TW" sz="2000" dirty="0" err="1"/>
              <a:t>value_counts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694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填補缺失數據：使用</a:t>
            </a:r>
            <a:r>
              <a:rPr lang="en-US" altLang="zh-TW" sz="3600" dirty="0"/>
              <a:t>empty</a:t>
            </a:r>
            <a:r>
              <a:rPr lang="zh-TW" altLang="en-US" sz="3600" dirty="0"/>
              <a:t>將缺失的欄位填上。</a:t>
            </a:r>
          </a:p>
        </p:txBody>
      </p:sp>
    </p:spTree>
    <p:extLst>
      <p:ext uri="{BB962C8B-B14F-4D97-AF65-F5344CB8AC3E}">
        <p14:creationId xmlns:p14="http://schemas.microsoft.com/office/powerpoint/2010/main" val="233835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數據前處理</a:t>
            </a:r>
          </a:p>
        </p:txBody>
      </p:sp>
    </p:spTree>
    <p:extLst>
      <p:ext uri="{BB962C8B-B14F-4D97-AF65-F5344CB8AC3E}">
        <p14:creationId xmlns:p14="http://schemas.microsoft.com/office/powerpoint/2010/main" val="330835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print(</a:t>
            </a:r>
            <a:r>
              <a:rPr lang="en-US" altLang="zh-TW" sz="2000" dirty="0" err="1"/>
              <a:t>combats_df.dtypes</a:t>
            </a:r>
            <a:r>
              <a:rPr lang="en-US" altLang="zh-TW" sz="2000" dirty="0"/>
              <a:t>)  # </a:t>
            </a:r>
            <a:r>
              <a:rPr lang="zh-TW" altLang="en-US" sz="2000" dirty="0"/>
              <a:t>顯示對戰數據的資料型態</a:t>
            </a:r>
          </a:p>
          <a:p>
            <a:r>
              <a:rPr lang="en-US" altLang="zh-TW" sz="2000" dirty="0"/>
              <a:t>print('-' * 30)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pokemon_df.dtypes</a:t>
            </a:r>
            <a:r>
              <a:rPr lang="en-US" altLang="zh-TW" sz="2000" dirty="0"/>
              <a:t>)  # </a:t>
            </a:r>
            <a:r>
              <a:rPr lang="zh-TW" altLang="en-US" sz="2000" dirty="0"/>
              <a:t>顯示寶可夢數據的資料型態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檢查資料型態</a:t>
            </a:r>
          </a:p>
        </p:txBody>
      </p:sp>
    </p:spTree>
    <p:extLst>
      <p:ext uri="{BB962C8B-B14F-4D97-AF65-F5344CB8AC3E}">
        <p14:creationId xmlns:p14="http://schemas.microsoft.com/office/powerpoint/2010/main" val="141518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1681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['Type 1'] = </a:t>
            </a:r>
            <a:r>
              <a:rPr lang="en-US" altLang="zh-TW" sz="2000" dirty="0" err="1"/>
              <a:t>pokemon_df</a:t>
            </a:r>
            <a:r>
              <a:rPr lang="en-US" altLang="zh-TW" sz="2000" dirty="0"/>
              <a:t>['Type 1'].</a:t>
            </a:r>
            <a:r>
              <a:rPr lang="en-US" altLang="zh-TW" sz="2000" dirty="0" err="1"/>
              <a:t>astype</a:t>
            </a:r>
            <a:r>
              <a:rPr lang="en-US" altLang="zh-TW" sz="2000" dirty="0"/>
              <a:t>('category’) # </a:t>
            </a:r>
            <a:r>
              <a:rPr lang="zh-TW" altLang="en-US" sz="2000" dirty="0"/>
              <a:t>將</a:t>
            </a:r>
            <a:r>
              <a:rPr lang="en-US" altLang="zh-TW" sz="2000" dirty="0"/>
              <a:t>'Type 1'</a:t>
            </a:r>
            <a:r>
              <a:rPr lang="zh-TW" altLang="en-US" sz="2000" dirty="0"/>
              <a:t>轉成</a:t>
            </a:r>
            <a:r>
              <a:rPr lang="en-US" altLang="zh-TW" sz="2000" dirty="0"/>
              <a:t>category</a:t>
            </a:r>
            <a:r>
              <a:rPr lang="zh-TW" altLang="en-US" sz="2000" dirty="0"/>
              <a:t>型態</a:t>
            </a:r>
          </a:p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['Type 2'] = </a:t>
            </a:r>
            <a:r>
              <a:rPr lang="en-US" altLang="zh-TW" sz="2000" dirty="0" err="1"/>
              <a:t>pokemon_df</a:t>
            </a:r>
            <a:r>
              <a:rPr lang="en-US" altLang="zh-TW" sz="2000" dirty="0"/>
              <a:t>['Type 2'].</a:t>
            </a:r>
            <a:r>
              <a:rPr lang="en-US" altLang="zh-TW" sz="2000" dirty="0" err="1"/>
              <a:t>astype</a:t>
            </a:r>
            <a:r>
              <a:rPr lang="en-US" altLang="zh-TW" sz="2000" dirty="0"/>
              <a:t>('category’) # </a:t>
            </a:r>
            <a:r>
              <a:rPr lang="zh-TW" altLang="en-US" sz="2000" dirty="0"/>
              <a:t>將</a:t>
            </a:r>
            <a:r>
              <a:rPr lang="en-US" altLang="zh-TW" sz="2000" dirty="0"/>
              <a:t>'Type 2'</a:t>
            </a:r>
            <a:r>
              <a:rPr lang="zh-TW" altLang="en-US" sz="2000" dirty="0"/>
              <a:t>轉成</a:t>
            </a:r>
            <a:r>
              <a:rPr lang="en-US" altLang="zh-TW" sz="2000" dirty="0"/>
              <a:t>category</a:t>
            </a:r>
            <a:r>
              <a:rPr lang="zh-TW" altLang="en-US" sz="2000" dirty="0"/>
              <a:t>型態</a:t>
            </a:r>
          </a:p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['Legendary'] = </a:t>
            </a:r>
            <a:r>
              <a:rPr lang="en-US" altLang="zh-TW" sz="2000" dirty="0" err="1"/>
              <a:t>pokemon_df</a:t>
            </a:r>
            <a:r>
              <a:rPr lang="en-US" altLang="zh-TW" sz="2000" dirty="0"/>
              <a:t>['Legendary'].</a:t>
            </a:r>
            <a:r>
              <a:rPr lang="en-US" altLang="zh-TW" sz="2000" dirty="0" err="1"/>
              <a:t>astype</a:t>
            </a:r>
            <a:r>
              <a:rPr lang="en-US" altLang="zh-TW" sz="2000" dirty="0"/>
              <a:t>('int’) # </a:t>
            </a:r>
            <a:r>
              <a:rPr lang="zh-TW" altLang="en-US" sz="2000" dirty="0"/>
              <a:t>將</a:t>
            </a:r>
            <a:r>
              <a:rPr lang="en-US" altLang="zh-TW" sz="2000" dirty="0"/>
              <a:t>'Legendary'</a:t>
            </a:r>
            <a:r>
              <a:rPr lang="zh-TW" altLang="en-US" sz="2000" dirty="0"/>
              <a:t>轉成</a:t>
            </a:r>
            <a:r>
              <a:rPr lang="en-US" altLang="zh-TW" sz="2000" dirty="0"/>
              <a:t>int</a:t>
            </a:r>
            <a:r>
              <a:rPr lang="zh-TW" altLang="en-US" sz="2000" dirty="0"/>
              <a:t>型態</a:t>
            </a:r>
          </a:p>
          <a:p>
            <a:r>
              <a:rPr lang="en-US" altLang="zh-TW" sz="2000" dirty="0" err="1"/>
              <a:t>pokemon_df.dtypes</a:t>
            </a:r>
            <a:r>
              <a:rPr lang="en-US" altLang="zh-TW" sz="2000" dirty="0"/>
              <a:t>  # </a:t>
            </a:r>
            <a:r>
              <a:rPr lang="zh-TW" altLang="en-US" sz="2000" dirty="0"/>
              <a:t>顯示目前寶可用數據集資料型態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轉換數據格式</a:t>
            </a:r>
          </a:p>
        </p:txBody>
      </p:sp>
    </p:spTree>
    <p:extLst>
      <p:ext uri="{BB962C8B-B14F-4D97-AF65-F5344CB8AC3E}">
        <p14:creationId xmlns:p14="http://schemas.microsoft.com/office/powerpoint/2010/main" val="428907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df_type1_one_hot = </a:t>
            </a:r>
            <a:r>
              <a:rPr lang="en-US" altLang="zh-TW" sz="2000" dirty="0" err="1"/>
              <a:t>pd.get_dummies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pokemon_df</a:t>
            </a:r>
            <a:r>
              <a:rPr lang="en-US" altLang="zh-TW" sz="2000" dirty="0"/>
              <a:t>['Type 1'])  # </a:t>
            </a:r>
            <a:r>
              <a:rPr lang="zh-TW" altLang="en-US" sz="2000" dirty="0"/>
              <a:t>取得</a:t>
            </a:r>
            <a:r>
              <a:rPr lang="en-US" altLang="zh-TW" sz="2000" dirty="0"/>
              <a:t>'Type 1'</a:t>
            </a:r>
            <a:r>
              <a:rPr lang="zh-TW" altLang="en-US" sz="2000" dirty="0"/>
              <a:t>數據的</a:t>
            </a:r>
            <a:r>
              <a:rPr lang="en-US" altLang="zh-TW" sz="2000" dirty="0"/>
              <a:t>One-hot</a:t>
            </a:r>
            <a:r>
              <a:rPr lang="zh-TW" altLang="en-US" sz="2000" dirty="0"/>
              <a:t>編碼</a:t>
            </a:r>
          </a:p>
          <a:p>
            <a:r>
              <a:rPr lang="en-US" altLang="zh-TW" sz="2000" dirty="0"/>
              <a:t>df_type1_one_hot.head()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10409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將寶可夢的</a:t>
            </a:r>
            <a:r>
              <a:rPr lang="en-US" altLang="zh-TW" sz="3600" dirty="0"/>
              <a:t>Type1</a:t>
            </a:r>
            <a:r>
              <a:rPr lang="zh-TW" altLang="en-US" sz="3600" dirty="0"/>
              <a:t>和</a:t>
            </a:r>
            <a:r>
              <a:rPr lang="en-US" altLang="zh-TW" sz="3600" dirty="0"/>
              <a:t>Type2</a:t>
            </a:r>
            <a:r>
              <a:rPr lang="zh-TW" altLang="en-US" sz="3600" dirty="0"/>
              <a:t>轉為</a:t>
            </a:r>
            <a:r>
              <a:rPr lang="en-US" altLang="zh-TW" sz="3600" dirty="0"/>
              <a:t>One-hot Encoding</a:t>
            </a:r>
            <a:r>
              <a:rPr lang="zh-TW" altLang="en-US" sz="3600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99717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06035"/>
            <a:ext cx="11265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df_type2_one_hot = </a:t>
            </a:r>
            <a:r>
              <a:rPr lang="en-US" altLang="zh-TW" sz="2000" dirty="0" err="1"/>
              <a:t>pd.get_dummies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pokemon_df</a:t>
            </a:r>
            <a:r>
              <a:rPr lang="en-US" altLang="zh-TW" sz="2000" dirty="0"/>
              <a:t>['Type 2'])  </a:t>
            </a:r>
          </a:p>
          <a:p>
            <a:r>
              <a:rPr lang="en-US" altLang="zh-TW" sz="2000" dirty="0"/>
              <a:t># </a:t>
            </a:r>
            <a:r>
              <a:rPr lang="zh-TW" altLang="en-US" sz="2000" dirty="0"/>
              <a:t>取得</a:t>
            </a:r>
            <a:r>
              <a:rPr lang="en-US" altLang="zh-TW" sz="2000" dirty="0"/>
              <a:t>'Type 2'</a:t>
            </a:r>
            <a:r>
              <a:rPr lang="zh-TW" altLang="en-US" sz="2000" dirty="0"/>
              <a:t>數據的</a:t>
            </a:r>
            <a:r>
              <a:rPr lang="en-US" altLang="zh-TW" sz="2000" dirty="0"/>
              <a:t>One-hot</a:t>
            </a:r>
            <a:r>
              <a:rPr lang="zh-TW" altLang="en-US" sz="2000" dirty="0"/>
              <a:t>編碼</a:t>
            </a:r>
          </a:p>
          <a:p>
            <a:r>
              <a:rPr lang="en-US" altLang="zh-TW" sz="2000" dirty="0"/>
              <a:t>df_type2_one_hot.head()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106771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使用</a:t>
            </a:r>
            <a:r>
              <a:rPr lang="en-US" altLang="zh-TW" sz="3600" dirty="0"/>
              <a:t>Pandas</a:t>
            </a:r>
            <a:r>
              <a:rPr lang="zh-TW" altLang="en-US" sz="3600" dirty="0"/>
              <a:t>的</a:t>
            </a:r>
            <a:r>
              <a:rPr lang="en-US" altLang="zh-TW" sz="3600" dirty="0" err="1"/>
              <a:t>get_dummies</a:t>
            </a:r>
            <a:r>
              <a:rPr lang="zh-TW" altLang="en-US" sz="3600" dirty="0"/>
              <a:t>函數，</a:t>
            </a:r>
            <a:endParaRPr lang="en-US" altLang="zh-TW" sz="3600" dirty="0"/>
          </a:p>
          <a:p>
            <a:r>
              <a:rPr lang="zh-TW" altLang="en-US" sz="3600" dirty="0"/>
              <a:t>取得</a:t>
            </a:r>
            <a:r>
              <a:rPr lang="en-US" altLang="zh-TW" sz="3600" dirty="0"/>
              <a:t>Type2</a:t>
            </a:r>
            <a:r>
              <a:rPr lang="zh-TW" altLang="en-US" sz="3600" dirty="0"/>
              <a:t>（寶可夢第二種屬性）的</a:t>
            </a:r>
            <a:r>
              <a:rPr lang="en-US" altLang="zh-TW" sz="3600" dirty="0"/>
              <a:t>One-hot Encoding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367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# </a:t>
            </a:r>
            <a:r>
              <a:rPr lang="zh-TW" altLang="en-US" sz="2000" dirty="0"/>
              <a:t>將上方兩個</a:t>
            </a:r>
            <a:r>
              <a:rPr lang="en-US" altLang="zh-TW" sz="2000" dirty="0"/>
              <a:t>One-hot</a:t>
            </a:r>
            <a:r>
              <a:rPr lang="zh-TW" altLang="en-US" sz="2000" dirty="0"/>
              <a:t>編碼資料加起來，將缺少的值補</a:t>
            </a:r>
            <a:r>
              <a:rPr lang="en-US" altLang="zh-TW" sz="2000" dirty="0"/>
              <a:t>0</a:t>
            </a:r>
            <a:r>
              <a:rPr lang="zh-TW" altLang="en-US" sz="2000" dirty="0"/>
              <a:t>，並轉呈</a:t>
            </a:r>
            <a:r>
              <a:rPr lang="en-US" altLang="zh-TW" sz="2000" dirty="0"/>
              <a:t>int64</a:t>
            </a:r>
            <a:r>
              <a:rPr lang="zh-TW" altLang="en-US" sz="2000" dirty="0"/>
              <a:t>型態</a:t>
            </a:r>
          </a:p>
          <a:p>
            <a:r>
              <a:rPr lang="en-US" altLang="zh-TW" sz="2000" dirty="0" err="1"/>
              <a:t>combine_df_one_hot</a:t>
            </a:r>
            <a:r>
              <a:rPr lang="en-US" altLang="zh-TW" sz="2000" dirty="0"/>
              <a:t> = df_type1_one_hot.add(df_type2_one_hot, </a:t>
            </a:r>
            <a:r>
              <a:rPr lang="en-US" altLang="zh-TW" sz="2000" dirty="0" err="1"/>
              <a:t>fill_value</a:t>
            </a:r>
            <a:r>
              <a:rPr lang="en-US" altLang="zh-TW" sz="2000" dirty="0"/>
              <a:t>=0).</a:t>
            </a:r>
            <a:r>
              <a:rPr lang="en-US" altLang="zh-TW" sz="2000" dirty="0" err="1"/>
              <a:t>astype</a:t>
            </a:r>
            <a:r>
              <a:rPr lang="en-US" altLang="zh-TW" sz="2000" dirty="0"/>
              <a:t>('int64')</a:t>
            </a:r>
          </a:p>
          <a:p>
            <a:r>
              <a:rPr lang="en-US" altLang="zh-TW" sz="2000" dirty="0"/>
              <a:t># </a:t>
            </a:r>
            <a:r>
              <a:rPr lang="zh-TW" altLang="en-US" sz="2000" dirty="0"/>
              <a:t>將顯示列數設定為</a:t>
            </a:r>
            <a:r>
              <a:rPr lang="en-US" altLang="zh-TW" sz="2000" dirty="0"/>
              <a:t>30</a:t>
            </a:r>
            <a:r>
              <a:rPr lang="zh-TW" altLang="en-US" sz="2000" dirty="0"/>
              <a:t>，不然會有部份資料無法顯示</a:t>
            </a:r>
          </a:p>
          <a:p>
            <a:r>
              <a:rPr lang="en-US" altLang="zh-TW" sz="2000" dirty="0" err="1"/>
              <a:t>pd.options.display.max_columns</a:t>
            </a:r>
            <a:r>
              <a:rPr lang="en-US" altLang="zh-TW" sz="2000" dirty="0"/>
              <a:t> = 30</a:t>
            </a:r>
          </a:p>
          <a:p>
            <a:r>
              <a:rPr lang="en-US" altLang="zh-TW" sz="2000" dirty="0"/>
              <a:t># </a:t>
            </a:r>
            <a:r>
              <a:rPr lang="zh-TW" altLang="en-US" sz="2000" dirty="0"/>
              <a:t>將</a:t>
            </a:r>
            <a:r>
              <a:rPr lang="en-US" altLang="zh-TW" sz="2000" dirty="0"/>
              <a:t>One-hot</a:t>
            </a:r>
            <a:r>
              <a:rPr lang="zh-TW" altLang="en-US" sz="2000" dirty="0"/>
              <a:t>編碼資料加到寶可夢數據中</a:t>
            </a:r>
          </a:p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pokemon_df.join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combine_df_one_hot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pokemon_df.head</a:t>
            </a:r>
            <a:r>
              <a:rPr lang="en-US" altLang="zh-TW" sz="2000" dirty="0"/>
              <a:t>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771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將兩組</a:t>
            </a:r>
            <a:r>
              <a:rPr lang="en-US" altLang="zh-TW" sz="3600" dirty="0"/>
              <a:t>One-hot Encoding</a:t>
            </a:r>
            <a:r>
              <a:rPr lang="zh-TW" altLang="en-US" sz="3600" dirty="0"/>
              <a:t>合併回數據集</a:t>
            </a:r>
          </a:p>
        </p:txBody>
      </p:sp>
    </p:spTree>
    <p:extLst>
      <p:ext uri="{BB962C8B-B14F-4D97-AF65-F5344CB8AC3E}">
        <p14:creationId xmlns:p14="http://schemas.microsoft.com/office/powerpoint/2010/main" val="277627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2019099"/>
            <a:ext cx="11265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(enumerate(</a:t>
            </a:r>
            <a:r>
              <a:rPr lang="en-US" altLang="zh-TW" sz="2400" dirty="0" err="1"/>
              <a:t>pokemon_df</a:t>
            </a:r>
            <a:r>
              <a:rPr lang="en-US" altLang="zh-TW" sz="2400" dirty="0"/>
              <a:t>['Type 2'].</a:t>
            </a:r>
            <a:r>
              <a:rPr lang="en-US" altLang="zh-TW" sz="2400" dirty="0" err="1"/>
              <a:t>cat.categories</a:t>
            </a:r>
            <a:r>
              <a:rPr lang="en-US" altLang="zh-TW" sz="2400" dirty="0"/>
              <a:t>))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87959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將寶可夢屬性轉為數值表示（</a:t>
            </a:r>
            <a:r>
              <a:rPr lang="en-US" altLang="zh-TW" sz="3600" dirty="0"/>
              <a:t>0, 1, 2, …18</a:t>
            </a:r>
            <a:r>
              <a:rPr lang="zh-TW" altLang="en-US" sz="3600" dirty="0"/>
              <a:t>）</a:t>
            </a:r>
            <a:endParaRPr lang="en-US" altLang="zh-TW" sz="3600" dirty="0"/>
          </a:p>
          <a:p>
            <a:r>
              <a:rPr lang="zh-TW" altLang="en-US" sz="3600" dirty="0"/>
              <a:t>透過</a:t>
            </a:r>
            <a:r>
              <a:rPr lang="en-US" altLang="zh-TW" sz="3600" dirty="0" err="1"/>
              <a:t>cat.categories</a:t>
            </a:r>
            <a:r>
              <a:rPr lang="zh-TW" altLang="en-US" sz="3600" dirty="0"/>
              <a:t>查詢類別的標籤</a:t>
            </a:r>
          </a:p>
        </p:txBody>
      </p:sp>
    </p:spTree>
    <p:extLst>
      <p:ext uri="{BB962C8B-B14F-4D97-AF65-F5344CB8AC3E}">
        <p14:creationId xmlns:p14="http://schemas.microsoft.com/office/powerpoint/2010/main" val="34893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A2DF0-CFDC-45D6-B89E-C71D29D5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320737"/>
            <a:ext cx="10515600" cy="709073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5AA5CA-CDA2-45D2-95E9-D565EF4B1D88}"/>
              </a:ext>
            </a:extLst>
          </p:cNvPr>
          <p:cNvSpPr/>
          <p:nvPr/>
        </p:nvSpPr>
        <p:spPr>
          <a:xfrm>
            <a:off x="2017548" y="1273491"/>
            <a:ext cx="579998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讀取數據並分析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補齊缺失資料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數據前處理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分割數據集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Normalization </a:t>
            </a:r>
            <a:r>
              <a:rPr lang="zh-TW" altLang="en-US" sz="2400" dirty="0"/>
              <a:t>標準化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建立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r>
              <a:rPr lang="zh-TW" altLang="en-US" sz="2400" dirty="0"/>
              <a:t>格式的訓練數據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使用數值編碼訓練網路（</a:t>
            </a:r>
            <a:r>
              <a:rPr lang="en-US" altLang="zh-TW" sz="2400" dirty="0"/>
              <a:t>Model 1</a:t>
            </a:r>
            <a:r>
              <a:rPr lang="zh-TW" altLang="en-US" sz="2400" dirty="0"/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使用</a:t>
            </a:r>
            <a:r>
              <a:rPr lang="en-US" altLang="zh-TW" sz="2400" dirty="0"/>
              <a:t>One-hot</a:t>
            </a:r>
            <a:r>
              <a:rPr lang="zh-TW" altLang="en-US" sz="2400" dirty="0"/>
              <a:t>編碼訓練網路（</a:t>
            </a:r>
            <a:r>
              <a:rPr lang="en-US" altLang="zh-TW" sz="2400" dirty="0"/>
              <a:t>Model 2</a:t>
            </a:r>
            <a:r>
              <a:rPr lang="zh-TW" altLang="en-US" sz="2400" dirty="0"/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比較兩種網路的訓練結果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寶可夢</a:t>
            </a:r>
            <a:r>
              <a:rPr lang="en-US" altLang="zh-TW" sz="2400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86982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pokemon_df</a:t>
            </a:r>
            <a:r>
              <a:rPr lang="en-US" altLang="zh-TW" sz="2400" dirty="0"/>
              <a:t>['Type 2'].</a:t>
            </a:r>
            <a:r>
              <a:rPr lang="en-US" altLang="zh-TW" sz="2400" dirty="0" err="1"/>
              <a:t>cat.codes.head</a:t>
            </a:r>
            <a:r>
              <a:rPr lang="en-US" altLang="zh-TW" sz="2400" dirty="0"/>
              <a:t>(10)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7491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透過</a:t>
            </a:r>
            <a:r>
              <a:rPr lang="en-US" altLang="zh-TW" sz="3600" dirty="0" err="1"/>
              <a:t>cat.codes</a:t>
            </a:r>
            <a:r>
              <a:rPr lang="zh-TW" altLang="en-US" sz="3600" dirty="0"/>
              <a:t>可以取得類別的編碼值</a:t>
            </a:r>
          </a:p>
        </p:txBody>
      </p:sp>
    </p:spTree>
    <p:extLst>
      <p:ext uri="{BB962C8B-B14F-4D97-AF65-F5344CB8AC3E}">
        <p14:creationId xmlns:p14="http://schemas.microsoft.com/office/powerpoint/2010/main" val="1811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pokemon_df</a:t>
            </a:r>
            <a:r>
              <a:rPr lang="en-US" altLang="zh-TW" sz="2400" dirty="0"/>
              <a:t>['Type 1'] = </a:t>
            </a:r>
            <a:r>
              <a:rPr lang="en-US" altLang="zh-TW" sz="2400" dirty="0" err="1"/>
              <a:t>pokemon_df</a:t>
            </a:r>
            <a:r>
              <a:rPr lang="en-US" altLang="zh-TW" sz="2400" dirty="0"/>
              <a:t>['Type 1'].</a:t>
            </a:r>
            <a:r>
              <a:rPr lang="en-US" altLang="zh-TW" sz="2400" dirty="0" err="1"/>
              <a:t>cat.codes</a:t>
            </a:r>
            <a:endParaRPr lang="en-US" altLang="zh-TW" sz="2400" dirty="0"/>
          </a:p>
          <a:p>
            <a:r>
              <a:rPr lang="en-US" altLang="zh-TW" sz="2400" dirty="0" err="1"/>
              <a:t>pokemon_df</a:t>
            </a:r>
            <a:r>
              <a:rPr lang="en-US" altLang="zh-TW" sz="2400" dirty="0"/>
              <a:t>['Type 2'] = </a:t>
            </a:r>
            <a:r>
              <a:rPr lang="en-US" altLang="zh-TW" sz="2400" dirty="0" err="1"/>
              <a:t>pokemon_df</a:t>
            </a:r>
            <a:r>
              <a:rPr lang="en-US" altLang="zh-TW" sz="2400" dirty="0"/>
              <a:t>['Type 2'].</a:t>
            </a:r>
            <a:r>
              <a:rPr lang="en-US" altLang="zh-TW" sz="2400" dirty="0" err="1"/>
              <a:t>cat.codes</a:t>
            </a:r>
            <a:endParaRPr lang="en-US" altLang="zh-TW" sz="2400" dirty="0"/>
          </a:p>
          <a:p>
            <a:r>
              <a:rPr lang="en-US" altLang="zh-TW" sz="2400" dirty="0" err="1"/>
              <a:t>pokemon_df.head</a:t>
            </a:r>
            <a:r>
              <a:rPr lang="en-US" altLang="zh-TW" sz="2400" dirty="0"/>
              <a:t>()  # </a:t>
            </a:r>
            <a:r>
              <a:rPr lang="zh-TW" altLang="en-US" sz="2400" dirty="0"/>
              <a:t>顯示頭</a:t>
            </a:r>
            <a:r>
              <a:rPr lang="en-US" altLang="zh-TW" sz="2400" dirty="0"/>
              <a:t>5</a:t>
            </a:r>
            <a:r>
              <a:rPr lang="zh-TW" altLang="en-US" sz="24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03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用數值表示（</a:t>
            </a:r>
            <a:r>
              <a:rPr lang="en-US" altLang="zh-TW" sz="3600" dirty="0"/>
              <a:t>0, 1, 2…18</a:t>
            </a:r>
            <a:r>
              <a:rPr lang="zh-TW" altLang="en-US" sz="3600" dirty="0"/>
              <a:t>）取代原本的標籤值</a:t>
            </a:r>
          </a:p>
        </p:txBody>
      </p:sp>
    </p:spTree>
    <p:extLst>
      <p:ext uri="{BB962C8B-B14F-4D97-AF65-F5344CB8AC3E}">
        <p14:creationId xmlns:p14="http://schemas.microsoft.com/office/powerpoint/2010/main" val="17209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pokemon_df.drop</a:t>
            </a:r>
            <a:r>
              <a:rPr lang="en-US" altLang="zh-TW" sz="2400" dirty="0"/>
              <a:t>('Name', axis='columns', </a:t>
            </a:r>
            <a:r>
              <a:rPr lang="en-US" altLang="zh-TW" sz="2400" dirty="0" err="1"/>
              <a:t>inplace</a:t>
            </a:r>
            <a:r>
              <a:rPr lang="en-US" altLang="zh-TW" sz="2400" dirty="0"/>
              <a:t>=True)</a:t>
            </a:r>
          </a:p>
          <a:p>
            <a:r>
              <a:rPr lang="en-US" altLang="zh-TW" sz="2400" dirty="0" err="1"/>
              <a:t>pokemon_df.head</a:t>
            </a:r>
            <a:r>
              <a:rPr lang="en-US" altLang="zh-TW" sz="2400" dirty="0"/>
              <a:t>()  # </a:t>
            </a:r>
            <a:r>
              <a:rPr lang="zh-TW" altLang="en-US" sz="2400" dirty="0"/>
              <a:t>顯示頭</a:t>
            </a:r>
            <a:r>
              <a:rPr lang="en-US" altLang="zh-TW" sz="2400" dirty="0"/>
              <a:t>5</a:t>
            </a:r>
            <a:r>
              <a:rPr lang="zh-TW" altLang="en-US" sz="24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7247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將沒有使用到的資料剔除（</a:t>
            </a:r>
            <a:r>
              <a:rPr lang="en-US" altLang="zh-TW" sz="3600" dirty="0"/>
              <a:t>name</a:t>
            </a:r>
            <a:r>
              <a:rPr lang="zh-TW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447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apply</a:t>
            </a:r>
            <a:r>
              <a:rPr lang="zh-TW" altLang="en-US" sz="2400" dirty="0"/>
              <a:t>方法第一個參數為自訂</a:t>
            </a:r>
            <a:r>
              <a:rPr lang="en-US" altLang="zh-TW" sz="2400" dirty="0"/>
              <a:t>function,</a:t>
            </a:r>
            <a:r>
              <a:rPr lang="zh-TW" altLang="en-US" sz="2400" dirty="0"/>
              <a:t>而</a:t>
            </a:r>
            <a:r>
              <a:rPr lang="en-US" altLang="zh-TW" sz="2400" dirty="0"/>
              <a:t>axis</a:t>
            </a:r>
            <a:r>
              <a:rPr lang="zh-TW" altLang="en-US" sz="2400" dirty="0"/>
              <a:t>為</a:t>
            </a:r>
            <a:r>
              <a:rPr lang="en-US" altLang="zh-TW" sz="2400" dirty="0"/>
              <a:t>columns</a:t>
            </a:r>
            <a:r>
              <a:rPr lang="zh-TW" altLang="en-US" sz="2400" dirty="0"/>
              <a:t>的話會將數據一行一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行放入</a:t>
            </a:r>
            <a:r>
              <a:rPr lang="en-US" altLang="zh-TW" sz="2400" dirty="0"/>
              <a:t>function</a:t>
            </a:r>
            <a:r>
              <a:rPr lang="zh-TW" altLang="en-US" sz="2400" dirty="0"/>
              <a:t>中處理，最後將所有結果組合成一個數據結構返回。</a:t>
            </a:r>
          </a:p>
          <a:p>
            <a:r>
              <a:rPr lang="en-US" altLang="zh-TW" sz="2400" dirty="0" err="1"/>
              <a:t>combats_df</a:t>
            </a:r>
            <a:r>
              <a:rPr lang="en-US" altLang="zh-TW" sz="2400" dirty="0"/>
              <a:t>['Winner'] = </a:t>
            </a:r>
            <a:r>
              <a:rPr lang="en-US" altLang="zh-TW" sz="2400" dirty="0" err="1"/>
              <a:t>combats_df.apply</a:t>
            </a:r>
            <a:r>
              <a:rPr lang="en-US" altLang="zh-TW" sz="2400" dirty="0"/>
              <a:t>(lambda x: 0 </a:t>
            </a:r>
          </a:p>
          <a:p>
            <a:r>
              <a:rPr lang="en-US" altLang="zh-TW" sz="2400" dirty="0"/>
              <a:t>                                        if </a:t>
            </a:r>
            <a:r>
              <a:rPr lang="en-US" altLang="zh-TW" sz="2400" dirty="0" err="1"/>
              <a:t>x.Winner</a:t>
            </a:r>
            <a:r>
              <a:rPr lang="en-US" altLang="zh-TW" sz="2400" dirty="0"/>
              <a:t> == </a:t>
            </a:r>
            <a:r>
              <a:rPr lang="en-US" altLang="zh-TW" sz="2400" dirty="0" err="1"/>
              <a:t>x.First_pokemon</a:t>
            </a:r>
            <a:r>
              <a:rPr lang="en-US" altLang="zh-TW" sz="2400" dirty="0"/>
              <a:t> else 1, </a:t>
            </a:r>
          </a:p>
          <a:p>
            <a:r>
              <a:rPr lang="en-US" altLang="zh-TW" sz="2400" dirty="0"/>
              <a:t>                                        axis='columns')</a:t>
            </a:r>
          </a:p>
          <a:p>
            <a:r>
              <a:rPr lang="en-US" altLang="zh-TW" sz="2400" dirty="0" err="1"/>
              <a:t>combats_df.head</a:t>
            </a:r>
            <a:r>
              <a:rPr lang="en-US" altLang="zh-TW" sz="2400" dirty="0"/>
              <a:t>()  # </a:t>
            </a:r>
            <a:r>
              <a:rPr lang="zh-TW" altLang="en-US" sz="2400" dirty="0"/>
              <a:t>顯示頭</a:t>
            </a:r>
            <a:r>
              <a:rPr lang="en-US" altLang="zh-TW" sz="2400" dirty="0"/>
              <a:t>5</a:t>
            </a:r>
            <a:r>
              <a:rPr lang="zh-TW" altLang="en-US" sz="24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8962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將寶可夢對戰數據中勝利方的表示改為</a:t>
            </a:r>
            <a:r>
              <a:rPr lang="en-US" altLang="zh-TW" sz="3600" dirty="0"/>
              <a:t>0</a:t>
            </a:r>
            <a:r>
              <a:rPr lang="zh-TW" altLang="en-US" sz="3600" dirty="0"/>
              <a:t>與</a:t>
            </a:r>
            <a:r>
              <a:rPr lang="en-US" altLang="zh-TW" sz="3600" dirty="0"/>
              <a:t>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887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分割數據集</a:t>
            </a:r>
          </a:p>
        </p:txBody>
      </p:sp>
    </p:spTree>
    <p:extLst>
      <p:ext uri="{BB962C8B-B14F-4D97-AF65-F5344CB8AC3E}">
        <p14:creationId xmlns:p14="http://schemas.microsoft.com/office/powerpoint/2010/main" val="42837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94812"/>
            <a:ext cx="112657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data_num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combats_df.shape</a:t>
            </a:r>
            <a:r>
              <a:rPr lang="en-US" altLang="zh-TW" sz="2400" dirty="0"/>
              <a:t>[0]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取得一筆與</a:t>
            </a:r>
            <a:r>
              <a:rPr lang="en-US" altLang="zh-TW" sz="2400" dirty="0"/>
              <a:t>data</a:t>
            </a:r>
            <a:r>
              <a:rPr lang="zh-TW" altLang="en-US" sz="2400" dirty="0"/>
              <a:t>數量相同的亂數索引，主要目的是用於打散資料</a:t>
            </a:r>
          </a:p>
          <a:p>
            <a:r>
              <a:rPr lang="en-US" altLang="zh-TW" sz="2400" dirty="0"/>
              <a:t>indexes = </a:t>
            </a:r>
            <a:r>
              <a:rPr lang="en-US" altLang="zh-TW" sz="2400" dirty="0" err="1"/>
              <a:t>np.random.permutation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data_num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並將亂數索引值分為</a:t>
            </a:r>
            <a:r>
              <a:rPr lang="en-US" altLang="zh-TW" sz="2400" dirty="0"/>
              <a:t>Train</a:t>
            </a:r>
            <a:r>
              <a:rPr lang="zh-TW" altLang="en-US" sz="2400" dirty="0"/>
              <a:t>、</a:t>
            </a:r>
            <a:r>
              <a:rPr lang="en-US" altLang="zh-TW" sz="2400" dirty="0"/>
              <a:t>validation</a:t>
            </a:r>
            <a:r>
              <a:rPr lang="zh-TW" altLang="en-US" sz="2400" dirty="0"/>
              <a:t>和</a:t>
            </a:r>
            <a:r>
              <a:rPr lang="en-US" altLang="zh-TW" sz="2400" dirty="0"/>
              <a:t>test</a:t>
            </a:r>
            <a:r>
              <a:rPr lang="zh-TW" altLang="en-US" sz="2400" dirty="0"/>
              <a:t>分為，這裡劃分比例為</a:t>
            </a:r>
            <a:r>
              <a:rPr lang="en-US" altLang="zh-TW" sz="2400" dirty="0"/>
              <a:t>6:2:2</a:t>
            </a:r>
          </a:p>
          <a:p>
            <a:r>
              <a:rPr lang="en-US" altLang="zh-TW" sz="2400" dirty="0" err="1"/>
              <a:t>train_indexes</a:t>
            </a:r>
            <a:r>
              <a:rPr lang="en-US" altLang="zh-TW" sz="2400" dirty="0"/>
              <a:t> = indexes[:int(</a:t>
            </a:r>
            <a:r>
              <a:rPr lang="en-US" altLang="zh-TW" sz="2400" dirty="0" err="1"/>
              <a:t>data_num</a:t>
            </a:r>
            <a:r>
              <a:rPr lang="en-US" altLang="zh-TW" sz="2400" dirty="0"/>
              <a:t> *0.6)]</a:t>
            </a:r>
          </a:p>
          <a:p>
            <a:r>
              <a:rPr lang="en-US" altLang="zh-TW" sz="2400" dirty="0" err="1"/>
              <a:t>val_indexes</a:t>
            </a:r>
            <a:r>
              <a:rPr lang="en-US" altLang="zh-TW" sz="2400" dirty="0"/>
              <a:t> = indexes[int(</a:t>
            </a:r>
            <a:r>
              <a:rPr lang="en-US" altLang="zh-TW" sz="2400" dirty="0" err="1"/>
              <a:t>data_num</a:t>
            </a:r>
            <a:r>
              <a:rPr lang="en-US" altLang="zh-TW" sz="2400" dirty="0"/>
              <a:t> *0.6):int(</a:t>
            </a:r>
            <a:r>
              <a:rPr lang="en-US" altLang="zh-TW" sz="2400" dirty="0" err="1"/>
              <a:t>data_num</a:t>
            </a:r>
            <a:r>
              <a:rPr lang="en-US" altLang="zh-TW" sz="2400" dirty="0"/>
              <a:t> *0.8)]</a:t>
            </a:r>
          </a:p>
          <a:p>
            <a:r>
              <a:rPr lang="en-US" altLang="zh-TW" sz="2400" dirty="0" err="1"/>
              <a:t>test_indexes</a:t>
            </a:r>
            <a:r>
              <a:rPr lang="en-US" altLang="zh-TW" sz="2400" dirty="0"/>
              <a:t> = indexes[int(</a:t>
            </a:r>
            <a:r>
              <a:rPr lang="en-US" altLang="zh-TW" sz="2400" dirty="0" err="1"/>
              <a:t>data_num</a:t>
            </a:r>
            <a:r>
              <a:rPr lang="en-US" altLang="zh-TW" sz="2400" dirty="0"/>
              <a:t> *0.8):]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透過上方的索引值從對戰數據中提取資料</a:t>
            </a:r>
          </a:p>
          <a:p>
            <a:r>
              <a:rPr lang="en-US" altLang="zh-TW" sz="2400" dirty="0" err="1"/>
              <a:t>train_data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combats_df.loc</a:t>
            </a:r>
            <a:r>
              <a:rPr lang="en-US" altLang="zh-TW" sz="2400" dirty="0"/>
              <a:t>[</a:t>
            </a:r>
            <a:r>
              <a:rPr lang="en-US" altLang="zh-TW" sz="2400" dirty="0" err="1"/>
              <a:t>train_indexes</a:t>
            </a:r>
            <a:r>
              <a:rPr lang="en-US" altLang="zh-TW" sz="2400" dirty="0"/>
              <a:t>]</a:t>
            </a:r>
          </a:p>
          <a:p>
            <a:r>
              <a:rPr lang="en-US" altLang="zh-TW" sz="2400" dirty="0" err="1"/>
              <a:t>val_data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combats_df.loc</a:t>
            </a:r>
            <a:r>
              <a:rPr lang="en-US" altLang="zh-TW" sz="2400" dirty="0"/>
              <a:t>[</a:t>
            </a:r>
            <a:r>
              <a:rPr lang="en-US" altLang="zh-TW" sz="2400" dirty="0" err="1"/>
              <a:t>val_indexes</a:t>
            </a:r>
            <a:r>
              <a:rPr lang="en-US" altLang="zh-TW" sz="2400" dirty="0"/>
              <a:t>]</a:t>
            </a:r>
          </a:p>
          <a:p>
            <a:r>
              <a:rPr lang="en-US" altLang="zh-TW" sz="2400" dirty="0" err="1"/>
              <a:t>test_data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combats_df.loc</a:t>
            </a:r>
            <a:r>
              <a:rPr lang="en-US" altLang="zh-TW" sz="2400" dirty="0"/>
              <a:t>[</a:t>
            </a:r>
            <a:r>
              <a:rPr lang="en-US" altLang="zh-TW" sz="2400" dirty="0" err="1"/>
              <a:t>test_indexes</a:t>
            </a:r>
            <a:r>
              <a:rPr lang="en-US" altLang="zh-TW" sz="2400" dirty="0"/>
              <a:t>]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6420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將數據集分為</a:t>
            </a:r>
            <a:r>
              <a:rPr lang="en-US" altLang="zh-TW" sz="3600" dirty="0"/>
              <a:t>3</a:t>
            </a:r>
            <a:r>
              <a:rPr lang="zh-TW" altLang="en-US" sz="3600" dirty="0"/>
              <a:t>個部份分別為：</a:t>
            </a:r>
          </a:p>
          <a:p>
            <a:r>
              <a:rPr lang="zh-TW" altLang="en-US" sz="3600" dirty="0"/>
              <a:t>訓練集</a:t>
            </a:r>
            <a:r>
              <a:rPr lang="en-US" altLang="zh-TW" sz="3600" dirty="0"/>
              <a:t>	</a:t>
            </a:r>
            <a:r>
              <a:rPr lang="zh-TW" altLang="en-US" sz="3600" dirty="0"/>
              <a:t>驗證集</a:t>
            </a:r>
            <a:r>
              <a:rPr lang="en-US" altLang="zh-TW" sz="3600" dirty="0"/>
              <a:t>	</a:t>
            </a:r>
            <a:r>
              <a:rPr lang="zh-TW" altLang="en-US" sz="3600" dirty="0"/>
              <a:t>測試集</a:t>
            </a:r>
          </a:p>
        </p:txBody>
      </p:sp>
    </p:spTree>
    <p:extLst>
      <p:ext uri="{BB962C8B-B14F-4D97-AF65-F5344CB8AC3E}">
        <p14:creationId xmlns:p14="http://schemas.microsoft.com/office/powerpoint/2010/main" val="357583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/>
              <a:t>Normalization </a:t>
            </a:r>
            <a:r>
              <a:rPr lang="zh-TW" altLang="en-US" sz="4800" b="1" dirty="0"/>
              <a:t>標準化</a:t>
            </a:r>
          </a:p>
        </p:txBody>
      </p:sp>
    </p:spTree>
    <p:extLst>
      <p:ext uri="{BB962C8B-B14F-4D97-AF65-F5344CB8AC3E}">
        <p14:creationId xmlns:p14="http://schemas.microsoft.com/office/powerpoint/2010/main" val="246685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pokemon_df</a:t>
            </a:r>
            <a:r>
              <a:rPr lang="en-US" altLang="zh-TW" sz="2400" dirty="0"/>
              <a:t>['Type 1'] = </a:t>
            </a:r>
            <a:r>
              <a:rPr lang="en-US" altLang="zh-TW" sz="2400" dirty="0" err="1"/>
              <a:t>pokemon_df</a:t>
            </a:r>
            <a:r>
              <a:rPr lang="en-US" altLang="zh-TW" sz="2400" dirty="0"/>
              <a:t>['Type 1'] / 19</a:t>
            </a:r>
          </a:p>
          <a:p>
            <a:r>
              <a:rPr lang="en-US" altLang="zh-TW" sz="2400" dirty="0" err="1"/>
              <a:t>pokemon_df</a:t>
            </a:r>
            <a:r>
              <a:rPr lang="en-US" altLang="zh-TW" sz="2400" dirty="0"/>
              <a:t>['Type 2'] = </a:t>
            </a:r>
            <a:r>
              <a:rPr lang="en-US" altLang="zh-TW" sz="2400" dirty="0" err="1"/>
              <a:t>pokemon_df</a:t>
            </a:r>
            <a:r>
              <a:rPr lang="en-US" altLang="zh-TW" sz="2400" dirty="0"/>
              <a:t>['Type 2'] / 19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11371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將數值表示的屬性除以</a:t>
            </a:r>
            <a:r>
              <a:rPr lang="en-US" altLang="zh-TW" sz="3600" dirty="0"/>
              <a:t>19(</a:t>
            </a:r>
            <a:r>
              <a:rPr lang="zh-TW" altLang="en-US" sz="3600" dirty="0"/>
              <a:t>因為加上</a:t>
            </a:r>
            <a:r>
              <a:rPr lang="en-US" altLang="zh-TW" sz="3600" dirty="0"/>
              <a:t>empty</a:t>
            </a:r>
            <a:r>
              <a:rPr lang="zh-TW" altLang="en-US" sz="3600" dirty="0"/>
              <a:t>共有</a:t>
            </a:r>
            <a:r>
              <a:rPr lang="en-US" altLang="zh-TW" sz="3600" dirty="0"/>
              <a:t>19</a:t>
            </a:r>
            <a:r>
              <a:rPr lang="zh-TW" altLang="en-US" sz="3600" dirty="0"/>
              <a:t>種屬性</a:t>
            </a:r>
            <a:r>
              <a:rPr lang="en-US" altLang="zh-TW" sz="3600" dirty="0"/>
              <a:t>)</a:t>
            </a:r>
          </a:p>
          <a:p>
            <a:r>
              <a:rPr lang="zh-TW" altLang="en-US" sz="3600" dirty="0"/>
              <a:t>讓數值縮放置</a:t>
            </a:r>
            <a:r>
              <a:rPr lang="en-US" altLang="zh-TW" sz="3600" dirty="0"/>
              <a:t>0~1</a:t>
            </a:r>
            <a:r>
              <a:rPr lang="zh-TW" altLang="en-US" sz="3600" dirty="0"/>
              <a:t>之間。</a:t>
            </a:r>
          </a:p>
        </p:txBody>
      </p:sp>
    </p:spTree>
    <p:extLst>
      <p:ext uri="{BB962C8B-B14F-4D97-AF65-F5344CB8AC3E}">
        <p14:creationId xmlns:p14="http://schemas.microsoft.com/office/powerpoint/2010/main" val="114376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779402"/>
            <a:ext cx="11265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mean = </a:t>
            </a:r>
            <a:r>
              <a:rPr lang="en-US" altLang="zh-TW" sz="2400" dirty="0" err="1"/>
              <a:t>pokemon_df.loc</a:t>
            </a:r>
            <a:r>
              <a:rPr lang="en-US" altLang="zh-TW" sz="2400" dirty="0"/>
              <a:t>[:, '</a:t>
            </a:r>
            <a:r>
              <a:rPr lang="en-US" altLang="zh-TW" sz="2400" dirty="0" err="1"/>
              <a:t>HP':'Generation</a:t>
            </a:r>
            <a:r>
              <a:rPr lang="en-US" altLang="zh-TW" sz="2400" dirty="0"/>
              <a:t>'].mean()  # </a:t>
            </a:r>
            <a:r>
              <a:rPr lang="zh-TW" altLang="en-US" sz="2400" dirty="0"/>
              <a:t>計算平均值</a:t>
            </a:r>
          </a:p>
          <a:p>
            <a:r>
              <a:rPr lang="en-US" altLang="zh-TW" sz="2400" dirty="0"/>
              <a:t>std = </a:t>
            </a:r>
            <a:r>
              <a:rPr lang="en-US" altLang="zh-TW" sz="2400" dirty="0" err="1"/>
              <a:t>pokemon_df.loc</a:t>
            </a:r>
            <a:r>
              <a:rPr lang="en-US" altLang="zh-TW" sz="2400" dirty="0"/>
              <a:t>[:, '</a:t>
            </a:r>
            <a:r>
              <a:rPr lang="en-US" altLang="zh-TW" sz="2400" dirty="0" err="1"/>
              <a:t>HP':'Generation</a:t>
            </a:r>
            <a:r>
              <a:rPr lang="en-US" altLang="zh-TW" sz="2400" dirty="0"/>
              <a:t>'].std()  # </a:t>
            </a:r>
            <a:r>
              <a:rPr lang="zh-TW" altLang="en-US" sz="2400" dirty="0"/>
              <a:t>計算標準差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標準化數據</a:t>
            </a:r>
          </a:p>
          <a:p>
            <a:r>
              <a:rPr lang="en-US" altLang="zh-TW" sz="2400" dirty="0" err="1"/>
              <a:t>pokemon_df.loc</a:t>
            </a:r>
            <a:r>
              <a:rPr lang="en-US" altLang="zh-TW" sz="2400" dirty="0"/>
              <a:t>[:,'</a:t>
            </a:r>
            <a:r>
              <a:rPr lang="en-US" altLang="zh-TW" sz="2400" dirty="0" err="1"/>
              <a:t>HP':'Generation</a:t>
            </a:r>
            <a:r>
              <a:rPr lang="en-US" altLang="zh-TW" sz="2400" dirty="0"/>
              <a:t>'] = (</a:t>
            </a:r>
            <a:r>
              <a:rPr lang="en-US" altLang="zh-TW" sz="2400" dirty="0" err="1"/>
              <a:t>pokemon_df.loc</a:t>
            </a:r>
            <a:r>
              <a:rPr lang="en-US" altLang="zh-TW" sz="2400" dirty="0"/>
              <a:t>[:,'</a:t>
            </a:r>
            <a:r>
              <a:rPr lang="en-US" altLang="zh-TW" sz="2400" dirty="0" err="1"/>
              <a:t>HP':'Generation</a:t>
            </a:r>
            <a:r>
              <a:rPr lang="en-US" altLang="zh-TW" sz="2400" dirty="0"/>
              <a:t>']-mean)/std</a:t>
            </a:r>
          </a:p>
          <a:p>
            <a:r>
              <a:rPr lang="en-US" altLang="zh-TW" sz="2400" dirty="0" err="1"/>
              <a:t>pokemon_df.head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4650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使用</a:t>
            </a:r>
            <a:r>
              <a:rPr lang="en-US" altLang="zh-TW" sz="3600" dirty="0"/>
              <a:t>Standard Score</a:t>
            </a:r>
            <a:r>
              <a:rPr lang="zh-TW" altLang="en-US" sz="3600" dirty="0"/>
              <a:t>將生命值、攻擊力和防禦力</a:t>
            </a:r>
            <a:endParaRPr lang="en-US" altLang="zh-TW" sz="3600" dirty="0"/>
          </a:p>
          <a:p>
            <a:r>
              <a:rPr lang="zh-TW" altLang="en-US" sz="3600" dirty="0"/>
              <a:t>等數值標準化</a:t>
            </a:r>
          </a:p>
        </p:txBody>
      </p:sp>
    </p:spTree>
    <p:extLst>
      <p:ext uri="{BB962C8B-B14F-4D97-AF65-F5344CB8AC3E}">
        <p14:creationId xmlns:p14="http://schemas.microsoft.com/office/powerpoint/2010/main" val="298841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建立</a:t>
            </a:r>
            <a:r>
              <a:rPr lang="en-US" altLang="zh-TW" sz="4800" b="1" dirty="0" err="1"/>
              <a:t>Numpy</a:t>
            </a:r>
            <a:r>
              <a:rPr lang="en-US" altLang="zh-TW" sz="4800" b="1" dirty="0"/>
              <a:t> array</a:t>
            </a:r>
            <a:r>
              <a:rPr lang="zh-TW" altLang="en-US" sz="4800" b="1" dirty="0"/>
              <a:t>格式的訓練數據</a:t>
            </a:r>
          </a:p>
        </p:txBody>
      </p:sp>
    </p:spTree>
    <p:extLst>
      <p:ext uri="{BB962C8B-B14F-4D97-AF65-F5344CB8AC3E}">
        <p14:creationId xmlns:p14="http://schemas.microsoft.com/office/powerpoint/2010/main" val="8948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1769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import 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/>
              <a:t>import pandas as pd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keras</a:t>
            </a:r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tensorflow.keras</a:t>
            </a:r>
            <a:r>
              <a:rPr lang="en-US" altLang="zh-TW" sz="2000" dirty="0"/>
              <a:t> import layers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Import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9689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x_train_index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train_data.drop</a:t>
            </a:r>
            <a:r>
              <a:rPr lang="en-US" altLang="zh-TW" sz="2400" dirty="0"/>
              <a:t>('Winner', axis='columns'))</a:t>
            </a:r>
          </a:p>
          <a:p>
            <a:r>
              <a:rPr lang="en-US" altLang="zh-TW" sz="2400" dirty="0" err="1"/>
              <a:t>x_val_index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val_data.drop</a:t>
            </a:r>
            <a:r>
              <a:rPr lang="en-US" altLang="zh-TW" sz="2400" dirty="0"/>
              <a:t>('Winner', axis='columns'))</a:t>
            </a:r>
          </a:p>
          <a:p>
            <a:r>
              <a:rPr lang="en-US" altLang="zh-TW" sz="2400" dirty="0" err="1"/>
              <a:t>x_test_index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test_data.drop</a:t>
            </a:r>
            <a:r>
              <a:rPr lang="en-US" altLang="zh-TW" sz="2400" dirty="0"/>
              <a:t>('Winner', axis='columns'))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x_train_index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準備對戰數據中每個寶可夢對應能力值的索引</a:t>
            </a:r>
          </a:p>
        </p:txBody>
      </p:sp>
    </p:spTree>
    <p:extLst>
      <p:ext uri="{BB962C8B-B14F-4D97-AF65-F5344CB8AC3E}">
        <p14:creationId xmlns:p14="http://schemas.microsoft.com/office/powerpoint/2010/main" val="152830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y_train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train_data</a:t>
            </a:r>
            <a:r>
              <a:rPr lang="en-US" altLang="zh-TW" sz="2400" dirty="0"/>
              <a:t>['Winner'])</a:t>
            </a:r>
          </a:p>
          <a:p>
            <a:r>
              <a:rPr lang="en-US" altLang="zh-TW" sz="2400" dirty="0" err="1"/>
              <a:t>y_val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val_data</a:t>
            </a:r>
            <a:r>
              <a:rPr lang="en-US" altLang="zh-TW" sz="2400" dirty="0"/>
              <a:t>['Winner'])</a:t>
            </a:r>
          </a:p>
          <a:p>
            <a:r>
              <a:rPr lang="en-US" altLang="zh-TW" sz="2400" dirty="0" err="1"/>
              <a:t>y_test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test_data</a:t>
            </a:r>
            <a:r>
              <a:rPr lang="en-US" altLang="zh-TW" sz="2400" dirty="0"/>
              <a:t>['Winner'])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準備訓練目標</a:t>
            </a:r>
          </a:p>
        </p:txBody>
      </p:sp>
    </p:spTree>
    <p:extLst>
      <p:ext uri="{BB962C8B-B14F-4D97-AF65-F5344CB8AC3E}">
        <p14:creationId xmlns:p14="http://schemas.microsoft.com/office/powerpoint/2010/main" val="123776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取得寶可夢的能力值</a:t>
            </a:r>
          </a:p>
          <a:p>
            <a:r>
              <a:rPr lang="en-US" altLang="zh-TW" sz="2400" dirty="0" err="1"/>
              <a:t>pokemon_data_normal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pokemon_df.loc</a:t>
            </a:r>
            <a:r>
              <a:rPr lang="en-US" altLang="zh-TW" sz="2400" dirty="0"/>
              <a:t>[:, :'Legendary'])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pokemon_data_normal.shape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透過前面準備的索引產生輸入數據</a:t>
            </a:r>
          </a:p>
          <a:p>
            <a:r>
              <a:rPr lang="en-US" altLang="zh-TW" sz="2400" dirty="0" err="1"/>
              <a:t>x_train_normal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pokemon_data_normal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x_train_index</a:t>
            </a:r>
            <a:r>
              <a:rPr lang="en-US" altLang="zh-TW" sz="2400" dirty="0"/>
              <a:t> -1].reshape((-1, 20))</a:t>
            </a:r>
          </a:p>
          <a:p>
            <a:r>
              <a:rPr lang="en-US" altLang="zh-TW" sz="2400" dirty="0" err="1"/>
              <a:t>x_val_normal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pokemon_data_normal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x_val_index</a:t>
            </a:r>
            <a:r>
              <a:rPr lang="en-US" altLang="zh-TW" sz="2400" dirty="0"/>
              <a:t> -1].reshape((-1, 20))</a:t>
            </a:r>
          </a:p>
          <a:p>
            <a:r>
              <a:rPr lang="en-US" altLang="zh-TW" sz="2400" dirty="0" err="1"/>
              <a:t>x_test_normal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pokemon_data_normal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x_test_index</a:t>
            </a:r>
            <a:r>
              <a:rPr lang="en-US" altLang="zh-TW" sz="2400" dirty="0"/>
              <a:t> -1].reshape((-1, 20))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x_train_normal.shape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準備兩種輸入數據：</a:t>
            </a:r>
          </a:p>
          <a:p>
            <a:r>
              <a:rPr lang="zh-TW" altLang="en-US" sz="3600" dirty="0"/>
              <a:t>第一種：寶可夢的屬性為數值表示</a:t>
            </a:r>
          </a:p>
        </p:txBody>
      </p:sp>
    </p:spTree>
    <p:extLst>
      <p:ext uri="{BB962C8B-B14F-4D97-AF65-F5344CB8AC3E}">
        <p14:creationId xmlns:p14="http://schemas.microsoft.com/office/powerpoint/2010/main" val="365488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取得寶可夢的能力值</a:t>
            </a:r>
          </a:p>
          <a:p>
            <a:r>
              <a:rPr lang="en-US" altLang="zh-TW" sz="2400" dirty="0" err="1"/>
              <a:t>pokemon_data_one_hot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np.array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pokemon_df.loc</a:t>
            </a:r>
            <a:r>
              <a:rPr lang="en-US" altLang="zh-TW" sz="2400" dirty="0"/>
              <a:t>[:, 'HP':])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pokemon_data_one_hot.shape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透過前面準備的索引產生輸入數據</a:t>
            </a:r>
          </a:p>
          <a:p>
            <a:r>
              <a:rPr lang="en-US" altLang="zh-TW" sz="2400" dirty="0" err="1"/>
              <a:t>x_train_one_hot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x_train_index</a:t>
            </a:r>
            <a:r>
              <a:rPr lang="en-US" altLang="zh-TW" sz="2400" dirty="0"/>
              <a:t> -1].reshape((-1, 54))</a:t>
            </a:r>
          </a:p>
          <a:p>
            <a:r>
              <a:rPr lang="en-US" altLang="zh-TW" sz="2400" dirty="0" err="1"/>
              <a:t>x_val_one_hot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x_val_index</a:t>
            </a:r>
            <a:r>
              <a:rPr lang="en-US" altLang="zh-TW" sz="2400" dirty="0"/>
              <a:t> -1].reshape((-1, 54))</a:t>
            </a:r>
          </a:p>
          <a:p>
            <a:r>
              <a:rPr lang="en-US" altLang="zh-TW" sz="2400" dirty="0" err="1"/>
              <a:t>x_test_one_hot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</a:t>
            </a:r>
            <a:r>
              <a:rPr lang="en-US" altLang="zh-TW" sz="2400" dirty="0" err="1"/>
              <a:t>x_test_index</a:t>
            </a:r>
            <a:r>
              <a:rPr lang="en-US" altLang="zh-TW" sz="2400" dirty="0"/>
              <a:t> -1].reshape((-1, 54))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x_train_one_hot.shape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563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第二種：寶可夢的屬性為</a:t>
            </a:r>
            <a:r>
              <a:rPr lang="en-US" altLang="zh-TW" sz="3600" dirty="0"/>
              <a:t>One-hot encoding</a:t>
            </a:r>
            <a:r>
              <a:rPr lang="zh-TW" altLang="en-US" sz="3600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29365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使用數值編碼訓練網路（</a:t>
            </a:r>
            <a:r>
              <a:rPr lang="en-US" altLang="zh-TW" sz="4800" b="1" dirty="0"/>
              <a:t>Model 1</a:t>
            </a:r>
            <a:r>
              <a:rPr lang="zh-TW" altLang="en-US" sz="4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856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463118" y="117693"/>
            <a:ext cx="112657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inputs = </a:t>
            </a:r>
            <a:r>
              <a:rPr lang="en-US" altLang="zh-TW" sz="2400" dirty="0" err="1"/>
              <a:t>keras.Input</a:t>
            </a:r>
            <a:r>
              <a:rPr lang="en-US" altLang="zh-TW" sz="2400" dirty="0"/>
              <a:t>(shape=(20, ))  # </a:t>
            </a:r>
            <a:r>
              <a:rPr lang="zh-TW" altLang="en-US" sz="2400" dirty="0"/>
              <a:t>建立輸入層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加入全層全連接層，每一層輸出使用</a:t>
            </a:r>
            <a:r>
              <a:rPr lang="en-US" altLang="zh-TW" sz="2400" dirty="0" err="1"/>
              <a:t>ReLU</a:t>
            </a:r>
            <a:r>
              <a:rPr lang="zh-TW" altLang="en-US" sz="2400" dirty="0"/>
              <a:t>激活函數，並加上</a:t>
            </a:r>
            <a:r>
              <a:rPr lang="en-US" altLang="zh-TW" sz="2400" dirty="0"/>
              <a:t>Dropout(</a:t>
            </a:r>
            <a:r>
              <a:rPr lang="zh-TW" altLang="en-US" sz="2400" dirty="0"/>
              <a:t>每次丟棄</a:t>
            </a:r>
            <a:r>
              <a:rPr lang="en-US" altLang="zh-TW" sz="2400" dirty="0"/>
              <a:t>30%)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(64,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')(inputs)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(128,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(64,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(32,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最後一層全連接層，輸出維度類別數量，並且使用</a:t>
            </a:r>
            <a:r>
              <a:rPr lang="en-US" altLang="zh-TW" sz="2400" dirty="0"/>
              <a:t>sigmoid</a:t>
            </a:r>
            <a:r>
              <a:rPr lang="zh-TW" altLang="en-US" sz="2400" dirty="0"/>
              <a:t>激活函數</a:t>
            </a:r>
          </a:p>
          <a:p>
            <a:r>
              <a:rPr lang="en-US" altLang="zh-TW" sz="2400" dirty="0"/>
              <a:t># outputs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(1, activation='sigmoid')(x)</a:t>
            </a:r>
          </a:p>
          <a:p>
            <a:r>
              <a:rPr lang="en-US" altLang="zh-TW" sz="2400" dirty="0"/>
              <a:t>outputs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(1)(x)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建立網路模型</a:t>
            </a:r>
            <a:r>
              <a:rPr lang="en-US" altLang="zh-TW" sz="2400" dirty="0"/>
              <a:t>(</a:t>
            </a:r>
            <a:r>
              <a:rPr lang="zh-TW" altLang="en-US" sz="2400" dirty="0"/>
              <a:t>將輸入到輸出所有經過的網路層連接起來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model_1 = </a:t>
            </a:r>
            <a:r>
              <a:rPr lang="en-US" altLang="zh-TW" sz="2400" dirty="0" err="1"/>
              <a:t>keras.Model</a:t>
            </a:r>
            <a:r>
              <a:rPr lang="en-US" altLang="zh-TW" sz="2400" dirty="0"/>
              <a:t>(inputs, outputs, name='model-1')</a:t>
            </a:r>
          </a:p>
          <a:p>
            <a:r>
              <a:rPr lang="en-US" altLang="zh-TW" sz="2400" dirty="0"/>
              <a:t>model_1.summary()  # </a:t>
            </a:r>
            <a:r>
              <a:rPr lang="zh-TW" altLang="en-US" sz="2400" dirty="0"/>
              <a:t>顯示網路架構</a:t>
            </a:r>
          </a:p>
        </p:txBody>
      </p:sp>
    </p:spTree>
    <p:extLst>
      <p:ext uri="{BB962C8B-B14F-4D97-AF65-F5344CB8AC3E}">
        <p14:creationId xmlns:p14="http://schemas.microsoft.com/office/powerpoint/2010/main" val="252306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model_dir</a:t>
            </a:r>
            <a:r>
              <a:rPr lang="en-US" altLang="zh-TW" sz="2400" dirty="0"/>
              <a:t> = 'lab3-logs/models'  # </a:t>
            </a:r>
            <a:r>
              <a:rPr lang="zh-TW" altLang="en-US" sz="2400" dirty="0"/>
              <a:t>設定儲存權重目錄</a:t>
            </a:r>
          </a:p>
          <a:p>
            <a:r>
              <a:rPr lang="en-US" altLang="zh-TW" sz="2400" dirty="0" err="1"/>
              <a:t>os.makedirs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model_dir</a:t>
            </a:r>
            <a:r>
              <a:rPr lang="en-US" altLang="zh-TW" sz="2400" dirty="0"/>
              <a:t>)  # </a:t>
            </a:r>
            <a:r>
              <a:rPr lang="zh-TW" altLang="en-US" sz="2400" dirty="0"/>
              <a:t>創建儲存權重目錄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創建紀錄檔目錄</a:t>
            </a:r>
          </a:p>
        </p:txBody>
      </p:sp>
    </p:spTree>
    <p:extLst>
      <p:ext uri="{BB962C8B-B14F-4D97-AF65-F5344CB8AC3E}">
        <p14:creationId xmlns:p14="http://schemas.microsoft.com/office/powerpoint/2010/main" val="148635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儲存訓練記錄檔</a:t>
            </a:r>
          </a:p>
          <a:p>
            <a:r>
              <a:rPr lang="en-US" altLang="zh-TW" sz="2400" dirty="0" err="1"/>
              <a:t>log_dir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os.path.join</a:t>
            </a:r>
            <a:r>
              <a:rPr lang="en-US" altLang="zh-TW" sz="2400" dirty="0"/>
              <a:t>('lab3-logs', 'model-1')</a:t>
            </a:r>
          </a:p>
          <a:p>
            <a:r>
              <a:rPr lang="en-US" altLang="zh-TW" sz="2400" dirty="0" err="1"/>
              <a:t>model_cbk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keras.callbacks.TensorBoard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log_dir</a:t>
            </a:r>
            <a:r>
              <a:rPr lang="en-US" altLang="zh-TW" sz="2400" dirty="0"/>
              <a:t>=</a:t>
            </a:r>
            <a:r>
              <a:rPr lang="en-US" altLang="zh-TW" sz="2400" dirty="0" err="1"/>
              <a:t>log_dir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儲存最好的網路模型權重</a:t>
            </a:r>
          </a:p>
          <a:p>
            <a:r>
              <a:rPr lang="en-US" altLang="zh-TW" sz="2400" dirty="0" err="1"/>
              <a:t>model_mckp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keras.callbacks.ModelCheckpoint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model_dir</a:t>
            </a:r>
            <a:r>
              <a:rPr lang="en-US" altLang="zh-TW" sz="2400" dirty="0"/>
              <a:t> + '/Best-model-1.h5', </a:t>
            </a:r>
          </a:p>
          <a:p>
            <a:r>
              <a:rPr lang="en-US" altLang="zh-TW" sz="2400" dirty="0"/>
              <a:t>                                             monitor='</a:t>
            </a:r>
            <a:r>
              <a:rPr lang="en-US" altLang="zh-TW" sz="2400" dirty="0" err="1"/>
              <a:t>val_binary_accuracy</a:t>
            </a:r>
            <a:r>
              <a:rPr lang="en-US" altLang="zh-TW" sz="2400" dirty="0"/>
              <a:t>', </a:t>
            </a:r>
          </a:p>
          <a:p>
            <a:r>
              <a:rPr lang="en-US" altLang="zh-TW" sz="2400" dirty="0"/>
              <a:t>                                             </a:t>
            </a:r>
            <a:r>
              <a:rPr lang="en-US" altLang="zh-TW" sz="2400" dirty="0" err="1"/>
              <a:t>save_best_only</a:t>
            </a:r>
            <a:r>
              <a:rPr lang="en-US" altLang="zh-TW" sz="2400" dirty="0"/>
              <a:t>=True, </a:t>
            </a:r>
          </a:p>
          <a:p>
            <a:r>
              <a:rPr lang="en-US" altLang="zh-TW" sz="2400" dirty="0"/>
              <a:t>                                             mode='max')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432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建立</a:t>
            </a:r>
            <a:r>
              <a:rPr lang="en-US" altLang="zh-TW" sz="3600" dirty="0"/>
              <a:t>Callback function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8868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model_1.compile(</a:t>
            </a:r>
            <a:r>
              <a:rPr lang="en-US" altLang="zh-TW" sz="2400" dirty="0" err="1"/>
              <a:t>keras.optimizers.Adam</a:t>
            </a:r>
            <a:r>
              <a:rPr lang="en-US" altLang="zh-TW" sz="2400" dirty="0"/>
              <a:t>(),</a:t>
            </a:r>
          </a:p>
          <a:p>
            <a:r>
              <a:rPr lang="en-US" altLang="zh-TW" sz="2400" dirty="0"/>
              <a:t>               # loss=</a:t>
            </a:r>
            <a:r>
              <a:rPr lang="en-US" altLang="zh-TW" sz="2400" dirty="0" err="1"/>
              <a:t>keras.losses.BinaryCrossentropy</a:t>
            </a:r>
            <a:r>
              <a:rPr lang="en-US" altLang="zh-TW" sz="2400" dirty="0"/>
              <a:t>(), </a:t>
            </a:r>
          </a:p>
          <a:p>
            <a:r>
              <a:rPr lang="en-US" altLang="zh-TW" sz="2400" dirty="0"/>
              <a:t>               loss=</a:t>
            </a:r>
            <a:r>
              <a:rPr lang="en-US" altLang="zh-TW" sz="2400" dirty="0" err="1"/>
              <a:t>keras.losses.BinaryCrossentropy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from_logits</a:t>
            </a:r>
            <a:r>
              <a:rPr lang="en-US" altLang="zh-TW" sz="2400" dirty="0"/>
              <a:t>=True), </a:t>
            </a:r>
          </a:p>
          <a:p>
            <a:r>
              <a:rPr lang="en-US" altLang="zh-TW" sz="2400" dirty="0"/>
              <a:t>               metrics=[</a:t>
            </a:r>
            <a:r>
              <a:rPr lang="en-US" altLang="zh-TW" sz="2400" dirty="0" err="1"/>
              <a:t>keras.metrics.BinaryAccuracy</a:t>
            </a:r>
            <a:r>
              <a:rPr lang="en-US" altLang="zh-TW" sz="2400" dirty="0"/>
              <a:t>()])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設定訓練使用的優化器、損失函數和指標函數</a:t>
            </a:r>
          </a:p>
        </p:txBody>
      </p:sp>
    </p:spTree>
    <p:extLst>
      <p:ext uri="{BB962C8B-B14F-4D97-AF65-F5344CB8AC3E}">
        <p14:creationId xmlns:p14="http://schemas.microsoft.com/office/powerpoint/2010/main" val="2155399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history_1 = model_1.fit(</a:t>
            </a:r>
            <a:r>
              <a:rPr lang="en-US" altLang="zh-TW" sz="2400" dirty="0" err="1"/>
              <a:t>x_train_normal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y_train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=64 ,</a:t>
            </a:r>
          </a:p>
          <a:p>
            <a:r>
              <a:rPr lang="en-US" altLang="zh-TW" sz="2400" dirty="0"/>
              <a:t>                epochs=200, </a:t>
            </a:r>
          </a:p>
          <a:p>
            <a:r>
              <a:rPr lang="en-US" altLang="zh-TW" sz="2400" dirty="0"/>
              <a:t>                </a:t>
            </a:r>
            <a:r>
              <a:rPr lang="en-US" altLang="zh-TW" sz="2400" dirty="0" err="1"/>
              <a:t>validation_data</a:t>
            </a:r>
            <a:r>
              <a:rPr lang="en-US" altLang="zh-TW" sz="2400" dirty="0"/>
              <a:t>=(</a:t>
            </a:r>
            <a:r>
              <a:rPr lang="en-US" altLang="zh-TW" sz="2400" dirty="0" err="1"/>
              <a:t>x_val_normal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y_val</a:t>
            </a:r>
            <a:r>
              <a:rPr lang="en-US" altLang="zh-TW" sz="2400" dirty="0"/>
              <a:t>),</a:t>
            </a:r>
          </a:p>
          <a:p>
            <a:r>
              <a:rPr lang="en-US" altLang="zh-TW" sz="2400" dirty="0"/>
              <a:t>                callbacks=[</a:t>
            </a:r>
            <a:r>
              <a:rPr lang="en-US" altLang="zh-TW" sz="2400" dirty="0" err="1"/>
              <a:t>model_cbk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model_mckp</a:t>
            </a:r>
            <a:r>
              <a:rPr lang="en-US" altLang="zh-TW" sz="2400" dirty="0"/>
              <a:t>])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訓練網路模型</a:t>
            </a:r>
          </a:p>
        </p:txBody>
      </p:sp>
    </p:spTree>
    <p:extLst>
      <p:ext uri="{BB962C8B-B14F-4D97-AF65-F5344CB8AC3E}">
        <p14:creationId xmlns:p14="http://schemas.microsoft.com/office/powerpoint/2010/main" val="4763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讀取數據並分析</a:t>
            </a:r>
          </a:p>
        </p:txBody>
      </p:sp>
    </p:spTree>
    <p:extLst>
      <p:ext uri="{BB962C8B-B14F-4D97-AF65-F5344CB8AC3E}">
        <p14:creationId xmlns:p14="http://schemas.microsoft.com/office/powerpoint/2010/main" val="1836908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使用</a:t>
            </a:r>
            <a:r>
              <a:rPr lang="en-US" altLang="zh-TW" sz="4800" dirty="0"/>
              <a:t>One-hot</a:t>
            </a:r>
            <a:r>
              <a:rPr lang="zh-TW" altLang="en-US" sz="4800" dirty="0"/>
              <a:t>編碼訓練網路（</a:t>
            </a:r>
            <a:r>
              <a:rPr lang="en-US" altLang="zh-TW" sz="4800" dirty="0"/>
              <a:t>Model 2</a:t>
            </a:r>
            <a:r>
              <a:rPr lang="zh-TW" altLang="en-US" sz="4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422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463118" y="305710"/>
            <a:ext cx="112657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inputs = </a:t>
            </a:r>
            <a:r>
              <a:rPr lang="en-US" altLang="zh-TW" sz="2400" dirty="0" err="1"/>
              <a:t>keras.Input</a:t>
            </a:r>
            <a:r>
              <a:rPr lang="en-US" altLang="zh-TW" sz="2400" dirty="0"/>
              <a:t>(shape=(54, ))  # </a:t>
            </a:r>
            <a:r>
              <a:rPr lang="zh-TW" altLang="en-US" sz="2400" dirty="0"/>
              <a:t>建立輸入層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加入全層全連接層，每一層輸出使用</a:t>
            </a:r>
            <a:r>
              <a:rPr lang="en-US" altLang="zh-TW" sz="2400" dirty="0" err="1"/>
              <a:t>ReLU</a:t>
            </a:r>
            <a:r>
              <a:rPr lang="zh-TW" altLang="en-US" sz="2400" dirty="0"/>
              <a:t>激活函數，並加上</a:t>
            </a:r>
            <a:r>
              <a:rPr lang="en-US" altLang="zh-TW" sz="2400" dirty="0"/>
              <a:t>Dropout(</a:t>
            </a:r>
            <a:r>
              <a:rPr lang="zh-TW" altLang="en-US" sz="2400" dirty="0"/>
              <a:t>每次丟棄</a:t>
            </a:r>
            <a:r>
              <a:rPr lang="en-US" altLang="zh-TW" sz="2400" dirty="0"/>
              <a:t>30%)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(64,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')(inputs)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(128,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(64,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(32,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')(x)</a:t>
            </a: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layers.Dropout</a:t>
            </a:r>
            <a:r>
              <a:rPr lang="en-US" altLang="zh-TW" sz="2400" dirty="0"/>
              <a:t>(0.3)(x)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最後一層全連接層，輸出維度為類別數量，並且使用</a:t>
            </a:r>
            <a:r>
              <a:rPr lang="en-US" altLang="zh-TW" sz="2400" dirty="0"/>
              <a:t>sigmoid</a:t>
            </a:r>
            <a:r>
              <a:rPr lang="zh-TW" altLang="en-US" sz="2400" dirty="0"/>
              <a:t>激活函數</a:t>
            </a:r>
          </a:p>
          <a:p>
            <a:r>
              <a:rPr lang="en-US" altLang="zh-TW" sz="2400" dirty="0"/>
              <a:t>outputs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(1)(x)</a:t>
            </a:r>
          </a:p>
          <a:p>
            <a:r>
              <a:rPr lang="en-US" altLang="zh-TW" sz="2400" dirty="0"/>
              <a:t># outputs = </a:t>
            </a:r>
            <a:r>
              <a:rPr lang="en-US" altLang="zh-TW" sz="2400" dirty="0" err="1"/>
              <a:t>layers.Dense</a:t>
            </a:r>
            <a:r>
              <a:rPr lang="en-US" altLang="zh-TW" sz="2400" dirty="0"/>
              <a:t>(1, activation='sigmoid')(x)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建立網路模型</a:t>
            </a:r>
            <a:r>
              <a:rPr lang="en-US" altLang="zh-TW" sz="2400" dirty="0"/>
              <a:t>(</a:t>
            </a:r>
            <a:r>
              <a:rPr lang="zh-TW" altLang="en-US" sz="2400" dirty="0"/>
              <a:t>將輸入到輸出所有經過的網路層連接起來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model_2 = </a:t>
            </a:r>
            <a:r>
              <a:rPr lang="en-US" altLang="zh-TW" sz="2400" dirty="0" err="1"/>
              <a:t>keras.Model</a:t>
            </a:r>
            <a:r>
              <a:rPr lang="en-US" altLang="zh-TW" sz="2400" dirty="0"/>
              <a:t>(inputs, outputs, name='model-2')</a:t>
            </a:r>
          </a:p>
          <a:p>
            <a:r>
              <a:rPr lang="en-US" altLang="zh-TW" sz="2400" dirty="0"/>
              <a:t>model_2.summary()  # </a:t>
            </a:r>
            <a:r>
              <a:rPr lang="zh-TW" altLang="en-US" sz="2400" dirty="0"/>
              <a:t>顯示網路架構</a:t>
            </a:r>
          </a:p>
        </p:txBody>
      </p:sp>
    </p:spTree>
    <p:extLst>
      <p:ext uri="{BB962C8B-B14F-4D97-AF65-F5344CB8AC3E}">
        <p14:creationId xmlns:p14="http://schemas.microsoft.com/office/powerpoint/2010/main" val="1012602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儲存訓練記錄檔</a:t>
            </a:r>
          </a:p>
          <a:p>
            <a:r>
              <a:rPr lang="en-US" altLang="zh-TW" sz="2400" dirty="0" err="1"/>
              <a:t>log_dir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os.path.join</a:t>
            </a:r>
            <a:r>
              <a:rPr lang="en-US" altLang="zh-TW" sz="2400" dirty="0"/>
              <a:t>('lab3-logs', 'model-2')</a:t>
            </a:r>
          </a:p>
          <a:p>
            <a:r>
              <a:rPr lang="en-US" altLang="zh-TW" sz="2400" dirty="0" err="1"/>
              <a:t>model_cbk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keras.callbacks.TensorBoard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log_dir</a:t>
            </a:r>
            <a:r>
              <a:rPr lang="en-US" altLang="zh-TW" sz="2400" dirty="0"/>
              <a:t>=</a:t>
            </a:r>
            <a:r>
              <a:rPr lang="en-US" altLang="zh-TW" sz="2400" dirty="0" err="1"/>
              <a:t>log_dir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儲存最好的網路模型權重</a:t>
            </a:r>
          </a:p>
          <a:p>
            <a:r>
              <a:rPr lang="en-US" altLang="zh-TW" sz="2400" dirty="0" err="1"/>
              <a:t>model_mckp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keras.callbacks.ModelCheckpoint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model_dir</a:t>
            </a:r>
            <a:r>
              <a:rPr lang="en-US" altLang="zh-TW" sz="2400" dirty="0"/>
              <a:t> + '/Best-model-2.h5', </a:t>
            </a:r>
          </a:p>
          <a:p>
            <a:r>
              <a:rPr lang="en-US" altLang="zh-TW" sz="2400" dirty="0"/>
              <a:t>                                         monitor='</a:t>
            </a:r>
            <a:r>
              <a:rPr lang="en-US" altLang="zh-TW" sz="2400" dirty="0" err="1"/>
              <a:t>val_binary_accuracy</a:t>
            </a:r>
            <a:r>
              <a:rPr lang="en-US" altLang="zh-TW" sz="2400" dirty="0"/>
              <a:t>', </a:t>
            </a:r>
          </a:p>
          <a:p>
            <a:r>
              <a:rPr lang="en-US" altLang="zh-TW" sz="2400" dirty="0"/>
              <a:t>                                         </a:t>
            </a:r>
            <a:r>
              <a:rPr lang="en-US" altLang="zh-TW" sz="2400" dirty="0" err="1"/>
              <a:t>save_best_only</a:t>
            </a:r>
            <a:r>
              <a:rPr lang="en-US" altLang="zh-TW" sz="2400" dirty="0"/>
              <a:t>=True, </a:t>
            </a:r>
          </a:p>
          <a:p>
            <a:r>
              <a:rPr lang="en-US" altLang="zh-TW" sz="2400" dirty="0"/>
              <a:t>                                         mode='max')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432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建立</a:t>
            </a:r>
            <a:r>
              <a:rPr lang="en-US" altLang="zh-TW" sz="3600" dirty="0"/>
              <a:t>Callback function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7225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model_2.compile(</a:t>
            </a:r>
            <a:r>
              <a:rPr lang="en-US" altLang="zh-TW" sz="2400" dirty="0" err="1"/>
              <a:t>keras.optimizers.Adam</a:t>
            </a:r>
            <a:r>
              <a:rPr lang="en-US" altLang="zh-TW" sz="2400" dirty="0"/>
              <a:t>(), </a:t>
            </a:r>
          </a:p>
          <a:p>
            <a:r>
              <a:rPr lang="en-US" altLang="zh-TW" sz="2400" dirty="0"/>
              <a:t>               # loss=</a:t>
            </a:r>
            <a:r>
              <a:rPr lang="en-US" altLang="zh-TW" sz="2400" dirty="0" err="1"/>
              <a:t>keras.losses.BinaryCrossentropy</a:t>
            </a:r>
            <a:r>
              <a:rPr lang="en-US" altLang="zh-TW" sz="2400" dirty="0"/>
              <a:t>(), </a:t>
            </a:r>
          </a:p>
          <a:p>
            <a:r>
              <a:rPr lang="en-US" altLang="zh-TW" sz="2400" dirty="0"/>
              <a:t>               loss=</a:t>
            </a:r>
            <a:r>
              <a:rPr lang="en-US" altLang="zh-TW" sz="2400" dirty="0" err="1"/>
              <a:t>keras.losses.BinaryCrossentropy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from_logits</a:t>
            </a:r>
            <a:r>
              <a:rPr lang="en-US" altLang="zh-TW" sz="2400" dirty="0"/>
              <a:t>=True), </a:t>
            </a:r>
          </a:p>
          <a:p>
            <a:r>
              <a:rPr lang="en-US" altLang="zh-TW" sz="2400" dirty="0"/>
              <a:t>               metrics=[</a:t>
            </a:r>
            <a:r>
              <a:rPr lang="en-US" altLang="zh-TW" sz="2400" dirty="0" err="1"/>
              <a:t>keras.metrics.BinaryAccuracy</a:t>
            </a:r>
            <a:r>
              <a:rPr lang="en-US" altLang="zh-TW" sz="2400" dirty="0"/>
              <a:t>()])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設定訓練使用的優化器、損失函數和指標函數</a:t>
            </a:r>
          </a:p>
        </p:txBody>
      </p:sp>
    </p:spTree>
    <p:extLst>
      <p:ext uri="{BB962C8B-B14F-4D97-AF65-F5344CB8AC3E}">
        <p14:creationId xmlns:p14="http://schemas.microsoft.com/office/powerpoint/2010/main" val="357752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history_2 = model_2.fit(</a:t>
            </a:r>
            <a:r>
              <a:rPr lang="en-US" altLang="zh-TW" sz="2400" dirty="0" err="1"/>
              <a:t>x_train_one_hot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y_train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                   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=64 ,</a:t>
            </a:r>
          </a:p>
          <a:p>
            <a:r>
              <a:rPr lang="en-US" altLang="zh-TW" sz="2400" dirty="0"/>
              <a:t>                    epochs=200, </a:t>
            </a:r>
          </a:p>
          <a:p>
            <a:r>
              <a:rPr lang="en-US" altLang="zh-TW" sz="2400" dirty="0"/>
              <a:t>                    </a:t>
            </a:r>
            <a:r>
              <a:rPr lang="en-US" altLang="zh-TW" sz="2400" dirty="0" err="1"/>
              <a:t>validation_data</a:t>
            </a:r>
            <a:r>
              <a:rPr lang="en-US" altLang="zh-TW" sz="2400" dirty="0"/>
              <a:t>=(</a:t>
            </a:r>
            <a:r>
              <a:rPr lang="en-US" altLang="zh-TW" sz="2400" dirty="0" err="1"/>
              <a:t>x_val_one_hot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y_val</a:t>
            </a:r>
            <a:r>
              <a:rPr lang="en-US" altLang="zh-TW" sz="2400" dirty="0"/>
              <a:t>), </a:t>
            </a:r>
          </a:p>
          <a:p>
            <a:r>
              <a:rPr lang="en-US" altLang="zh-TW" sz="2400" dirty="0"/>
              <a:t>                    callbacks=[</a:t>
            </a:r>
            <a:r>
              <a:rPr lang="en-US" altLang="zh-TW" sz="2400" dirty="0" err="1"/>
              <a:t>model_cbk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model_mckp</a:t>
            </a:r>
            <a:r>
              <a:rPr lang="en-US" altLang="zh-TW" sz="2400" dirty="0"/>
              <a:t>])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訓練網路模型</a:t>
            </a:r>
          </a:p>
        </p:txBody>
      </p:sp>
    </p:spTree>
    <p:extLst>
      <p:ext uri="{BB962C8B-B14F-4D97-AF65-F5344CB8AC3E}">
        <p14:creationId xmlns:p14="http://schemas.microsoft.com/office/powerpoint/2010/main" val="1655845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比較兩種網路的訓練結果</a:t>
            </a:r>
          </a:p>
        </p:txBody>
      </p:sp>
    </p:spTree>
    <p:extLst>
      <p:ext uri="{BB962C8B-B14F-4D97-AF65-F5344CB8AC3E}">
        <p14:creationId xmlns:p14="http://schemas.microsoft.com/office/powerpoint/2010/main" val="2329617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plt.figure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figsize</a:t>
            </a:r>
            <a:r>
              <a:rPr lang="en-US" altLang="zh-TW" sz="2400" dirty="0"/>
              <a:t>=(8, 6), dpi=400)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(history_1.history['loss'], label='model-1-training')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(history_1.history['</a:t>
            </a:r>
            <a:r>
              <a:rPr lang="en-US" altLang="zh-TW" sz="2400" dirty="0" err="1"/>
              <a:t>val_loss</a:t>
            </a:r>
            <a:r>
              <a:rPr lang="en-US" altLang="zh-TW" sz="2400" dirty="0"/>
              <a:t>'], label='model-1-validation')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(history_2.history['loss'], label='model-2-training')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(history_2.history['</a:t>
            </a:r>
            <a:r>
              <a:rPr lang="en-US" altLang="zh-TW" sz="2400" dirty="0" err="1"/>
              <a:t>val_loss</a:t>
            </a:r>
            <a:r>
              <a:rPr lang="en-US" altLang="zh-TW" sz="2400" dirty="0"/>
              <a:t>'], label='model-2-validation')</a:t>
            </a:r>
          </a:p>
          <a:p>
            <a:r>
              <a:rPr lang="en-US" altLang="zh-TW" sz="2400" dirty="0" err="1"/>
              <a:t>plt.ylabel</a:t>
            </a:r>
            <a:r>
              <a:rPr lang="en-US" altLang="zh-TW" sz="2400" dirty="0"/>
              <a:t>('accuracy')</a:t>
            </a:r>
          </a:p>
          <a:p>
            <a:r>
              <a:rPr lang="en-US" altLang="zh-TW" sz="2400" dirty="0" err="1"/>
              <a:t>plt.xlabel</a:t>
            </a:r>
            <a:r>
              <a:rPr lang="en-US" altLang="zh-TW" sz="2400" dirty="0"/>
              <a:t>('epochs')</a:t>
            </a:r>
          </a:p>
          <a:p>
            <a:r>
              <a:rPr lang="en-US" altLang="zh-TW" sz="2400" dirty="0" err="1"/>
              <a:t>plt.legend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比較兩種網路的訓練結果</a:t>
            </a:r>
          </a:p>
        </p:txBody>
      </p:sp>
    </p:spTree>
    <p:extLst>
      <p:ext uri="{BB962C8B-B14F-4D97-AF65-F5344CB8AC3E}">
        <p14:creationId xmlns:p14="http://schemas.microsoft.com/office/powerpoint/2010/main" val="2203801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plt.figure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figsize</a:t>
            </a:r>
            <a:r>
              <a:rPr lang="en-US" altLang="zh-TW" sz="2400" dirty="0"/>
              <a:t>=(8, 6))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(history_1.history['</a:t>
            </a:r>
            <a:r>
              <a:rPr lang="en-US" altLang="zh-TW" sz="2400" dirty="0" err="1"/>
              <a:t>binary_accuracy</a:t>
            </a:r>
            <a:r>
              <a:rPr lang="en-US" altLang="zh-TW" sz="2400" dirty="0"/>
              <a:t>'], label='model-1-training')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(history_1.history['</a:t>
            </a:r>
            <a:r>
              <a:rPr lang="en-US" altLang="zh-TW" sz="2400" dirty="0" err="1"/>
              <a:t>val_binary_accuracy</a:t>
            </a:r>
            <a:r>
              <a:rPr lang="en-US" altLang="zh-TW" sz="2400" dirty="0"/>
              <a:t>'], label='model-1-validation')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(history_2.history['</a:t>
            </a:r>
            <a:r>
              <a:rPr lang="en-US" altLang="zh-TW" sz="2400" dirty="0" err="1"/>
              <a:t>binary_accuracy</a:t>
            </a:r>
            <a:r>
              <a:rPr lang="en-US" altLang="zh-TW" sz="2400" dirty="0"/>
              <a:t>'], label='model-2-training')</a:t>
            </a:r>
          </a:p>
          <a:p>
            <a:r>
              <a:rPr lang="en-US" altLang="zh-TW" sz="2400" dirty="0" err="1"/>
              <a:t>plt.plot</a:t>
            </a:r>
            <a:r>
              <a:rPr lang="en-US" altLang="zh-TW" sz="2400" dirty="0"/>
              <a:t>(history_2.history['</a:t>
            </a:r>
            <a:r>
              <a:rPr lang="en-US" altLang="zh-TW" sz="2400" dirty="0" err="1"/>
              <a:t>val_binary_accuracy</a:t>
            </a:r>
            <a:r>
              <a:rPr lang="en-US" altLang="zh-TW" sz="2400" dirty="0"/>
              <a:t>'], label='model-2-validation')</a:t>
            </a:r>
          </a:p>
          <a:p>
            <a:r>
              <a:rPr lang="en-US" altLang="zh-TW" sz="2400" dirty="0" err="1"/>
              <a:t>plt.ylabel</a:t>
            </a:r>
            <a:r>
              <a:rPr lang="en-US" altLang="zh-TW" sz="2400" dirty="0"/>
              <a:t>('accuracy')</a:t>
            </a:r>
          </a:p>
          <a:p>
            <a:r>
              <a:rPr lang="en-US" altLang="zh-TW" sz="2400" dirty="0" err="1"/>
              <a:t>plt.xlabel</a:t>
            </a:r>
            <a:r>
              <a:rPr lang="en-US" altLang="zh-TW" sz="2400" dirty="0"/>
              <a:t>('epochs')</a:t>
            </a:r>
          </a:p>
          <a:p>
            <a:r>
              <a:rPr lang="en-US" altLang="zh-TW" sz="2400" dirty="0" err="1"/>
              <a:t>plt.legend</a:t>
            </a:r>
            <a:r>
              <a:rPr lang="en-US" altLang="zh-TW" sz="2400" dirty="0"/>
              <a:t>()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比較兩種網路的訓練結果</a:t>
            </a:r>
          </a:p>
        </p:txBody>
      </p:sp>
    </p:spTree>
    <p:extLst>
      <p:ext uri="{BB962C8B-B14F-4D97-AF65-F5344CB8AC3E}">
        <p14:creationId xmlns:p14="http://schemas.microsoft.com/office/powerpoint/2010/main" val="264641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載入</a:t>
            </a:r>
            <a:r>
              <a:rPr lang="en-US" altLang="zh-TW" sz="2400" dirty="0"/>
              <a:t>Model 1</a:t>
            </a:r>
            <a:r>
              <a:rPr lang="zh-TW" altLang="en-US" sz="2400" dirty="0"/>
              <a:t>準確率最高的模型權重</a:t>
            </a:r>
          </a:p>
          <a:p>
            <a:r>
              <a:rPr lang="en-US" altLang="zh-TW" sz="2400" dirty="0"/>
              <a:t>model_1.load_weights(</a:t>
            </a:r>
            <a:r>
              <a:rPr lang="en-US" altLang="zh-TW" sz="2400" dirty="0" err="1"/>
              <a:t>model_dir</a:t>
            </a:r>
            <a:r>
              <a:rPr lang="en-US" altLang="zh-TW" sz="2400" dirty="0"/>
              <a:t> + '/Best-model-1.h5')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載入</a:t>
            </a:r>
            <a:r>
              <a:rPr lang="en-US" altLang="zh-TW" sz="2400" dirty="0"/>
              <a:t>Model 2</a:t>
            </a:r>
            <a:r>
              <a:rPr lang="zh-TW" altLang="en-US" sz="2400" dirty="0"/>
              <a:t>準確率最高的模型權重</a:t>
            </a:r>
          </a:p>
          <a:p>
            <a:r>
              <a:rPr lang="en-US" altLang="zh-TW" sz="2400" dirty="0"/>
              <a:t>model_2.load_weights(</a:t>
            </a:r>
            <a:r>
              <a:rPr lang="en-US" altLang="zh-TW" sz="2400" dirty="0" err="1"/>
              <a:t>model_dir</a:t>
            </a:r>
            <a:r>
              <a:rPr lang="en-US" altLang="zh-TW" sz="2400" dirty="0"/>
              <a:t> + '/Best-model-2.h5')</a:t>
            </a:r>
          </a:p>
          <a:p>
            <a:r>
              <a:rPr lang="en-US" altLang="zh-TW" sz="2400" dirty="0"/>
              <a:t>loss_1, accuracy_1 = model_1.evaluate(</a:t>
            </a:r>
            <a:r>
              <a:rPr lang="en-US" altLang="zh-TW" sz="2400" dirty="0" err="1"/>
              <a:t>x_test_normal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y_test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loss_2, accuracy_2 = model_2.evaluate(</a:t>
            </a:r>
            <a:r>
              <a:rPr lang="en-US" altLang="zh-TW" sz="2400" dirty="0" err="1"/>
              <a:t>x_test_one_hot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y_test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print("Model-1: {}%\nModel-2: {}%".format(accuracy_1, accuracy_2))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驗證在測試集上</a:t>
            </a:r>
          </a:p>
        </p:txBody>
      </p:sp>
    </p:spTree>
    <p:extLst>
      <p:ext uri="{BB962C8B-B14F-4D97-AF65-F5344CB8AC3E}">
        <p14:creationId xmlns:p14="http://schemas.microsoft.com/office/powerpoint/2010/main" val="135594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寶可夢</a:t>
            </a:r>
            <a:r>
              <a:rPr lang="en-US" altLang="zh-TW" sz="4800" b="1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3110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pd.read_csv</a:t>
            </a:r>
            <a:r>
              <a:rPr lang="en-US" altLang="zh-TW" sz="2000" dirty="0"/>
              <a:t>('./</a:t>
            </a:r>
            <a:r>
              <a:rPr lang="en-US" altLang="zh-TW" sz="2000" dirty="0" err="1"/>
              <a:t>pokemon</a:t>
            </a:r>
            <a:r>
              <a:rPr lang="en-US" altLang="zh-TW" sz="2000" dirty="0"/>
              <a:t>-challenge/pokemon.csv')  # </a:t>
            </a:r>
            <a:r>
              <a:rPr lang="zh-TW" altLang="en-US" sz="2000" dirty="0"/>
              <a:t>讀取寶可夢數據</a:t>
            </a:r>
          </a:p>
          <a:p>
            <a:r>
              <a:rPr lang="en-US" altLang="zh-TW" sz="2000" dirty="0" err="1"/>
              <a:t>pokemon_df.head</a:t>
            </a:r>
            <a:r>
              <a:rPr lang="en-US" altLang="zh-TW" sz="2000" dirty="0"/>
              <a:t>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458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讀取</a:t>
            </a:r>
            <a:r>
              <a:rPr lang="en-US" altLang="zh-TW" sz="3600" dirty="0"/>
              <a:t>800</a:t>
            </a:r>
            <a:r>
              <a:rPr lang="zh-TW" altLang="en-US" sz="3600" dirty="0"/>
              <a:t>隻寶可夢數據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8F50BA-DDAD-4C50-847D-4535860AD683}"/>
              </a:ext>
            </a:extLst>
          </p:cNvPr>
          <p:cNvSpPr/>
          <p:nvPr/>
        </p:nvSpPr>
        <p:spPr>
          <a:xfrm>
            <a:off x="577048" y="6177510"/>
            <a:ext cx="1129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https://gist.github.com/armgilles/194bcff35001e7eb53a2a8b441e8b2c6</a:t>
            </a:r>
            <a:r>
              <a:rPr lang="zh-TW" altLang="en-US" dirty="0"/>
              <a:t>              </a:t>
            </a:r>
            <a:r>
              <a:rPr lang="en-US" altLang="zh-TW" dirty="0">
                <a:sym typeface="Wingdings" panose="05000000000000000000" pitchFamily="2" charset="2"/>
              </a:rPr>
              <a:t>pokemon.csv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63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823791"/>
            <a:ext cx="11265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venusaur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np.expand_dims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[3], axis=0)    # </a:t>
            </a:r>
            <a:r>
              <a:rPr lang="zh-TW" altLang="en-US" sz="2400" dirty="0"/>
              <a:t>妙蛙花</a:t>
            </a:r>
          </a:p>
          <a:p>
            <a:r>
              <a:rPr lang="en-US" altLang="zh-TW" sz="2400" dirty="0" err="1"/>
              <a:t>charizard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np.expand_dims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[7], axis=0)   # </a:t>
            </a:r>
            <a:r>
              <a:rPr lang="zh-TW" altLang="en-US" sz="2400" dirty="0"/>
              <a:t>噴火龍</a:t>
            </a:r>
          </a:p>
          <a:p>
            <a:r>
              <a:rPr lang="en-US" altLang="zh-TW" sz="2400" dirty="0" err="1"/>
              <a:t>blastoise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np.expand_dims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pokemon_data_one_hot</a:t>
            </a:r>
            <a:r>
              <a:rPr lang="en-US" altLang="zh-TW" sz="2400" dirty="0"/>
              <a:t>[12], axis=0)  # </a:t>
            </a:r>
            <a:r>
              <a:rPr lang="zh-TW" altLang="en-US" sz="2400" dirty="0"/>
              <a:t>水箭龜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寶可夢</a:t>
            </a:r>
            <a:r>
              <a:rPr lang="en-US" altLang="zh-TW" sz="3600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067576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04195"/>
            <a:ext cx="112657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妙蛙花 </a:t>
            </a:r>
            <a:r>
              <a:rPr lang="en-US" altLang="zh-TW" sz="2400" dirty="0"/>
              <a:t>vs </a:t>
            </a:r>
            <a:r>
              <a:rPr lang="zh-TW" altLang="en-US" sz="2400" dirty="0"/>
              <a:t>噴火龍</a:t>
            </a:r>
          </a:p>
          <a:p>
            <a:r>
              <a:rPr lang="en-US" altLang="zh-TW" sz="2400" dirty="0" err="1"/>
              <a:t>pred</a:t>
            </a:r>
            <a:r>
              <a:rPr lang="en-US" altLang="zh-TW" sz="2400" dirty="0"/>
              <a:t> = model_2.predict(</a:t>
            </a:r>
            <a:r>
              <a:rPr lang="en-US" altLang="zh-TW" sz="2400" dirty="0" err="1"/>
              <a:t>np.concatenate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venusaur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charizard</a:t>
            </a:r>
            <a:r>
              <a:rPr lang="en-US" altLang="zh-TW" sz="2400" dirty="0"/>
              <a:t>], axis=-1))</a:t>
            </a:r>
          </a:p>
          <a:p>
            <a:r>
              <a:rPr lang="en-US" altLang="zh-TW" sz="2400" dirty="0"/>
              <a:t>winner = '</a:t>
            </a:r>
            <a:r>
              <a:rPr lang="zh-TW" altLang="en-US" sz="2400" dirty="0"/>
              <a:t>妙蛙花</a:t>
            </a:r>
            <a:r>
              <a:rPr lang="en-US" altLang="zh-TW" sz="2400" dirty="0"/>
              <a:t>' if 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 &lt; 0 else '</a:t>
            </a:r>
            <a:r>
              <a:rPr lang="zh-TW" altLang="en-US" sz="2400" dirty="0"/>
              <a:t>噴火龍</a:t>
            </a:r>
            <a:r>
              <a:rPr lang="en-US" altLang="zh-TW" sz="2400" dirty="0"/>
              <a:t>'</a:t>
            </a:r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={}, {} </a:t>
            </a:r>
            <a:r>
              <a:rPr lang="zh-TW" altLang="en-US" sz="2400" dirty="0"/>
              <a:t>獲勝</a:t>
            </a:r>
            <a:r>
              <a:rPr lang="en-US" altLang="zh-TW" sz="2400" dirty="0"/>
              <a:t>".format(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, winner))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噴火龍 </a:t>
            </a:r>
            <a:r>
              <a:rPr lang="en-US" altLang="zh-TW" sz="2400" dirty="0"/>
              <a:t>vs </a:t>
            </a:r>
            <a:r>
              <a:rPr lang="zh-TW" altLang="en-US" sz="2400" dirty="0"/>
              <a:t>水箭龜</a:t>
            </a:r>
          </a:p>
          <a:p>
            <a:r>
              <a:rPr lang="en-US" altLang="zh-TW" sz="2400" dirty="0" err="1"/>
              <a:t>pred</a:t>
            </a:r>
            <a:r>
              <a:rPr lang="en-US" altLang="zh-TW" sz="2400" dirty="0"/>
              <a:t> = model_2.predict(</a:t>
            </a:r>
            <a:r>
              <a:rPr lang="en-US" altLang="zh-TW" sz="2400" dirty="0" err="1"/>
              <a:t>np.concatenate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charizard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blastoise</a:t>
            </a:r>
            <a:r>
              <a:rPr lang="en-US" altLang="zh-TW" sz="2400" dirty="0"/>
              <a:t>], axis=-1))</a:t>
            </a:r>
          </a:p>
          <a:p>
            <a:r>
              <a:rPr lang="en-US" altLang="zh-TW" sz="2400" dirty="0"/>
              <a:t>winner = '</a:t>
            </a:r>
            <a:r>
              <a:rPr lang="zh-TW" altLang="en-US" sz="2400" dirty="0"/>
              <a:t>噴火龍</a:t>
            </a:r>
            <a:r>
              <a:rPr lang="en-US" altLang="zh-TW" sz="2400" dirty="0"/>
              <a:t>' if 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 &lt; 0 else '</a:t>
            </a:r>
            <a:r>
              <a:rPr lang="zh-TW" altLang="en-US" sz="2400" dirty="0"/>
              <a:t>水箭龜</a:t>
            </a:r>
            <a:r>
              <a:rPr lang="en-US" altLang="zh-TW" sz="2400" dirty="0"/>
              <a:t>'</a:t>
            </a:r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={}, {} </a:t>
            </a:r>
            <a:r>
              <a:rPr lang="zh-TW" altLang="en-US" sz="2400" dirty="0"/>
              <a:t>獲勝</a:t>
            </a:r>
            <a:r>
              <a:rPr lang="en-US" altLang="zh-TW" sz="2400" dirty="0"/>
              <a:t>".format(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, winner))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水箭龜 </a:t>
            </a:r>
            <a:r>
              <a:rPr lang="en-US" altLang="zh-TW" sz="2400" dirty="0"/>
              <a:t>vs </a:t>
            </a:r>
            <a:r>
              <a:rPr lang="zh-TW" altLang="en-US" sz="2400" dirty="0"/>
              <a:t>妙蛙花</a:t>
            </a:r>
          </a:p>
          <a:p>
            <a:r>
              <a:rPr lang="en-US" altLang="zh-TW" sz="2400" dirty="0" err="1"/>
              <a:t>pred</a:t>
            </a:r>
            <a:r>
              <a:rPr lang="en-US" altLang="zh-TW" sz="2400" dirty="0"/>
              <a:t> = model_2.predict(</a:t>
            </a:r>
            <a:r>
              <a:rPr lang="en-US" altLang="zh-TW" sz="2400" dirty="0" err="1"/>
              <a:t>np.concatenate</a:t>
            </a:r>
            <a:r>
              <a:rPr lang="en-US" altLang="zh-TW" sz="2400" dirty="0"/>
              <a:t>([</a:t>
            </a:r>
            <a:r>
              <a:rPr lang="en-US" altLang="zh-TW" sz="2400" dirty="0" err="1"/>
              <a:t>blastoise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venusaur</a:t>
            </a:r>
            <a:r>
              <a:rPr lang="en-US" altLang="zh-TW" sz="2400" dirty="0"/>
              <a:t>], axis=-1))</a:t>
            </a:r>
          </a:p>
          <a:p>
            <a:r>
              <a:rPr lang="en-US" altLang="zh-TW" sz="2400" dirty="0"/>
              <a:t>winner = '</a:t>
            </a:r>
            <a:r>
              <a:rPr lang="zh-TW" altLang="en-US" sz="2400" dirty="0"/>
              <a:t>水箭龜</a:t>
            </a:r>
            <a:r>
              <a:rPr lang="en-US" altLang="zh-TW" sz="2400" dirty="0"/>
              <a:t>' if 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 &lt; 0 else '</a:t>
            </a:r>
            <a:r>
              <a:rPr lang="zh-TW" altLang="en-US" sz="2400" dirty="0"/>
              <a:t>妙蛙花</a:t>
            </a:r>
            <a:r>
              <a:rPr lang="en-US" altLang="zh-TW" sz="2400" dirty="0"/>
              <a:t>'</a:t>
            </a:r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={}, {} </a:t>
            </a:r>
            <a:r>
              <a:rPr lang="zh-TW" altLang="en-US" sz="2400" dirty="0"/>
              <a:t>獲勝</a:t>
            </a:r>
            <a:r>
              <a:rPr lang="en-US" altLang="zh-TW" sz="2400" dirty="0"/>
              <a:t>".format(</a:t>
            </a:r>
            <a:r>
              <a:rPr lang="en-US" altLang="zh-TW" sz="2400" dirty="0" err="1"/>
              <a:t>pred</a:t>
            </a:r>
            <a:r>
              <a:rPr lang="en-US" altLang="zh-TW" sz="2400" dirty="0"/>
              <a:t>, winner))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寶可夢</a:t>
            </a:r>
            <a:r>
              <a:rPr lang="en-US" altLang="zh-TW" sz="3600" dirty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5430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84977F-7712-48E0-B628-5FE57F7FFCD2}"/>
              </a:ext>
            </a:extLst>
          </p:cNvPr>
          <p:cNvSpPr/>
          <p:nvPr/>
        </p:nvSpPr>
        <p:spPr>
          <a:xfrm>
            <a:off x="264451" y="243682"/>
            <a:ext cx="4551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/>
              <a:t>Pokemon</a:t>
            </a:r>
            <a:r>
              <a:rPr lang="en-US" altLang="zh-TW" sz="3600" b="1" dirty="0"/>
              <a:t> classification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ABA6CB-D899-4266-88D9-F9451A2E698D}"/>
              </a:ext>
            </a:extLst>
          </p:cNvPr>
          <p:cNvSpPr/>
          <p:nvPr/>
        </p:nvSpPr>
        <p:spPr>
          <a:xfrm>
            <a:off x="678896" y="1589103"/>
            <a:ext cx="82739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Name</a:t>
            </a:r>
            <a:r>
              <a:rPr lang="zh-TW" altLang="en-US" sz="2400" dirty="0"/>
              <a:t>：寶可夢名子</a:t>
            </a:r>
          </a:p>
          <a:p>
            <a:r>
              <a:rPr lang="en-US" altLang="zh-TW" sz="2400" dirty="0"/>
              <a:t>Type 1</a:t>
            </a:r>
            <a:r>
              <a:rPr lang="zh-TW" altLang="en-US" sz="2400" dirty="0"/>
              <a:t>：寶可夢的屬性</a:t>
            </a:r>
          </a:p>
          <a:p>
            <a:r>
              <a:rPr lang="en-US" altLang="zh-TW" sz="2400" dirty="0"/>
              <a:t>Type 2</a:t>
            </a:r>
            <a:r>
              <a:rPr lang="zh-TW" altLang="en-US" sz="2400" dirty="0"/>
              <a:t>：寶可夢的屬性</a:t>
            </a:r>
            <a:r>
              <a:rPr lang="en-US" altLang="zh-TW" sz="2400" dirty="0"/>
              <a:t>(</a:t>
            </a:r>
            <a:r>
              <a:rPr lang="zh-TW" altLang="en-US" sz="2400" dirty="0"/>
              <a:t>寶可夢可能擁有兩種屬性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HP</a:t>
            </a:r>
            <a:r>
              <a:rPr lang="zh-TW" altLang="en-US" sz="2400" dirty="0"/>
              <a:t>：生命值</a:t>
            </a:r>
          </a:p>
          <a:p>
            <a:r>
              <a:rPr lang="en-US" altLang="zh-TW" sz="2400" dirty="0"/>
              <a:t>Attack</a:t>
            </a:r>
            <a:r>
              <a:rPr lang="zh-TW" altLang="en-US" sz="2400" dirty="0"/>
              <a:t>：攻擊力</a:t>
            </a:r>
          </a:p>
          <a:p>
            <a:r>
              <a:rPr lang="en-US" altLang="zh-TW" sz="2400" dirty="0"/>
              <a:t>Defense</a:t>
            </a:r>
            <a:r>
              <a:rPr lang="zh-TW" altLang="en-US" sz="2400" dirty="0"/>
              <a:t>：守備力</a:t>
            </a:r>
          </a:p>
          <a:p>
            <a:r>
              <a:rPr lang="en-US" altLang="zh-TW" sz="2400" dirty="0"/>
              <a:t>Sp. </a:t>
            </a:r>
            <a:r>
              <a:rPr lang="en-US" altLang="zh-TW" sz="2400" dirty="0" err="1"/>
              <a:t>Atk</a:t>
            </a:r>
            <a:r>
              <a:rPr lang="zh-TW" altLang="en-US" sz="2400" dirty="0"/>
              <a:t>：特殊攻擊力</a:t>
            </a:r>
          </a:p>
          <a:p>
            <a:r>
              <a:rPr lang="en-US" altLang="zh-TW" sz="2400" dirty="0"/>
              <a:t>Sp. Def</a:t>
            </a:r>
            <a:r>
              <a:rPr lang="zh-TW" altLang="en-US" sz="2400" dirty="0"/>
              <a:t>：特殊防禦力</a:t>
            </a:r>
          </a:p>
          <a:p>
            <a:r>
              <a:rPr lang="en-US" altLang="zh-TW" sz="2400" dirty="0"/>
              <a:t>Speed</a:t>
            </a:r>
            <a:r>
              <a:rPr lang="zh-TW" altLang="en-US" sz="2400" dirty="0"/>
              <a:t>：速度</a:t>
            </a:r>
          </a:p>
          <a:p>
            <a:r>
              <a:rPr lang="en-US" altLang="zh-TW" sz="2400" dirty="0"/>
              <a:t>Generation</a:t>
            </a:r>
            <a:r>
              <a:rPr lang="zh-TW" altLang="en-US" sz="2400" dirty="0"/>
              <a:t>：進化階段</a:t>
            </a:r>
          </a:p>
          <a:p>
            <a:r>
              <a:rPr lang="en-US" altLang="zh-TW" sz="2400" dirty="0"/>
              <a:t>Legendary</a:t>
            </a:r>
            <a:r>
              <a:rPr lang="zh-TW" altLang="en-US" sz="2400" dirty="0"/>
              <a:t>：神獸 </a:t>
            </a:r>
            <a:r>
              <a:rPr lang="en-US" altLang="zh-TW" sz="2400" dirty="0"/>
              <a:t>(1=</a:t>
            </a:r>
            <a:r>
              <a:rPr lang="zh-TW" altLang="en-US" sz="2400" dirty="0"/>
              <a:t>神獸</a:t>
            </a:r>
            <a:r>
              <a:rPr lang="en-US" altLang="zh-TW" sz="2400" dirty="0"/>
              <a:t>, 0=</a:t>
            </a:r>
            <a:r>
              <a:rPr lang="zh-TW" altLang="en-US" sz="2400" dirty="0"/>
              <a:t>一般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0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pokemon_df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pokemon_df.set_index</a:t>
            </a:r>
            <a:r>
              <a:rPr lang="en-US" altLang="zh-TW" sz="2000" dirty="0"/>
              <a:t>("#")  # </a:t>
            </a:r>
            <a:r>
              <a:rPr lang="zh-TW" altLang="en-US" sz="2000" dirty="0"/>
              <a:t>將索引設定為</a:t>
            </a:r>
            <a:r>
              <a:rPr lang="en-US" altLang="zh-TW" sz="2000" dirty="0"/>
              <a:t>'#'</a:t>
            </a:r>
            <a:r>
              <a:rPr lang="zh-TW" altLang="en-US" sz="2000" dirty="0"/>
              <a:t>列</a:t>
            </a:r>
          </a:p>
          <a:p>
            <a:r>
              <a:rPr lang="en-US" altLang="zh-TW" sz="2000" dirty="0" err="1"/>
              <a:t>pokemon_df.head</a:t>
            </a:r>
            <a:r>
              <a:rPr lang="en-US" altLang="zh-TW" sz="2000" dirty="0"/>
              <a:t>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493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將</a:t>
            </a:r>
            <a:r>
              <a:rPr lang="en-US" altLang="zh-TW" sz="3600" dirty="0"/>
              <a:t>"#"</a:t>
            </a:r>
            <a:r>
              <a:rPr lang="zh-TW" altLang="en-US" sz="3600" dirty="0"/>
              <a:t>數據設定為索引值</a:t>
            </a:r>
          </a:p>
        </p:txBody>
      </p:sp>
    </p:spTree>
    <p:extLst>
      <p:ext uri="{BB962C8B-B14F-4D97-AF65-F5344CB8AC3E}">
        <p14:creationId xmlns:p14="http://schemas.microsoft.com/office/powerpoint/2010/main" val="14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F18FFC-1816-4921-8B84-A9BFB9350DEF}"/>
              </a:ext>
            </a:extLst>
          </p:cNvPr>
          <p:cNvSpPr/>
          <p:nvPr/>
        </p:nvSpPr>
        <p:spPr>
          <a:xfrm>
            <a:off x="577048" y="1539705"/>
            <a:ext cx="11265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combats_df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pd.read_csv</a:t>
            </a:r>
            <a:r>
              <a:rPr lang="en-US" altLang="zh-TW" sz="2000" dirty="0"/>
              <a:t>('./</a:t>
            </a:r>
            <a:r>
              <a:rPr lang="en-US" altLang="zh-TW" sz="2000" dirty="0" err="1"/>
              <a:t>pokemon</a:t>
            </a:r>
            <a:r>
              <a:rPr lang="en-US" altLang="zh-TW" sz="2000" dirty="0"/>
              <a:t>-challenge/combats.csv')  # </a:t>
            </a:r>
            <a:r>
              <a:rPr lang="zh-TW" altLang="en-US" sz="2000" dirty="0"/>
              <a:t>讀取對戰數據</a:t>
            </a:r>
          </a:p>
          <a:p>
            <a:r>
              <a:rPr lang="en-US" altLang="zh-TW" sz="2000" dirty="0" err="1"/>
              <a:t>combats_df.head</a:t>
            </a:r>
            <a:r>
              <a:rPr lang="en-US" altLang="zh-TW" sz="2000" dirty="0"/>
              <a:t>()  # </a:t>
            </a:r>
            <a:r>
              <a:rPr lang="zh-TW" altLang="en-US" sz="2000" dirty="0"/>
              <a:t>顯示頭</a:t>
            </a:r>
            <a:r>
              <a:rPr lang="en-US" altLang="zh-TW" sz="2000" dirty="0"/>
              <a:t>5</a:t>
            </a:r>
            <a:r>
              <a:rPr lang="zh-TW" altLang="en-US" sz="2000" dirty="0"/>
              <a:t>比資料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9ED253-921F-4CDB-BA7E-3F6EC8FDC379}"/>
              </a:ext>
            </a:extLst>
          </p:cNvPr>
          <p:cNvSpPr/>
          <p:nvPr/>
        </p:nvSpPr>
        <p:spPr>
          <a:xfrm>
            <a:off x="577048" y="43899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讀取寶可夢對戰數據</a:t>
            </a:r>
          </a:p>
        </p:txBody>
      </p:sp>
    </p:spTree>
    <p:extLst>
      <p:ext uri="{BB962C8B-B14F-4D97-AF65-F5344CB8AC3E}">
        <p14:creationId xmlns:p14="http://schemas.microsoft.com/office/powerpoint/2010/main" val="81730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231446-64EB-47F0-8752-E8AFEBC0317F}"/>
              </a:ext>
            </a:extLst>
          </p:cNvPr>
          <p:cNvSpPr/>
          <p:nvPr/>
        </p:nvSpPr>
        <p:spPr>
          <a:xfrm>
            <a:off x="-79899" y="-71021"/>
            <a:ext cx="12632924" cy="7182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/>
              <a:t>補齊缺失資料</a:t>
            </a:r>
          </a:p>
        </p:txBody>
      </p:sp>
    </p:spTree>
    <p:extLst>
      <p:ext uri="{BB962C8B-B14F-4D97-AF65-F5344CB8AC3E}">
        <p14:creationId xmlns:p14="http://schemas.microsoft.com/office/powerpoint/2010/main" val="54989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3455</Words>
  <Application>Microsoft Office PowerPoint</Application>
  <PresentationFormat>寬螢幕</PresentationFormat>
  <Paragraphs>285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Binary classification Pokemon classification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Pokemon classification</dc:title>
  <dc:creator>LIU_HAN-YING</dc:creator>
  <cp:lastModifiedBy>LIU_HAN-YING</cp:lastModifiedBy>
  <cp:revision>13</cp:revision>
  <dcterms:created xsi:type="dcterms:W3CDTF">2020-05-07T14:34:25Z</dcterms:created>
  <dcterms:modified xsi:type="dcterms:W3CDTF">2020-05-14T04:37:45Z</dcterms:modified>
</cp:coreProperties>
</file>