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64" r:id="rId3"/>
    <p:sldId id="268" r:id="rId4"/>
    <p:sldId id="263" r:id="rId5"/>
    <p:sldId id="262" r:id="rId6"/>
    <p:sldId id="269" r:id="rId7"/>
    <p:sldId id="260" r:id="rId8"/>
    <p:sldId id="270" r:id="rId9"/>
    <p:sldId id="271" r:id="rId10"/>
    <p:sldId id="272" r:id="rId11"/>
    <p:sldId id="274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315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39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750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5329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5972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080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741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016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01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01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204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58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24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76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97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58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12EE-E811-40AD-A73D-9C0B1BCD545B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6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512EE-E811-40AD-A73D-9C0B1BCD545B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15CDA-7012-46E7-80F0-6F14322DD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093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.com.cn/cssref/selector_enabled.asp" TargetMode="External"/><Relationship Id="rId3" Type="http://schemas.openxmlformats.org/officeDocument/2006/relationships/hyperlink" Target="https://www.w3school.com.cn/cssref/selector_nth-last-of-type.asp" TargetMode="External"/><Relationship Id="rId7" Type="http://schemas.openxmlformats.org/officeDocument/2006/relationships/hyperlink" Target="https://www.w3school.com.cn/cssref/selector_target.asp" TargetMode="External"/><Relationship Id="rId12" Type="http://schemas.openxmlformats.org/officeDocument/2006/relationships/hyperlink" Target="https://www.w3school.com.cn/cssref/selector_selection.asp" TargetMode="External"/><Relationship Id="rId2" Type="http://schemas.openxmlformats.org/officeDocument/2006/relationships/hyperlink" Target="https://www.w3school.com.cn/cssref/selector_nth-of-typ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.com.cn/cssref/selector_empty.asp" TargetMode="External"/><Relationship Id="rId11" Type="http://schemas.openxmlformats.org/officeDocument/2006/relationships/hyperlink" Target="https://www.w3school.com.cn/cssref/selector_not.asp" TargetMode="External"/><Relationship Id="rId5" Type="http://schemas.openxmlformats.org/officeDocument/2006/relationships/hyperlink" Target="https://www.w3school.com.cn/cssref/selector_root.asp" TargetMode="External"/><Relationship Id="rId10" Type="http://schemas.openxmlformats.org/officeDocument/2006/relationships/hyperlink" Target="https://www.w3school.com.cn/cssref/selector_checked.asp" TargetMode="External"/><Relationship Id="rId4" Type="http://schemas.openxmlformats.org/officeDocument/2006/relationships/hyperlink" Target="https://www.w3school.com.cn/cssref/selector_last-child.asp" TargetMode="External"/><Relationship Id="rId9" Type="http://schemas.openxmlformats.org/officeDocument/2006/relationships/hyperlink" Target="https://www.w3school.com.cn/cssref/selector_disabled.asp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.com.cn/cssref/selector_first-line.asp" TargetMode="External"/><Relationship Id="rId13" Type="http://schemas.openxmlformats.org/officeDocument/2006/relationships/hyperlink" Target="https://www.w3school.com.cn/cssref/selector_element_comma.asp" TargetMode="External"/><Relationship Id="rId3" Type="http://schemas.openxmlformats.org/officeDocument/2006/relationships/hyperlink" Target="https://www.w3school.com.cn/cssref/selector_visited.asp" TargetMode="External"/><Relationship Id="rId7" Type="http://schemas.openxmlformats.org/officeDocument/2006/relationships/hyperlink" Target="https://www.w3school.com.cn/cssref/selector_first-letter.asp" TargetMode="External"/><Relationship Id="rId12" Type="http://schemas.openxmlformats.org/officeDocument/2006/relationships/hyperlink" Target="https://www.w3school.com.cn/cssref/selector_element.asp" TargetMode="External"/><Relationship Id="rId2" Type="http://schemas.openxmlformats.org/officeDocument/2006/relationships/hyperlink" Target="https://www.w3school.com.cn/cssref/selector_link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.com.cn/cssref/selector_focus.asp" TargetMode="External"/><Relationship Id="rId11" Type="http://schemas.openxmlformats.org/officeDocument/2006/relationships/hyperlink" Target="https://www.w3school.com.cn/cssref/selector_all.asp" TargetMode="External"/><Relationship Id="rId5" Type="http://schemas.openxmlformats.org/officeDocument/2006/relationships/hyperlink" Target="https://www.w3school.com.cn/cssref/selector_hover.asp" TargetMode="External"/><Relationship Id="rId10" Type="http://schemas.openxmlformats.org/officeDocument/2006/relationships/hyperlink" Target="https://www.w3school.com.cn/cssref/selector_id.asp" TargetMode="External"/><Relationship Id="rId4" Type="http://schemas.openxmlformats.org/officeDocument/2006/relationships/hyperlink" Target="https://www.w3school.com.cn/cssref/selector_active.asp" TargetMode="External"/><Relationship Id="rId9" Type="http://schemas.openxmlformats.org/officeDocument/2006/relationships/hyperlink" Target="https://www.w3school.com.cn/cssref/selector_class.asp" TargetMode="External"/><Relationship Id="rId14" Type="http://schemas.openxmlformats.org/officeDocument/2006/relationships/hyperlink" Target="https://www.w3school.com.cn/cssref/selector_element_element.asp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.com.cn/cssref/selector_attribute_value_start.asp" TargetMode="External"/><Relationship Id="rId13" Type="http://schemas.openxmlformats.org/officeDocument/2006/relationships/hyperlink" Target="https://www.w3school.com.cn/cssref/selector_lang.asp" TargetMode="External"/><Relationship Id="rId3" Type="http://schemas.openxmlformats.org/officeDocument/2006/relationships/hyperlink" Target="https://www.w3school.com.cn/cssref/selector_element_gt.asp" TargetMode="External"/><Relationship Id="rId7" Type="http://schemas.openxmlformats.org/officeDocument/2006/relationships/hyperlink" Target="https://www.w3school.com.cn/cssref/selector_attribute_value_contain.asp" TargetMode="External"/><Relationship Id="rId12" Type="http://schemas.openxmlformats.org/officeDocument/2006/relationships/hyperlink" Target="https://www.w3school.com.cn/cssref/selector_after.asp" TargetMode="External"/><Relationship Id="rId2" Type="http://schemas.openxmlformats.org/officeDocument/2006/relationships/hyperlink" Target="https://www.w3school.com.cn/cssref/selector_all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.com.cn/cssref/selector_attribute_value.asp" TargetMode="External"/><Relationship Id="rId11" Type="http://schemas.openxmlformats.org/officeDocument/2006/relationships/hyperlink" Target="https://www.w3school.com.cn/cssref/selector_before.asp" TargetMode="External"/><Relationship Id="rId5" Type="http://schemas.openxmlformats.org/officeDocument/2006/relationships/hyperlink" Target="https://www.w3school.com.cn/cssref/selector_attribute.asp" TargetMode="External"/><Relationship Id="rId10" Type="http://schemas.openxmlformats.org/officeDocument/2006/relationships/hyperlink" Target="https://www.w3school.com.cn/cssref/selector_first-child.asp" TargetMode="External"/><Relationship Id="rId4" Type="http://schemas.openxmlformats.org/officeDocument/2006/relationships/hyperlink" Target="https://www.w3school.com.cn/cssref/selector_element_plus.asp" TargetMode="External"/><Relationship Id="rId9" Type="http://schemas.openxmlformats.org/officeDocument/2006/relationships/hyperlink" Target="https://www.w3school.com.cn/cssref/selector_focus.asp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.com.cn/cssref/selector_only-of-type.asp" TargetMode="External"/><Relationship Id="rId3" Type="http://schemas.openxmlformats.org/officeDocument/2006/relationships/hyperlink" Target="https://www.w3school.com.cn/cssref/selector_attr_begin.asp" TargetMode="External"/><Relationship Id="rId7" Type="http://schemas.openxmlformats.org/officeDocument/2006/relationships/hyperlink" Target="https://www.w3school.com.cn/cssref/selector_last-of-type.asp" TargetMode="External"/><Relationship Id="rId2" Type="http://schemas.openxmlformats.org/officeDocument/2006/relationships/hyperlink" Target="https://www.w3school.com.cn/cssref/selector_gen_sibling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.com.cn/cssref/selector_first-of-type.asp" TargetMode="External"/><Relationship Id="rId11" Type="http://schemas.openxmlformats.org/officeDocument/2006/relationships/hyperlink" Target="https://www.w3school.com.cn/cssref/selector_nth-last-child.asp" TargetMode="External"/><Relationship Id="rId5" Type="http://schemas.openxmlformats.org/officeDocument/2006/relationships/hyperlink" Target="https://www.w3school.com.cn/cssref/selector_attr_contain.asp" TargetMode="External"/><Relationship Id="rId10" Type="http://schemas.openxmlformats.org/officeDocument/2006/relationships/hyperlink" Target="https://www.w3school.com.cn/cssref/selector_nth-child.asp" TargetMode="External"/><Relationship Id="rId4" Type="http://schemas.openxmlformats.org/officeDocument/2006/relationships/hyperlink" Target="https://www.w3school.com.cn/cssref/selector_attr_end.asp" TargetMode="External"/><Relationship Id="rId9" Type="http://schemas.openxmlformats.org/officeDocument/2006/relationships/hyperlink" Target="https://www.w3school.com.cn/cssref/selector_only-child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99392-89FF-474A-80E1-BC914B762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8088" y="2006082"/>
            <a:ext cx="6077339" cy="1000028"/>
          </a:xfrm>
        </p:spPr>
        <p:txBody>
          <a:bodyPr>
            <a:normAutofit/>
          </a:bodyPr>
          <a:lstStyle/>
          <a:p>
            <a:r>
              <a:rPr lang="en-US" altLang="zh-TW" dirty="0"/>
              <a:t>HTML</a:t>
            </a:r>
            <a:r>
              <a:rPr lang="zh-TW" altLang="en-US" dirty="0"/>
              <a:t>網頁爬蟲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DC2E142-C893-4EFB-BDB9-A86DA83E5F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指導恩師</a:t>
            </a:r>
            <a:r>
              <a:rPr lang="en-US" altLang="zh-TW" sz="2400" dirty="0"/>
              <a:t>:</a:t>
            </a:r>
            <a:r>
              <a:rPr lang="zh-TW" altLang="en-US" sz="2400"/>
              <a:t>曾龍</a:t>
            </a:r>
            <a:endParaRPr lang="en-US" altLang="zh-TW" sz="2400" dirty="0"/>
          </a:p>
          <a:p>
            <a:r>
              <a:rPr lang="zh-TW" altLang="en-US" sz="2400" dirty="0"/>
              <a:t>報告人</a:t>
            </a:r>
            <a:r>
              <a:rPr lang="en-US" altLang="zh-TW" sz="2400" dirty="0"/>
              <a:t>:</a:t>
            </a:r>
            <a:r>
              <a:rPr lang="zh-TW" altLang="en-US" sz="2400" dirty="0"/>
              <a:t>劉翰穎</a:t>
            </a:r>
          </a:p>
        </p:txBody>
      </p:sp>
    </p:spTree>
    <p:extLst>
      <p:ext uri="{BB962C8B-B14F-4D97-AF65-F5344CB8AC3E}">
        <p14:creationId xmlns:p14="http://schemas.microsoft.com/office/powerpoint/2010/main" val="1593090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45E2F1-BE5F-4CDC-B29E-F613B804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DEDCB070-6F8D-4930-87CA-4D0DFBDE5C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2499208"/>
              </p:ext>
            </p:extLst>
          </p:nvPr>
        </p:nvGraphicFramePr>
        <p:xfrm>
          <a:off x="120441" y="2086622"/>
          <a:ext cx="1194046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7891">
                  <a:extLst>
                    <a:ext uri="{9D8B030D-6E8A-4147-A177-3AD203B41FA5}">
                      <a16:colId xmlns:a16="http://schemas.microsoft.com/office/drawing/2014/main" val="2625956715"/>
                    </a:ext>
                  </a:extLst>
                </a:gridCol>
                <a:gridCol w="2760955">
                  <a:extLst>
                    <a:ext uri="{9D8B030D-6E8A-4147-A177-3AD203B41FA5}">
                      <a16:colId xmlns:a16="http://schemas.microsoft.com/office/drawing/2014/main" val="145516622"/>
                    </a:ext>
                  </a:extLst>
                </a:gridCol>
                <a:gridCol w="6631622">
                  <a:extLst>
                    <a:ext uri="{9D8B030D-6E8A-4147-A177-3AD203B41FA5}">
                      <a16:colId xmlns:a16="http://schemas.microsoft.com/office/drawing/2014/main" val="1715652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2" tooltip="CSS :nth-of-type(n) 选择器"/>
                        </a:rPr>
                        <a:t>:nth-of-type(</a:t>
                      </a:r>
                      <a:r>
                        <a:rPr lang="en-US" i="1">
                          <a:hlinkClick r:id="rId2" tooltip="CSS :nth-of-type(n) 选择器"/>
                        </a:rPr>
                        <a:t>n</a:t>
                      </a:r>
                      <a:r>
                        <a:rPr lang="en-US">
                          <a:hlinkClick r:id="rId2" tooltip="CSS :nth-of-type(n) 选择器"/>
                        </a:rPr>
                        <a:t>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p:nth-of-type(2)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选择属于其父元素第二个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元素的每个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2390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3" tooltip="CSS :nth-last-of-type(n) 选择器"/>
                        </a:rPr>
                        <a:t>:nth-last-of-type(</a:t>
                      </a:r>
                      <a:r>
                        <a:rPr lang="en-US" i="1">
                          <a:hlinkClick r:id="rId3" tooltip="CSS :nth-last-of-type(n) 选择器"/>
                        </a:rPr>
                        <a:t>n</a:t>
                      </a:r>
                      <a:r>
                        <a:rPr lang="en-US">
                          <a:hlinkClick r:id="rId3" tooltip="CSS :nth-last-of-type(n) 选择器"/>
                        </a:rPr>
                        <a:t>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p:nth-last-of-type(2)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同上，但是从最后一个子元素开始计数。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700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4" tooltip="CSS :last-child 选择器"/>
                        </a:rPr>
                        <a:t>:last-child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p:last-child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选择属于其父元素最后一个子元素每个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584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5" tooltip="CSS :root 选择器"/>
                        </a:rPr>
                        <a:t>:root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:root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选择文档的根元素。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372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6" tooltip="CSS :empty 选择器"/>
                        </a:rPr>
                        <a:t>:empty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p:empty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选择没有子元素的每个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元素（包括文本节点）。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395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7" tooltip="CSS :target 选择器"/>
                        </a:rPr>
                        <a:t>:target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#news:target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选择当前活动的 </a:t>
                      </a:r>
                      <a:r>
                        <a:rPr lang="en-US" altLang="zh-CN"/>
                        <a:t>#news 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7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8" tooltip="CSS :enabled 选择器"/>
                        </a:rPr>
                        <a:t>:enabled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input:enabled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选择每个启用的 </a:t>
                      </a:r>
                      <a:r>
                        <a:rPr lang="en-US" altLang="zh-CN"/>
                        <a:t>&lt;input&gt; 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1325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9" tooltip="CSS :disabled 选择器"/>
                        </a:rPr>
                        <a:t>:disabled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input:disabled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选择每个禁用的 </a:t>
                      </a:r>
                      <a:r>
                        <a:rPr lang="en-US" altLang="zh-CN" dirty="0"/>
                        <a:t>&lt;input&gt; </a:t>
                      </a:r>
                      <a:r>
                        <a:rPr lang="zh-CN" altLang="en-US" dirty="0"/>
                        <a:t>元素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80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10" tooltip="CSS :checked 选择器"/>
                        </a:rPr>
                        <a:t>:checked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input:checked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选择每个被选中的 </a:t>
                      </a:r>
                      <a:r>
                        <a:rPr lang="en-US" altLang="zh-CN"/>
                        <a:t>&lt;input&gt; 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066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11" tooltip="CSS :not(selector) 选择器"/>
                        </a:rPr>
                        <a:t>:not(</a:t>
                      </a:r>
                      <a:r>
                        <a:rPr lang="en-US" i="1">
                          <a:hlinkClick r:id="rId11" tooltip="CSS :not(selector) 选择器"/>
                        </a:rPr>
                        <a:t>selector</a:t>
                      </a:r>
                      <a:r>
                        <a:rPr lang="en-US">
                          <a:hlinkClick r:id="rId11" tooltip="CSS :not(selector) 选择器"/>
                        </a:rPr>
                        <a:t>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:not(p)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选择非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元素的每个元素。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97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12" tooltip="CSS ::selection 选择器"/>
                        </a:rPr>
                        <a:t>::selection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::selection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选择被用户选取的元素部分。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749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292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45E2F1-BE5F-4CDC-B29E-F613B804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requests regular expression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B9B6D8-4C43-4FC0-9FA8-B1337FE28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字元集</a:t>
            </a:r>
            <a:endParaRPr lang="en-US" altLang="zh-TW" b="1" dirty="0"/>
          </a:p>
          <a:p>
            <a:r>
              <a:rPr lang="en-US" altLang="zh-TW" b="1" dirty="0"/>
              <a:t>Escape </a:t>
            </a:r>
            <a:r>
              <a:rPr lang="zh-TW" altLang="en-US" b="1" dirty="0"/>
              <a:t>逸出字串</a:t>
            </a:r>
            <a:endParaRPr lang="en-US" altLang="zh-TW" b="1" dirty="0"/>
          </a:p>
          <a:p>
            <a:r>
              <a:rPr lang="zh-TW" altLang="en-US" b="1" dirty="0"/>
              <a:t>比較字元</a:t>
            </a:r>
            <a:endParaRPr lang="en-US" altLang="zh-TW" b="1" dirty="0"/>
          </a:p>
          <a:p>
            <a:r>
              <a:rPr lang="zh-TW" altLang="en-US" b="1" dirty="0"/>
              <a:t>範本字串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6D03A12-7AED-4CBE-AD99-148E00143759}"/>
              </a:ext>
            </a:extLst>
          </p:cNvPr>
          <p:cNvSpPr/>
          <p:nvPr/>
        </p:nvSpPr>
        <p:spPr>
          <a:xfrm>
            <a:off x="837460" y="6248400"/>
            <a:ext cx="10430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https://www.datacamp.com/community/tutorials/python-regular-expression-tutorial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7017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45E2F1-BE5F-4CDC-B29E-F613B804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B9B6D8-4C43-4FC0-9FA8-B1337FE28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向下走訪</a:t>
            </a:r>
            <a:r>
              <a:rPr lang="en-US" altLang="zh-TW" dirty="0"/>
              <a:t>:&lt;div&gt;</a:t>
            </a:r>
            <a:r>
              <a:rPr lang="zh-TW" altLang="en-US" dirty="0"/>
              <a:t>→</a:t>
            </a:r>
            <a:r>
              <a:rPr lang="en-US" altLang="zh-TW" dirty="0"/>
              <a:t>&lt;div&gt;</a:t>
            </a:r>
            <a:r>
              <a:rPr lang="zh-TW" altLang="en-US" dirty="0"/>
              <a:t> → </a:t>
            </a:r>
            <a:r>
              <a:rPr lang="en-US" altLang="zh-TW" dirty="0"/>
              <a:t>&lt;p&gt;</a:t>
            </a:r>
            <a:r>
              <a:rPr lang="zh-TW" altLang="en-US" dirty="0"/>
              <a:t> → </a:t>
            </a:r>
            <a:r>
              <a:rPr lang="en-US" altLang="zh-TW" dirty="0"/>
              <a:t>&lt;a&gt;</a:t>
            </a:r>
          </a:p>
          <a:p>
            <a:pPr marL="0" indent="0">
              <a:buNone/>
            </a:pPr>
            <a:r>
              <a:rPr lang="zh-TW" altLang="en-US" dirty="0"/>
              <a:t>向上走訪</a:t>
            </a:r>
            <a:r>
              <a:rPr lang="en-US" altLang="zh-TW" dirty="0"/>
              <a:t>:&lt;li&gt;</a:t>
            </a:r>
            <a:r>
              <a:rPr lang="zh-TW" altLang="en-US" dirty="0"/>
              <a:t> →</a:t>
            </a:r>
            <a:r>
              <a:rPr lang="en-US" altLang="zh-TW" dirty="0"/>
              <a:t>&lt;ul&gt;</a:t>
            </a:r>
            <a:r>
              <a:rPr lang="zh-TW" altLang="en-US" dirty="0"/>
              <a:t> →</a:t>
            </a:r>
            <a:r>
              <a:rPr lang="en-US" altLang="zh-TW" dirty="0"/>
              <a:t>&lt;div&gt;</a:t>
            </a:r>
            <a:r>
              <a:rPr lang="zh-TW" altLang="en-US" dirty="0"/>
              <a:t> →</a:t>
            </a:r>
            <a:r>
              <a:rPr lang="en-US" altLang="zh-TW" dirty="0"/>
              <a:t>&lt;div&gt;</a:t>
            </a:r>
          </a:p>
          <a:p>
            <a:pPr marL="0" indent="0">
              <a:buNone/>
            </a:pPr>
            <a:r>
              <a:rPr lang="zh-TW" altLang="en-US" dirty="0"/>
              <a:t>兄弟走訪</a:t>
            </a:r>
            <a:r>
              <a:rPr lang="en-US" altLang="zh-TW" dirty="0"/>
              <a:t>:&lt;ul&gt;</a:t>
            </a:r>
            <a:r>
              <a:rPr lang="zh-TW" altLang="en-US" dirty="0"/>
              <a:t>的</a:t>
            </a:r>
            <a:r>
              <a:rPr lang="en-US" altLang="zh-TW" dirty="0"/>
              <a:t>&lt;li&gt;</a:t>
            </a:r>
            <a:r>
              <a:rPr lang="zh-TW" altLang="en-US" dirty="0"/>
              <a:t>標籤同層，</a:t>
            </a:r>
            <a:r>
              <a:rPr lang="en-US" altLang="zh-TW" dirty="0"/>
              <a:t>&lt;li&gt;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r>
              <a:rPr lang="zh-TW" altLang="en-US" dirty="0"/>
              <a:t> → </a:t>
            </a:r>
            <a:r>
              <a:rPr lang="en-US" altLang="zh-TW" dirty="0"/>
              <a:t>&lt;li&gt; 1 or &lt;li&gt;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r>
              <a:rPr lang="zh-TW" altLang="en-US" dirty="0"/>
              <a:t> → </a:t>
            </a:r>
            <a:r>
              <a:rPr lang="en-US" altLang="zh-TW" dirty="0"/>
              <a:t>&lt;li&gt; 3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8E97636-5C8D-41C0-8394-BF1B527DB4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89" t="28228" r="14647" b="16764"/>
          <a:stretch/>
        </p:blipFill>
        <p:spPr>
          <a:xfrm>
            <a:off x="5513030" y="3953444"/>
            <a:ext cx="6565631" cy="272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2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712547-7692-41AB-88CA-A3F78308C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99FE78-701D-41F0-AB97-EC3C7E93BC7F}"/>
              </a:ext>
            </a:extLst>
          </p:cNvPr>
          <p:cNvSpPr/>
          <p:nvPr/>
        </p:nvSpPr>
        <p:spPr>
          <a:xfrm>
            <a:off x="641824" y="2422412"/>
            <a:ext cx="4763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requests.get</a:t>
            </a:r>
            <a:r>
              <a:rPr lang="en-US" altLang="zh-TW" dirty="0"/>
              <a:t>(</a:t>
            </a:r>
            <a:r>
              <a:rPr lang="en-US" altLang="zh-TW" i="1" dirty="0" err="1"/>
              <a:t>url</a:t>
            </a:r>
            <a:r>
              <a:rPr lang="en-US" altLang="zh-TW" dirty="0"/>
              <a:t>, params={</a:t>
            </a:r>
            <a:r>
              <a:rPr lang="en-US" altLang="zh-TW" i="1" dirty="0"/>
              <a:t>key</a:t>
            </a:r>
            <a:r>
              <a:rPr lang="en-US" altLang="zh-TW" dirty="0"/>
              <a:t>: </a:t>
            </a:r>
            <a:r>
              <a:rPr lang="en-US" altLang="zh-TW" i="1" dirty="0"/>
              <a:t>value</a:t>
            </a:r>
            <a:r>
              <a:rPr lang="en-US" altLang="zh-TW" dirty="0"/>
              <a:t>}, </a:t>
            </a:r>
            <a:r>
              <a:rPr lang="en-US" altLang="zh-TW" i="1" dirty="0" err="1"/>
              <a:t>args</a:t>
            </a:r>
            <a:r>
              <a:rPr lang="en-US" altLang="zh-TW" dirty="0"/>
              <a:t>)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78ABC46-D2B3-44B4-BDEC-E5BBA77D44E1}"/>
              </a:ext>
            </a:extLst>
          </p:cNvPr>
          <p:cNvSpPr/>
          <p:nvPr/>
        </p:nvSpPr>
        <p:spPr>
          <a:xfrm>
            <a:off x="641824" y="1679729"/>
            <a:ext cx="3432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HTTP</a:t>
            </a:r>
            <a:r>
              <a:rPr lang="zh-TW" altLang="en-US" b="1" dirty="0"/>
              <a:t>請求方法</a:t>
            </a:r>
            <a:r>
              <a:rPr lang="en-US" altLang="zh-TW" b="1" dirty="0"/>
              <a:t>GET()</a:t>
            </a:r>
            <a:r>
              <a:rPr lang="zh-TW" altLang="en-US" b="1" dirty="0"/>
              <a:t>    </a:t>
            </a:r>
            <a:r>
              <a:rPr lang="en-US" altLang="zh-TW" b="1" dirty="0"/>
              <a:t>POST()</a:t>
            </a:r>
            <a:endParaRPr lang="zh-TW" altLang="en-US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954AC9-8863-4601-AD52-C205F428115D}"/>
              </a:ext>
            </a:extLst>
          </p:cNvPr>
          <p:cNvSpPr/>
          <p:nvPr/>
        </p:nvSpPr>
        <p:spPr>
          <a:xfrm>
            <a:off x="641824" y="374309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/>
              <a:t>requests.post</a:t>
            </a:r>
            <a:r>
              <a:rPr lang="en-US" altLang="zh-TW" dirty="0"/>
              <a:t>(</a:t>
            </a:r>
            <a:r>
              <a:rPr lang="en-US" altLang="zh-TW" i="1" dirty="0" err="1"/>
              <a:t>url</a:t>
            </a:r>
            <a:r>
              <a:rPr lang="en-US" altLang="zh-TW" dirty="0"/>
              <a:t>, data={</a:t>
            </a:r>
            <a:r>
              <a:rPr lang="en-US" altLang="zh-TW" i="1" dirty="0"/>
              <a:t>key</a:t>
            </a:r>
            <a:r>
              <a:rPr lang="en-US" altLang="zh-TW" dirty="0"/>
              <a:t>: </a:t>
            </a:r>
            <a:r>
              <a:rPr lang="en-US" altLang="zh-TW" i="1" dirty="0"/>
              <a:t>value</a:t>
            </a:r>
            <a:r>
              <a:rPr lang="en-US" altLang="zh-TW" dirty="0"/>
              <a:t>}, json={</a:t>
            </a:r>
            <a:r>
              <a:rPr lang="en-US" altLang="zh-TW" i="1" dirty="0"/>
              <a:t>key</a:t>
            </a:r>
            <a:r>
              <a:rPr lang="en-US" altLang="zh-TW" dirty="0"/>
              <a:t>: </a:t>
            </a:r>
            <a:r>
              <a:rPr lang="en-US" altLang="zh-TW" i="1" dirty="0"/>
              <a:t>value</a:t>
            </a:r>
            <a:r>
              <a:rPr lang="en-US" altLang="zh-TW" dirty="0"/>
              <a:t>}, </a:t>
            </a:r>
            <a:r>
              <a:rPr lang="en-US" altLang="zh-TW" i="1" dirty="0" err="1"/>
              <a:t>args</a:t>
            </a:r>
            <a:r>
              <a:rPr lang="en-US" altLang="zh-TW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654517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D39E80B-2A16-4039-AC49-C492C0ACB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78" y="203856"/>
            <a:ext cx="5434612" cy="212879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D802FEE-5581-4904-AA5A-B5B951D6C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644" y="3029549"/>
            <a:ext cx="6154923" cy="265279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624CD31-ACC4-4BB1-AA0F-5F9E14BEF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644" y="203856"/>
            <a:ext cx="5829805" cy="237764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967E853-8096-4112-9543-61EBD0F0CE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078" y="2893181"/>
            <a:ext cx="5227773" cy="278916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2805CDF-1893-449C-A57A-6FE8EAFD02D0}"/>
              </a:ext>
            </a:extLst>
          </p:cNvPr>
          <p:cNvSpPr/>
          <p:nvPr/>
        </p:nvSpPr>
        <p:spPr>
          <a:xfrm>
            <a:off x="541538" y="5707693"/>
            <a:ext cx="112391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使用</a:t>
            </a:r>
            <a:r>
              <a:rPr lang="en-US" altLang="zh-TW" dirty="0"/>
              <a:t>POST</a:t>
            </a:r>
            <a:r>
              <a:rPr lang="zh-TW" altLang="en-US" dirty="0"/>
              <a:t>請求回應</a:t>
            </a:r>
            <a:r>
              <a:rPr lang="en-US" altLang="zh-TW" dirty="0"/>
              <a:t>(</a:t>
            </a:r>
            <a:r>
              <a:rPr lang="zh-TW" altLang="en-US" dirty="0"/>
              <a:t>https://www.google.com/url?sa=t&amp;rct=j&amp;q=&amp;esrc=s&amp;source=web&amp;cd=3&amp;cad=rja&amp;uact=8&amp;ved=2ahUKEwiEjPLMrZLpAhWzyosBHen6DmAQFjACegQIAxAB&amp;url=https%3A%2F%2Fzwindr.blogspot.com%2F2016%2F08%2Fpython-requests.html&amp;usg=AOvVaw0v0pTjqKhmVntG_mpeuWBg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040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3C01F8-940E-4B8B-9D17-EF11ED43D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資料擷取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9CDCE7-0240-4ABF-B151-291228D8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90A12A4-03E8-490B-9748-99AD7B8F0799}"/>
              </a:ext>
            </a:extLst>
          </p:cNvPr>
          <p:cNvSpPr/>
          <p:nvPr/>
        </p:nvSpPr>
        <p:spPr>
          <a:xfrm>
            <a:off x="3707021" y="1935921"/>
            <a:ext cx="4944862" cy="2396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HTML</a:t>
            </a:r>
            <a:endParaRPr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2BEE2728-402A-4260-96E7-0EC9C3977FF4}"/>
              </a:ext>
            </a:extLst>
          </p:cNvPr>
          <p:cNvSpPr/>
          <p:nvPr/>
        </p:nvSpPr>
        <p:spPr>
          <a:xfrm>
            <a:off x="2809783" y="5367808"/>
            <a:ext cx="1571347" cy="103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FIND()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2CB9468B-190F-4D86-9E12-0A83422BBB47}"/>
              </a:ext>
            </a:extLst>
          </p:cNvPr>
          <p:cNvSpPr/>
          <p:nvPr/>
        </p:nvSpPr>
        <p:spPr>
          <a:xfrm>
            <a:off x="5393778" y="5367808"/>
            <a:ext cx="1571347" cy="103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CSS</a:t>
            </a:r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8AB5DB7-5315-4854-867A-3B8799F80F58}"/>
              </a:ext>
            </a:extLst>
          </p:cNvPr>
          <p:cNvSpPr/>
          <p:nvPr/>
        </p:nvSpPr>
        <p:spPr>
          <a:xfrm>
            <a:off x="7754645" y="5367808"/>
            <a:ext cx="1571347" cy="1038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Regular Expression</a:t>
            </a:r>
            <a:endParaRPr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C3E23072-9A90-4A49-9F10-8DA447682BA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595457" y="4332891"/>
            <a:ext cx="2583995" cy="1034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F62CB29E-FECB-42FA-8EEC-52523C02DF36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179452" y="4332891"/>
            <a:ext cx="0" cy="1034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C87CA0F8-EDE7-4172-AA24-891B431A7DA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179451" y="4332891"/>
            <a:ext cx="2360868" cy="1034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683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A138A9-2452-4C3E-A03A-207BA6F9A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Find()</a:t>
            </a:r>
            <a:r>
              <a:rPr lang="zh-TW" altLang="en-US" dirty="0"/>
              <a:t>搜尋</a:t>
            </a:r>
            <a:r>
              <a:rPr lang="en-US" altLang="zh-TW" dirty="0"/>
              <a:t>HTML</a:t>
            </a:r>
            <a:r>
              <a:rPr lang="zh-TW" altLang="en-US" dirty="0"/>
              <a:t>網頁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1F12E3-0938-45FA-8746-297057FB9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Find(</a:t>
            </a:r>
            <a:r>
              <a:rPr lang="en-US" altLang="zh-TW" dirty="0" err="1"/>
              <a:t>name,attribute,recursive,text</a:t>
            </a:r>
            <a:r>
              <a:rPr lang="en-US" altLang="zh-TW" dirty="0"/>
              <a:t>,**</a:t>
            </a:r>
            <a:r>
              <a:rPr lang="en-US" altLang="zh-TW" dirty="0" err="1"/>
              <a:t>kwkargs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Find_all</a:t>
            </a:r>
            <a:r>
              <a:rPr lang="en-US" altLang="zh-TW" dirty="0"/>
              <a:t>(</a:t>
            </a:r>
            <a:r>
              <a:rPr lang="en-US" altLang="zh-TW" dirty="0" err="1"/>
              <a:t>name,attribute,recursive,text,limit</a:t>
            </a:r>
            <a:r>
              <a:rPr lang="en-US" altLang="zh-TW" dirty="0"/>
              <a:t>,**</a:t>
            </a:r>
            <a:r>
              <a:rPr lang="en-US" altLang="zh-TW" dirty="0" err="1"/>
              <a:t>kwkargs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8A607F3-8828-4DFE-AE12-77DA5DC03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891" y="3552176"/>
            <a:ext cx="4844057" cy="319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22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53CC74-61EE-41C1-A255-78ED690AC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 Selector</a:t>
            </a:r>
            <a:r>
              <a:rPr lang="zh-TW" altLang="en-US" dirty="0"/>
              <a:t>搜尋</a:t>
            </a:r>
            <a:r>
              <a:rPr lang="en-US" altLang="zh-TW" dirty="0"/>
              <a:t>HTML</a:t>
            </a:r>
            <a:r>
              <a:rPr lang="zh-TW" altLang="en-US" dirty="0"/>
              <a:t>網頁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2A4B7B-144A-4D8F-938A-52FB66F57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Select()</a:t>
            </a:r>
          </a:p>
          <a:p>
            <a:pPr marL="0" indent="0">
              <a:buNone/>
            </a:pPr>
            <a:r>
              <a:rPr lang="en-US" altLang="zh-TW" dirty="0" err="1"/>
              <a:t>Select_One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A14B6DC-89BF-417A-B472-8339B903E315}"/>
              </a:ext>
            </a:extLst>
          </p:cNvPr>
          <p:cNvSpPr txBox="1">
            <a:spLocks/>
          </p:cNvSpPr>
          <p:nvPr/>
        </p:nvSpPr>
        <p:spPr>
          <a:xfrm>
            <a:off x="98836" y="6018244"/>
            <a:ext cx="7692225" cy="8397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CSS LEVEL</a:t>
            </a:r>
            <a:r>
              <a:rPr lang="zh-TW" altLang="en-US" dirty="0"/>
              <a:t>選擇器</a:t>
            </a:r>
            <a:endParaRPr lang="en-US" altLang="zh-TW" dirty="0"/>
          </a:p>
          <a:p>
            <a:r>
              <a:rPr lang="en-US" altLang="zh-TW" dirty="0"/>
              <a:t>https://www.w3school.com.cn/cssref/css_selectors.asp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0504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4656E9-78F9-4CDE-80FD-9A117873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228159"/>
            <a:ext cx="10353761" cy="1326321"/>
          </a:xfrm>
        </p:spPr>
        <p:txBody>
          <a:bodyPr/>
          <a:lstStyle/>
          <a:p>
            <a:r>
              <a:rPr lang="en-US" altLang="zh-TW" dirty="0"/>
              <a:t>CSS Selector </a:t>
            </a:r>
            <a:r>
              <a:rPr lang="zh-TW" altLang="en-US" dirty="0"/>
              <a:t>搜尋 </a:t>
            </a:r>
            <a:r>
              <a:rPr lang="en-US" altLang="zh-TW" dirty="0"/>
              <a:t>HTML</a:t>
            </a:r>
            <a:r>
              <a:rPr lang="zh-TW" altLang="en-US" dirty="0"/>
              <a:t>網頁</a:t>
            </a:r>
            <a:br>
              <a:rPr lang="en-US" altLang="zh-TW" dirty="0"/>
            </a:br>
            <a:r>
              <a:rPr lang="en-US" altLang="zh-TW" dirty="0"/>
              <a:t>CSS LEVEL 1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8BE1CB50-E095-46E7-A48B-2535E16F28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229747"/>
              </p:ext>
            </p:extLst>
          </p:nvPr>
        </p:nvGraphicFramePr>
        <p:xfrm>
          <a:off x="214541" y="1344964"/>
          <a:ext cx="11762913" cy="5248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696">
                  <a:extLst>
                    <a:ext uri="{9D8B030D-6E8A-4147-A177-3AD203B41FA5}">
                      <a16:colId xmlns:a16="http://schemas.microsoft.com/office/drawing/2014/main" val="329791468"/>
                    </a:ext>
                  </a:extLst>
                </a:gridCol>
                <a:gridCol w="1908699">
                  <a:extLst>
                    <a:ext uri="{9D8B030D-6E8A-4147-A177-3AD203B41FA5}">
                      <a16:colId xmlns:a16="http://schemas.microsoft.com/office/drawing/2014/main" val="3300957064"/>
                    </a:ext>
                  </a:extLst>
                </a:gridCol>
                <a:gridCol w="7618518">
                  <a:extLst>
                    <a:ext uri="{9D8B030D-6E8A-4147-A177-3AD203B41FA5}">
                      <a16:colId xmlns:a16="http://schemas.microsoft.com/office/drawing/2014/main" val="3051161573"/>
                    </a:ext>
                  </a:extLst>
                </a:gridCol>
              </a:tblGrid>
              <a:tr h="354894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 tooltip="CSS :link 选择器"/>
                        </a:rPr>
                        <a:t>:link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a:link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选择所有未被访问的链接。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560773"/>
                  </a:ext>
                </a:extLst>
              </a:tr>
              <a:tr h="354894">
                <a:tc>
                  <a:txBody>
                    <a:bodyPr/>
                    <a:lstStyle/>
                    <a:p>
                      <a:r>
                        <a:rPr lang="en-US">
                          <a:hlinkClick r:id="rId3" tooltip="CSS :visited 选择器"/>
                        </a:rPr>
                        <a:t>:visited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a:visited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选择所有已被访问的链接。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540131"/>
                  </a:ext>
                </a:extLst>
              </a:tr>
              <a:tr h="354894">
                <a:tc>
                  <a:txBody>
                    <a:bodyPr/>
                    <a:lstStyle/>
                    <a:p>
                      <a:r>
                        <a:rPr lang="en-US">
                          <a:hlinkClick r:id="rId4" tooltip="CSS :active 选择器"/>
                        </a:rPr>
                        <a:t>:active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a:active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选择活动链接。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2592664"/>
                  </a:ext>
                </a:extLst>
              </a:tr>
              <a:tr h="354894">
                <a:tc>
                  <a:txBody>
                    <a:bodyPr/>
                    <a:lstStyle/>
                    <a:p>
                      <a:r>
                        <a:rPr lang="en-US">
                          <a:hlinkClick r:id="rId5" tooltip="CSS :hover 选择器"/>
                        </a:rPr>
                        <a:t>:hover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a:hover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选择鼠标指针位于其上的链接。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785027"/>
                  </a:ext>
                </a:extLst>
              </a:tr>
              <a:tr h="354894">
                <a:tc>
                  <a:txBody>
                    <a:bodyPr/>
                    <a:lstStyle/>
                    <a:p>
                      <a:r>
                        <a:rPr lang="en-US">
                          <a:hlinkClick r:id="rId6" tooltip="CSS :focus 选择器"/>
                        </a:rPr>
                        <a:t>:focus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input:focus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选择获得焦点的 </a:t>
                      </a:r>
                      <a:r>
                        <a:rPr lang="en-US" altLang="zh-CN"/>
                        <a:t>input 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452393"/>
                  </a:ext>
                </a:extLst>
              </a:tr>
              <a:tr h="354894">
                <a:tc>
                  <a:txBody>
                    <a:bodyPr/>
                    <a:lstStyle/>
                    <a:p>
                      <a:r>
                        <a:rPr lang="en-US">
                          <a:hlinkClick r:id="rId7" tooltip="CSS :first-letter 选择器"/>
                        </a:rPr>
                        <a:t>:first-letter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p:first-letter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选择每个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元素的首字母。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1650055"/>
                  </a:ext>
                </a:extLst>
              </a:tr>
              <a:tr h="354894">
                <a:tc>
                  <a:txBody>
                    <a:bodyPr/>
                    <a:lstStyle/>
                    <a:p>
                      <a:r>
                        <a:rPr lang="en-US">
                          <a:hlinkClick r:id="rId8" tooltip="CSS :first-line 选择器"/>
                        </a:rPr>
                        <a:t>:first-line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p:first-line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选择每个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元素的首行。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697191"/>
                  </a:ext>
                </a:extLst>
              </a:tr>
              <a:tr h="354894">
                <a:tc>
                  <a:txBody>
                    <a:bodyPr/>
                    <a:lstStyle/>
                    <a:p>
                      <a:r>
                        <a:rPr lang="en-US" dirty="0">
                          <a:hlinkClick r:id="rId9" tooltip="CSS .class 选择器"/>
                        </a:rPr>
                        <a:t>.</a:t>
                      </a:r>
                      <a:r>
                        <a:rPr lang="en-US" i="1" dirty="0">
                          <a:hlinkClick r:id="rId9" tooltip="CSS .class 选择器"/>
                        </a:rPr>
                        <a:t>class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.intro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选择 </a:t>
                      </a:r>
                      <a:r>
                        <a:rPr lang="en-US"/>
                        <a:t>class="intro" </a:t>
                      </a:r>
                      <a:r>
                        <a:rPr lang="zh-TW" altLang="en-US"/>
                        <a:t>的所有元素。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690317"/>
                  </a:ext>
                </a:extLst>
              </a:tr>
              <a:tr h="354894">
                <a:tc>
                  <a:txBody>
                    <a:bodyPr/>
                    <a:lstStyle/>
                    <a:p>
                      <a:r>
                        <a:rPr lang="en-US">
                          <a:hlinkClick r:id="rId10" tooltip="CSS #id 选择器"/>
                        </a:rPr>
                        <a:t>#</a:t>
                      </a:r>
                      <a:r>
                        <a:rPr lang="en-US" i="1">
                          <a:hlinkClick r:id="rId10" tooltip="CSS #id 选择器"/>
                        </a:rPr>
                        <a:t>id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#firstname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选择 </a:t>
                      </a:r>
                      <a:r>
                        <a:rPr lang="en-US"/>
                        <a:t>id="firstname" </a:t>
                      </a:r>
                      <a:r>
                        <a:rPr lang="zh-TW" altLang="en-US"/>
                        <a:t>的所有元素。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5724328"/>
                  </a:ext>
                </a:extLst>
              </a:tr>
              <a:tr h="354894">
                <a:tc>
                  <a:txBody>
                    <a:bodyPr/>
                    <a:lstStyle/>
                    <a:p>
                      <a:r>
                        <a:rPr lang="zh-TW" altLang="en-US">
                          <a:hlinkClick r:id="rId11" tooltip="CSS * 选择器"/>
                        </a:rPr>
                        <a:t>*</a:t>
                      </a:r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选择所有元素。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0758149"/>
                  </a:ext>
                </a:extLst>
              </a:tr>
              <a:tr h="354894">
                <a:tc>
                  <a:txBody>
                    <a:bodyPr/>
                    <a:lstStyle/>
                    <a:p>
                      <a:r>
                        <a:rPr lang="en-US" i="1">
                          <a:hlinkClick r:id="rId12" tooltip="CSS element 选择器"/>
                        </a:rPr>
                        <a:t>element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选择所有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7273129"/>
                  </a:ext>
                </a:extLst>
              </a:tr>
              <a:tr h="612557">
                <a:tc>
                  <a:txBody>
                    <a:bodyPr/>
                    <a:lstStyle/>
                    <a:p>
                      <a:r>
                        <a:rPr lang="en-US" i="1">
                          <a:hlinkClick r:id="rId13" tooltip="CSS element,element 选择器"/>
                        </a:rPr>
                        <a:t>element</a:t>
                      </a:r>
                      <a:r>
                        <a:rPr lang="en-US">
                          <a:hlinkClick r:id="rId13" tooltip="CSS element,element 选择器"/>
                        </a:rPr>
                        <a:t>,</a:t>
                      </a:r>
                      <a:r>
                        <a:rPr lang="en-US" i="1">
                          <a:hlinkClick r:id="rId13" tooltip="CSS element,element 选择器"/>
                        </a:rPr>
                        <a:t>element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div,p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选择所有 </a:t>
                      </a:r>
                      <a:r>
                        <a:rPr lang="en-US" altLang="zh-CN"/>
                        <a:t>&lt;div&gt; </a:t>
                      </a:r>
                      <a:r>
                        <a:rPr lang="zh-CN" altLang="en-US"/>
                        <a:t>元素和所有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200230"/>
                  </a:ext>
                </a:extLst>
              </a:tr>
              <a:tr h="612557">
                <a:tc>
                  <a:txBody>
                    <a:bodyPr/>
                    <a:lstStyle/>
                    <a:p>
                      <a:r>
                        <a:rPr lang="en-US" i="1">
                          <a:hlinkClick r:id="rId14" tooltip="CSS element element 选择器"/>
                        </a:rPr>
                        <a:t>element</a:t>
                      </a:r>
                      <a:r>
                        <a:rPr lang="en-US">
                          <a:hlinkClick r:id="rId14" tooltip="CSS element element 选择器"/>
                        </a:rPr>
                        <a:t> </a:t>
                      </a:r>
                      <a:r>
                        <a:rPr lang="en-US" i="1">
                          <a:hlinkClick r:id="rId14" tooltip="CSS element element 选择器"/>
                        </a:rPr>
                        <a:t>element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div 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选择 </a:t>
                      </a:r>
                      <a:r>
                        <a:rPr lang="en-US" altLang="zh-CN" dirty="0"/>
                        <a:t>&lt;div&gt; </a:t>
                      </a:r>
                      <a:r>
                        <a:rPr lang="zh-CN" altLang="en-US" dirty="0"/>
                        <a:t>元素内部的所有 </a:t>
                      </a:r>
                      <a:r>
                        <a:rPr lang="en-US" altLang="zh-CN" dirty="0"/>
                        <a:t>&lt;p&gt; </a:t>
                      </a:r>
                      <a:r>
                        <a:rPr lang="zh-CN" altLang="en-US" dirty="0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3512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838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45E2F1-BE5F-4CDC-B29E-F613B8040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327" y="0"/>
            <a:ext cx="10353761" cy="1326321"/>
          </a:xfrm>
        </p:spPr>
        <p:txBody>
          <a:bodyPr/>
          <a:lstStyle/>
          <a:p>
            <a:r>
              <a:rPr lang="en-US" altLang="zh-TW" dirty="0"/>
              <a:t>CSS Selector </a:t>
            </a:r>
            <a:r>
              <a:rPr lang="zh-TW" altLang="en-US" dirty="0"/>
              <a:t>搜尋 </a:t>
            </a:r>
            <a:r>
              <a:rPr lang="en-US" altLang="zh-TW" dirty="0"/>
              <a:t>HTML</a:t>
            </a:r>
            <a:r>
              <a:rPr lang="zh-TW" altLang="en-US" dirty="0"/>
              <a:t>網頁</a:t>
            </a:r>
            <a:br>
              <a:rPr lang="en-US" altLang="zh-TW" dirty="0"/>
            </a:br>
            <a:r>
              <a:rPr lang="en-US" altLang="zh-TW" dirty="0"/>
              <a:t>CSS LEVEL 2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D4222600-E757-4B5A-A40F-08CE48F369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9890198"/>
              </p:ext>
            </p:extLst>
          </p:nvPr>
        </p:nvGraphicFramePr>
        <p:xfrm>
          <a:off x="85816" y="1482941"/>
          <a:ext cx="12020367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5644">
                  <a:extLst>
                    <a:ext uri="{9D8B030D-6E8A-4147-A177-3AD203B41FA5}">
                      <a16:colId xmlns:a16="http://schemas.microsoft.com/office/drawing/2014/main" val="3562714343"/>
                    </a:ext>
                  </a:extLst>
                </a:gridCol>
                <a:gridCol w="2192785">
                  <a:extLst>
                    <a:ext uri="{9D8B030D-6E8A-4147-A177-3AD203B41FA5}">
                      <a16:colId xmlns:a16="http://schemas.microsoft.com/office/drawing/2014/main" val="1191270119"/>
                    </a:ext>
                  </a:extLst>
                </a:gridCol>
                <a:gridCol w="7551938">
                  <a:extLst>
                    <a:ext uri="{9D8B030D-6E8A-4147-A177-3AD203B41FA5}">
                      <a16:colId xmlns:a16="http://schemas.microsoft.com/office/drawing/2014/main" val="250210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hlinkClick r:id="rId2" tooltip="CSS * 选择器"/>
                        </a:rPr>
                        <a:t>*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选择所有元素。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2743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hlinkClick r:id="rId3" tooltip="CSS element&gt;element 选择器"/>
                        </a:rPr>
                        <a:t>element</a:t>
                      </a:r>
                      <a:r>
                        <a:rPr lang="en-US" dirty="0">
                          <a:hlinkClick r:id="rId3" tooltip="CSS element&gt;element 选择器"/>
                        </a:rPr>
                        <a:t>&gt;</a:t>
                      </a:r>
                      <a:r>
                        <a:rPr lang="en-US" i="1" dirty="0">
                          <a:hlinkClick r:id="rId3" tooltip="CSS element&gt;element 选择器"/>
                        </a:rPr>
                        <a:t>element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div&gt;p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选择父元素为 </a:t>
                      </a:r>
                      <a:r>
                        <a:rPr lang="en-US" altLang="zh-CN"/>
                        <a:t>&lt;div&gt; </a:t>
                      </a:r>
                      <a:r>
                        <a:rPr lang="zh-CN" altLang="en-US"/>
                        <a:t>元素的所有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8191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>
                          <a:hlinkClick r:id="rId4" tooltip="CSS element+element 选择器"/>
                        </a:rPr>
                        <a:t>element</a:t>
                      </a:r>
                      <a:r>
                        <a:rPr lang="en-US">
                          <a:hlinkClick r:id="rId4" tooltip="CSS element+element 选择器"/>
                        </a:rPr>
                        <a:t>+</a:t>
                      </a:r>
                      <a:r>
                        <a:rPr lang="en-US" i="1">
                          <a:hlinkClick r:id="rId4" tooltip="CSS element+element 选择器"/>
                        </a:rPr>
                        <a:t>element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div+p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选择紧接在 </a:t>
                      </a:r>
                      <a:r>
                        <a:rPr lang="en-US" altLang="zh-CN"/>
                        <a:t>&lt;div&gt; </a:t>
                      </a:r>
                      <a:r>
                        <a:rPr lang="zh-CN" altLang="en-US"/>
                        <a:t>元素之后的所有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466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5" tooltip="CSS [attribute] 选择器"/>
                        </a:rPr>
                        <a:t>[</a:t>
                      </a:r>
                      <a:r>
                        <a:rPr lang="en-US" i="1">
                          <a:hlinkClick r:id="rId5" tooltip="CSS [attribute] 选择器"/>
                        </a:rPr>
                        <a:t>attribute</a:t>
                      </a:r>
                      <a:r>
                        <a:rPr lang="en-US">
                          <a:hlinkClick r:id="rId5" tooltip="CSS [attribute] 选择器"/>
                        </a:rPr>
                        <a:t>]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[target]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选择带有 </a:t>
                      </a:r>
                      <a:r>
                        <a:rPr lang="en-US" altLang="zh-CN"/>
                        <a:t>target </a:t>
                      </a:r>
                      <a:r>
                        <a:rPr lang="zh-CN" altLang="en-US"/>
                        <a:t>属性所有元素。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88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6" tooltip="CSS [attribute=value] 选择器"/>
                        </a:rPr>
                        <a:t>[</a:t>
                      </a:r>
                      <a:r>
                        <a:rPr lang="en-US" i="1">
                          <a:hlinkClick r:id="rId6" tooltip="CSS [attribute=value] 选择器"/>
                        </a:rPr>
                        <a:t>attribute</a:t>
                      </a:r>
                      <a:r>
                        <a:rPr lang="en-US">
                          <a:hlinkClick r:id="rId6" tooltip="CSS [attribute=value] 选择器"/>
                        </a:rPr>
                        <a:t>=</a:t>
                      </a:r>
                      <a:r>
                        <a:rPr lang="en-US" i="1">
                          <a:hlinkClick r:id="rId6" tooltip="CSS [attribute=value] 选择器"/>
                        </a:rPr>
                        <a:t>value</a:t>
                      </a:r>
                      <a:r>
                        <a:rPr lang="en-US">
                          <a:hlinkClick r:id="rId6" tooltip="CSS [attribute=value] 选择器"/>
                        </a:rPr>
                        <a:t>]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[target=_blank]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选择 </a:t>
                      </a:r>
                      <a:r>
                        <a:rPr lang="en-US"/>
                        <a:t>target="_blank" </a:t>
                      </a:r>
                      <a:r>
                        <a:rPr lang="zh-TW" altLang="en-US"/>
                        <a:t>的所有元素。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310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7" tooltip="CSS [attribute~=value] 选择器"/>
                        </a:rPr>
                        <a:t>[</a:t>
                      </a:r>
                      <a:r>
                        <a:rPr lang="en-US" i="1">
                          <a:hlinkClick r:id="rId7" tooltip="CSS [attribute~=value] 选择器"/>
                        </a:rPr>
                        <a:t>attribute</a:t>
                      </a:r>
                      <a:r>
                        <a:rPr lang="en-US">
                          <a:hlinkClick r:id="rId7" tooltip="CSS [attribute~=value] 选择器"/>
                        </a:rPr>
                        <a:t>~=</a:t>
                      </a:r>
                      <a:r>
                        <a:rPr lang="en-US" i="1">
                          <a:hlinkClick r:id="rId7" tooltip="CSS [attribute~=value] 选择器"/>
                        </a:rPr>
                        <a:t>value</a:t>
                      </a:r>
                      <a:r>
                        <a:rPr lang="en-US">
                          <a:hlinkClick r:id="rId7" tooltip="CSS [attribute~=value] 选择器"/>
                        </a:rPr>
                        <a:t>]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[title~=flower]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选择 </a:t>
                      </a:r>
                      <a:r>
                        <a:rPr lang="en-US"/>
                        <a:t>title </a:t>
                      </a:r>
                      <a:r>
                        <a:rPr lang="zh-TW" altLang="en-US"/>
                        <a:t>属性包含单词 </a:t>
                      </a:r>
                      <a:r>
                        <a:rPr lang="en-US" altLang="zh-TW"/>
                        <a:t>"</a:t>
                      </a:r>
                      <a:r>
                        <a:rPr lang="en-US"/>
                        <a:t>flower" </a:t>
                      </a:r>
                      <a:r>
                        <a:rPr lang="zh-TW" altLang="en-US"/>
                        <a:t>的所有元素。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2928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8" tooltip="CSS [attribute|=value] 选择器"/>
                        </a:rPr>
                        <a:t>[</a:t>
                      </a:r>
                      <a:r>
                        <a:rPr lang="en-US" i="1">
                          <a:hlinkClick r:id="rId8" tooltip="CSS [attribute|=value] 选择器"/>
                        </a:rPr>
                        <a:t>attribute</a:t>
                      </a:r>
                      <a:r>
                        <a:rPr lang="en-US">
                          <a:hlinkClick r:id="rId8" tooltip="CSS [attribute|=value] 选择器"/>
                        </a:rPr>
                        <a:t>|=</a:t>
                      </a:r>
                      <a:r>
                        <a:rPr lang="en-US" i="1">
                          <a:hlinkClick r:id="rId8" tooltip="CSS [attribute|=value] 选择器"/>
                        </a:rPr>
                        <a:t>value</a:t>
                      </a:r>
                      <a:r>
                        <a:rPr lang="en-US">
                          <a:hlinkClick r:id="rId8" tooltip="CSS [attribute|=value] 选择器"/>
                        </a:rPr>
                        <a:t>]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[lang|=en]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 </a:t>
                      </a:r>
                      <a:r>
                        <a:rPr lang="en-US" altLang="zh-CN"/>
                        <a:t>lang </a:t>
                      </a:r>
                      <a:r>
                        <a:rPr lang="zh-CN" altLang="en-US"/>
                        <a:t>属性值以 </a:t>
                      </a:r>
                      <a:r>
                        <a:rPr lang="en-US" altLang="zh-CN"/>
                        <a:t>"en" </a:t>
                      </a:r>
                      <a:r>
                        <a:rPr lang="zh-CN" altLang="en-US"/>
                        <a:t>开头的所有元素。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97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9" tooltip="CSS :focus 选择器"/>
                        </a:rPr>
                        <a:t>:focus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input:focus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选择获得焦点的 </a:t>
                      </a:r>
                      <a:r>
                        <a:rPr lang="en-US" altLang="zh-CN"/>
                        <a:t>input 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638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10" tooltip="CSS :first-child 选择器"/>
                        </a:rPr>
                        <a:t>:first-child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p:first-child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选择属于父元素的第一个子元素的每个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805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11" tooltip="CSS :before 选择器"/>
                        </a:rPr>
                        <a:t>:before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p:before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在每个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元素的内容之前插入内容。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230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12" tooltip="CSS :after 选择器"/>
                        </a:rPr>
                        <a:t>:after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p:after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在每个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元素的内容之后插入内容。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4927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13" tooltip="CSS :lang(language) 选择器"/>
                        </a:rPr>
                        <a:t>:lang(</a:t>
                      </a:r>
                      <a:r>
                        <a:rPr lang="en-US" i="1">
                          <a:hlinkClick r:id="rId13" tooltip="CSS :lang(language) 选择器"/>
                        </a:rPr>
                        <a:t>language</a:t>
                      </a:r>
                      <a:r>
                        <a:rPr lang="en-US">
                          <a:hlinkClick r:id="rId13" tooltip="CSS :lang(language) 选择器"/>
                        </a:rPr>
                        <a:t>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p:lang(it)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选择带有以 </a:t>
                      </a:r>
                      <a:r>
                        <a:rPr lang="en-US" altLang="zh-CN" dirty="0"/>
                        <a:t>"it" </a:t>
                      </a:r>
                      <a:r>
                        <a:rPr lang="zh-CN" altLang="en-US" dirty="0"/>
                        <a:t>开头的 </a:t>
                      </a:r>
                      <a:r>
                        <a:rPr lang="en-US" altLang="zh-CN" dirty="0" err="1"/>
                        <a:t>lang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属性值的每个 </a:t>
                      </a:r>
                      <a:r>
                        <a:rPr lang="en-US" altLang="zh-CN" dirty="0"/>
                        <a:t>&lt;p&gt; </a:t>
                      </a:r>
                      <a:r>
                        <a:rPr lang="zh-CN" altLang="en-US" dirty="0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282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909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45E2F1-BE5F-4CDC-B29E-F613B804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 Selector </a:t>
            </a:r>
            <a:r>
              <a:rPr lang="zh-TW" altLang="en-US" dirty="0"/>
              <a:t>搜尋 </a:t>
            </a:r>
            <a:r>
              <a:rPr lang="en-US" altLang="zh-TW" dirty="0"/>
              <a:t>HTML</a:t>
            </a:r>
            <a:r>
              <a:rPr lang="zh-TW" altLang="en-US" dirty="0"/>
              <a:t>網頁</a:t>
            </a:r>
            <a:br>
              <a:rPr lang="en-US" altLang="zh-TW" dirty="0"/>
            </a:br>
            <a:r>
              <a:rPr lang="en-US" altLang="zh-TW" dirty="0"/>
              <a:t>CSS LEVEL 3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90E78DB1-93C0-44FB-B8F6-4DE692C02C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336833"/>
              </p:ext>
            </p:extLst>
          </p:nvPr>
        </p:nvGraphicFramePr>
        <p:xfrm>
          <a:off x="120441" y="1935921"/>
          <a:ext cx="1194046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7891">
                  <a:extLst>
                    <a:ext uri="{9D8B030D-6E8A-4147-A177-3AD203B41FA5}">
                      <a16:colId xmlns:a16="http://schemas.microsoft.com/office/drawing/2014/main" val="2371546515"/>
                    </a:ext>
                  </a:extLst>
                </a:gridCol>
                <a:gridCol w="2760955">
                  <a:extLst>
                    <a:ext uri="{9D8B030D-6E8A-4147-A177-3AD203B41FA5}">
                      <a16:colId xmlns:a16="http://schemas.microsoft.com/office/drawing/2014/main" val="2156703643"/>
                    </a:ext>
                  </a:extLst>
                </a:gridCol>
                <a:gridCol w="6631622">
                  <a:extLst>
                    <a:ext uri="{9D8B030D-6E8A-4147-A177-3AD203B41FA5}">
                      <a16:colId xmlns:a16="http://schemas.microsoft.com/office/drawing/2014/main" val="2783415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hlinkClick r:id="rId2" tooltip="CSS element1~element2 选择器"/>
                        </a:rPr>
                        <a:t>element1</a:t>
                      </a:r>
                      <a:r>
                        <a:rPr lang="en-US" dirty="0">
                          <a:hlinkClick r:id="rId2" tooltip="CSS element1~element2 选择器"/>
                        </a:rPr>
                        <a:t>~</a:t>
                      </a:r>
                      <a:r>
                        <a:rPr lang="en-US" i="1" dirty="0">
                          <a:hlinkClick r:id="rId2" tooltip="CSS element1~element2 选择器"/>
                        </a:rPr>
                        <a:t>element2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p~ul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选择前面有 </a:t>
                      </a:r>
                      <a:r>
                        <a:rPr lang="en-US" altLang="zh-TW" dirty="0"/>
                        <a:t>&lt;</a:t>
                      </a:r>
                      <a:r>
                        <a:rPr lang="en-US" dirty="0"/>
                        <a:t>p&gt; </a:t>
                      </a:r>
                      <a:r>
                        <a:rPr lang="zh-TW" altLang="en-US" dirty="0"/>
                        <a:t>元素的每个 </a:t>
                      </a:r>
                      <a:r>
                        <a:rPr lang="en-US" altLang="zh-TW" dirty="0"/>
                        <a:t>&lt;</a:t>
                      </a:r>
                      <a:r>
                        <a:rPr lang="en-US" dirty="0"/>
                        <a:t>ul&gt; </a:t>
                      </a:r>
                      <a:r>
                        <a:rPr lang="zh-TW" altLang="en-US" dirty="0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938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3" tooltip="CSS [attribute^=value] 选择器"/>
                        </a:rPr>
                        <a:t>[</a:t>
                      </a:r>
                      <a:r>
                        <a:rPr lang="en-US" i="1">
                          <a:hlinkClick r:id="rId3" tooltip="CSS [attribute^=value] 选择器"/>
                        </a:rPr>
                        <a:t>attribute</a:t>
                      </a:r>
                      <a:r>
                        <a:rPr lang="en-US">
                          <a:hlinkClick r:id="rId3" tooltip="CSS [attribute^=value] 选择器"/>
                        </a:rPr>
                        <a:t>^=</a:t>
                      </a:r>
                      <a:r>
                        <a:rPr lang="en-US" i="1">
                          <a:hlinkClick r:id="rId3" tooltip="CSS [attribute^=value] 选择器"/>
                        </a:rPr>
                        <a:t>value</a:t>
                      </a:r>
                      <a:r>
                        <a:rPr lang="en-US">
                          <a:hlinkClick r:id="rId3" tooltip="CSS [attribute^=value] 选择器"/>
                        </a:rPr>
                        <a:t>]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a[src^="https"]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选择其 </a:t>
                      </a:r>
                      <a:r>
                        <a:rPr lang="en-US" altLang="zh-CN"/>
                        <a:t>src </a:t>
                      </a:r>
                      <a:r>
                        <a:rPr lang="zh-CN" altLang="en-US"/>
                        <a:t>属性值以 </a:t>
                      </a:r>
                      <a:r>
                        <a:rPr lang="en-US" altLang="zh-CN"/>
                        <a:t>"https" </a:t>
                      </a:r>
                      <a:r>
                        <a:rPr lang="zh-CN" altLang="en-US"/>
                        <a:t>开头的每个 </a:t>
                      </a:r>
                      <a:r>
                        <a:rPr lang="en-US" altLang="zh-CN"/>
                        <a:t>&lt;a&gt; 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98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4" tooltip="CSS [attribute$=value] 选择器"/>
                        </a:rPr>
                        <a:t>[</a:t>
                      </a:r>
                      <a:r>
                        <a:rPr lang="en-US" i="1">
                          <a:hlinkClick r:id="rId4" tooltip="CSS [attribute$=value] 选择器"/>
                        </a:rPr>
                        <a:t>attribute</a:t>
                      </a:r>
                      <a:r>
                        <a:rPr lang="en-US">
                          <a:hlinkClick r:id="rId4" tooltip="CSS [attribute$=value] 选择器"/>
                        </a:rPr>
                        <a:t>$=</a:t>
                      </a:r>
                      <a:r>
                        <a:rPr lang="en-US" i="1">
                          <a:hlinkClick r:id="rId4" tooltip="CSS [attribute$=value] 选择器"/>
                        </a:rPr>
                        <a:t>value</a:t>
                      </a:r>
                      <a:r>
                        <a:rPr lang="en-US">
                          <a:hlinkClick r:id="rId4" tooltip="CSS [attribute$=value] 选择器"/>
                        </a:rPr>
                        <a:t>]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a[src$=".pdf"]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选择其 </a:t>
                      </a:r>
                      <a:r>
                        <a:rPr lang="en-US" altLang="zh-CN"/>
                        <a:t>src </a:t>
                      </a:r>
                      <a:r>
                        <a:rPr lang="zh-CN" altLang="en-US"/>
                        <a:t>属性以 </a:t>
                      </a:r>
                      <a:r>
                        <a:rPr lang="en-US" altLang="zh-CN"/>
                        <a:t>".pdf" </a:t>
                      </a:r>
                      <a:r>
                        <a:rPr lang="zh-CN" altLang="en-US"/>
                        <a:t>结尾的所有 </a:t>
                      </a:r>
                      <a:r>
                        <a:rPr lang="en-US" altLang="zh-CN"/>
                        <a:t>&lt;a&gt; 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38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5" tooltip="CSS [attribute*=value] 选择器"/>
                        </a:rPr>
                        <a:t>[</a:t>
                      </a:r>
                      <a:r>
                        <a:rPr lang="en-US" i="1">
                          <a:hlinkClick r:id="rId5" tooltip="CSS [attribute*=value] 选择器"/>
                        </a:rPr>
                        <a:t>attribute</a:t>
                      </a:r>
                      <a:r>
                        <a:rPr lang="en-US">
                          <a:hlinkClick r:id="rId5" tooltip="CSS [attribute*=value] 选择器"/>
                        </a:rPr>
                        <a:t>*=</a:t>
                      </a:r>
                      <a:r>
                        <a:rPr lang="en-US" i="1">
                          <a:hlinkClick r:id="rId5" tooltip="CSS [attribute*=value] 选择器"/>
                        </a:rPr>
                        <a:t>value</a:t>
                      </a:r>
                      <a:r>
                        <a:rPr lang="en-US">
                          <a:hlinkClick r:id="rId5" tooltip="CSS [attribute*=value] 选择器"/>
                        </a:rPr>
                        <a:t>]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a[src*="abc"]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选择其 </a:t>
                      </a:r>
                      <a:r>
                        <a:rPr lang="en-US"/>
                        <a:t>src </a:t>
                      </a:r>
                      <a:r>
                        <a:rPr lang="zh-TW" altLang="en-US"/>
                        <a:t>属性中包含 </a:t>
                      </a:r>
                      <a:r>
                        <a:rPr lang="en-US" altLang="zh-TW"/>
                        <a:t>"</a:t>
                      </a:r>
                      <a:r>
                        <a:rPr lang="en-US"/>
                        <a:t>abc" </a:t>
                      </a:r>
                      <a:r>
                        <a:rPr lang="zh-TW" altLang="en-US"/>
                        <a:t>子串的每个 </a:t>
                      </a:r>
                      <a:r>
                        <a:rPr lang="en-US" altLang="zh-TW"/>
                        <a:t>&lt;</a:t>
                      </a:r>
                      <a:r>
                        <a:rPr lang="en-US"/>
                        <a:t>a&gt; </a:t>
                      </a:r>
                      <a:r>
                        <a:rPr lang="zh-TW" altLang="en-US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1939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6" tooltip="CSS :first-of-type 选择器"/>
                        </a:rPr>
                        <a:t>:first-of-type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p:first-of-type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选择属于其父元素的首个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元素的每个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3947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7" tooltip="CSS :last-of-type 选择器"/>
                        </a:rPr>
                        <a:t>:last-of-type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p:last-of-type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选择属于其父元素的最后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元素的每个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967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8" tooltip="CSS :only-of-type 选择器"/>
                        </a:rPr>
                        <a:t>:only-of-type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p:only-of-type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选择属于其父元素唯一的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元素的每个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404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9" tooltip="CSS :only-child 选择器"/>
                        </a:rPr>
                        <a:t>:only-child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p:only-child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选择属于其父元素的唯一子元素的每个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3811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10" tooltip="CSS :nth-child(n) 选择器"/>
                        </a:rPr>
                        <a:t>:nth-child(</a:t>
                      </a:r>
                      <a:r>
                        <a:rPr lang="en-US" i="1">
                          <a:hlinkClick r:id="rId10" tooltip="CSS :nth-child(n) 选择器"/>
                        </a:rPr>
                        <a:t>n</a:t>
                      </a:r>
                      <a:r>
                        <a:rPr lang="en-US">
                          <a:hlinkClick r:id="rId10" tooltip="CSS :nth-child(n) 选择器"/>
                        </a:rPr>
                        <a:t>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p:nth-child(2)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选择属于其父元素的第二个子元素的每个 </a:t>
                      </a:r>
                      <a:r>
                        <a:rPr lang="en-US" altLang="zh-CN"/>
                        <a:t>&lt;p&gt; </a:t>
                      </a:r>
                      <a:r>
                        <a:rPr lang="zh-CN" altLang="en-US"/>
                        <a:t>元素。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289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11" tooltip="CSS :nth-last-child(n) 选择器"/>
                        </a:rPr>
                        <a:t>:nth-last-child(</a:t>
                      </a:r>
                      <a:r>
                        <a:rPr lang="en-US" i="1">
                          <a:hlinkClick r:id="rId11" tooltip="CSS :nth-last-child(n) 选择器"/>
                        </a:rPr>
                        <a:t>n</a:t>
                      </a:r>
                      <a:r>
                        <a:rPr lang="en-US">
                          <a:hlinkClick r:id="rId11" tooltip="CSS :nth-last-child(n) 选择器"/>
                        </a:rPr>
                        <a:t>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p:nth-last-child(2)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同上，从最后一个子元素开始计数。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399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012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468</TotalTime>
  <Words>1333</Words>
  <Application>Microsoft Office PowerPoint</Application>
  <PresentationFormat>寬螢幕</PresentationFormat>
  <Paragraphs>172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Bookman Old Style</vt:lpstr>
      <vt:lpstr>Rockwell</vt:lpstr>
      <vt:lpstr>Damask</vt:lpstr>
      <vt:lpstr>HTML網頁爬蟲</vt:lpstr>
      <vt:lpstr>request</vt:lpstr>
      <vt:lpstr>PowerPoint 簡報</vt:lpstr>
      <vt:lpstr>資料擷取</vt:lpstr>
      <vt:lpstr>Find()搜尋HTML網頁</vt:lpstr>
      <vt:lpstr>CSS Selector搜尋HTML網頁</vt:lpstr>
      <vt:lpstr>CSS Selector 搜尋 HTML網頁 CSS LEVEL 1</vt:lpstr>
      <vt:lpstr>CSS Selector 搜尋 HTML網頁 CSS LEVEL 2</vt:lpstr>
      <vt:lpstr>CSS Selector 搜尋 HTML網頁 CSS LEVEL 3</vt:lpstr>
      <vt:lpstr>PowerPoint 簡報</vt:lpstr>
      <vt:lpstr>requests regular expression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HTML網頁爬蟲</dc:title>
  <dc:creator>LIU_HAN-YING</dc:creator>
  <cp:lastModifiedBy>LIU_HAN-YING</cp:lastModifiedBy>
  <cp:revision>25</cp:revision>
  <dcterms:created xsi:type="dcterms:W3CDTF">2020-04-29T21:51:55Z</dcterms:created>
  <dcterms:modified xsi:type="dcterms:W3CDTF">2020-05-01T13:56:16Z</dcterms:modified>
</cp:coreProperties>
</file>