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6" r:id="rId6"/>
    <p:sldId id="277" r:id="rId7"/>
    <p:sldId id="259" r:id="rId8"/>
    <p:sldId id="278" r:id="rId9"/>
    <p:sldId id="260" r:id="rId10"/>
    <p:sldId id="263" r:id="rId11"/>
    <p:sldId id="280" r:id="rId12"/>
    <p:sldId id="265" r:id="rId13"/>
    <p:sldId id="266" r:id="rId14"/>
    <p:sldId id="264" r:id="rId15"/>
    <p:sldId id="281" r:id="rId16"/>
    <p:sldId id="274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272F2-63EE-4F81-B728-219FE019F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E2C182-9569-4013-914B-23101A9E8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6C99B-3BCA-477D-B9E7-8414AB88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C6FEE-9ABF-4633-9660-C43A65BD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D0C85-859E-4221-B40D-A7FF06AB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0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BFC9-602B-4340-84E7-6827370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0C5992-8E22-4739-A857-DC6D2340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B2F86E-D40E-4951-BF33-A975C0DF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01003E-39BF-40C3-9F53-D546CB95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8E1CC-B607-4262-85B7-C0621473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E40A1-C8CC-47EE-9D85-DAC96DAF1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B04428-C004-4BF8-B706-9AFE0238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9F36C-F7CE-4656-B3CA-D985F16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95BEF-712C-4029-B51A-E5275CE8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7E96B8-2702-4AA2-967C-A115AD01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B3091-EC04-441D-9F76-D3E156A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B9E13-9F35-4448-B7F8-B31F5294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C0B45-5C7E-4B3D-97BD-A714B71F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8465BF-599F-4E7F-A834-5CC7B33B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4D204-9DC2-412D-8DD4-65088881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C470F-445B-408D-A3C9-0F45AC63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A8296-2F20-448D-9545-BF0A1C4D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2CB7CA-473A-4797-81F9-8CA5F547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70777-EC4C-414D-84E3-CA808324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51EFE-E14D-44FC-86D6-FF4FC206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38563-B379-4EC5-A456-89129912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D80B53-DDEE-4F93-BD24-50F86983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4ADF4A-C0EE-4DDC-AFBE-DE1F9818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EE0AC-E747-4EA5-B8DF-4BD766D9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F2C980-243A-4309-9611-5EF31DD5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0B19CB-AC28-41D2-8BA0-285C8B4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8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C7D21-56D8-4369-8B96-17B804F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0C76D8-A8FC-4917-80AC-DA5071CA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29428F-5B3C-48A4-8D5A-F78AECA4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08B405-DEBF-411F-9BEE-3D9B49CE8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216FB9-46FA-41DB-AE19-D20DD4CB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C9DA32-6C48-4A06-A851-6D1AB21D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680D47-174B-4AFF-823E-B1E1D82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50A5F1-478A-4012-9CEA-E530AA4A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7B2B9-6F04-4396-BED8-708F305B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1E9C23-1897-4CDF-842E-EA7F94AA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555F09-F0AD-4FBC-95CF-2F6CA84F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8D72D8-AB07-47B9-B61C-F17CA38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E1FA5E-B64B-4A4B-AD17-03F1E602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ED401B-94A3-4D2D-8B0A-00174FCE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7CDD7A-9B57-4F52-B75F-FA78B505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0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F198D-C215-4D9E-811C-698AC27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2B73F-A53C-4931-A735-C25D481E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14C66B-668A-43EC-BD24-F09287FC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467593-25C4-43E3-B8EB-B557C8B0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21925F-735B-4761-8660-813C4A4A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5940E6-E3A0-4D82-A128-785274F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24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CBE21-BF49-43B5-97AC-31A54338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129867-3314-4FE4-B09C-BE3A26330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BA199-ECD1-44F3-80BA-91467F4FE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188BA5-9370-4DBB-A4FA-213393CB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3357B-5584-4F7E-A2CC-FACFD061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A01A37-D6C4-4992-AE0D-399FFD1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9D2E67-AC26-4D7B-AD15-5889C091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7AAA76-D6C8-4ACA-A424-FBB1D38D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941EB-40D3-4DB0-86B0-FC2324BB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6F15-A7F5-47E4-8BA4-633A6B90C4C4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343C5-4827-467E-B9EA-A11557A2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FA818-A1F2-40F0-BDA1-9AF4CD1B9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80CA-A41B-4834-AF6B-6FD043C57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58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6674A-491A-4FD6-A229-AB5188DF3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78" y="2850502"/>
            <a:ext cx="11504644" cy="962706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Convolutional Variational Autoencoder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37C70B-2B6A-495C-A2A9-27AB1B6C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4322" y="4708186"/>
            <a:ext cx="9144000" cy="1655762"/>
          </a:xfrm>
        </p:spPr>
        <p:txBody>
          <a:bodyPr/>
          <a:lstStyle/>
          <a:p>
            <a:pPr algn="r"/>
            <a:r>
              <a:rPr lang="zh-TW" altLang="en-US" dirty="0"/>
              <a:t>指導恩師：龍大大</a:t>
            </a:r>
            <a:endParaRPr lang="en-US" altLang="zh-TW" dirty="0"/>
          </a:p>
          <a:p>
            <a:pPr algn="r"/>
            <a:r>
              <a:rPr lang="zh-TW" altLang="en-US" dirty="0"/>
              <a:t>報告學生：劉翰穎</a:t>
            </a:r>
          </a:p>
        </p:txBody>
      </p:sp>
    </p:spTree>
    <p:extLst>
      <p:ext uri="{BB962C8B-B14F-4D97-AF65-F5344CB8AC3E}">
        <p14:creationId xmlns:p14="http://schemas.microsoft.com/office/powerpoint/2010/main" val="103927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7CC895-3660-4405-A137-029B9062AFD9}"/>
              </a:ext>
            </a:extLst>
          </p:cNvPr>
          <p:cNvSpPr/>
          <p:nvPr/>
        </p:nvSpPr>
        <p:spPr>
          <a:xfrm>
            <a:off x="264367" y="418618"/>
            <a:ext cx="11663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Define the encoder and decoder networks with </a:t>
            </a:r>
            <a:r>
              <a:rPr lang="en-US" altLang="zh-TW" sz="3200" b="1" i="1" dirty="0" err="1"/>
              <a:t>tf.keras.Sequential</a:t>
            </a:r>
            <a:endParaRPr lang="en-US" altLang="zh-TW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90B2D0-C172-420E-B812-AEB7BA4E2A9A}"/>
              </a:ext>
            </a:extLst>
          </p:cNvPr>
          <p:cNvSpPr/>
          <p:nvPr/>
        </p:nvSpPr>
        <p:spPr>
          <a:xfrm>
            <a:off x="264366" y="1003393"/>
            <a:ext cx="114362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class CVAE(</a:t>
            </a:r>
            <a:r>
              <a:rPr lang="en-US" altLang="zh-TW" dirty="0" err="1"/>
              <a:t>tf.keras.Model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"""Convolutional variational autoencoder."""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self.encoder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tf.keras.Sequential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</a:p>
          <a:p>
            <a:r>
              <a:rPr lang="en-US" altLang="zh-TW" dirty="0"/>
              <a:t>        [........................................................]</a:t>
            </a:r>
          </a:p>
          <a:p>
            <a:r>
              <a:rPr lang="en-US" altLang="zh-TW" dirty="0"/>
              <a:t>    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self.decoder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tf.keras.Sequential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</a:p>
          <a:p>
            <a:r>
              <a:rPr lang="en-US" altLang="zh-TW" dirty="0"/>
              <a:t>        […………………………….........................]</a:t>
            </a:r>
          </a:p>
          <a:p>
            <a:r>
              <a:rPr lang="en-US" altLang="zh-TW" dirty="0"/>
              <a:t>    )</a:t>
            </a:r>
          </a:p>
          <a:p>
            <a:endParaRPr lang="en-US" altLang="zh-TW" dirty="0"/>
          </a:p>
          <a:p>
            <a:r>
              <a:rPr lang="en-US" altLang="zh-TW" dirty="0"/>
              <a:t>  @</a:t>
            </a:r>
            <a:r>
              <a:rPr lang="en-US" altLang="zh-TW" dirty="0" err="1"/>
              <a:t>tf.function</a:t>
            </a:r>
            <a:endParaRPr lang="en-US" altLang="zh-TW" dirty="0"/>
          </a:p>
          <a:p>
            <a:r>
              <a:rPr lang="en-US" altLang="zh-TW" dirty="0"/>
              <a:t>  def sample(self, eps=None):</a:t>
            </a:r>
          </a:p>
          <a:p>
            <a:r>
              <a:rPr lang="en-US" altLang="zh-TW" dirty="0"/>
              <a:t>    if eps is None:</a:t>
            </a:r>
          </a:p>
          <a:p>
            <a:r>
              <a:rPr lang="en-US" altLang="zh-TW" dirty="0"/>
              <a:t>      eps = </a:t>
            </a:r>
            <a:r>
              <a:rPr lang="en-US" altLang="zh-TW" dirty="0" err="1"/>
              <a:t>tf.random.normal</a:t>
            </a:r>
            <a:r>
              <a:rPr lang="en-US" altLang="zh-TW" dirty="0"/>
              <a:t>(shape=(100, </a:t>
            </a:r>
            <a:r>
              <a:rPr lang="en-US" altLang="zh-TW" dirty="0" err="1"/>
              <a:t>self.latent_dim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self.decode</a:t>
            </a:r>
            <a:r>
              <a:rPr lang="en-US" altLang="zh-TW" dirty="0"/>
              <a:t>(eps, </a:t>
            </a:r>
            <a:r>
              <a:rPr lang="en-US" altLang="zh-TW" dirty="0" err="1"/>
              <a:t>apply_sigmoid</a:t>
            </a:r>
            <a:r>
              <a:rPr lang="en-US" altLang="zh-TW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77157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575656-50EA-4D65-AF8A-648334F48F52}"/>
              </a:ext>
            </a:extLst>
          </p:cNvPr>
          <p:cNvSpPr/>
          <p:nvPr/>
        </p:nvSpPr>
        <p:spPr>
          <a:xfrm>
            <a:off x="264367" y="1520785"/>
            <a:ext cx="1141133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  def encode(self, x):</a:t>
            </a:r>
          </a:p>
          <a:p>
            <a:r>
              <a:rPr lang="en-US" altLang="zh-TW" dirty="0"/>
              <a:t>    mean, </a:t>
            </a:r>
            <a:r>
              <a:rPr lang="en-US" altLang="zh-TW" dirty="0" err="1"/>
              <a:t>logvar</a:t>
            </a:r>
            <a:r>
              <a:rPr lang="en-US" altLang="zh-TW" dirty="0"/>
              <a:t> = </a:t>
            </a:r>
            <a:r>
              <a:rPr lang="en-US" altLang="zh-TW" dirty="0" err="1"/>
              <a:t>tf.split</a:t>
            </a:r>
            <a:r>
              <a:rPr lang="en-US" altLang="zh-TW" dirty="0"/>
              <a:t>(</a:t>
            </a:r>
            <a:r>
              <a:rPr lang="en-US" altLang="zh-TW" dirty="0" err="1"/>
              <a:t>self.encoder</a:t>
            </a:r>
            <a:r>
              <a:rPr lang="en-US" altLang="zh-TW" dirty="0"/>
              <a:t>(x), </a:t>
            </a:r>
            <a:r>
              <a:rPr lang="en-US" altLang="zh-TW" dirty="0" err="1"/>
              <a:t>num_or_size_splits</a:t>
            </a:r>
            <a:r>
              <a:rPr lang="en-US" altLang="zh-TW" dirty="0"/>
              <a:t>=2, axis=1)</a:t>
            </a:r>
          </a:p>
          <a:p>
            <a:r>
              <a:rPr lang="en-US" altLang="zh-TW" dirty="0"/>
              <a:t>    return mean, </a:t>
            </a:r>
            <a:r>
              <a:rPr lang="en-US" altLang="zh-TW" dirty="0" err="1"/>
              <a:t>logvar</a:t>
            </a:r>
            <a:endParaRPr lang="en-US" altLang="zh-TW" dirty="0"/>
          </a:p>
          <a:p>
            <a:endParaRPr lang="en-US" altLang="zh-TW" sz="2000" dirty="0"/>
          </a:p>
          <a:p>
            <a:r>
              <a:rPr lang="en-US" altLang="zh-TW" dirty="0"/>
              <a:t>  def </a:t>
            </a:r>
            <a:r>
              <a:rPr lang="en-US" altLang="zh-TW" dirty="0" err="1"/>
              <a:t>reparameterize</a:t>
            </a:r>
            <a:r>
              <a:rPr lang="en-US" altLang="zh-TW" dirty="0"/>
              <a:t>(self, mean, </a:t>
            </a:r>
            <a:r>
              <a:rPr lang="en-US" altLang="zh-TW" dirty="0" err="1"/>
              <a:t>logvar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eps = </a:t>
            </a:r>
            <a:r>
              <a:rPr lang="en-US" altLang="zh-TW" dirty="0" err="1"/>
              <a:t>tf.random.normal</a:t>
            </a:r>
            <a:r>
              <a:rPr lang="en-US" altLang="zh-TW" dirty="0"/>
              <a:t>(shape=</a:t>
            </a:r>
            <a:r>
              <a:rPr lang="en-US" altLang="zh-TW" dirty="0" err="1"/>
              <a:t>mean.shape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return eps * </a:t>
            </a:r>
            <a:r>
              <a:rPr lang="en-US" altLang="zh-TW" dirty="0" err="1"/>
              <a:t>tf.exp</a:t>
            </a:r>
            <a:r>
              <a:rPr lang="en-US" altLang="zh-TW" dirty="0"/>
              <a:t>(</a:t>
            </a:r>
            <a:r>
              <a:rPr lang="en-US" altLang="zh-TW" dirty="0" err="1"/>
              <a:t>logvar</a:t>
            </a:r>
            <a:r>
              <a:rPr lang="en-US" altLang="zh-TW" dirty="0"/>
              <a:t> * .5) + mean</a:t>
            </a:r>
          </a:p>
          <a:p>
            <a:endParaRPr lang="en-US" altLang="zh-TW" dirty="0"/>
          </a:p>
          <a:p>
            <a:r>
              <a:rPr lang="en-US" altLang="zh-TW" dirty="0"/>
              <a:t>  def decode(self, z, </a:t>
            </a:r>
            <a:r>
              <a:rPr lang="en-US" altLang="zh-TW" dirty="0" err="1"/>
              <a:t>apply_sigmoid</a:t>
            </a:r>
            <a:r>
              <a:rPr lang="en-US" altLang="zh-TW" dirty="0"/>
              <a:t>=False):</a:t>
            </a:r>
          </a:p>
          <a:p>
            <a:r>
              <a:rPr lang="en-US" altLang="zh-TW" dirty="0"/>
              <a:t>    logits = </a:t>
            </a:r>
            <a:r>
              <a:rPr lang="en-US" altLang="zh-TW" dirty="0" err="1"/>
              <a:t>self.decoder</a:t>
            </a:r>
            <a:r>
              <a:rPr lang="en-US" altLang="zh-TW" dirty="0"/>
              <a:t>(z)</a:t>
            </a:r>
          </a:p>
          <a:p>
            <a:r>
              <a:rPr lang="en-US" altLang="zh-TW" dirty="0"/>
              <a:t>    if </a:t>
            </a:r>
            <a:r>
              <a:rPr lang="en-US" altLang="zh-TW" dirty="0" err="1"/>
              <a:t>apply_sigmoid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probs = </a:t>
            </a:r>
            <a:r>
              <a:rPr lang="en-US" altLang="zh-TW" dirty="0" err="1"/>
              <a:t>tf.sigmoid</a:t>
            </a:r>
            <a:r>
              <a:rPr lang="en-US" altLang="zh-TW" dirty="0"/>
              <a:t>(logits)</a:t>
            </a:r>
          </a:p>
          <a:p>
            <a:r>
              <a:rPr lang="en-US" altLang="zh-TW" dirty="0"/>
              <a:t>      return probs</a:t>
            </a:r>
          </a:p>
          <a:p>
            <a:r>
              <a:rPr lang="en-US" altLang="zh-TW" dirty="0"/>
              <a:t>    return logits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E53EE4-549D-43CD-9A94-82865DFBE71A}"/>
              </a:ext>
            </a:extLst>
          </p:cNvPr>
          <p:cNvSpPr/>
          <p:nvPr/>
        </p:nvSpPr>
        <p:spPr>
          <a:xfrm>
            <a:off x="264367" y="418618"/>
            <a:ext cx="11663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Define the encoder and decoder networks with </a:t>
            </a:r>
            <a:r>
              <a:rPr lang="en-US" altLang="zh-TW" sz="3200" b="1" i="1" dirty="0" err="1"/>
              <a:t>tf.keras.Sequential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21623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D274EDE-80CD-4ACF-BAEE-6148237A85CD}"/>
              </a:ext>
            </a:extLst>
          </p:cNvPr>
          <p:cNvSpPr/>
          <p:nvPr/>
        </p:nvSpPr>
        <p:spPr>
          <a:xfrm>
            <a:off x="408575" y="1493415"/>
            <a:ext cx="88660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.encoder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[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tf.keras.layers.InputLayer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tf.keras.layers.Conv2D(filters=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 strides=(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’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tf.keras.layers.Conv2D(filters=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 strides=(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’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No activation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latent_dim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latent_dim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3273E-277F-41A1-A155-7A0F6949298A}"/>
              </a:ext>
            </a:extLst>
          </p:cNvPr>
          <p:cNvSpPr/>
          <p:nvPr/>
        </p:nvSpPr>
        <p:spPr>
          <a:xfrm>
            <a:off x="408574" y="445150"/>
            <a:ext cx="2262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self.encoder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F02E790-9D18-4347-9FA0-D9CE71CB4F8F}"/>
              </a:ext>
            </a:extLst>
          </p:cNvPr>
          <p:cNvGrpSpPr/>
          <p:nvPr/>
        </p:nvGrpSpPr>
        <p:grpSpPr>
          <a:xfrm>
            <a:off x="9349274" y="215122"/>
            <a:ext cx="2570584" cy="2556586"/>
            <a:chOff x="3797559" y="2301550"/>
            <a:chExt cx="2057400" cy="3810001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7A42E49-54C2-4AB0-8490-BC18B7F4A24A}"/>
                </a:ext>
              </a:extLst>
            </p:cNvPr>
            <p:cNvGrpSpPr/>
            <p:nvPr/>
          </p:nvGrpSpPr>
          <p:grpSpPr>
            <a:xfrm>
              <a:off x="4012163" y="2301550"/>
              <a:ext cx="1842796" cy="3810001"/>
              <a:chOff x="4012163" y="2301550"/>
              <a:chExt cx="1842796" cy="3810001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10D91E-1919-466C-AA79-BE48ADA328FB}"/>
                  </a:ext>
                </a:extLst>
              </p:cNvPr>
              <p:cNvSpPr/>
              <p:nvPr/>
            </p:nvSpPr>
            <p:spPr>
              <a:xfrm>
                <a:off x="4012163" y="5215812"/>
                <a:ext cx="1838131" cy="895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09257CA-9EC3-4CC4-86A5-5C62D5C9EAB6}"/>
                  </a:ext>
                </a:extLst>
              </p:cNvPr>
              <p:cNvSpPr/>
              <p:nvPr/>
            </p:nvSpPr>
            <p:spPr>
              <a:xfrm>
                <a:off x="4012163" y="2301550"/>
                <a:ext cx="1838131" cy="8957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BCA3D5-2F1A-4B5D-9621-3DED41864775}"/>
                  </a:ext>
                </a:extLst>
              </p:cNvPr>
              <p:cNvSpPr/>
              <p:nvPr/>
            </p:nvSpPr>
            <p:spPr>
              <a:xfrm>
                <a:off x="4016828" y="3271934"/>
                <a:ext cx="1838131" cy="895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8E8095-BCEE-40D9-89F3-A902E7E26F78}"/>
                  </a:ext>
                </a:extLst>
              </p:cNvPr>
              <p:cNvSpPr/>
              <p:nvPr/>
            </p:nvSpPr>
            <p:spPr>
              <a:xfrm>
                <a:off x="4012163" y="4243873"/>
                <a:ext cx="1838131" cy="895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F30CB5-3A81-4772-A8D1-2F67868ACA78}"/>
                </a:ext>
              </a:extLst>
            </p:cNvPr>
            <p:cNvSpPr txBox="1"/>
            <p:nvPr/>
          </p:nvSpPr>
          <p:spPr>
            <a:xfrm>
              <a:off x="4147455" y="5479015"/>
              <a:ext cx="156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Conv1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14EC1C9-F8BF-475A-AC66-0445DCC19CBA}"/>
                </a:ext>
              </a:extLst>
            </p:cNvPr>
            <p:cNvSpPr txBox="1"/>
            <p:nvPr/>
          </p:nvSpPr>
          <p:spPr>
            <a:xfrm>
              <a:off x="4147454" y="3535915"/>
              <a:ext cx="156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Flatten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FCF5FA7-70FD-45B3-BFED-410127A0C6E5}"/>
                </a:ext>
              </a:extLst>
            </p:cNvPr>
            <p:cNvSpPr txBox="1"/>
            <p:nvPr/>
          </p:nvSpPr>
          <p:spPr>
            <a:xfrm>
              <a:off x="4147454" y="4507076"/>
              <a:ext cx="156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Conv2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F7DE4C-DAE2-4466-B62B-F2D0286FEC7C}"/>
                </a:ext>
              </a:extLst>
            </p:cNvPr>
            <p:cNvSpPr txBox="1"/>
            <p:nvPr/>
          </p:nvSpPr>
          <p:spPr>
            <a:xfrm>
              <a:off x="4147454" y="2563976"/>
              <a:ext cx="156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Dense</a:t>
              </a:r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52C82E1-675C-49FE-B052-D44411CC36FA}"/>
                </a:ext>
              </a:extLst>
            </p:cNvPr>
            <p:cNvCxnSpPr/>
            <p:nvPr/>
          </p:nvCxnSpPr>
          <p:spPr>
            <a:xfrm flipV="1">
              <a:off x="3797559" y="2301550"/>
              <a:ext cx="0" cy="381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4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0C82E8-FED0-475A-9C75-4351F5A4D8A5}"/>
              </a:ext>
            </a:extLst>
          </p:cNvPr>
          <p:cNvSpPr/>
          <p:nvPr/>
        </p:nvSpPr>
        <p:spPr>
          <a:xfrm>
            <a:off x="261258" y="1305341"/>
            <a:ext cx="88022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.decoder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[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tf.keras.layers.InputLayer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latent_dim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,)),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tf.nn.relu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tf.keras.layers.Reshape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target_shape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tf.keras.layers.Conv2DTranspose(filters=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	strides=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same'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,activation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tf.keras.layers.Conv2DTranspose(filters=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	strides=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same'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,activation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No activation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tf.keras.layers.Conv2DTranspose(filters=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		strides=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]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01D098-BDD9-477B-9BC5-A1C5811DA33A}"/>
              </a:ext>
            </a:extLst>
          </p:cNvPr>
          <p:cNvSpPr/>
          <p:nvPr/>
        </p:nvSpPr>
        <p:spPr>
          <a:xfrm>
            <a:off x="348343" y="491803"/>
            <a:ext cx="2262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self.decoder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747D7A5-C18E-465D-AA93-460D8D84D65E}"/>
              </a:ext>
            </a:extLst>
          </p:cNvPr>
          <p:cNvGrpSpPr/>
          <p:nvPr/>
        </p:nvGrpSpPr>
        <p:grpSpPr>
          <a:xfrm>
            <a:off x="9366331" y="184063"/>
            <a:ext cx="2477326" cy="3641487"/>
            <a:chOff x="4618605" y="1238422"/>
            <a:chExt cx="2477326" cy="364148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1E7C31-C0E9-48FB-A886-4296ECAEA3BB}"/>
                </a:ext>
              </a:extLst>
            </p:cNvPr>
            <p:cNvSpPr/>
            <p:nvPr/>
          </p:nvSpPr>
          <p:spPr>
            <a:xfrm>
              <a:off x="4793480" y="4197685"/>
              <a:ext cx="2296622" cy="6822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C44F0B9-78DC-43C2-B002-2CA9D9B468E6}"/>
                </a:ext>
              </a:extLst>
            </p:cNvPr>
            <p:cNvSpPr/>
            <p:nvPr/>
          </p:nvSpPr>
          <p:spPr>
            <a:xfrm>
              <a:off x="4793479" y="1978090"/>
              <a:ext cx="2296622" cy="6822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A77550-6502-4727-9CBC-59D8D122850C}"/>
                </a:ext>
              </a:extLst>
            </p:cNvPr>
            <p:cNvSpPr/>
            <p:nvPr/>
          </p:nvSpPr>
          <p:spPr>
            <a:xfrm>
              <a:off x="4799309" y="2717166"/>
              <a:ext cx="2296622" cy="6822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EDA4C9-D621-4C7E-A724-1A6C8F182EA4}"/>
                </a:ext>
              </a:extLst>
            </p:cNvPr>
            <p:cNvSpPr/>
            <p:nvPr/>
          </p:nvSpPr>
          <p:spPr>
            <a:xfrm>
              <a:off x="4793480" y="3457426"/>
              <a:ext cx="2296622" cy="6822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B1A808A-1186-430D-8CFA-B5BCF5CF3BA7}"/>
                </a:ext>
              </a:extLst>
            </p:cNvPr>
            <p:cNvSpPr txBox="1"/>
            <p:nvPr/>
          </p:nvSpPr>
          <p:spPr>
            <a:xfrm>
              <a:off x="4962519" y="4398149"/>
              <a:ext cx="1958540" cy="28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Conv1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62C1F3-877A-4D09-8068-E8DFEFEF56AB}"/>
                </a:ext>
              </a:extLst>
            </p:cNvPr>
            <p:cNvSpPr txBox="1"/>
            <p:nvPr/>
          </p:nvSpPr>
          <p:spPr>
            <a:xfrm>
              <a:off x="4962517" y="2918222"/>
              <a:ext cx="19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Conv3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DCCDE86-AE5D-487B-A31D-43329542BF11}"/>
                </a:ext>
              </a:extLst>
            </p:cNvPr>
            <p:cNvSpPr txBox="1"/>
            <p:nvPr/>
          </p:nvSpPr>
          <p:spPr>
            <a:xfrm>
              <a:off x="4962517" y="3657889"/>
              <a:ext cx="1958540" cy="28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Conv2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A803D91-B098-4A28-BDD3-847CD39BB8D7}"/>
                </a:ext>
              </a:extLst>
            </p:cNvPr>
            <p:cNvSpPr txBox="1"/>
            <p:nvPr/>
          </p:nvSpPr>
          <p:spPr>
            <a:xfrm>
              <a:off x="4962517" y="2177962"/>
              <a:ext cx="19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Reshape</a:t>
              </a:r>
              <a:endParaRPr lang="zh-TW" altLang="en-US" dirty="0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9E7974CA-F35D-4E5F-87EB-04DFB7BB3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8605" y="1978090"/>
              <a:ext cx="5830" cy="290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696B09-3802-4ECD-9CCF-AD6CC98E567F}"/>
                </a:ext>
              </a:extLst>
            </p:cNvPr>
            <p:cNvSpPr/>
            <p:nvPr/>
          </p:nvSpPr>
          <p:spPr>
            <a:xfrm>
              <a:off x="4793479" y="1238422"/>
              <a:ext cx="2296622" cy="682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5FFE9E2B-F604-417B-AED1-014B7A511F54}"/>
                </a:ext>
              </a:extLst>
            </p:cNvPr>
            <p:cNvSpPr txBox="1"/>
            <p:nvPr/>
          </p:nvSpPr>
          <p:spPr>
            <a:xfrm>
              <a:off x="4962517" y="1438294"/>
              <a:ext cx="19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Dense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67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44673D-CA56-4474-A7C8-55A63A8CAF3D}"/>
              </a:ext>
            </a:extLst>
          </p:cNvPr>
          <p:cNvSpPr/>
          <p:nvPr/>
        </p:nvSpPr>
        <p:spPr>
          <a:xfrm>
            <a:off x="300406" y="277199"/>
            <a:ext cx="7341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Define the loss function and the optimizer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27418A-FAEA-4BA2-A1DA-70D265D683CD}"/>
              </a:ext>
            </a:extLst>
          </p:cNvPr>
          <p:cNvSpPr/>
          <p:nvPr/>
        </p:nvSpPr>
        <p:spPr>
          <a:xfrm>
            <a:off x="485192" y="1130151"/>
            <a:ext cx="113926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1e-4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log_normal_pdf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108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1080"/>
                </a:solidFill>
                <a:latin typeface="Courier New" panose="02070309020205020404" pitchFamily="49" charset="0"/>
              </a:rPr>
              <a:t>raxis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log2pi = tf.math.log(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 *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tf.reduce_sum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* ((sample - mean) **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 *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tf.exp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+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+ log2pi),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axis=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raxis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7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AC152-3175-4603-BE87-0F32B1FCEFF1}"/>
              </a:ext>
            </a:extLst>
          </p:cNvPr>
          <p:cNvSpPr/>
          <p:nvPr/>
        </p:nvSpPr>
        <p:spPr>
          <a:xfrm>
            <a:off x="300406" y="1582341"/>
            <a:ext cx="113721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mean,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model.encode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z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model.reparameterize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(mean,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x_logit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model.decode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tf.nn.sigmoid_cross_entropy_with_logits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(logits=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x_logit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labels=x)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logpx_z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-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tf.reduce_sum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axis=[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logpz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log_normal_pdf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(z,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logqz_x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log_normal_pdf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(z, mean,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-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tf.reduce_mean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logpx_z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logpz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logqz_x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0BD68-3DCE-4DD0-AAB5-311D0A071E23}"/>
              </a:ext>
            </a:extLst>
          </p:cNvPr>
          <p:cNvSpPr/>
          <p:nvPr/>
        </p:nvSpPr>
        <p:spPr>
          <a:xfrm>
            <a:off x="300406" y="277199"/>
            <a:ext cx="7341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Define the loss function and the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27418A-FAEA-4BA2-A1DA-70D265D683CD}"/>
              </a:ext>
            </a:extLst>
          </p:cNvPr>
          <p:cNvSpPr/>
          <p:nvPr/>
        </p:nvSpPr>
        <p:spPr>
          <a:xfrm>
            <a:off x="452806" y="1466053"/>
            <a:ext cx="11392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tf.function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train_step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optimizer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"""Executes one training step and returns the loss.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  This function computes the loss and gradients, and uses the latter to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  update the model's parameters.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  """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tf.GradientTape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tape: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(model, x)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gradients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tape.gradient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(loss,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model.trainable_variables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optimizer.apply_gradients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zip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(gradients,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model.trainable_variables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F1872-5EF9-4F20-A37E-F6E2CA7E36DE}"/>
              </a:ext>
            </a:extLst>
          </p:cNvPr>
          <p:cNvSpPr/>
          <p:nvPr/>
        </p:nvSpPr>
        <p:spPr>
          <a:xfrm>
            <a:off x="452806" y="429599"/>
            <a:ext cx="7341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Define the loss function and the optimizer</a:t>
            </a:r>
          </a:p>
        </p:txBody>
      </p:sp>
    </p:spTree>
    <p:extLst>
      <p:ext uri="{BB962C8B-B14F-4D97-AF65-F5344CB8AC3E}">
        <p14:creationId xmlns:p14="http://schemas.microsoft.com/office/powerpoint/2010/main" val="277297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5B7078-B99D-417F-B521-20B75DC34208}"/>
              </a:ext>
            </a:extLst>
          </p:cNvPr>
          <p:cNvSpPr/>
          <p:nvPr/>
        </p:nvSpPr>
        <p:spPr>
          <a:xfrm>
            <a:off x="276961" y="295861"/>
            <a:ext cx="1541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Training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CB6209-5112-466B-AB9B-9C5B420574D9}"/>
              </a:ext>
            </a:extLst>
          </p:cNvPr>
          <p:cNvSpPr/>
          <p:nvPr/>
        </p:nvSpPr>
        <p:spPr>
          <a:xfrm>
            <a:off x="276961" y="1061286"/>
            <a:ext cx="1133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epochs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set the dimensionality of the latent space to a plane for visualization later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latent_dim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num_examples_to_generate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keeping the random vector constant for generation (prediction) so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it will be easier to see the improvement.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random_vector_for_generation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tf.random.normal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shape=[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num_examples_to_generate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latent_dim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model = CVAE(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latent_dim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2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ED6873-3792-4639-A1DE-2C990194A638}"/>
              </a:ext>
            </a:extLst>
          </p:cNvPr>
          <p:cNvSpPr/>
          <p:nvPr/>
        </p:nvSpPr>
        <p:spPr>
          <a:xfrm>
            <a:off x="511627" y="1179093"/>
            <a:ext cx="11168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generate_and_save_images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epoch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1080"/>
                </a:solidFill>
                <a:latin typeface="Courier New" panose="02070309020205020404" pitchFamily="49" charset="0"/>
              </a:rPr>
              <a:t>test_sample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mean,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model.encode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z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model.reparameterize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(mean,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predictions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fig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predictions.shape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(predictions[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:, :,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'off'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tight_layout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 minimizes the overlap between 2 sub-plots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plt.savefig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image_at_epoch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_{:04d}.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png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(epoch))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F037D6-C14F-4902-A722-DA10626E018E}"/>
              </a:ext>
            </a:extLst>
          </p:cNvPr>
          <p:cNvSpPr/>
          <p:nvPr/>
        </p:nvSpPr>
        <p:spPr>
          <a:xfrm>
            <a:off x="511628" y="5415679"/>
            <a:ext cx="11168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Pick a sample of the test set for generating output images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assert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&gt;=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num_examples_to_generate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test_batch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test_dataset.take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test_batch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:num_examples_to_generate, :, :, :]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92346-AC56-41CB-8985-A37E3C8B5275}"/>
              </a:ext>
            </a:extLst>
          </p:cNvPr>
          <p:cNvSpPr/>
          <p:nvPr/>
        </p:nvSpPr>
        <p:spPr>
          <a:xfrm>
            <a:off x="276961" y="295861"/>
            <a:ext cx="1541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4812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2D49D-B787-4587-886E-35B83FCFEF8E}"/>
              </a:ext>
            </a:extLst>
          </p:cNvPr>
          <p:cNvSpPr/>
          <p:nvPr/>
        </p:nvSpPr>
        <p:spPr>
          <a:xfrm>
            <a:off x="464975" y="1256657"/>
            <a:ext cx="11262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generate_and_save_images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(model,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epochs +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start_time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time.time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train_step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(model,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optimizer)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end_time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time.time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loss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tf.keras.metrics.Mean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(model,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elbo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-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loss.result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display.clear_output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(wait=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'Epoch: {}, Test set ELBO: {}, time elapse for current epoch: {}'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.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(epoch,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elbo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end_time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start_time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generate_and_save_images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(model, epoch,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test_sample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9C1FA7-E9DD-4A26-8845-8C08D82A9EB1}"/>
              </a:ext>
            </a:extLst>
          </p:cNvPr>
          <p:cNvSpPr/>
          <p:nvPr/>
        </p:nvSpPr>
        <p:spPr>
          <a:xfrm>
            <a:off x="276961" y="295861"/>
            <a:ext cx="1541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Training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DEED79-7556-4C6E-B68A-EEAE4512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54" y="813423"/>
            <a:ext cx="2890546" cy="28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AF509-E8B7-4975-9299-9BDF3BB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7EB338-5091-41A0-9393-29A006B67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8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4BF28B-4E70-4E5B-82BE-3A5A36578079}"/>
              </a:ext>
            </a:extLst>
          </p:cNvPr>
          <p:cNvSpPr/>
          <p:nvPr/>
        </p:nvSpPr>
        <p:spPr>
          <a:xfrm>
            <a:off x="139583" y="230546"/>
            <a:ext cx="9470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/>
              <a:t>Display a generated image from the last training epoch</a:t>
            </a:r>
            <a:endParaRPr lang="en-US" altLang="zh-TW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55762-2587-4E34-A18E-64F1C828A7CB}"/>
              </a:ext>
            </a:extLst>
          </p:cNvPr>
          <p:cNvSpPr/>
          <p:nvPr/>
        </p:nvSpPr>
        <p:spPr>
          <a:xfrm>
            <a:off x="233265" y="1567743"/>
            <a:ext cx="11588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>
                <a:solidFill>
                  <a:srgbClr val="795E26"/>
                </a:solidFill>
                <a:latin typeface="Courier New" panose="02070309020205020404" pitchFamily="49" charset="0"/>
              </a:rPr>
              <a:t>display_image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>
                <a:solidFill>
                  <a:srgbClr val="001080"/>
                </a:solidFill>
                <a:latin typeface="Courier New" panose="02070309020205020404" pitchFamily="49" charset="0"/>
              </a:rPr>
              <a:t>epoch_no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 PIL.Image.</a:t>
            </a:r>
            <a:r>
              <a:rPr lang="en-US" altLang="zh-TW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>
                <a:solidFill>
                  <a:srgbClr val="A31515"/>
                </a:solidFill>
                <a:latin typeface="Courier New" panose="02070309020205020404" pitchFamily="49" charset="0"/>
              </a:rPr>
              <a:t>'image_at_epoch_{:04d}.png'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(epoch_no))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B90804-508A-47A3-9C61-2150A9C9C902}"/>
              </a:ext>
            </a:extLst>
          </p:cNvPr>
          <p:cNvSpPr/>
          <p:nvPr/>
        </p:nvSpPr>
        <p:spPr>
          <a:xfrm>
            <a:off x="233264" y="2872570"/>
            <a:ext cx="11588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(epoch))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'off'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Display images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E12CED-4298-4745-BFC2-AF9B4249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5" y="4228715"/>
            <a:ext cx="1958510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F2E898-4993-455A-BC46-0B9AC0534A60}"/>
              </a:ext>
            </a:extLst>
          </p:cNvPr>
          <p:cNvSpPr/>
          <p:nvPr/>
        </p:nvSpPr>
        <p:spPr>
          <a:xfrm>
            <a:off x="162273" y="351844"/>
            <a:ext cx="825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Display an animated GIF of all the saved images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B3B10F-F3C4-459E-8858-C2C8F81DD5DC}"/>
              </a:ext>
            </a:extLst>
          </p:cNvPr>
          <p:cNvSpPr/>
          <p:nvPr/>
        </p:nvSpPr>
        <p:spPr>
          <a:xfrm>
            <a:off x="292359" y="1099496"/>
            <a:ext cx="116072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anim_file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'cvae.gif'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imageio.get_writer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anim_file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mode=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'I'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writer: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filenames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glob.glob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'image*.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png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filenames =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sorted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(filenames)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last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filename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(filenames):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frame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**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round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(frame) &gt;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round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(last):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last = frame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continue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image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imageio.imread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(filename)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writer.append_data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image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imageio.imread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(filename)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writer.append_data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IPython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IPython.version_info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&gt;= 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display.Image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(filename=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anim_file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1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E608C2-B140-4671-A425-747E03A38743}"/>
              </a:ext>
            </a:extLst>
          </p:cNvPr>
          <p:cNvSpPr/>
          <p:nvPr/>
        </p:nvSpPr>
        <p:spPr>
          <a:xfrm>
            <a:off x="382555" y="1450824"/>
            <a:ext cx="8789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google.colab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files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267F99"/>
                </a:solidFill>
                <a:latin typeface="Courier New" panose="02070309020205020404" pitchFamily="49" charset="0"/>
              </a:rPr>
              <a:t>ImportError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pass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files.download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anim_file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7CF285-4A19-4873-B763-7EAA4007AB54}"/>
              </a:ext>
            </a:extLst>
          </p:cNvPr>
          <p:cNvSpPr/>
          <p:nvPr/>
        </p:nvSpPr>
        <p:spPr>
          <a:xfrm>
            <a:off x="162273" y="351844"/>
            <a:ext cx="825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Display an animated GIF of all the saved images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FB8E8B0-AA34-4D19-8445-864D73814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51" y="9563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0C256F-5D9C-4A7C-87B7-AF929E97E8E4}"/>
              </a:ext>
            </a:extLst>
          </p:cNvPr>
          <p:cNvSpPr/>
          <p:nvPr/>
        </p:nvSpPr>
        <p:spPr>
          <a:xfrm>
            <a:off x="220946" y="221215"/>
            <a:ext cx="9075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Display a 2D manifold of digits from the latent space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86AC5D-B003-435D-945A-E4A63737DA4E}"/>
              </a:ext>
            </a:extLst>
          </p:cNvPr>
          <p:cNvSpPr/>
          <p:nvPr/>
        </p:nvSpPr>
        <p:spPr>
          <a:xfrm>
            <a:off x="304922" y="942919"/>
            <a:ext cx="117501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plot_latent_images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1080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"""Plots n x n digit images decoded from the latent space."""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norm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tfp.distributions.Normal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grid_x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norm.quantile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np.linspace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0.05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0.95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grid_y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norm.quantile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np.linspace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0.05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0.95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image_width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*n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image_height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image_width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image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image_height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image_width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b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grid_x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j, xi 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grid_y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z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([[xi,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x_decoded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model.sample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digit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tf.reshape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x_decoded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image[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 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j *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 (j +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digit_size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digit.numpy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b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(image,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Greys_r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'Off'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AAC135-7AC4-438C-843B-8CF48D73C257}"/>
              </a:ext>
            </a:extLst>
          </p:cNvPr>
          <p:cNvSpPr/>
          <p:nvPr/>
        </p:nvSpPr>
        <p:spPr>
          <a:xfrm>
            <a:off x="552395" y="6435160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plot_latent_images(model, </a:t>
            </a:r>
            <a:r>
              <a:rPr lang="fr-FR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fr-FR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9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03A009-546A-4178-9269-984A35AA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36" y="1074216"/>
            <a:ext cx="469432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AF509-E8B7-4975-9299-9BDF3BB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1A64B2-1B32-476F-9D80-DBE2D5DE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71537"/>
            <a:ext cx="82867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DE5307-4DF8-477D-980D-042AF13FB507}"/>
              </a:ext>
            </a:extLst>
          </p:cNvPr>
          <p:cNvSpPr/>
          <p:nvPr/>
        </p:nvSpPr>
        <p:spPr>
          <a:xfrm>
            <a:off x="603380" y="15117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 to generate gifs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imageio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-nightly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9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0ABEFB-0BA4-44A1-ACC3-21851D3F40A0}"/>
              </a:ext>
            </a:extLst>
          </p:cNvPr>
          <p:cNvSpPr/>
          <p:nvPr/>
        </p:nvSpPr>
        <p:spPr>
          <a:xfrm>
            <a:off x="454090" y="253500"/>
            <a:ext cx="6625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Import TensorFlow and other libraries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254536-4CAC-43F3-AF0B-F34572847FA2}"/>
              </a:ext>
            </a:extLst>
          </p:cNvPr>
          <p:cNvSpPr/>
          <p:nvPr/>
        </p:nvSpPr>
        <p:spPr>
          <a:xfrm>
            <a:off x="454090" y="1536174"/>
            <a:ext cx="81207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IPython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display</a:t>
            </a:r>
          </a:p>
          <a:p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glob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imageio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PIL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tensorflow_probability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tfp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time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7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AC66A9-0731-485B-A82D-41AA28B0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64032"/>
              </p:ext>
            </p:extLst>
          </p:nvPr>
        </p:nvGraphicFramePr>
        <p:xfrm>
          <a:off x="1624045" y="1332921"/>
          <a:ext cx="894391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5389">
                  <a:extLst>
                    <a:ext uri="{9D8B030D-6E8A-4147-A177-3AD203B41FA5}">
                      <a16:colId xmlns:a16="http://schemas.microsoft.com/office/drawing/2014/main" val="760688979"/>
                    </a:ext>
                  </a:extLst>
                </a:gridCol>
                <a:gridCol w="5568521">
                  <a:extLst>
                    <a:ext uri="{9D8B030D-6E8A-4147-A177-3AD203B41FA5}">
                      <a16:colId xmlns:a16="http://schemas.microsoft.com/office/drawing/2014/main" val="291741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glob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查找文件路徑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imageio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讀取網絡圖片、讀取視頻、生成</a:t>
                      </a:r>
                      <a:r>
                        <a:rPr lang="en-US" altLang="zh-TW" dirty="0"/>
                        <a:t>gif</a:t>
                      </a:r>
                      <a:r>
                        <a:rPr lang="zh-TW" altLang="en-US" dirty="0"/>
                        <a:t>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matplotlib.pyplot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matplotlib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 err="1"/>
                        <a:t>pyplot</a:t>
                      </a:r>
                      <a:r>
                        <a:rPr lang="zh-TW" altLang="en-US" dirty="0"/>
                        <a:t>子庫提供了和</a:t>
                      </a:r>
                      <a:r>
                        <a:rPr lang="en-US" altLang="zh-TW" dirty="0" err="1"/>
                        <a:t>matlab</a:t>
                      </a:r>
                      <a:r>
                        <a:rPr lang="zh-TW" altLang="en-US" dirty="0"/>
                        <a:t>類似的繪圖</a:t>
                      </a:r>
                      <a:r>
                        <a:rPr lang="en-US" altLang="zh-TW" dirty="0"/>
                        <a:t>API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用於資料處理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影像處理套件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tensorflow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支援各式不同的深度學習演算法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tensorflow_probability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用於進行機率推理和統計分析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時間模組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1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AA2397-8661-41B9-ABEE-B42A8F185B0F}"/>
              </a:ext>
            </a:extLst>
          </p:cNvPr>
          <p:cNvSpPr/>
          <p:nvPr/>
        </p:nvSpPr>
        <p:spPr>
          <a:xfrm>
            <a:off x="371669" y="1771558"/>
            <a:ext cx="1144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datasets.mnist.load_data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加載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MNIST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數據集</a:t>
            </a:r>
            <a:endParaRPr lang="en-US" altLang="zh-TW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07D4CA-AC25-4187-92C3-697E12632E2D}"/>
              </a:ext>
            </a:extLst>
          </p:cNvPr>
          <p:cNvSpPr/>
          <p:nvPr/>
        </p:nvSpPr>
        <p:spPr>
          <a:xfrm>
            <a:off x="371668" y="300285"/>
            <a:ext cx="424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Load the MNIST </a:t>
            </a:r>
            <a:r>
              <a:rPr lang="en-US" altLang="zh-TW" sz="3200" b="1" dirty="0">
                <a:solidFill>
                  <a:srgbClr val="FF0000"/>
                </a:solidFill>
              </a:rPr>
              <a:t>dataset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50441D-D26E-4AB1-B666-976CDAA5E2E0}"/>
              </a:ext>
            </a:extLst>
          </p:cNvPr>
          <p:cNvSpPr/>
          <p:nvPr/>
        </p:nvSpPr>
        <p:spPr>
          <a:xfrm>
            <a:off x="371668" y="3766849"/>
            <a:ext cx="736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表示只取得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輸入圖像</a:t>
            </a:r>
          </a:p>
        </p:txBody>
      </p:sp>
    </p:spTree>
    <p:extLst>
      <p:ext uri="{BB962C8B-B14F-4D97-AF65-F5344CB8AC3E}">
        <p14:creationId xmlns:p14="http://schemas.microsoft.com/office/powerpoint/2010/main" val="329988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EFB271-1485-49EE-ACFF-78059E5C4476}"/>
              </a:ext>
            </a:extLst>
          </p:cNvPr>
          <p:cNvSpPr/>
          <p:nvPr/>
        </p:nvSpPr>
        <p:spPr>
          <a:xfrm>
            <a:off x="371669" y="1893742"/>
            <a:ext cx="114486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preprocess_images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images = 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images.reshape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images.shape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 /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改變張量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tensor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的形狀。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np.where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(images &gt;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1.0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astype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'float32’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	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返回元素中為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的元素所對應的位置索引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498BE0-7AF4-46D0-9530-74E7D87CC978}"/>
              </a:ext>
            </a:extLst>
          </p:cNvPr>
          <p:cNvSpPr/>
          <p:nvPr/>
        </p:nvSpPr>
        <p:spPr>
          <a:xfrm>
            <a:off x="371668" y="4648303"/>
            <a:ext cx="11448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60000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10000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5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AF509-E8B7-4975-9299-9BDF3BBE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37133"/>
            <a:ext cx="10515600" cy="726557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+mn-lt"/>
              </a:rPr>
              <a:t>Use </a:t>
            </a:r>
            <a:r>
              <a:rPr lang="en-US" altLang="zh-TW" sz="3200" b="1" i="1" dirty="0" err="1">
                <a:latin typeface="+mn-lt"/>
              </a:rPr>
              <a:t>tf.data</a:t>
            </a:r>
            <a:r>
              <a:rPr lang="en-US" altLang="zh-TW" sz="3200" b="1" dirty="0">
                <a:latin typeface="+mn-lt"/>
              </a:rPr>
              <a:t> to batch and shuffle the data</a:t>
            </a:r>
            <a:endParaRPr lang="zh-TW" altLang="en-US" sz="32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4E644-2E05-4D09-9D0B-BB1320B4B0FB}"/>
              </a:ext>
            </a:extLst>
          </p:cNvPr>
          <p:cNvSpPr/>
          <p:nvPr/>
        </p:nvSpPr>
        <p:spPr>
          <a:xfrm>
            <a:off x="353008" y="1472406"/>
            <a:ext cx="11450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tf.data.Dataset.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</a:rPr>
              <a:t>from_tensor_slices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根據輸入數據創建源數據集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.shuffle(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).batch(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tf.data.Dataset.from_tensor_slices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.shuffle(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).batch(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9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492</Words>
  <Application>Microsoft Office PowerPoint</Application>
  <PresentationFormat>寬螢幕</PresentationFormat>
  <Paragraphs>250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等线</vt:lpstr>
      <vt:lpstr>新細明體</vt:lpstr>
      <vt:lpstr>Arial</vt:lpstr>
      <vt:lpstr>Calibri</vt:lpstr>
      <vt:lpstr>Calibri Light</vt:lpstr>
      <vt:lpstr>Courier New</vt:lpstr>
      <vt:lpstr>Office 佈景主題</vt:lpstr>
      <vt:lpstr>Convolutional Variational Autoencoder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Use tf.data to batch and shuffle the data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Variational Autoencoder</dc:title>
  <dc:creator>LIU_HAN-YING</dc:creator>
  <cp:lastModifiedBy>LIU_HAN-YING</cp:lastModifiedBy>
  <cp:revision>16</cp:revision>
  <dcterms:created xsi:type="dcterms:W3CDTF">2020-06-11T06:19:50Z</dcterms:created>
  <dcterms:modified xsi:type="dcterms:W3CDTF">2020-06-11T08:03:37Z</dcterms:modified>
</cp:coreProperties>
</file>