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302" r:id="rId3"/>
    <p:sldId id="304" r:id="rId4"/>
    <p:sldId id="305" r:id="rId5"/>
    <p:sldId id="303" r:id="rId6"/>
    <p:sldId id="308" r:id="rId7"/>
    <p:sldId id="307" r:id="rId8"/>
    <p:sldId id="309" r:id="rId9"/>
    <p:sldId id="310" r:id="rId10"/>
    <p:sldId id="280" r:id="rId11"/>
    <p:sldId id="286" r:id="rId12"/>
  </p:sldIdLst>
  <p:sldSz cx="9144000" cy="5143500" type="screen16x9"/>
  <p:notesSz cx="6858000" cy="9144000"/>
  <p:custDataLst>
    <p:tags r:id="rId14"/>
  </p:custDataLst>
  <p:defaultTextStyle>
    <a:defPPr>
      <a:defRPr lang="zh-CN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anose="05000000000000000000" pitchFamily="2" charset="2"/>
      <a:defRPr sz="2200" b="1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anose="05000000000000000000" pitchFamily="2" charset="2"/>
      <a:defRPr sz="2200" b="1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anose="05000000000000000000" pitchFamily="2" charset="2"/>
      <a:defRPr sz="2200" b="1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anose="05000000000000000000" pitchFamily="2" charset="2"/>
      <a:defRPr sz="2200" b="1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anose="05000000000000000000" pitchFamily="2" charset="2"/>
      <a:defRPr sz="2200" b="1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200" b="1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200" b="1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200" b="1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200" b="1"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A"/>
    <a:srgbClr val="3333FF"/>
    <a:srgbClr val="A50021"/>
    <a:srgbClr val="B9B9D5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3" autoAdjust="0"/>
    <p:restoredTop sz="94737" autoAdjust="0"/>
  </p:normalViewPr>
  <p:slideViewPr>
    <p:cSldViewPr>
      <p:cViewPr>
        <p:scale>
          <a:sx n="103" d="100"/>
          <a:sy n="103" d="100"/>
        </p:scale>
        <p:origin x="-330" y="-1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97158789-C954-4FE5-BEAF-3AA3CE842C98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5127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4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1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8332" y="73819"/>
            <a:ext cx="2089151" cy="45291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6" y="73819"/>
            <a:ext cx="6115051" cy="45291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015" y="73823"/>
            <a:ext cx="7761287" cy="5679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0875" y="810817"/>
            <a:ext cx="4102100" cy="37921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810817"/>
            <a:ext cx="4102100" cy="37921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015" y="73818"/>
            <a:ext cx="7761287" cy="5679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50875" y="810817"/>
            <a:ext cx="8356600" cy="379214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8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810817"/>
            <a:ext cx="4102100" cy="3792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810817"/>
            <a:ext cx="4102100" cy="3792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3" y="204795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89015" y="73821"/>
            <a:ext cx="7761287" cy="567929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90488" tIns="44450" rIns="90488" bIns="44450" numCol="1" anchor="ctr" anchorCtr="0" compatLnSpc="1"/>
          <a:lstStyle/>
          <a:p>
            <a:pPr lvl="0"/>
            <a:endParaRPr lang="zh-CN" altLang="zh-CN" dirty="0" smtClean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876801" y="4781550"/>
            <a:ext cx="3009900" cy="27305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GB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en-GB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GB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  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HTML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高级标签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7924800" y="4781550"/>
            <a:ext cx="1143000" cy="274434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Page:   </a:t>
            </a:r>
            <a:fld id="{8160BF45-1FD0-4327-9BF6-F81702477888}" type="slidenum">
              <a:rPr lang="en-GB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‹#›</a:t>
            </a:fld>
            <a:endParaRPr lang="en-GB" altLang="zh-CN" sz="12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819151"/>
            <a:ext cx="8356600" cy="38100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GB" altLang="zh-CN" dirty="0" smtClean="0"/>
              <a:t>Click to edit Master text styles</a:t>
            </a:r>
          </a:p>
          <a:p>
            <a:pPr lvl="1"/>
            <a:r>
              <a:rPr lang="en-GB" altLang="zh-CN" dirty="0" smtClean="0"/>
              <a:t>Second level</a:t>
            </a:r>
          </a:p>
          <a:p>
            <a:pPr lvl="2"/>
            <a:r>
              <a:rPr lang="en-GB" altLang="zh-CN" dirty="0" smtClean="0"/>
              <a:t>Third level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1" y="0"/>
            <a:ext cx="515939" cy="5143500"/>
          </a:xfrm>
          <a:prstGeom prst="rect">
            <a:avLst/>
          </a:prstGeom>
          <a:solidFill>
            <a:srgbClr val="0000FA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dirty="0">
              <a:ln>
                <a:solidFill>
                  <a:srgbClr val="00B0F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0730" name="Rectangle 10"/>
          <p:cNvSpPr>
            <a:spLocks noChangeArrowheads="1"/>
          </p:cNvSpPr>
          <p:nvPr userDrawn="1"/>
        </p:nvSpPr>
        <p:spPr bwMode="auto">
          <a:xfrm>
            <a:off x="609600" y="4781555"/>
            <a:ext cx="3962400" cy="31940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ts val="18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200" dirty="0" smtClean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广东酒店学院</a:t>
            </a:r>
            <a:r>
              <a:rPr lang="zh-CN" altLang="en-US" sz="2000" baseline="0" dirty="0" smtClean="0">
                <a:solidFill>
                  <a:srgbClr val="0000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GB" sz="2000" dirty="0">
              <a:solidFill>
                <a:srgbClr val="0000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 rot="16200000">
            <a:off x="-2112048" y="2444551"/>
            <a:ext cx="4745831" cy="3139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altLang="en-US" sz="1600" b="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b="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</a:t>
            </a:r>
            <a:r>
              <a:rPr lang="zh-CN" altLang="en-US" sz="1600" b="0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en-US" altLang="zh-CN" sz="1600" b="0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-HTML</a:t>
            </a:r>
            <a:r>
              <a:rPr lang="en-US" altLang="zh-CN" sz="1600" b="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b="0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0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1600" b="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600" b="0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、JavaScript</a:t>
            </a:r>
            <a:endParaRPr lang="zh-CN" altLang="en-US" sz="1600" b="0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0"/>
          <p:cNvGrpSpPr/>
          <p:nvPr userDrawn="1"/>
        </p:nvGrpSpPr>
        <p:grpSpPr>
          <a:xfrm>
            <a:off x="533400" y="742950"/>
            <a:ext cx="8534400" cy="76200"/>
            <a:chOff x="447412" y="813655"/>
            <a:chExt cx="12527557" cy="240392"/>
          </a:xfrm>
        </p:grpSpPr>
        <p:sp>
          <p:nvSpPr>
            <p:cNvPr id="13" name="任意多边形 12"/>
            <p:cNvSpPr/>
            <p:nvPr/>
          </p:nvSpPr>
          <p:spPr>
            <a:xfrm>
              <a:off x="447412" y="813655"/>
              <a:ext cx="8241392" cy="240392"/>
            </a:xfrm>
            <a:custGeom>
              <a:avLst/>
              <a:gdLst>
                <a:gd name="connsiteX0" fmla="*/ 8001001 w 8241393"/>
                <a:gd name="connsiteY0" fmla="*/ 0 h 240392"/>
                <a:gd name="connsiteX1" fmla="*/ 8241393 w 8241393"/>
                <a:gd name="connsiteY1" fmla="*/ 240392 h 240392"/>
                <a:gd name="connsiteX2" fmla="*/ 8001001 w 8241393"/>
                <a:gd name="connsiteY2" fmla="*/ 240392 h 240392"/>
                <a:gd name="connsiteX3" fmla="*/ 0 w 8241393"/>
                <a:gd name="connsiteY3" fmla="*/ 0 h 240392"/>
                <a:gd name="connsiteX4" fmla="*/ 8001000 w 8241393"/>
                <a:gd name="connsiteY4" fmla="*/ 0 h 240392"/>
                <a:gd name="connsiteX5" fmla="*/ 8001000 w 8241393"/>
                <a:gd name="connsiteY5" fmla="*/ 240392 h 240392"/>
                <a:gd name="connsiteX6" fmla="*/ 0 w 8241393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393" h="240392">
                  <a:moveTo>
                    <a:pt x="8001001" y="0"/>
                  </a:moveTo>
                  <a:lnTo>
                    <a:pt x="8241393" y="240392"/>
                  </a:lnTo>
                  <a:lnTo>
                    <a:pt x="8001001" y="240392"/>
                  </a:lnTo>
                  <a:close/>
                  <a:moveTo>
                    <a:pt x="0" y="0"/>
                  </a:moveTo>
                  <a:lnTo>
                    <a:pt x="8001000" y="0"/>
                  </a:lnTo>
                  <a:lnTo>
                    <a:pt x="8001000" y="240392"/>
                  </a:lnTo>
                  <a:lnTo>
                    <a:pt x="0" y="2403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8277135" y="813655"/>
              <a:ext cx="4697834" cy="240392"/>
            </a:xfrm>
            <a:custGeom>
              <a:avLst/>
              <a:gdLst>
                <a:gd name="connsiteX0" fmla="*/ 240393 w 4190999"/>
                <a:gd name="connsiteY0" fmla="*/ 0 h 240392"/>
                <a:gd name="connsiteX1" fmla="*/ 4190999 w 4190999"/>
                <a:gd name="connsiteY1" fmla="*/ 0 h 240392"/>
                <a:gd name="connsiteX2" fmla="*/ 4190999 w 4190999"/>
                <a:gd name="connsiteY2" fmla="*/ 240392 h 240392"/>
                <a:gd name="connsiteX3" fmla="*/ 240393 w 4190999"/>
                <a:gd name="connsiteY3" fmla="*/ 240392 h 240392"/>
                <a:gd name="connsiteX4" fmla="*/ 0 w 4190999"/>
                <a:gd name="connsiteY4" fmla="*/ 0 h 240392"/>
                <a:gd name="connsiteX5" fmla="*/ 240392 w 4190999"/>
                <a:gd name="connsiteY5" fmla="*/ 0 h 240392"/>
                <a:gd name="connsiteX6" fmla="*/ 240392 w 4190999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99" h="240392">
                  <a:moveTo>
                    <a:pt x="240393" y="0"/>
                  </a:moveTo>
                  <a:lnTo>
                    <a:pt x="4190999" y="0"/>
                  </a:lnTo>
                  <a:lnTo>
                    <a:pt x="4190999" y="240392"/>
                  </a:lnTo>
                  <a:lnTo>
                    <a:pt x="240393" y="240392"/>
                  </a:lnTo>
                  <a:close/>
                  <a:moveTo>
                    <a:pt x="0" y="0"/>
                  </a:moveTo>
                  <a:lnTo>
                    <a:pt x="240392" y="0"/>
                  </a:lnTo>
                  <a:lnTo>
                    <a:pt x="240392" y="240392"/>
                  </a:lnTo>
                  <a:close/>
                </a:path>
              </a:pathLst>
            </a:custGeom>
            <a:solidFill>
              <a:srgbClr val="9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15"/>
          <p:cNvGrpSpPr/>
          <p:nvPr userDrawn="1"/>
        </p:nvGrpSpPr>
        <p:grpSpPr>
          <a:xfrm flipV="1">
            <a:off x="533400" y="4705354"/>
            <a:ext cx="8534400" cy="45719"/>
            <a:chOff x="447412" y="813655"/>
            <a:chExt cx="12527557" cy="240392"/>
          </a:xfrm>
        </p:grpSpPr>
        <p:sp>
          <p:nvSpPr>
            <p:cNvPr id="17" name="任意多边形 16"/>
            <p:cNvSpPr/>
            <p:nvPr/>
          </p:nvSpPr>
          <p:spPr>
            <a:xfrm>
              <a:off x="447412" y="813655"/>
              <a:ext cx="8241392" cy="240392"/>
            </a:xfrm>
            <a:custGeom>
              <a:avLst/>
              <a:gdLst>
                <a:gd name="connsiteX0" fmla="*/ 8001001 w 8241393"/>
                <a:gd name="connsiteY0" fmla="*/ 0 h 240392"/>
                <a:gd name="connsiteX1" fmla="*/ 8241393 w 8241393"/>
                <a:gd name="connsiteY1" fmla="*/ 240392 h 240392"/>
                <a:gd name="connsiteX2" fmla="*/ 8001001 w 8241393"/>
                <a:gd name="connsiteY2" fmla="*/ 240392 h 240392"/>
                <a:gd name="connsiteX3" fmla="*/ 0 w 8241393"/>
                <a:gd name="connsiteY3" fmla="*/ 0 h 240392"/>
                <a:gd name="connsiteX4" fmla="*/ 8001000 w 8241393"/>
                <a:gd name="connsiteY4" fmla="*/ 0 h 240392"/>
                <a:gd name="connsiteX5" fmla="*/ 8001000 w 8241393"/>
                <a:gd name="connsiteY5" fmla="*/ 240392 h 240392"/>
                <a:gd name="connsiteX6" fmla="*/ 0 w 8241393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393" h="240392">
                  <a:moveTo>
                    <a:pt x="8001001" y="0"/>
                  </a:moveTo>
                  <a:lnTo>
                    <a:pt x="8241393" y="240392"/>
                  </a:lnTo>
                  <a:lnTo>
                    <a:pt x="8001001" y="240392"/>
                  </a:lnTo>
                  <a:close/>
                  <a:moveTo>
                    <a:pt x="0" y="0"/>
                  </a:moveTo>
                  <a:lnTo>
                    <a:pt x="8001000" y="0"/>
                  </a:lnTo>
                  <a:lnTo>
                    <a:pt x="8001000" y="240392"/>
                  </a:lnTo>
                  <a:lnTo>
                    <a:pt x="0" y="2403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8277135" y="813655"/>
              <a:ext cx="4697834" cy="240392"/>
            </a:xfrm>
            <a:custGeom>
              <a:avLst/>
              <a:gdLst>
                <a:gd name="connsiteX0" fmla="*/ 240393 w 4190999"/>
                <a:gd name="connsiteY0" fmla="*/ 0 h 240392"/>
                <a:gd name="connsiteX1" fmla="*/ 4190999 w 4190999"/>
                <a:gd name="connsiteY1" fmla="*/ 0 h 240392"/>
                <a:gd name="connsiteX2" fmla="*/ 4190999 w 4190999"/>
                <a:gd name="connsiteY2" fmla="*/ 240392 h 240392"/>
                <a:gd name="connsiteX3" fmla="*/ 240393 w 4190999"/>
                <a:gd name="connsiteY3" fmla="*/ 240392 h 240392"/>
                <a:gd name="connsiteX4" fmla="*/ 0 w 4190999"/>
                <a:gd name="connsiteY4" fmla="*/ 0 h 240392"/>
                <a:gd name="connsiteX5" fmla="*/ 240392 w 4190999"/>
                <a:gd name="connsiteY5" fmla="*/ 0 h 240392"/>
                <a:gd name="connsiteX6" fmla="*/ 240392 w 4190999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99" h="240392">
                  <a:moveTo>
                    <a:pt x="240393" y="0"/>
                  </a:moveTo>
                  <a:lnTo>
                    <a:pt x="4190999" y="0"/>
                  </a:lnTo>
                  <a:lnTo>
                    <a:pt x="4190999" y="240392"/>
                  </a:lnTo>
                  <a:lnTo>
                    <a:pt x="240393" y="240392"/>
                  </a:lnTo>
                  <a:close/>
                  <a:moveTo>
                    <a:pt x="0" y="0"/>
                  </a:moveTo>
                  <a:lnTo>
                    <a:pt x="240392" y="0"/>
                  </a:lnTo>
                  <a:lnTo>
                    <a:pt x="240392" y="240392"/>
                  </a:lnTo>
                  <a:close/>
                </a:path>
              </a:pathLst>
            </a:custGeom>
            <a:solidFill>
              <a:srgbClr val="9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463550" rtl="0" eaLnBrk="0" fontAlgn="base" hangingPunct="0">
        <a:spcBef>
          <a:spcPct val="0"/>
        </a:spcBef>
        <a:spcAft>
          <a:spcPct val="0"/>
        </a:spcAft>
        <a:defRPr lang="zh-CN" altLang="zh-CN" sz="2800" b="1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182880" indent="-182880" algn="l" defTabSz="1158875" rtl="0" eaLnBrk="0" fontAlgn="base" hangingPunct="0">
        <a:spcBef>
          <a:spcPct val="30000"/>
        </a:spcBef>
        <a:spcAft>
          <a:spcPct val="20000"/>
        </a:spcAft>
        <a:buClr>
          <a:srgbClr val="0000CC"/>
        </a:buClr>
        <a:buSzPct val="100000"/>
        <a:buFont typeface="Wingdings" panose="05000000000000000000" pitchFamily="2" charset="2"/>
        <a:buChar char="l"/>
        <a:defRPr lang="en-GB" altLang="zh-CN" sz="2200" b="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33400" indent="-168275" algn="l" defTabSz="1158875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100000"/>
        <a:buFont typeface="Wingdings" panose="05000000000000000000" pitchFamily="2" charset="2"/>
        <a:buChar char="n"/>
        <a:defRPr sz="22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898525" indent="-182880" algn="l" defTabSz="1158875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100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3703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6pPr>
      <a:lvl7pPr marL="29718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7pPr>
      <a:lvl8pPr marL="34290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8pPr>
      <a:lvl9pPr marL="38862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ee.com/organizations/jiying2/invite?invite=b814b67c9bf95d94a93097eefa3cb78e047b2e57e433fa929cb33ce4e0ac8321fc672d7e0cf15ad898c7488e75ac8a532deb438a7165bb6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57150"/>
            <a:ext cx="7772400" cy="62865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dirty="0"/>
              <a:t>Git</a:t>
            </a:r>
            <a:r>
              <a:rPr altLang="en-US" dirty="0"/>
              <a:t>的使用及</a:t>
            </a:r>
            <a:r>
              <a:rPr lang="en-US" dirty="0"/>
              <a:t>table</a:t>
            </a:r>
            <a:r>
              <a:rPr altLang="en-US" dirty="0"/>
              <a:t>标签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92885" y="813435"/>
            <a:ext cx="6920865" cy="374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、初识</a:t>
            </a:r>
            <a:r>
              <a:rPr lang="en-US" altLang="zh-CN" dirty="0" err="1"/>
              <a:t>git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git</a:t>
            </a:r>
            <a:r>
              <a:rPr lang="zh-CN" altLang="en-US" dirty="0"/>
              <a:t>安装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gitee</a:t>
            </a:r>
            <a:r>
              <a:rPr lang="zh-CN" altLang="en-US" dirty="0"/>
              <a:t>码云代码托管平台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、在</a:t>
            </a:r>
            <a:r>
              <a:rPr lang="en-US" altLang="zh-CN" dirty="0"/>
              <a:t>VS</a:t>
            </a:r>
            <a:r>
              <a:rPr lang="zh-CN" altLang="en-US" dirty="0"/>
              <a:t>上利用</a:t>
            </a:r>
            <a:r>
              <a:rPr lang="en-US" altLang="zh-CN" dirty="0" err="1"/>
              <a:t>git</a:t>
            </a:r>
            <a:r>
              <a:rPr lang="zh-CN" altLang="en-US" dirty="0"/>
              <a:t>下载和上传代码到</a:t>
            </a:r>
            <a:r>
              <a:rPr lang="en-US" altLang="zh-CN" dirty="0" err="1"/>
              <a:t>gitee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5</a:t>
            </a:r>
            <a:r>
              <a:rPr lang="zh-CN" altLang="en-US" smtClean="0"/>
              <a:t>、</a:t>
            </a:r>
            <a:r>
              <a:rPr lang="zh-CN" altLang="en-US" smtClean="0"/>
              <a:t>设计</a:t>
            </a:r>
            <a:r>
              <a:rPr lang="zh-CN" altLang="en-US" smtClean="0"/>
              <a:t>一个个</a:t>
            </a:r>
            <a:r>
              <a:rPr lang="zh-CN" altLang="en-US" dirty="0"/>
              <a:t>人首页，并上传到</a:t>
            </a:r>
            <a:r>
              <a:rPr lang="en-US" altLang="zh-CN" dirty="0" err="1"/>
              <a:t>gitee</a:t>
            </a:r>
            <a:r>
              <a:rPr lang="zh-CN" altLang="en-US" dirty="0"/>
              <a:t>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71450"/>
            <a:ext cx="55626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0" dirty="0" smtClean="0">
                <a:solidFill>
                  <a:srgbClr val="000066"/>
                </a:solidFill>
                <a:latin typeface="+mj-lt"/>
                <a:ea typeface="+mj-ea"/>
                <a:cs typeface="+mj-cs"/>
              </a:rPr>
              <a:t>本章小结</a:t>
            </a:r>
            <a:endParaRPr lang="zh-CN" altLang="en-US" sz="3200" b="0" dirty="0">
              <a:solidFill>
                <a:srgbClr val="0000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895350"/>
            <a:ext cx="8305800" cy="303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04190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本章主要学习了超链接和浮动框架的知识。重点介绍了超链接语法、超链接中路径以及与浮动框架的关联。区别使用绝对路径、相对路径及根路径设置超链接目标。理解超链</a:t>
            </a:r>
          </a:p>
          <a:p>
            <a:pPr indent="504190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接的类型及每种类型适用场合，其中内部链接用于网站内部资源之间的链接，而外部链接</a:t>
            </a:r>
          </a:p>
          <a:p>
            <a:pPr indent="504190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用于网站外部的链接。</a:t>
            </a:r>
          </a:p>
          <a:p>
            <a:pPr indent="504190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同时本章还介绍了超链接的不同链接对象的语法和使用方法，包括下载文件链接、书签链接、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FTP 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链接、图像链接、电子邮件链接。</a:t>
            </a:r>
            <a:endParaRPr lang="zh-CN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71450"/>
            <a:ext cx="55626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0" dirty="0" smtClean="0">
                <a:solidFill>
                  <a:srgbClr val="000066"/>
                </a:solidFill>
                <a:latin typeface="+mj-lt"/>
                <a:ea typeface="+mj-ea"/>
                <a:cs typeface="+mj-cs"/>
              </a:rPr>
              <a:t>练习与实验</a:t>
            </a:r>
            <a:r>
              <a:rPr lang="en-US" altLang="zh-CN" sz="3200" b="0" dirty="0" smtClean="0">
                <a:solidFill>
                  <a:srgbClr val="000066"/>
                </a:solidFill>
                <a:latin typeface="+mj-lt"/>
                <a:ea typeface="+mj-ea"/>
                <a:cs typeface="+mj-cs"/>
              </a:rPr>
              <a:t>5</a:t>
            </a:r>
            <a:endParaRPr lang="zh-CN" altLang="en-US" sz="3200" b="0" dirty="0">
              <a:solidFill>
                <a:srgbClr val="0000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1085850"/>
            <a:ext cx="716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作业：</a:t>
            </a:r>
            <a:endParaRPr lang="en-US" altLang="zh-CN" dirty="0" smtClean="0"/>
          </a:p>
          <a:p>
            <a:r>
              <a:rPr lang="zh-CN" altLang="en-US" dirty="0" smtClean="0"/>
              <a:t>完成本章练习与实验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1</a:t>
            </a:r>
            <a:r>
              <a:rPr altLang="en-US">
                <a:sym typeface="+mn-ea"/>
              </a:rPr>
              <a:t>、初识</a:t>
            </a:r>
            <a:r>
              <a:rPr lang="en-US">
                <a:sym typeface="+mn-ea"/>
              </a:rPr>
              <a:t>git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09955" y="1173480"/>
            <a:ext cx="7777480" cy="279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Git 是一个</a:t>
            </a:r>
            <a:r>
              <a:rPr lang="zh-CN" altLang="en-US">
                <a:solidFill>
                  <a:srgbClr val="FF0000"/>
                </a:solidFill>
              </a:rPr>
              <a:t>开源的分布式版本控制系统</a:t>
            </a:r>
            <a:r>
              <a:rPr lang="zh-CN" altLang="en-US"/>
              <a:t>，用于敏捷高效地处理任何或小或大的项目。</a:t>
            </a:r>
          </a:p>
          <a:p>
            <a:endParaRPr lang="zh-CN" altLang="en-US"/>
          </a:p>
          <a:p>
            <a:r>
              <a:rPr lang="zh-CN" altLang="en-US"/>
              <a:t>Git 是 Linus Torvalds 为了帮助</a:t>
            </a:r>
            <a:r>
              <a:rPr lang="zh-CN" altLang="en-US">
                <a:solidFill>
                  <a:srgbClr val="C00000"/>
                </a:solidFill>
              </a:rPr>
              <a:t>管理 Linux 内核</a:t>
            </a:r>
            <a:r>
              <a:rPr lang="zh-CN" altLang="en-US"/>
              <a:t>开发而开发的一个</a:t>
            </a:r>
            <a:r>
              <a:rPr lang="zh-CN" altLang="en-US">
                <a:solidFill>
                  <a:schemeClr val="tx1"/>
                </a:solidFill>
              </a:rPr>
              <a:t>开放源码的版本控制软件</a:t>
            </a:r>
            <a:r>
              <a:rPr lang="zh-CN" altLang="en-US"/>
              <a:t>。</a:t>
            </a:r>
          </a:p>
          <a:p>
            <a:endParaRPr lang="zh-CN" altLang="en-US"/>
          </a:p>
          <a:p>
            <a:r>
              <a:rPr lang="zh-CN" altLang="en-US"/>
              <a:t>Git 与常用的版本控制工具 CVS, Subversion 等不同，它采用了分布式版本库的方式，</a:t>
            </a:r>
            <a:r>
              <a:rPr lang="zh-CN" altLang="en-US">
                <a:solidFill>
                  <a:srgbClr val="FF0000"/>
                </a:solidFill>
              </a:rPr>
              <a:t>不必服务器端软件支持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1</a:t>
            </a:r>
            <a:r>
              <a:rPr altLang="en-US">
                <a:sym typeface="+mn-ea"/>
              </a:rPr>
              <a:t>、初识</a:t>
            </a:r>
            <a:r>
              <a:rPr lang="en-US">
                <a:sym typeface="+mn-ea"/>
              </a:rPr>
              <a:t>git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205" y="858520"/>
            <a:ext cx="5267960" cy="38182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1</a:t>
            </a:r>
            <a:r>
              <a:rPr altLang="en-US">
                <a:sym typeface="+mn-ea"/>
              </a:rPr>
              <a:t>、初识</a:t>
            </a:r>
            <a:r>
              <a:rPr lang="en-US">
                <a:sym typeface="+mn-ea"/>
              </a:rPr>
              <a:t>git</a:t>
            </a:r>
            <a:endParaRPr lang="zh-CN" altLang="en-US"/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21244"/>
          <a:stretch>
            <a:fillRect/>
          </a:stretch>
        </p:blipFill>
        <p:spPr>
          <a:xfrm>
            <a:off x="649605" y="875665"/>
            <a:ext cx="3987165" cy="37979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165" y="1044575"/>
            <a:ext cx="5340350" cy="3460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2</a:t>
            </a:r>
            <a:r>
              <a:rPr altLang="en-US">
                <a:sym typeface="+mn-ea"/>
              </a:rPr>
              <a:t>、</a:t>
            </a:r>
            <a:r>
              <a:rPr lang="en-US">
                <a:sym typeface="+mn-ea"/>
              </a:rPr>
              <a:t>git</a:t>
            </a:r>
            <a:r>
              <a:rPr altLang="en-US">
                <a:sym typeface="+mn-ea"/>
              </a:rPr>
              <a:t>安装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91210" y="970915"/>
            <a:ext cx="8156575" cy="395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下载git安装</a:t>
            </a:r>
            <a:r>
              <a:rPr lang="en-US" altLang="zh-CN"/>
              <a:t>:https://git-scm.com/downloads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10" y="1576070"/>
            <a:ext cx="8098790" cy="28816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685" y="1576070"/>
            <a:ext cx="5221605" cy="31388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41020" y="1908810"/>
            <a:ext cx="8569325" cy="19380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flat" dir="t">
                <a:rot lat="0" lon="0" rev="0"/>
              </a:lightRig>
            </a:scene3d>
            <a:sp3d prstMaterial="matte">
              <a:extrusionClr>
                <a:srgbClr val="FB0F52"/>
              </a:extrusionClr>
              <a:contourClr>
                <a:srgbClr val="ED1E79"/>
              </a:contourClr>
            </a:sp3d>
          </a:bodyPr>
          <a:lstStyle/>
          <a:p>
            <a:pPr algn="ctr"/>
            <a:r>
              <a:rPr lang="zh-CN" altLang="en-US" sz="6000">
                <a:ln w="25400"/>
                <a:solidFill>
                  <a:srgbClr val="C00000"/>
                </a:solidFill>
                <a:effectLst>
                  <a:glow rad="127000">
                    <a:srgbClr val="FFFB28"/>
                  </a:glow>
                  <a:outerShdw blurRad="381000" dist="63500" sx="108000" sy="108000" algn="ctr" rotWithShape="0">
                    <a:srgbClr val="C00000">
                      <a:alpha val="100000"/>
                    </a:srgbClr>
                  </a:outerShdw>
                </a:effectLst>
                <a:latin typeface="+mj-ea"/>
                <a:ea typeface="+mj-ea"/>
              </a:rPr>
              <a:t>下载后，一直下一步</a:t>
            </a:r>
          </a:p>
          <a:p>
            <a:pPr algn="ctr"/>
            <a:r>
              <a:rPr lang="zh-CN" altLang="en-US" sz="6000">
                <a:ln w="25400"/>
                <a:solidFill>
                  <a:srgbClr val="C00000"/>
                </a:solidFill>
                <a:effectLst>
                  <a:glow rad="127000">
                    <a:srgbClr val="FFFB28"/>
                  </a:glow>
                  <a:outerShdw blurRad="381000" dist="63500" sx="108000" sy="108000" algn="ctr" rotWithShape="0">
                    <a:srgbClr val="C00000">
                      <a:alpha val="100000"/>
                    </a:srgbClr>
                  </a:outerShdw>
                </a:effectLst>
                <a:latin typeface="+mj-ea"/>
                <a:ea typeface="+mj-ea"/>
              </a:rPr>
              <a:t>直到安装完毕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3</a:t>
            </a:r>
            <a:r>
              <a:rPr altLang="en-US">
                <a:sym typeface="+mn-ea"/>
              </a:rPr>
              <a:t>、</a:t>
            </a:r>
            <a:r>
              <a:rPr lang="en-US">
                <a:sym typeface="+mn-ea"/>
              </a:rPr>
              <a:t>gitee</a:t>
            </a:r>
            <a:r>
              <a:rPr altLang="en-US">
                <a:sym typeface="+mn-ea"/>
              </a:rPr>
              <a:t>码云代码托管平台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91210" y="970915"/>
            <a:ext cx="8156575" cy="279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国内访问 Github 速度比较慢，很影响我们的使用。</a:t>
            </a:r>
          </a:p>
          <a:p>
            <a:endParaRPr/>
          </a:p>
          <a:p>
            <a:r>
              <a:t>如果你希望体验到 Git 飞一般的速度，可以使用国内的 Git 托管服务——Gitee（gitee.com）。</a:t>
            </a:r>
          </a:p>
          <a:p>
            <a:endParaRPr/>
          </a:p>
          <a:p>
            <a:r>
              <a:t>Gitee 提供免费的 Git 仓库，还集成了代码质量检测、项目演示等功能。对于团队协作开发，Gitee 还提供了项目管理、代码托管、文档管理的服务，5 人以下小团队免费。</a:t>
            </a:r>
            <a:r>
              <a:rPr lang="zh-CN">
                <a:solidFill>
                  <a:srgbClr val="FF0000"/>
                </a:solidFill>
              </a:rPr>
              <a:t>高校学生是免费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3</a:t>
            </a:r>
            <a:r>
              <a:rPr altLang="en-US">
                <a:sym typeface="+mn-ea"/>
              </a:rPr>
              <a:t>、</a:t>
            </a:r>
            <a:r>
              <a:rPr lang="en-US">
                <a:sym typeface="+mn-ea"/>
              </a:rPr>
              <a:t>gitee</a:t>
            </a:r>
            <a:r>
              <a:rPr altLang="en-US">
                <a:sym typeface="+mn-ea"/>
              </a:rPr>
              <a:t>码云代码托管平台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91845" y="1028065"/>
            <a:ext cx="8156575" cy="395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/>
              <a:t>点击链接</a:t>
            </a:r>
            <a:r>
              <a:rPr lang="zh-CN">
                <a:solidFill>
                  <a:srgbClr val="FF0000"/>
                </a:solidFill>
                <a:hlinkClick r:id="rId2" action="ppaction://hlinkfile"/>
              </a:rPr>
              <a:t>加入注册并</a:t>
            </a:r>
            <a:r>
              <a:rPr lang="en-US" altLang="zh-CN">
                <a:solidFill>
                  <a:srgbClr val="FF0000"/>
                </a:solidFill>
                <a:hlinkClick r:id="rId2" action="ppaction://hlinkfile"/>
              </a:rPr>
              <a:t>git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30" y="1562735"/>
            <a:ext cx="2645410" cy="2933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940" y="1850390"/>
            <a:ext cx="5116195" cy="2357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4</a:t>
            </a:r>
            <a:r>
              <a:rPr altLang="en-US">
                <a:sym typeface="+mn-ea"/>
              </a:rPr>
              <a:t>、在</a:t>
            </a:r>
            <a:r>
              <a:rPr lang="en-US">
                <a:sym typeface="+mn-ea"/>
              </a:rPr>
              <a:t>VS</a:t>
            </a:r>
            <a:r>
              <a:rPr altLang="en-US">
                <a:sym typeface="+mn-ea"/>
              </a:rPr>
              <a:t>上利用</a:t>
            </a:r>
            <a:r>
              <a:rPr lang="en-US">
                <a:sym typeface="+mn-ea"/>
              </a:rPr>
              <a:t>git</a:t>
            </a:r>
            <a:r>
              <a:rPr altLang="en-US">
                <a:sym typeface="+mn-ea"/>
              </a:rPr>
              <a:t>下载和上传代码到</a:t>
            </a:r>
            <a:r>
              <a:rPr lang="en-US">
                <a:sym typeface="+mn-ea"/>
              </a:rPr>
              <a:t>gitee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65" y="766445"/>
            <a:ext cx="3493135" cy="34404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265" y="746125"/>
            <a:ext cx="5340350" cy="3460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5330" y="4308475"/>
            <a:ext cx="8268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https://blog.csdn.net/weixin_38023551/article/details/105785223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4</a:t>
            </a:r>
            <a:r>
              <a:rPr altLang="en-US">
                <a:sym typeface="+mn-ea"/>
              </a:rPr>
              <a:t>、在</a:t>
            </a:r>
            <a:r>
              <a:rPr lang="en-US">
                <a:sym typeface="+mn-ea"/>
              </a:rPr>
              <a:t>VS</a:t>
            </a:r>
            <a:r>
              <a:rPr altLang="en-US">
                <a:sym typeface="+mn-ea"/>
              </a:rPr>
              <a:t>上利用</a:t>
            </a:r>
            <a:r>
              <a:rPr lang="en-US">
                <a:sym typeface="+mn-ea"/>
              </a:rPr>
              <a:t>git</a:t>
            </a:r>
            <a:r>
              <a:rPr altLang="en-US">
                <a:sym typeface="+mn-ea"/>
              </a:rPr>
              <a:t>下载和上传代码到</a:t>
            </a:r>
            <a:r>
              <a:rPr lang="en-US">
                <a:sym typeface="+mn-ea"/>
              </a:rPr>
              <a:t>gitee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35330" y="1006475"/>
            <a:ext cx="82683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在线测试网页：</a:t>
            </a:r>
          </a:p>
          <a:p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e5264197d18634f9176739d9b8d5fdfa1a9"/>
</p:tagLst>
</file>

<file path=ppt/theme/theme1.xml><?xml version="1.0" encoding="utf-8"?>
<a:theme xmlns:a="http://schemas.openxmlformats.org/drawingml/2006/main" name="6_CS3510">
  <a:themeElements>
    <a:clrScheme name="1_CS3510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1_CS3510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0">
                <a:gamma/>
                <a:shade val="46275"/>
                <a:invGamma/>
              </a:srgbClr>
            </a:gs>
            <a:gs pos="100000">
              <a:srgbClr val="000080"/>
            </a:gs>
          </a:gsLst>
          <a:lin ang="5400000" scaled="1"/>
        </a:grad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000000">
              <a:alpha val="50000"/>
            </a:srgbClr>
          </a:outerShdw>
        </a:effectLst>
      </a:spPr>
      <a:bodyPr vert="horz" wrap="none" lIns="91440" tIns="45720" rIns="91440" bIns="45720" numCol="1" anchor="ctr" anchorCtr="0" compatLnSpc="1"/>
      <a:lstStyle>
        <a:defPPr marL="784225" marR="0" indent="-419100" algn="l" defTabSz="115887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660066"/>
          </a:buClr>
          <a:buSzPct val="100000"/>
          <a:buFont typeface="Wingdings" panose="05000000000000000000" pitchFamily="2" charset="2"/>
          <a:buNone/>
          <a:defRPr kumimoji="0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0">
                <a:gamma/>
                <a:shade val="46275"/>
                <a:invGamma/>
              </a:srgbClr>
            </a:gs>
            <a:gs pos="100000">
              <a:srgbClr val="000080"/>
            </a:gs>
          </a:gsLst>
          <a:lin ang="5400000" scaled="1"/>
        </a:grad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000000">
              <a:alpha val="50000"/>
            </a:srgbClr>
          </a:outerShdw>
        </a:effectLst>
      </a:spPr>
      <a:bodyPr vert="horz" wrap="none" lIns="91440" tIns="45720" rIns="91440" bIns="45720" numCol="1" anchor="ctr" anchorCtr="0" compatLnSpc="1"/>
      <a:lstStyle>
        <a:defPPr marL="784225" marR="0" indent="-419100" algn="l" defTabSz="115887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660066"/>
          </a:buClr>
          <a:buSzPct val="100000"/>
          <a:buFont typeface="Wingdings" panose="05000000000000000000" pitchFamily="2" charset="2"/>
          <a:buNone/>
          <a:defRPr kumimoji="0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lnDef>
  </a:objectDefaults>
  <a:extraClrSchemeLst>
    <a:extraClrScheme>
      <a:clrScheme name="1_CS35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35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Microsoft Office PowerPoint</Application>
  <PresentationFormat>全屏显示(16:9)</PresentationFormat>
  <Paragraphs>38</Paragraphs>
  <Slides>11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6_CS3510</vt:lpstr>
      <vt:lpstr>第2章 Git的使用及table标签</vt:lpstr>
      <vt:lpstr>1、初识git</vt:lpstr>
      <vt:lpstr>1、初识git</vt:lpstr>
      <vt:lpstr>1、初识git</vt:lpstr>
      <vt:lpstr>2、git安装</vt:lpstr>
      <vt:lpstr>3、gitee码云代码托管平台</vt:lpstr>
      <vt:lpstr>3、gitee码云代码托管平台</vt:lpstr>
      <vt:lpstr>4、在VS上利用git下载和上传代码到gitee</vt:lpstr>
      <vt:lpstr>4、在VS上利用git下载和上传代码到gitee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456</cp:revision>
  <cp:lastPrinted>2113-01-01T00:00:00Z</cp:lastPrinted>
  <dcterms:created xsi:type="dcterms:W3CDTF">2113-01-01T00:00:00Z</dcterms:created>
  <dcterms:modified xsi:type="dcterms:W3CDTF">2020-10-13T11:08:43Z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2052-11.3.0.9236</vt:lpwstr>
  </property>
</Properties>
</file>