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99"/>
    <a:srgbClr val="FFFC00"/>
    <a:srgbClr val="F69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613" autoAdjust="0"/>
  </p:normalViewPr>
  <p:slideViewPr>
    <p:cSldViewPr>
      <p:cViewPr varScale="1">
        <p:scale>
          <a:sx n="115" d="100"/>
          <a:sy n="115" d="100"/>
        </p:scale>
        <p:origin x="1476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52" d="100"/>
          <a:sy n="152" d="100"/>
        </p:scale>
        <p:origin x="4408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63CEA-9012-43BE-ABB9-AE0EB7AAB090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9AE7A-2C5A-44A6-8F61-5B09CB9755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40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EA7B-BAF2-4DDA-9280-EB798E34D837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ABB01-8F74-421F-9260-C9323D603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22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ABB01-8F74-421F-9260-C9323D60365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47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mbl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47" y="5239718"/>
            <a:ext cx="9366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619672" y="3900488"/>
            <a:ext cx="610128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Student:  </a:t>
            </a:r>
            <a:r>
              <a:rPr kumimoji="1" lang="en-US" altLang="zh-TW" sz="2400" kern="12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Tsung-Lun</a:t>
            </a: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Wu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Advisor:  </a:t>
            </a:r>
            <a:r>
              <a:rPr kumimoji="1" lang="en-US" altLang="zh-TW" sz="2400" kern="12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Chingwei</a:t>
            </a: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1" lang="en-US" altLang="zh-TW" sz="2400" kern="12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Yeh</a:t>
            </a: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and </a:t>
            </a:r>
            <a:r>
              <a:rPr kumimoji="1" lang="en-US" altLang="zh-TW" sz="2400" kern="12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Tay-Jyi</a:t>
            </a: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Lin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95288" y="1987550"/>
            <a:ext cx="1079500" cy="6477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C0C0C0"/>
            </a:solidFill>
            <a:miter lim="800000"/>
            <a:headEnd/>
            <a:tailEnd/>
          </a:ln>
          <a:effectLst/>
          <a:scene3d>
            <a:camera prst="isometricOffAxis1Right"/>
            <a:lightRig rig="threePt" dir="t"/>
          </a:scene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55650" y="2563813"/>
            <a:ext cx="1079500" cy="6477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 w="3175">
            <a:solidFill>
              <a:srgbClr val="C0C0C0"/>
            </a:solidFill>
            <a:miter lim="800000"/>
            <a:headEnd/>
            <a:tailEnd/>
          </a:ln>
          <a:effectLst/>
          <a:scene3d>
            <a:camera prst="isometricOffAxis1Right"/>
            <a:lightRig rig="threePt" dir="t"/>
          </a:scene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79388" y="2347913"/>
            <a:ext cx="792162" cy="6477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635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pic>
        <p:nvPicPr>
          <p:cNvPr id="11" name="圖片 21" descr="125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43038"/>
            <a:ext cx="84010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403350" y="1124744"/>
            <a:ext cx="6985074" cy="1512094"/>
          </a:xfrm>
          <a:prstGeom prst="rect">
            <a:avLst/>
          </a:prstGeom>
        </p:spPr>
        <p:txBody>
          <a:bodyPr/>
          <a:lstStyle>
            <a:lvl1pPr algn="ctr">
              <a:defRPr sz="3600" i="0" u="none">
                <a:solidFill>
                  <a:srgbClr val="0070C0"/>
                </a:solidFill>
                <a:effectLst/>
                <a:latin typeface="Cambria" panose="02040503050406030204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5" name="Text Box 2"/>
          <p:cNvSpPr txBox="1">
            <a:spLocks noChangeArrowheads="1"/>
          </p:cNvSpPr>
          <p:nvPr userDrawn="1"/>
        </p:nvSpPr>
        <p:spPr bwMode="auto">
          <a:xfrm>
            <a:off x="1187624" y="5544710"/>
            <a:ext cx="55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Department of Electrical Engineering and</a:t>
            </a:r>
            <a:r>
              <a:rPr lang="en-US" altLang="zh-TW" sz="1600" baseline="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TW" sz="16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SoC</a:t>
            </a: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Research Center</a:t>
            </a:r>
          </a:p>
          <a:p>
            <a:pPr algn="ctr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National Chung Cheng University</a:t>
            </a:r>
          </a:p>
        </p:txBody>
      </p:sp>
      <p:pic>
        <p:nvPicPr>
          <p:cNvPr id="12" name="圖片 11" descr="0717-logo.jpg"/>
          <p:cNvPicPr>
            <a:picLocks noChangeAspect="1"/>
          </p:cNvPicPr>
          <p:nvPr userDrawn="1"/>
        </p:nvPicPr>
        <p:blipFill>
          <a:blip r:embed="rId4" cstate="print"/>
          <a:srcRect l="34679" t="21431" r="29292" b="16669"/>
          <a:stretch>
            <a:fillRect/>
          </a:stretch>
        </p:blipFill>
        <p:spPr bwMode="auto">
          <a:xfrm>
            <a:off x="7956376" y="5078067"/>
            <a:ext cx="864096" cy="105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0157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48687" cy="590550"/>
          </a:xfrm>
          <a:prstGeom prst="rect">
            <a:avLst/>
          </a:prstGeom>
        </p:spPr>
        <p:txBody>
          <a:bodyPr/>
          <a:lstStyle>
            <a:lvl1pPr>
              <a:defRPr sz="3600" i="0" u="none">
                <a:solidFill>
                  <a:srgbClr val="0070C0"/>
                </a:solidFill>
                <a:effectLst/>
                <a:latin typeface="Calisto MT" panose="02040603050505030304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980728"/>
            <a:ext cx="8768680" cy="571492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SzPct val="80000"/>
              <a:defRPr sz="32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1pPr>
            <a:lvl2pPr marL="838200" indent="-381000">
              <a:lnSpc>
                <a:spcPct val="100000"/>
              </a:lnSpc>
              <a:buFont typeface="Wingdings" panose="05000000000000000000" pitchFamily="2" charset="2"/>
              <a:buChar char="Ø"/>
              <a:defRPr sz="28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2pPr>
            <a:lvl3pPr>
              <a:lnSpc>
                <a:spcPct val="100000"/>
              </a:lnSpc>
              <a:defRPr sz="24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3pPr>
            <a:lvl4pPr>
              <a:lnSpc>
                <a:spcPct val="100000"/>
              </a:lnSpc>
              <a:defRPr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4pPr>
            <a:lvl5pPr>
              <a:lnSpc>
                <a:spcPct val="100000"/>
              </a:lnSpc>
              <a:defRPr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 rot="10800000">
            <a:off x="179512" y="692697"/>
            <a:ext cx="8748688" cy="6253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 type="oval" w="med" len="med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dirty="0">
              <a:solidFill>
                <a:srgbClr val="66CCFF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2283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48687" cy="59055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3600" b="1" i="0" u="none" dirty="0">
                <a:solidFill>
                  <a:srgbClr val="0070C0"/>
                </a:solidFill>
                <a:effectLst/>
                <a:latin typeface="Calisto MT" panose="02040603050505030304" pitchFamily="18" charset="0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Line 12"/>
          <p:cNvSpPr>
            <a:spLocks noChangeShapeType="1"/>
          </p:cNvSpPr>
          <p:nvPr userDrawn="1"/>
        </p:nvSpPr>
        <p:spPr bwMode="auto">
          <a:xfrm rot="10800000">
            <a:off x="179512" y="692697"/>
            <a:ext cx="8748688" cy="6253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 type="oval" w="med" len="med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dirty="0">
              <a:solidFill>
                <a:srgbClr val="66CCFF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650857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3058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74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6" r:id="rId3"/>
    <p:sldLayoutId id="2147483667" r:id="rId4"/>
  </p:sldLayoutIdLst>
  <p:transition/>
  <p:hf sldNum="0"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3200" b="1" i="0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9pPr>
    </p:titleStyle>
    <p:bodyStyle>
      <a:lvl1pPr marL="3810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kumimoji="1" sz="2000">
          <a:solidFill>
            <a:srgbClr val="2626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382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w"/>
        <a:defRPr kumimoji="1" sz="2000">
          <a:solidFill>
            <a:srgbClr val="262699"/>
          </a:solidFill>
          <a:latin typeface="+mn-lt"/>
          <a:ea typeface="+mn-ea"/>
        </a:defRPr>
      </a:lvl2pPr>
      <a:lvl3pPr marL="12954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«"/>
        <a:defRPr kumimoji="1" sz="2000">
          <a:solidFill>
            <a:srgbClr val="262699"/>
          </a:solidFill>
          <a:latin typeface="+mn-lt"/>
          <a:ea typeface="+mn-ea"/>
        </a:defRPr>
      </a:lvl3pPr>
      <a:lvl4pPr marL="17526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rgbClr val="262699"/>
          </a:solidFill>
          <a:latin typeface="+mn-lt"/>
          <a:ea typeface="+mn-ea"/>
        </a:defRPr>
      </a:lvl4pPr>
      <a:lvl5pPr marL="22098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rgbClr val="262699"/>
          </a:solidFill>
          <a:latin typeface="+mn-lt"/>
          <a:ea typeface="+mn-ea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sz="quarter"/>
          </p:nvPr>
        </p:nvSpPr>
        <p:spPr>
          <a:xfrm>
            <a:off x="827584" y="2278062"/>
            <a:ext cx="7848872" cy="1224136"/>
          </a:xfrm>
        </p:spPr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II : multiplication</a:t>
            </a:r>
            <a:b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547664" y="3981227"/>
            <a:ext cx="5400600" cy="8640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267744" y="3789040"/>
            <a:ext cx="4896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助教：林冠翰、徐瑋程</a:t>
            </a:r>
            <a:endParaRPr lang="en-US" altLang="zh-TW" sz="2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5747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8F309-D72E-4111-82EF-46B2235A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Optimized Serial Multiplier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E18B51-1EDB-4830-86AB-E2701F67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3405259"/>
            <a:ext cx="3960440" cy="2402557"/>
          </a:xfrm>
        </p:spPr>
        <p:txBody>
          <a:bodyPr/>
          <a:lstStyle/>
          <a:p>
            <a:r>
              <a:rPr lang="zh-TW" altLang="en-US" sz="2000" dirty="0"/>
              <a:t>這邊以 </a:t>
            </a:r>
            <a:r>
              <a:rPr lang="en-US" altLang="zh-TW" sz="2000" dirty="0"/>
              <a:t>4-bit</a:t>
            </a:r>
            <a:r>
              <a:rPr lang="zh-TW" altLang="en-US" sz="2000" dirty="0"/>
              <a:t> </a:t>
            </a:r>
            <a:r>
              <a:rPr lang="en-US" altLang="zh-TW" sz="2000" dirty="0"/>
              <a:t>input</a:t>
            </a:r>
            <a:r>
              <a:rPr lang="zh-TW" altLang="en-US" sz="2000" dirty="0"/>
              <a:t> 當範例</a:t>
            </a:r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ED7FE27C-B837-4CD0-9A57-5EB2EA25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80728"/>
            <a:ext cx="3528392" cy="2285541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569FC7F5-7CA4-4D47-A7B9-3CDA9D423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761" y="1268761"/>
            <a:ext cx="3722741" cy="5256584"/>
          </a:xfrm>
          <a:prstGeom prst="rect">
            <a:avLst/>
          </a:prstGeom>
        </p:spPr>
      </p:pic>
      <p:graphicFrame>
        <p:nvGraphicFramePr>
          <p:cNvPr id="51" name="表格 13">
            <a:extLst>
              <a:ext uri="{FF2B5EF4-FFF2-40B4-BE49-F238E27FC236}">
                <a16:creationId xmlns:a16="http://schemas.microsoft.com/office/drawing/2014/main" id="{E88415CB-F02A-497C-B227-EE467F54F3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3872893"/>
          <a:ext cx="468051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45814578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7061066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138549118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2737861715"/>
                    </a:ext>
                  </a:extLst>
                </a:gridCol>
              </a:tblGrid>
              <a:tr h="238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Product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multiplier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multiplicand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123463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0000_0000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0011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0010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450589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</a:t>
                      </a:r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0011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0010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218954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0010_0011 &gt;&gt; 1 = 0001_0001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0010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88527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0011_0001 &gt;&gt; 1 = 0001_1000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0010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98314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0001_1000 &gt;&gt; 1 = 0000_1100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0010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595860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0000_1100 &gt;&gt; 1 = 0000_0110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0010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35180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0000_0110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0010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858723"/>
                  </a:ext>
                </a:extLst>
              </a:tr>
            </a:tbl>
          </a:graphicData>
        </a:graphic>
      </p:graphicFrame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A322BB41-AC63-43C9-877D-6E0D228E5460}"/>
              </a:ext>
            </a:extLst>
          </p:cNvPr>
          <p:cNvCxnSpPr/>
          <p:nvPr/>
        </p:nvCxnSpPr>
        <p:spPr bwMode="auto">
          <a:xfrm flipH="1">
            <a:off x="1810529" y="4681796"/>
            <a:ext cx="2376264" cy="216024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橢圓 56">
            <a:extLst>
              <a:ext uri="{FF2B5EF4-FFF2-40B4-BE49-F238E27FC236}">
                <a16:creationId xmlns:a16="http://schemas.microsoft.com/office/drawing/2014/main" id="{9F1E1BEB-E730-49DC-8E3B-0F7AD5C4DA64}"/>
              </a:ext>
            </a:extLst>
          </p:cNvPr>
          <p:cNvSpPr/>
          <p:nvPr/>
        </p:nvSpPr>
        <p:spPr bwMode="auto">
          <a:xfrm>
            <a:off x="2890649" y="4509120"/>
            <a:ext cx="144016" cy="25200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E71EDE4C-1F02-4B36-97E9-9EE62C2EB15B}"/>
              </a:ext>
            </a:extLst>
          </p:cNvPr>
          <p:cNvSpPr/>
          <p:nvPr/>
        </p:nvSpPr>
        <p:spPr bwMode="auto">
          <a:xfrm>
            <a:off x="3602340" y="4813517"/>
            <a:ext cx="144016" cy="25200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F0A854C-1D76-4BB5-8F35-EF703AFF5084}"/>
              </a:ext>
            </a:extLst>
          </p:cNvPr>
          <p:cNvCxnSpPr/>
          <p:nvPr/>
        </p:nvCxnSpPr>
        <p:spPr bwMode="auto">
          <a:xfrm flipH="1">
            <a:off x="1810529" y="4991770"/>
            <a:ext cx="2376264" cy="216024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140814D-8D22-4437-88C8-1A2D034C19D2}"/>
              </a:ext>
            </a:extLst>
          </p:cNvPr>
          <p:cNvSpPr txBox="1"/>
          <p:nvPr/>
        </p:nvSpPr>
        <p:spPr>
          <a:xfrm>
            <a:off x="2393529" y="45684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+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BEE6D2E-5E4C-41CF-B8A1-BEF5792829B0}"/>
              </a:ext>
            </a:extLst>
          </p:cNvPr>
          <p:cNvSpPr txBox="1"/>
          <p:nvPr/>
        </p:nvSpPr>
        <p:spPr>
          <a:xfrm>
            <a:off x="2393529" y="48808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+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539552" y="6021288"/>
            <a:ext cx="8280920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58145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D4A49-18B8-49C8-8B12-4F435E8C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回家作業與配分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39F39A-46E1-43FE-B0FF-0B2DD94D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完成修改課堂練習</a:t>
            </a:r>
            <a:r>
              <a:rPr lang="en-US" altLang="zh-TW" sz="2400" dirty="0"/>
              <a:t>_</a:t>
            </a:r>
            <a:r>
              <a:rPr lang="zh-TW" altLang="en-US" sz="2400" dirty="0"/>
              <a:t>負數乘法 </a:t>
            </a:r>
            <a:r>
              <a:rPr lang="en-US" altLang="zh-TW" sz="2400" dirty="0"/>
              <a:t>(40%)</a:t>
            </a:r>
          </a:p>
          <a:p>
            <a:endParaRPr lang="en-US" altLang="zh-TW" sz="2400" dirty="0"/>
          </a:p>
          <a:p>
            <a:r>
              <a:rPr lang="zh-TW" altLang="en-US" sz="2400" dirty="0"/>
              <a:t>在不更動 </a:t>
            </a:r>
            <a:r>
              <a:rPr lang="en-US" altLang="zh-TW" sz="2400" dirty="0"/>
              <a:t>testbench</a:t>
            </a:r>
            <a:r>
              <a:rPr lang="zh-TW" altLang="en-US" sz="2400" dirty="0"/>
              <a:t>的前提之下，修改範例程式</a:t>
            </a:r>
            <a:r>
              <a:rPr lang="en-US" altLang="zh-TW" sz="2400" dirty="0"/>
              <a:t>”lab4.v” </a:t>
            </a:r>
            <a:r>
              <a:rPr lang="zh-TW" altLang="en-US" sz="2400" dirty="0"/>
              <a:t>且使用 </a:t>
            </a:r>
            <a:r>
              <a:rPr lang="en-US" altLang="zh-TW" sz="2400" dirty="0">
                <a:solidFill>
                  <a:srgbClr val="FF0000"/>
                </a:solidFill>
              </a:rPr>
              <a:t>Optimized Serial Multiplier </a:t>
            </a:r>
            <a:r>
              <a:rPr lang="zh-TW" altLang="en-US" sz="2400" dirty="0">
                <a:solidFill>
                  <a:srgbClr val="FF0000"/>
                </a:solidFill>
              </a:rPr>
              <a:t>的方法</a:t>
            </a:r>
            <a:r>
              <a:rPr lang="zh-TW" altLang="en-US" sz="2400" dirty="0"/>
              <a:t>，使其能執行，</a:t>
            </a:r>
            <a:r>
              <a:rPr lang="en-US" altLang="zh-TW" sz="2400" dirty="0"/>
              <a:t>testbench </a:t>
            </a:r>
            <a:r>
              <a:rPr lang="zh-TW" altLang="en-US" sz="2400" dirty="0"/>
              <a:t>分為 </a:t>
            </a:r>
            <a:endParaRPr lang="en-US" altLang="zh-TW" sz="2400" dirty="0"/>
          </a:p>
          <a:p>
            <a:pPr lvl="1"/>
            <a:r>
              <a:rPr lang="en-US" altLang="zh-TW" sz="2000" dirty="0"/>
              <a:t>tb_lab4_hw_unsigned (20%)</a:t>
            </a:r>
          </a:p>
          <a:p>
            <a:pPr lvl="1"/>
            <a:r>
              <a:rPr lang="en-US" altLang="zh-TW" sz="2000" dirty="0"/>
              <a:t>tb_lab4_hw_signed (40%)</a:t>
            </a:r>
          </a:p>
        </p:txBody>
      </p:sp>
    </p:spTree>
    <p:extLst>
      <p:ext uri="{BB962C8B-B14F-4D97-AF65-F5344CB8AC3E}">
        <p14:creationId xmlns:p14="http://schemas.microsoft.com/office/powerpoint/2010/main" val="3980901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課程目的</a:t>
            </a:r>
            <a:endParaRPr lang="en-US" altLang="zh-TW" dirty="0"/>
          </a:p>
          <a:p>
            <a:r>
              <a:rPr lang="en-US" altLang="zh-TW" dirty="0"/>
              <a:t>Review : Basic Verilog</a:t>
            </a:r>
          </a:p>
          <a:p>
            <a:r>
              <a:rPr lang="zh-TW" altLang="en-US" dirty="0"/>
              <a:t>課堂練習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Serial Multiplier</a:t>
            </a:r>
          </a:p>
          <a:p>
            <a:r>
              <a:rPr lang="zh-TW" altLang="en-US" dirty="0"/>
              <a:t>回家作業與配分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3025442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在 </a:t>
            </a:r>
            <a:r>
              <a:rPr lang="en-US" altLang="zh-TW" sz="2400" dirty="0"/>
              <a:t>Lab3</a:t>
            </a:r>
            <a:r>
              <a:rPr lang="zh-TW" altLang="en-US" sz="2400" dirty="0"/>
              <a:t>中已經讓各位同學透過 </a:t>
            </a:r>
            <a:r>
              <a:rPr lang="en-US" altLang="zh-TW" sz="2400" dirty="0"/>
              <a:t>Structural Modeling </a:t>
            </a:r>
            <a:r>
              <a:rPr lang="zh-TW" altLang="en-US" sz="2400" dirty="0"/>
              <a:t>的技巧實現 </a:t>
            </a:r>
            <a:r>
              <a:rPr lang="en-US" altLang="zh-TW" sz="2400" dirty="0"/>
              <a:t>64-bit</a:t>
            </a:r>
            <a:r>
              <a:rPr lang="zh-TW" altLang="en-US" sz="2400" dirty="0"/>
              <a:t> </a:t>
            </a:r>
            <a:r>
              <a:rPr lang="en-US" altLang="zh-TW" sz="2400" dirty="0"/>
              <a:t>CLA</a:t>
            </a:r>
            <a:r>
              <a:rPr lang="zh-TW" altLang="en-US" sz="2400" dirty="0"/>
              <a:t>的硬體架構，本次實驗將以乘法器為範例，練習 </a:t>
            </a:r>
            <a:r>
              <a:rPr lang="en-US" altLang="zh-TW" sz="2400" dirty="0"/>
              <a:t>Verilog </a:t>
            </a:r>
            <a:r>
              <a:rPr lang="zh-TW" altLang="en-US" sz="2400" dirty="0"/>
              <a:t>描述電路的另一種方式</a:t>
            </a:r>
            <a:r>
              <a:rPr lang="en-US" altLang="zh-TW" sz="2400" dirty="0"/>
              <a:t>—</a:t>
            </a:r>
            <a:r>
              <a:rPr lang="zh-TW" altLang="en-US" sz="2400" dirty="0"/>
              <a:t> </a:t>
            </a:r>
            <a:r>
              <a:rPr lang="en-US" altLang="zh-TW" sz="2400" dirty="0"/>
              <a:t>Behavioral Modeling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57909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TW" dirty="0"/>
              <a:t>Review : Basic Verilog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2944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Behavioral Modeling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Behavioral modeling</a:t>
            </a:r>
            <a:r>
              <a:rPr lang="zh-TW" altLang="en-US" sz="2400" dirty="0"/>
              <a:t>是指以行為描述數位電路，可分為 </a:t>
            </a:r>
            <a:r>
              <a:rPr lang="en-US" altLang="zh-TW" sz="2400" dirty="0"/>
              <a:t>continuous assignment</a:t>
            </a:r>
            <a:r>
              <a:rPr lang="zh-TW" altLang="en-US" sz="2400" dirty="0"/>
              <a:t>和 </a:t>
            </a:r>
            <a:r>
              <a:rPr lang="en-US" altLang="zh-TW" sz="2400" dirty="0"/>
              <a:t>procedural</a:t>
            </a:r>
            <a:r>
              <a:rPr lang="zh-TW" altLang="en-US" sz="2400" dirty="0"/>
              <a:t> </a:t>
            </a:r>
            <a:r>
              <a:rPr lang="en-US" altLang="zh-TW" sz="2400" dirty="0"/>
              <a:t>assignment</a:t>
            </a:r>
            <a:r>
              <a:rPr lang="zh-TW" altLang="en-US" sz="2400" dirty="0"/>
              <a:t>兩種：</a:t>
            </a:r>
            <a:endParaRPr lang="en-US" altLang="zh-TW" sz="2400" dirty="0"/>
          </a:p>
          <a:p>
            <a:pPr lvl="1"/>
            <a:r>
              <a:rPr lang="en-US" altLang="zh-TW" sz="2000" dirty="0"/>
              <a:t>Continuous assignment</a:t>
            </a:r>
            <a:r>
              <a:rPr lang="zh-TW" altLang="en-US" sz="2000" dirty="0"/>
              <a:t>：以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assign</a:t>
            </a:r>
            <a:r>
              <a:rPr lang="zh-TW" altLang="en-US" sz="2000" dirty="0"/>
              <a:t>關鍵字描述硬體架構連結，位於</a:t>
            </a:r>
            <a:r>
              <a:rPr lang="en-US" altLang="zh-TW" sz="2000" dirty="0"/>
              <a:t>procedural block (i.e. always block)</a:t>
            </a:r>
            <a:r>
              <a:rPr lang="zh-TW" altLang="en-US" sz="2000" dirty="0"/>
              <a:t>外，等式的左邊必須是 </a:t>
            </a:r>
            <a:r>
              <a:rPr lang="en-US" altLang="zh-TW" sz="2000" dirty="0">
                <a:solidFill>
                  <a:srgbClr val="FF0000"/>
                </a:solidFill>
              </a:rPr>
              <a:t>wire</a:t>
            </a:r>
            <a:r>
              <a:rPr lang="zh-TW" altLang="en-US" sz="2000" dirty="0"/>
              <a:t>的型態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Procedural assignment</a:t>
            </a:r>
            <a:r>
              <a:rPr lang="zh-TW" altLang="en-US" sz="2000" dirty="0"/>
              <a:t>：位於</a:t>
            </a:r>
            <a:r>
              <a:rPr lang="en-US" altLang="zh-TW" sz="2000" dirty="0"/>
              <a:t>procedural block (i.e. always block)</a:t>
            </a:r>
            <a:r>
              <a:rPr lang="zh-TW" altLang="en-US" sz="2000" dirty="0"/>
              <a:t>內，賦值於型態為</a:t>
            </a:r>
            <a:r>
              <a:rPr lang="en-US" altLang="zh-TW" sz="2000" dirty="0" err="1">
                <a:solidFill>
                  <a:srgbClr val="FF0000"/>
                </a:solidFill>
              </a:rPr>
              <a:t>reg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integer</a:t>
            </a:r>
            <a:r>
              <a:rPr lang="zh-TW" altLang="en-US" sz="2000" dirty="0">
                <a:solidFill>
                  <a:srgbClr val="FF0000"/>
                </a:solidFill>
              </a:rPr>
              <a:t>、時間變數</a:t>
            </a:r>
            <a:r>
              <a:rPr lang="zh-TW" altLang="en-US" sz="2000" dirty="0"/>
              <a:t>等，不可賦值於 </a:t>
            </a:r>
            <a:r>
              <a:rPr lang="en-US" altLang="zh-TW" sz="2000" dirty="0"/>
              <a:t>wire</a:t>
            </a:r>
            <a:r>
              <a:rPr lang="zh-TW" altLang="en-US" sz="2000" dirty="0"/>
              <a:t>型態的變數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85" y="2571708"/>
            <a:ext cx="2304256" cy="12929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814" y="4711173"/>
            <a:ext cx="2459199" cy="19844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3347864" y="3356992"/>
            <a:ext cx="2160240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70285" y="5589240"/>
            <a:ext cx="2304256" cy="8640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0963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Blocking / Non-Blocking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980729"/>
            <a:ext cx="4636163" cy="864096"/>
          </a:xfrm>
        </p:spPr>
        <p:txBody>
          <a:bodyPr/>
          <a:lstStyle/>
          <a:p>
            <a:r>
              <a:rPr lang="en-US" altLang="zh-TW" sz="2400" dirty="0" smtClean="0"/>
              <a:t>Blocking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(=)</a:t>
            </a:r>
            <a:endParaRPr lang="en-US" altLang="zh-TW" sz="2400" dirty="0"/>
          </a:p>
          <a:p>
            <a:pPr lvl="1"/>
            <a:r>
              <a:rPr lang="zh-TW" altLang="en-US" sz="2000" dirty="0"/>
              <a:t>具有順序性，敘述會有</a:t>
            </a:r>
            <a:r>
              <a:rPr lang="zh-TW" altLang="en-US" sz="2000" dirty="0">
                <a:solidFill>
                  <a:srgbClr val="FF0000"/>
                </a:solidFill>
              </a:rPr>
              <a:t>先後關係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434" y="2993575"/>
            <a:ext cx="2171700" cy="1143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468" y="3010537"/>
            <a:ext cx="2000250" cy="1104900"/>
          </a:xfrm>
          <a:prstGeom prst="rect">
            <a:avLst/>
          </a:prstGeom>
        </p:spPr>
      </p:pic>
      <p:sp>
        <p:nvSpPr>
          <p:cNvPr id="14" name="內容版面配置區 2"/>
          <p:cNvSpPr txBox="1">
            <a:spLocks/>
          </p:cNvSpPr>
          <p:nvPr/>
        </p:nvSpPr>
        <p:spPr>
          <a:xfrm>
            <a:off x="4489203" y="956258"/>
            <a:ext cx="4636163" cy="5714925"/>
          </a:xfrm>
          <a:prstGeom prst="rect">
            <a:avLst/>
          </a:prstGeom>
        </p:spPr>
        <p:txBody>
          <a:bodyPr/>
          <a:lstStyle>
            <a:lvl1pPr marL="3810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v"/>
              <a:defRPr kumimoji="1" sz="32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8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2pPr>
            <a:lvl3pPr marL="12954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«"/>
              <a:defRPr kumimoji="1" sz="24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400" dirty="0" smtClean="0"/>
              <a:t>Non-Blocking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(&lt;=)</a:t>
            </a:r>
            <a:endParaRPr lang="en-US" altLang="zh-TW" sz="2400" dirty="0"/>
          </a:p>
          <a:p>
            <a:pPr lvl="1"/>
            <a:r>
              <a:rPr lang="zh-TW" altLang="en-US" sz="2000" dirty="0"/>
              <a:t>具有同時性，敘述會</a:t>
            </a:r>
            <a:r>
              <a:rPr lang="zh-TW" altLang="en-US" sz="2000" dirty="0">
                <a:solidFill>
                  <a:srgbClr val="FF0000"/>
                </a:solidFill>
              </a:rPr>
              <a:t>平行處理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179512" y="1865581"/>
            <a:ext cx="8632777" cy="864096"/>
          </a:xfrm>
          <a:prstGeom prst="rect">
            <a:avLst/>
          </a:prstGeom>
        </p:spPr>
        <p:txBody>
          <a:bodyPr/>
          <a:lstStyle>
            <a:lvl1pPr marL="3810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v"/>
              <a:defRPr kumimoji="1" sz="32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8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2pPr>
            <a:lvl3pPr marL="12954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«"/>
              <a:defRPr kumimoji="1" sz="24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zh-TW" altLang="en-US" sz="2000" kern="0" dirty="0"/>
              <a:t>光看文字可能無法體會，下面列了兩</a:t>
            </a:r>
            <a:r>
              <a:rPr lang="zh-TW" altLang="en-US" sz="2000" kern="0" dirty="0" smtClean="0"/>
              <a:t>個看似相同的程式，只差在一個為</a:t>
            </a:r>
            <a:r>
              <a:rPr lang="en-US" altLang="zh-TW" sz="2000" kern="0" dirty="0" smtClean="0"/>
              <a:t>Blocking</a:t>
            </a:r>
            <a:r>
              <a:rPr lang="zh-TW" altLang="en-US" sz="2000" kern="0" dirty="0" smtClean="0"/>
              <a:t> 一個為 </a:t>
            </a:r>
            <a:r>
              <a:rPr lang="en-US" altLang="zh-TW" sz="2000" kern="0" dirty="0" smtClean="0"/>
              <a:t>Non-Blocking</a:t>
            </a:r>
            <a:r>
              <a:rPr lang="zh-TW" altLang="en-US" sz="2000" kern="0" dirty="0" smtClean="0"/>
              <a:t>。</a:t>
            </a:r>
            <a:r>
              <a:rPr lang="zh-TW" altLang="en-US" sz="2000" kern="0" dirty="0" smtClean="0"/>
              <a:t>我們</a:t>
            </a:r>
            <a:r>
              <a:rPr lang="zh-TW" altLang="en-US" sz="2000" kern="0" dirty="0"/>
              <a:t>令</a:t>
            </a:r>
            <a:r>
              <a:rPr lang="zh-TW" altLang="en-US" sz="2000" kern="0" dirty="0" smtClean="0"/>
              <a:t> </a:t>
            </a:r>
            <a:r>
              <a:rPr lang="en-US" altLang="zh-TW" sz="2000" kern="0" dirty="0"/>
              <a:t>in</a:t>
            </a:r>
            <a:r>
              <a:rPr lang="zh-TW" altLang="en-US" sz="2000" kern="0" dirty="0"/>
              <a:t> </a:t>
            </a:r>
            <a:r>
              <a:rPr lang="en-US" altLang="zh-TW" sz="2000" kern="0" dirty="0"/>
              <a:t>=</a:t>
            </a:r>
            <a:r>
              <a:rPr lang="zh-TW" altLang="en-US" sz="2000" kern="0" dirty="0"/>
              <a:t> </a:t>
            </a:r>
            <a:r>
              <a:rPr lang="en-US" altLang="zh-TW" sz="2000" kern="0" dirty="0" smtClean="0"/>
              <a:t>101</a:t>
            </a:r>
            <a:r>
              <a:rPr lang="en-US" altLang="zh-TW" sz="2000" kern="0" baseline="-25000" dirty="0" smtClean="0"/>
              <a:t>2</a:t>
            </a:r>
            <a:r>
              <a:rPr lang="zh-TW" altLang="en-US" sz="2000" kern="0" dirty="0" smtClean="0"/>
              <a:t>，並藉由輸出波形圖來觀察兩者間的差異 </a:t>
            </a:r>
            <a:r>
              <a:rPr lang="en-US" altLang="zh-TW" sz="2000" kern="0" dirty="0" smtClean="0"/>
              <a:t>(</a:t>
            </a:r>
            <a:r>
              <a:rPr lang="zh-TW" altLang="en-US" sz="2000" kern="0" dirty="0" smtClean="0"/>
              <a:t>測試程式會附在教材中</a:t>
            </a:r>
            <a:r>
              <a:rPr lang="en-US" altLang="zh-TW" sz="2000" kern="0" dirty="0" smtClean="0"/>
              <a:t>)</a:t>
            </a:r>
            <a:endParaRPr lang="en-US" altLang="zh-TW" sz="1600" kern="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000" kern="0" dirty="0" smtClean="0"/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09" y="4168633"/>
            <a:ext cx="4230991" cy="2572735"/>
          </a:xfrm>
          <a:prstGeom prst="rect">
            <a:avLst/>
          </a:prstGeom>
        </p:spPr>
      </p:pic>
      <p:pic>
        <p:nvPicPr>
          <p:cNvPr id="125" name="圖片 1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749" y="4157331"/>
            <a:ext cx="4237087" cy="257273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43892" y="3087632"/>
            <a:ext cx="1185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7030A0"/>
                </a:solidFill>
              </a:rPr>
              <a:t>正緣觸發，</a:t>
            </a:r>
            <a:endParaRPr lang="en-US" altLang="zh-TW" sz="1400" dirty="0" smtClean="0">
              <a:solidFill>
                <a:srgbClr val="7030A0"/>
              </a:solidFill>
            </a:endParaRPr>
          </a:p>
          <a:p>
            <a:r>
              <a:rPr lang="zh-TW" altLang="en-US" sz="1400" dirty="0" smtClean="0">
                <a:solidFill>
                  <a:srgbClr val="7030A0"/>
                </a:solidFill>
              </a:rPr>
              <a:t>指令依序從第一行執行到第四行</a:t>
            </a:r>
            <a:endParaRPr lang="zh-TW" altLang="en-US" sz="1400" dirty="0">
              <a:solidFill>
                <a:srgbClr val="7030A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68186" y="3010537"/>
            <a:ext cx="11853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7030A0"/>
                </a:solidFill>
              </a:rPr>
              <a:t>正緣觸發，四行指令同時執行，將等號右邊的值傳到左邊</a:t>
            </a:r>
            <a:endParaRPr lang="en-US" altLang="zh-TW" sz="14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55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TW" altLang="en-US" dirty="0"/>
              <a:t>課堂練習</a:t>
            </a:r>
          </a:p>
        </p:txBody>
      </p:sp>
    </p:spTree>
    <p:extLst>
      <p:ext uri="{BB962C8B-B14F-4D97-AF65-F5344CB8AC3E}">
        <p14:creationId xmlns:p14="http://schemas.microsoft.com/office/powerpoint/2010/main" val="2190140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Serial Multiplier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E89827D-8D94-41BD-B219-8D237C7E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3834755"/>
            <a:ext cx="5328592" cy="2690589"/>
          </a:xfrm>
        </p:spPr>
        <p:txBody>
          <a:bodyPr/>
          <a:lstStyle/>
          <a:p>
            <a:r>
              <a:rPr lang="zh-TW" altLang="en-US" sz="2000" dirty="0"/>
              <a:t>這邊以 </a:t>
            </a:r>
            <a:r>
              <a:rPr lang="en-US" altLang="zh-TW" sz="2000" dirty="0"/>
              <a:t>4-bit</a:t>
            </a:r>
            <a:r>
              <a:rPr lang="zh-TW" altLang="en-US" sz="2000" dirty="0"/>
              <a:t> </a:t>
            </a:r>
            <a:r>
              <a:rPr lang="en-US" altLang="zh-TW" sz="2000" dirty="0"/>
              <a:t>input</a:t>
            </a:r>
            <a:r>
              <a:rPr lang="zh-TW" altLang="en-US" sz="2000" dirty="0"/>
              <a:t> 當範例</a:t>
            </a:r>
            <a:endParaRPr lang="en-US" altLang="zh-TW" sz="2000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FFD3887-015E-45FA-9EF3-92FEBEA8B1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0063" y="4319736"/>
          <a:ext cx="468051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45814578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7061066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138549118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2737861715"/>
                    </a:ext>
                  </a:extLst>
                </a:gridCol>
              </a:tblGrid>
              <a:tr h="238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Product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multiplier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multiplicand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123463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0000_0000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0011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0000_0010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218954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0000_0010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0000_0100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88527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0000_0110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0000_1000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98314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0000_0110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0001_0000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595860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0000_0110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0010_0000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35180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0000_0110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858723"/>
                  </a:ext>
                </a:extLst>
              </a:tr>
            </a:tbl>
          </a:graphicData>
        </a:graphic>
      </p:graphicFrame>
      <p:pic>
        <p:nvPicPr>
          <p:cNvPr id="15" name="圖片 14">
            <a:extLst>
              <a:ext uri="{FF2B5EF4-FFF2-40B4-BE49-F238E27FC236}">
                <a16:creationId xmlns:a16="http://schemas.microsoft.com/office/drawing/2014/main" id="{A5D69F0A-7949-4CB7-B148-44572516D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63" y="1011027"/>
            <a:ext cx="4249218" cy="2636437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9240B032-8A14-446F-B900-401C306AD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502" y="836712"/>
            <a:ext cx="3535986" cy="5846571"/>
          </a:xfrm>
          <a:prstGeom prst="rect">
            <a:avLst/>
          </a:prstGeom>
        </p:spPr>
      </p:pic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5FABDDCE-4A17-4BF2-96B2-13AC273BC265}"/>
              </a:ext>
            </a:extLst>
          </p:cNvPr>
          <p:cNvCxnSpPr/>
          <p:nvPr/>
        </p:nvCxnSpPr>
        <p:spPr bwMode="auto">
          <a:xfrm>
            <a:off x="539552" y="6143630"/>
            <a:ext cx="7850369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橢圓 52">
            <a:extLst>
              <a:ext uri="{FF2B5EF4-FFF2-40B4-BE49-F238E27FC236}">
                <a16:creationId xmlns:a16="http://schemas.microsoft.com/office/drawing/2014/main" id="{02F025E5-FE0F-44D7-AD28-561C922DA405}"/>
              </a:ext>
            </a:extLst>
          </p:cNvPr>
          <p:cNvSpPr/>
          <p:nvPr/>
        </p:nvSpPr>
        <p:spPr bwMode="auto">
          <a:xfrm>
            <a:off x="3347864" y="4638502"/>
            <a:ext cx="144016" cy="25200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8A2F66E-968D-49E4-81FF-B23451102ECB}"/>
              </a:ext>
            </a:extLst>
          </p:cNvPr>
          <p:cNvCxnSpPr/>
          <p:nvPr/>
        </p:nvCxnSpPr>
        <p:spPr bwMode="auto">
          <a:xfrm flipH="1">
            <a:off x="2483768" y="4863193"/>
            <a:ext cx="1728192" cy="149983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F163BCC-20AA-4492-AD60-B914C1B0BF55}"/>
              </a:ext>
            </a:extLst>
          </p:cNvPr>
          <p:cNvSpPr txBox="1"/>
          <p:nvPr/>
        </p:nvSpPr>
        <p:spPr>
          <a:xfrm>
            <a:off x="3629800" y="45932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+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11D642C4-A509-46F3-8F26-73C807FED59A}"/>
              </a:ext>
            </a:extLst>
          </p:cNvPr>
          <p:cNvSpPr/>
          <p:nvPr/>
        </p:nvSpPr>
        <p:spPr bwMode="auto">
          <a:xfrm>
            <a:off x="3359108" y="4951793"/>
            <a:ext cx="144016" cy="25200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B91739EB-A3F8-4C19-B05E-53B807FCC931}"/>
              </a:ext>
            </a:extLst>
          </p:cNvPr>
          <p:cNvCxnSpPr/>
          <p:nvPr/>
        </p:nvCxnSpPr>
        <p:spPr bwMode="auto">
          <a:xfrm flipH="1">
            <a:off x="2483768" y="5190092"/>
            <a:ext cx="1728192" cy="149983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ACFFA9F-29CB-4B1F-90C2-BF1DCE2D9E47}"/>
              </a:ext>
            </a:extLst>
          </p:cNvPr>
          <p:cNvSpPr txBox="1"/>
          <p:nvPr/>
        </p:nvSpPr>
        <p:spPr>
          <a:xfrm>
            <a:off x="3629800" y="4932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+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612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64184-E701-406B-AA9E-E649F3F6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5F4251-CC65-47D2-9FAC-DBC4FE92B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修改 </a:t>
            </a:r>
            <a:r>
              <a:rPr lang="en-US" altLang="zh-TW" sz="2400" dirty="0"/>
              <a:t>lab4.v </a:t>
            </a:r>
            <a:r>
              <a:rPr lang="zh-TW" altLang="en-US" sz="2400" dirty="0"/>
              <a:t>使其可以在 </a:t>
            </a:r>
            <a:r>
              <a:rPr lang="en-US" altLang="zh-TW" sz="2400" dirty="0"/>
              <a:t>tb_lab4_mulv1.v </a:t>
            </a:r>
            <a:r>
              <a:rPr lang="zh-TW" altLang="en-US" sz="2400" dirty="0"/>
              <a:t>做負數運算</a:t>
            </a:r>
            <a:endParaRPr lang="en-US" altLang="zh-TW" sz="2400" dirty="0"/>
          </a:p>
          <a:p>
            <a:pPr lvl="1"/>
            <a:r>
              <a:rPr lang="zh-TW" altLang="en-US" sz="2000" dirty="0"/>
              <a:t>提供的檔案僅能執行正數運算</a:t>
            </a:r>
            <a:endParaRPr lang="en-US" altLang="zh-TW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0058504-B4DE-4531-8E93-85B1CE551120}"/>
              </a:ext>
            </a:extLst>
          </p:cNvPr>
          <p:cNvSpPr txBox="1"/>
          <p:nvPr/>
        </p:nvSpPr>
        <p:spPr>
          <a:xfrm>
            <a:off x="611560" y="2348880"/>
            <a:ext cx="78488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000" dirty="0">
                <a:solidFill>
                  <a:srgbClr val="262699"/>
                </a:solidFill>
              </a:rPr>
              <a:t>判斷 </a:t>
            </a:r>
            <a:r>
              <a:rPr lang="en-US" altLang="zh-TW" sz="2000" dirty="0" err="1">
                <a:solidFill>
                  <a:srgbClr val="262699"/>
                </a:solidFill>
              </a:rPr>
              <a:t>in_a</a:t>
            </a:r>
            <a:r>
              <a:rPr lang="zh-TW" altLang="en-US" sz="2000" dirty="0">
                <a:solidFill>
                  <a:srgbClr val="262699"/>
                </a:solidFill>
              </a:rPr>
              <a:t> 和 </a:t>
            </a:r>
            <a:r>
              <a:rPr lang="en-US" altLang="zh-TW" sz="2000" dirty="0" err="1">
                <a:solidFill>
                  <a:srgbClr val="262699"/>
                </a:solidFill>
              </a:rPr>
              <a:t>in_b</a:t>
            </a:r>
            <a:r>
              <a:rPr lang="en-US" altLang="zh-TW" sz="2000" dirty="0">
                <a:solidFill>
                  <a:srgbClr val="262699"/>
                </a:solidFill>
              </a:rPr>
              <a:t> </a:t>
            </a:r>
            <a:r>
              <a:rPr lang="zh-TW" altLang="en-US" sz="2000" dirty="0">
                <a:solidFill>
                  <a:srgbClr val="262699"/>
                </a:solidFill>
              </a:rPr>
              <a:t>是否為負數，若為負數則對其做二補數轉換</a:t>
            </a:r>
            <a:endParaRPr lang="en-US" altLang="zh-TW" sz="2000" dirty="0">
              <a:solidFill>
                <a:srgbClr val="262699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sz="2000" i="1" dirty="0">
                <a:solidFill>
                  <a:srgbClr val="262699"/>
                </a:solidFill>
              </a:rPr>
              <a:t>if ( </a:t>
            </a:r>
            <a:r>
              <a:rPr lang="en-US" altLang="zh-TW" sz="2000" i="1" dirty="0" err="1">
                <a:solidFill>
                  <a:srgbClr val="262699"/>
                </a:solidFill>
              </a:rPr>
              <a:t>in_a</a:t>
            </a:r>
            <a:r>
              <a:rPr lang="en-US" altLang="zh-TW" sz="2000" i="1" dirty="0">
                <a:solidFill>
                  <a:srgbClr val="262699"/>
                </a:solidFill>
              </a:rPr>
              <a:t>[15] == 1)	</a:t>
            </a:r>
            <a:r>
              <a:rPr lang="en-US" altLang="zh-TW" sz="2000" i="1" dirty="0" err="1">
                <a:solidFill>
                  <a:srgbClr val="262699"/>
                </a:solidFill>
              </a:rPr>
              <a:t>Mplier</a:t>
            </a:r>
            <a:r>
              <a:rPr lang="en-US" altLang="zh-TW" sz="2000" i="1" dirty="0">
                <a:solidFill>
                  <a:srgbClr val="262699"/>
                </a:solidFill>
              </a:rPr>
              <a:t> &lt;= ~</a:t>
            </a:r>
            <a:r>
              <a:rPr lang="en-US" altLang="zh-TW" sz="2000" i="1" dirty="0" err="1">
                <a:solidFill>
                  <a:srgbClr val="262699"/>
                </a:solidFill>
              </a:rPr>
              <a:t>in_a</a:t>
            </a:r>
            <a:r>
              <a:rPr lang="en-US" altLang="zh-TW" sz="2000" i="1" dirty="0">
                <a:solidFill>
                  <a:srgbClr val="262699"/>
                </a:solidFill>
              </a:rPr>
              <a:t> + 1’b1;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2000" dirty="0">
              <a:solidFill>
                <a:srgbClr val="262699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000" dirty="0">
              <a:solidFill>
                <a:srgbClr val="262699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>
                <a:solidFill>
                  <a:srgbClr val="262699"/>
                </a:solidFill>
              </a:rPr>
              <a:t>若 </a:t>
            </a:r>
            <a:r>
              <a:rPr lang="en-US" altLang="zh-TW" sz="2000" dirty="0" err="1">
                <a:solidFill>
                  <a:srgbClr val="262699"/>
                </a:solidFill>
              </a:rPr>
              <a:t>in_a</a:t>
            </a:r>
            <a:r>
              <a:rPr lang="en-US" altLang="zh-TW" sz="2000" dirty="0">
                <a:solidFill>
                  <a:srgbClr val="262699"/>
                </a:solidFill>
              </a:rPr>
              <a:t>, </a:t>
            </a:r>
            <a:r>
              <a:rPr lang="en-US" altLang="zh-TW" sz="2000" dirty="0" err="1">
                <a:solidFill>
                  <a:srgbClr val="262699"/>
                </a:solidFill>
              </a:rPr>
              <a:t>in_b</a:t>
            </a:r>
            <a:r>
              <a:rPr lang="zh-TW" altLang="en-US" sz="2000" dirty="0">
                <a:solidFill>
                  <a:srgbClr val="262699"/>
                </a:solidFill>
              </a:rPr>
              <a:t> 一正一負則結果為負，需要將運算結果做二補數轉換</a:t>
            </a:r>
            <a:endParaRPr lang="en-US" altLang="zh-TW" sz="2000" dirty="0">
              <a:solidFill>
                <a:srgbClr val="262699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262699"/>
                </a:solidFill>
              </a:rPr>
              <a:t>對</a:t>
            </a:r>
            <a:r>
              <a:rPr lang="en-US" altLang="zh-TW" sz="2000" dirty="0" err="1">
                <a:solidFill>
                  <a:srgbClr val="262699"/>
                </a:solidFill>
              </a:rPr>
              <a:t>in_a</a:t>
            </a:r>
            <a:r>
              <a:rPr lang="en-US" altLang="zh-TW" sz="2000" dirty="0">
                <a:solidFill>
                  <a:srgbClr val="262699"/>
                </a:solidFill>
              </a:rPr>
              <a:t>,</a:t>
            </a:r>
            <a:r>
              <a:rPr lang="zh-TW" altLang="en-US" sz="2000" dirty="0">
                <a:solidFill>
                  <a:srgbClr val="262699"/>
                </a:solidFill>
              </a:rPr>
              <a:t> </a:t>
            </a:r>
            <a:r>
              <a:rPr lang="en-US" altLang="zh-TW" sz="2000" dirty="0" err="1">
                <a:solidFill>
                  <a:srgbClr val="262699"/>
                </a:solidFill>
              </a:rPr>
              <a:t>in_b</a:t>
            </a:r>
            <a:r>
              <a:rPr lang="zh-TW" altLang="en-US" sz="2000" dirty="0">
                <a:solidFill>
                  <a:srgbClr val="262699"/>
                </a:solidFill>
              </a:rPr>
              <a:t> 做 </a:t>
            </a:r>
            <a:r>
              <a:rPr lang="en-US" altLang="zh-TW" sz="2000" dirty="0">
                <a:solidFill>
                  <a:srgbClr val="262699"/>
                </a:solidFill>
              </a:rPr>
              <a:t>XOR</a:t>
            </a:r>
            <a:r>
              <a:rPr lang="zh-TW" altLang="en-US" sz="2000" dirty="0">
                <a:solidFill>
                  <a:srgbClr val="262699"/>
                </a:solidFill>
              </a:rPr>
              <a:t> 判斷最後運算結果的正負號</a:t>
            </a:r>
            <a:endParaRPr lang="en-US" altLang="zh-TW" sz="2000" dirty="0">
              <a:solidFill>
                <a:srgbClr val="262699"/>
              </a:solidFill>
            </a:endParaRPr>
          </a:p>
          <a:p>
            <a:pPr lvl="2"/>
            <a:r>
              <a:rPr lang="en-US" altLang="zh-TW" sz="2000" i="1" dirty="0">
                <a:solidFill>
                  <a:srgbClr val="262699"/>
                </a:solidFill>
              </a:rPr>
              <a:t>sign &lt;= </a:t>
            </a:r>
            <a:r>
              <a:rPr lang="en-US" altLang="zh-TW" sz="2000" i="1" dirty="0" err="1">
                <a:solidFill>
                  <a:srgbClr val="262699"/>
                </a:solidFill>
              </a:rPr>
              <a:t>in_a</a:t>
            </a:r>
            <a:r>
              <a:rPr lang="en-US" altLang="zh-TW" sz="2000" i="1" dirty="0">
                <a:solidFill>
                  <a:srgbClr val="262699"/>
                </a:solidFill>
              </a:rPr>
              <a:t>[15] ^ </a:t>
            </a:r>
            <a:r>
              <a:rPr lang="en-US" altLang="zh-TW" sz="2000" i="1" dirty="0" err="1">
                <a:solidFill>
                  <a:srgbClr val="262699"/>
                </a:solidFill>
              </a:rPr>
              <a:t>in_b</a:t>
            </a:r>
            <a:r>
              <a:rPr lang="en-US" altLang="zh-TW" sz="2000" i="1" dirty="0">
                <a:solidFill>
                  <a:srgbClr val="262699"/>
                </a:solidFill>
              </a:rPr>
              <a:t>[15];</a:t>
            </a:r>
          </a:p>
          <a:p>
            <a:pPr lvl="2"/>
            <a:r>
              <a:rPr lang="en-US" altLang="zh-TW" sz="2000" i="1" dirty="0">
                <a:solidFill>
                  <a:srgbClr val="262699"/>
                </a:solidFill>
              </a:rPr>
              <a:t>if (sign == 1</a:t>
            </a:r>
            <a:r>
              <a:rPr lang="en-US" altLang="zh-TW" sz="2000" i="1" dirty="0" smtClean="0">
                <a:solidFill>
                  <a:srgbClr val="262699"/>
                </a:solidFill>
              </a:rPr>
              <a:t>)</a:t>
            </a:r>
            <a:r>
              <a:rPr lang="zh-TW" altLang="en-US" sz="2000" i="1" dirty="0" smtClean="0">
                <a:solidFill>
                  <a:srgbClr val="262699"/>
                </a:solidFill>
              </a:rPr>
              <a:t>   最後</a:t>
            </a:r>
            <a:r>
              <a:rPr lang="zh-TW" altLang="en-US" sz="2000" i="1" dirty="0">
                <a:solidFill>
                  <a:srgbClr val="262699"/>
                </a:solidFill>
              </a:rPr>
              <a:t>運算結果 </a:t>
            </a:r>
            <a:r>
              <a:rPr lang="en-US" altLang="zh-TW" sz="2000" i="1" dirty="0">
                <a:solidFill>
                  <a:srgbClr val="262699"/>
                </a:solidFill>
              </a:rPr>
              <a:t>&lt;=</a:t>
            </a:r>
            <a:r>
              <a:rPr lang="zh-TW" altLang="en-US" sz="2000" i="1" dirty="0">
                <a:solidFill>
                  <a:srgbClr val="262699"/>
                </a:solidFill>
              </a:rPr>
              <a:t> </a:t>
            </a:r>
            <a:r>
              <a:rPr lang="en-US" altLang="zh-TW" sz="2000" i="1" dirty="0">
                <a:solidFill>
                  <a:srgbClr val="262699"/>
                </a:solidFill>
              </a:rPr>
              <a:t>~</a:t>
            </a:r>
            <a:r>
              <a:rPr lang="zh-TW" altLang="en-US" sz="2000" i="1" dirty="0">
                <a:solidFill>
                  <a:srgbClr val="262699"/>
                </a:solidFill>
              </a:rPr>
              <a:t>最後運算結果 </a:t>
            </a:r>
            <a:r>
              <a:rPr lang="en-US" altLang="zh-TW" sz="2000" i="1" dirty="0">
                <a:solidFill>
                  <a:srgbClr val="262699"/>
                </a:solidFill>
              </a:rPr>
              <a:t>+</a:t>
            </a:r>
            <a:r>
              <a:rPr lang="zh-TW" altLang="en-US" sz="2000" i="1" dirty="0">
                <a:solidFill>
                  <a:srgbClr val="262699"/>
                </a:solidFill>
              </a:rPr>
              <a:t> </a:t>
            </a:r>
            <a:r>
              <a:rPr lang="en-US" altLang="zh-TW" sz="2000" i="1" dirty="0">
                <a:solidFill>
                  <a:srgbClr val="262699"/>
                </a:solidFill>
              </a:rPr>
              <a:t>1’b1;</a:t>
            </a:r>
            <a:endParaRPr lang="zh-TW" altLang="en-US" sz="2000" i="1" dirty="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965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anWei-Chen-150706">
  <a:themeElements>
    <a:clrScheme name="1_CC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CU">
      <a:majorFont>
        <a:latin typeface="Cambria"/>
        <a:ea typeface="標楷體"/>
        <a:cs typeface=""/>
      </a:majorFont>
      <a:minorFont>
        <a:latin typeface="Cambri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CC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0213_林冠翰" id="{FB43A3E9-2A24-4AAD-8331-4A75C4557177}" vid="{83B958E5-F466-4B58-921D-042F50DA4AD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CCU</Template>
  <TotalTime>11</TotalTime>
  <Words>519</Words>
  <Application>Microsoft Office PowerPoint</Application>
  <PresentationFormat>如螢幕大小 (4:3)</PresentationFormat>
  <Paragraphs>103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2" baseType="lpstr">
      <vt:lpstr>SimSun</vt:lpstr>
      <vt:lpstr>新細明體</vt:lpstr>
      <vt:lpstr>標楷體</vt:lpstr>
      <vt:lpstr>Bell MT</vt:lpstr>
      <vt:lpstr>Calibri</vt:lpstr>
      <vt:lpstr>Calisto MT</vt:lpstr>
      <vt:lpstr>Cambria</vt:lpstr>
      <vt:lpstr>Tahoma</vt:lpstr>
      <vt:lpstr>Times New Roman</vt:lpstr>
      <vt:lpstr>Wingdings</vt:lpstr>
      <vt:lpstr>KuanWei-Chen-150706</vt:lpstr>
      <vt:lpstr>Arithmetic II : multiplication </vt:lpstr>
      <vt:lpstr>Outline</vt:lpstr>
      <vt:lpstr>課程目的</vt:lpstr>
      <vt:lpstr>PowerPoint 簡報</vt:lpstr>
      <vt:lpstr>Behavioral Modeling</vt:lpstr>
      <vt:lpstr>Blocking / Non-Blocking</vt:lpstr>
      <vt:lpstr>PowerPoint 簡報</vt:lpstr>
      <vt:lpstr>Serial Multiplier</vt:lpstr>
      <vt:lpstr>課堂練習</vt:lpstr>
      <vt:lpstr>Optimized Serial Multiplier</vt:lpstr>
      <vt:lpstr>回家作業與配分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II : multiplication </dc:title>
  <dc:creator>KH_LIN</dc:creator>
  <cp:lastModifiedBy>KH_LIN</cp:lastModifiedBy>
  <cp:revision>3</cp:revision>
  <dcterms:created xsi:type="dcterms:W3CDTF">2020-04-17T06:22:57Z</dcterms:created>
  <dcterms:modified xsi:type="dcterms:W3CDTF">2020-04-17T06:35:45Z</dcterms:modified>
</cp:coreProperties>
</file>