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85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83" r:id="rId22"/>
    <p:sldId id="384" r:id="rId23"/>
    <p:sldId id="378" r:id="rId24"/>
    <p:sldId id="379" r:id="rId25"/>
    <p:sldId id="380" r:id="rId26"/>
    <p:sldId id="381" r:id="rId27"/>
    <p:sldId id="382" r:id="rId28"/>
    <p:sldId id="386" r:id="rId29"/>
    <p:sldId id="387" r:id="rId30"/>
    <p:sldId id="388" r:id="rId31"/>
    <p:sldId id="389" r:id="rId32"/>
    <p:sldId id="390" r:id="rId33"/>
    <p:sldId id="391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2" clrIdx="0"/>
  <p:cmAuthor id="1" name="張仁 林" initials="張仁" lastIdx="1" clrIdx="1">
    <p:extLst>
      <p:ext uri="{19B8F6BF-5375-455C-9EA6-DF929625EA0E}">
        <p15:presenceInfo xmlns:p15="http://schemas.microsoft.com/office/powerpoint/2012/main" userId="b5b00c7d7a3b6c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99"/>
    <a:srgbClr val="E6E6E6"/>
    <a:srgbClr val="FFFC00"/>
    <a:srgbClr val="F69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613" autoAdjust="0"/>
  </p:normalViewPr>
  <p:slideViewPr>
    <p:cSldViewPr>
      <p:cViewPr varScale="1">
        <p:scale>
          <a:sx n="115" d="100"/>
          <a:sy n="115" d="100"/>
        </p:scale>
        <p:origin x="1476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4408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63CEA-9012-43BE-ABB9-AE0EB7AAB090}" type="datetimeFigureOut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9AE7A-2C5A-44A6-8F61-5B09CB9755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40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EA7B-BAF2-4DDA-9280-EB798E34D837}" type="datetimeFigureOut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ABB01-8F74-421F-9260-C9323D603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22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BB01-8F74-421F-9260-C9323D60365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91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mb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47" y="5239718"/>
            <a:ext cx="9366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619672" y="3900488"/>
            <a:ext cx="610128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Student: 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Tsung-Lun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Wu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Advisor: 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Chingwei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Yeh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and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Tay-Jyi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Lin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5288" y="1987550"/>
            <a:ext cx="1079500" cy="6477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C0C0C0"/>
            </a:solidFill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55650" y="2563813"/>
            <a:ext cx="1079500" cy="6477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solidFill>
              <a:srgbClr val="C0C0C0"/>
            </a:solidFill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79388" y="2347913"/>
            <a:ext cx="792162" cy="6477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pic>
        <p:nvPicPr>
          <p:cNvPr id="11" name="圖片 21" descr="125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43038"/>
            <a:ext cx="84010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403350" y="1124744"/>
            <a:ext cx="6985074" cy="1512094"/>
          </a:xfrm>
          <a:prstGeom prst="rect">
            <a:avLst/>
          </a:prstGeom>
        </p:spPr>
        <p:txBody>
          <a:bodyPr/>
          <a:lstStyle>
            <a:lvl1pPr algn="ctr">
              <a:defRPr sz="3600" i="0" u="none">
                <a:solidFill>
                  <a:srgbClr val="0070C0"/>
                </a:solidFill>
                <a:effectLst/>
                <a:latin typeface="Cambria" panose="020405030504060302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5" name="Text Box 2"/>
          <p:cNvSpPr txBox="1">
            <a:spLocks noChangeArrowheads="1"/>
          </p:cNvSpPr>
          <p:nvPr userDrawn="1"/>
        </p:nvSpPr>
        <p:spPr bwMode="auto">
          <a:xfrm>
            <a:off x="1187624" y="5544710"/>
            <a:ext cx="55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Department of Electrical Engineering and</a:t>
            </a:r>
            <a:r>
              <a:rPr lang="en-US" altLang="zh-TW" sz="1600" baseline="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16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SoC</a:t>
            </a: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Research Center</a:t>
            </a:r>
          </a:p>
          <a:p>
            <a:pPr algn="ctr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National Chung Cheng University</a:t>
            </a:r>
          </a:p>
        </p:txBody>
      </p:sp>
      <p:pic>
        <p:nvPicPr>
          <p:cNvPr id="12" name="圖片 11" descr="0717-logo.jpg"/>
          <p:cNvPicPr>
            <a:picLocks noChangeAspect="1"/>
          </p:cNvPicPr>
          <p:nvPr userDrawn="1"/>
        </p:nvPicPr>
        <p:blipFill>
          <a:blip r:embed="rId4" cstate="print"/>
          <a:srcRect l="34679" t="21431" r="29292" b="16669"/>
          <a:stretch>
            <a:fillRect/>
          </a:stretch>
        </p:blipFill>
        <p:spPr bwMode="auto">
          <a:xfrm>
            <a:off x="7956376" y="5078067"/>
            <a:ext cx="864096" cy="105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0157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48687" cy="590550"/>
          </a:xfrm>
          <a:prstGeom prst="rect">
            <a:avLst/>
          </a:prstGeom>
        </p:spPr>
        <p:txBody>
          <a:bodyPr/>
          <a:lstStyle>
            <a:lvl1pPr>
              <a:defRPr sz="3600" i="0" u="none">
                <a:solidFill>
                  <a:srgbClr val="0070C0"/>
                </a:solidFill>
                <a:effectLst/>
                <a:latin typeface="Calisto MT" panose="0204060305050503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980728"/>
            <a:ext cx="8768680" cy="57149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SzPct val="80000"/>
              <a:defRPr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1pPr>
            <a:lvl2pPr marL="838200" indent="-381000">
              <a:lnSpc>
                <a:spcPct val="100000"/>
              </a:lnSpc>
              <a:buFont typeface="Wingdings" panose="05000000000000000000" pitchFamily="2" charset="2"/>
              <a:buChar char="Ø"/>
              <a:defRPr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2pPr>
            <a:lvl3pPr>
              <a:lnSpc>
                <a:spcPct val="100000"/>
              </a:lnSpc>
              <a:defRPr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 rot="10800000">
            <a:off x="179512" y="692697"/>
            <a:ext cx="8748688" cy="6253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type="oval" w="med" len="med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dirty="0">
              <a:solidFill>
                <a:srgbClr val="66CC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228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48687" cy="590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3600" b="1" i="0" u="none" dirty="0">
                <a:solidFill>
                  <a:srgbClr val="0070C0"/>
                </a:solidFill>
                <a:effectLst/>
                <a:latin typeface="Calisto MT" panose="02040603050505030304" pitchFamily="18" charset="0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rot="10800000">
            <a:off x="179512" y="692697"/>
            <a:ext cx="8748688" cy="6253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type="oval" w="med" len="med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dirty="0">
              <a:solidFill>
                <a:srgbClr val="66CC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5085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3058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74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  <p:sldLayoutId id="2147483667" r:id="rId4"/>
  </p:sldLayoutIdLst>
  <p:transition/>
  <p:hf sldNum="0"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3200" b="1" i="0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9pPr>
    </p:titleStyle>
    <p:bodyStyle>
      <a:lvl1pPr marL="381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kumimoji="1" sz="2000">
          <a:solidFill>
            <a:srgbClr val="262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38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w"/>
        <a:defRPr kumimoji="1" sz="2000">
          <a:solidFill>
            <a:srgbClr val="262699"/>
          </a:solidFill>
          <a:latin typeface="+mn-lt"/>
          <a:ea typeface="+mn-ea"/>
        </a:defRPr>
      </a:lvl2pPr>
      <a:lvl3pPr marL="1295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«"/>
        <a:defRPr kumimoji="1" sz="2000">
          <a:solidFill>
            <a:srgbClr val="262699"/>
          </a:solidFill>
          <a:latin typeface="+mn-lt"/>
          <a:ea typeface="+mn-ea"/>
        </a:defRPr>
      </a:lvl3pPr>
      <a:lvl4pPr marL="1752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rgbClr val="262699"/>
          </a:solidFill>
          <a:latin typeface="+mn-lt"/>
          <a:ea typeface="+mn-ea"/>
        </a:defRPr>
      </a:lvl4pPr>
      <a:lvl5pPr marL="22098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rgbClr val="262699"/>
          </a:solidFill>
          <a:latin typeface="+mn-lt"/>
          <a:ea typeface="+mn-ea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>
          <a:xfrm>
            <a:off x="827584" y="2278062"/>
            <a:ext cx="7848872" cy="1224136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I : addition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547664" y="3981227"/>
            <a:ext cx="5400600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267744" y="3789040"/>
            <a:ext cx="489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助教：林冠翰</a:t>
            </a:r>
            <a:endParaRPr lang="en-US" altLang="zh-TW" sz="2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397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TW" altLang="en-US" dirty="0"/>
              <a:t>課堂練習</a:t>
            </a:r>
            <a:r>
              <a:rPr lang="en-US" altLang="zh-TW" dirty="0"/>
              <a:t>_16-bit CLA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65394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</a:t>
            </a:r>
            <a:r>
              <a:rPr lang="zh-TW" altLang="en-US" dirty="0"/>
              <a:t> 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重複利用相同模組，預先產生所有的 </a:t>
            </a:r>
            <a:r>
              <a:rPr lang="en-US" altLang="zh-TW" sz="2400" dirty="0"/>
              <a:t>carry-out</a:t>
            </a:r>
            <a:r>
              <a:rPr lang="zh-TW" altLang="en-US" sz="2400" dirty="0"/>
              <a:t> ，減少因傳遞 </a:t>
            </a:r>
            <a:r>
              <a:rPr lang="en-US" altLang="zh-TW" sz="2400" dirty="0"/>
              <a:t>carry-out </a:t>
            </a:r>
            <a:r>
              <a:rPr lang="zh-TW" altLang="en-US" sz="2400" dirty="0"/>
              <a:t>所造成的電路延遲，是一種較有效率的加法器。此類加法器由於預先計算了每一個全加器的</a:t>
            </a:r>
            <a:r>
              <a:rPr lang="en-US" altLang="zh-TW" sz="2400" dirty="0"/>
              <a:t> carry-out</a:t>
            </a:r>
            <a:r>
              <a:rPr lang="zh-TW" altLang="en-US" sz="2400" dirty="0"/>
              <a:t>，因此被稱為 </a:t>
            </a:r>
            <a:r>
              <a:rPr lang="en-US" altLang="zh-TW" sz="2400" dirty="0"/>
              <a:t>CLA</a:t>
            </a:r>
            <a:r>
              <a:rPr lang="zh-TW" altLang="en-US" sz="2400" dirty="0"/>
              <a:t> </a:t>
            </a:r>
            <a:r>
              <a:rPr lang="en-US" altLang="zh-TW" sz="2400" dirty="0"/>
              <a:t>(Carry Lookahead Adder) </a:t>
            </a:r>
          </a:p>
          <a:p>
            <a:r>
              <a:rPr lang="zh-TW" altLang="en-US" sz="2400" dirty="0"/>
              <a:t>詳細的公式推導請參閱附錄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8" y="3035779"/>
            <a:ext cx="9095512" cy="309634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725653" y="6197242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262699"/>
                </a:solidFill>
              </a:rPr>
              <a:t>CLA</a:t>
            </a:r>
            <a:r>
              <a:rPr lang="zh-TW" altLang="en-US" sz="2000" dirty="0">
                <a:solidFill>
                  <a:srgbClr val="262699"/>
                </a:solidFill>
              </a:rPr>
              <a:t> 架構圖</a:t>
            </a:r>
          </a:p>
        </p:txBody>
      </p:sp>
    </p:spTree>
    <p:extLst>
      <p:ext uri="{BB962C8B-B14F-4D97-AF65-F5344CB8AC3E}">
        <p14:creationId xmlns:p14="http://schemas.microsoft.com/office/powerpoint/2010/main" val="41323795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16-bit CLA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本次實驗以</a:t>
            </a:r>
            <a:r>
              <a:rPr lang="en-US" altLang="zh-TW" sz="2400" dirty="0"/>
              <a:t>16-bit CLA (fan-in </a:t>
            </a:r>
            <a:r>
              <a:rPr lang="zh-TW" altLang="en-US" sz="2400" dirty="0"/>
              <a:t>≦ </a:t>
            </a:r>
            <a:r>
              <a:rPr lang="en-US" altLang="zh-TW" sz="2400" dirty="0"/>
              <a:t>4)</a:t>
            </a:r>
            <a:r>
              <a:rPr lang="zh-TW" altLang="en-US" sz="2400" dirty="0"/>
              <a:t>為例，來讓各位同學練習</a:t>
            </a:r>
            <a:r>
              <a:rPr lang="en-US" altLang="zh-TW" sz="2400" dirty="0"/>
              <a:t>structural</a:t>
            </a:r>
            <a:r>
              <a:rPr lang="zh-TW" altLang="en-US" sz="2400" dirty="0"/>
              <a:t> </a:t>
            </a:r>
            <a:r>
              <a:rPr lang="en-US" altLang="zh-TW" sz="2400" dirty="0"/>
              <a:t>modeling</a:t>
            </a:r>
            <a:r>
              <a:rPr lang="zh-TW" altLang="en-US" sz="2400" dirty="0"/>
              <a:t>。此架構主要可分為 </a:t>
            </a:r>
            <a:r>
              <a:rPr lang="en-US" altLang="zh-TW" sz="2400" dirty="0" err="1"/>
              <a:t>pg</a:t>
            </a:r>
            <a:r>
              <a:rPr lang="en-US" altLang="zh-TW" sz="2400" dirty="0"/>
              <a:t> generator 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gPG</a:t>
            </a:r>
            <a:r>
              <a:rPr lang="en-US" altLang="zh-TW" sz="2400" dirty="0"/>
              <a:t> generator</a:t>
            </a:r>
            <a:r>
              <a:rPr lang="zh-TW" altLang="en-US" sz="2400" dirty="0"/>
              <a:t>、</a:t>
            </a:r>
            <a:r>
              <a:rPr lang="en-US" altLang="zh-TW" sz="2400" dirty="0"/>
              <a:t>carry generator</a:t>
            </a:r>
            <a:r>
              <a:rPr lang="zh-TW" altLang="en-US" sz="2400" dirty="0"/>
              <a:t>、</a:t>
            </a:r>
            <a:r>
              <a:rPr lang="en-US" altLang="zh-TW" sz="2400" dirty="0"/>
              <a:t>sum generator</a:t>
            </a:r>
            <a:r>
              <a:rPr lang="zh-TW" altLang="en-US" sz="2400" dirty="0"/>
              <a:t>，我們透過將各個預定義模組連接來實現 </a:t>
            </a:r>
            <a:r>
              <a:rPr lang="en-US" altLang="zh-TW" sz="2400" dirty="0"/>
              <a:t>CLA</a:t>
            </a:r>
            <a:r>
              <a:rPr lang="zh-TW" altLang="en-US" sz="2400" dirty="0"/>
              <a:t> 的硬體架構，在後面我們會一一介紹每個模組的功能並說明模組間連接的用意</a:t>
            </a:r>
            <a:endParaRPr lang="en-US" altLang="zh-TW" sz="2400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539552" y="6002527"/>
            <a:ext cx="14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pg</a:t>
            </a:r>
            <a:r>
              <a:rPr lang="en-US" altLang="zh-TW" dirty="0">
                <a:solidFill>
                  <a:srgbClr val="FF0000"/>
                </a:solidFill>
              </a:rPr>
              <a:t> generator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4596970" y="5997059"/>
            <a:ext cx="177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carry generator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6948264" y="6002527"/>
            <a:ext cx="16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sum generator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" y="2852936"/>
            <a:ext cx="9095512" cy="30963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683568" y="3404771"/>
            <a:ext cx="1152128" cy="2544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034257" y="3404771"/>
            <a:ext cx="1745655" cy="2544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7208518" y="3409157"/>
            <a:ext cx="1152128" cy="2544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40937" y="5997059"/>
            <a:ext cx="163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gPG</a:t>
            </a:r>
            <a:r>
              <a:rPr lang="en-US" altLang="zh-TW" dirty="0">
                <a:solidFill>
                  <a:srgbClr val="FF0000"/>
                </a:solidFill>
              </a:rPr>
              <a:t> generator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067944" y="3404770"/>
            <a:ext cx="2736304" cy="2544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81877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pg</a:t>
            </a:r>
            <a:r>
              <a:rPr lang="en-US" altLang="zh-TW"/>
              <a:t> </a:t>
            </a:r>
            <a:r>
              <a:rPr lang="en-US" altLang="zh-TW" smtClean="0"/>
              <a:t>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Generate carry at bit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zh-TW" altLang="en-US" sz="2400" dirty="0"/>
              <a:t>：</a:t>
            </a:r>
            <a:r>
              <a:rPr lang="en-US" altLang="zh-TW" sz="2400" i="1" dirty="0" err="1"/>
              <a:t>g</a:t>
            </a:r>
            <a:r>
              <a:rPr lang="en-US" altLang="zh-TW" sz="2400" i="1" baseline="-25000" dirty="0" err="1"/>
              <a:t>i</a:t>
            </a:r>
            <a:r>
              <a:rPr lang="en-US" altLang="zh-TW" sz="2400" i="1" dirty="0"/>
              <a:t> = </a:t>
            </a:r>
            <a:r>
              <a:rPr lang="en-US" altLang="zh-TW" sz="2400" i="1" dirty="0" err="1"/>
              <a:t>a</a:t>
            </a:r>
            <a:r>
              <a:rPr lang="en-US" altLang="zh-TW" sz="2400" i="1" baseline="-25000" dirty="0" err="1"/>
              <a:t>i</a:t>
            </a:r>
            <a:r>
              <a:rPr lang="en-US" altLang="zh-TW" sz="2400" i="1" dirty="0"/>
              <a:t> * b</a:t>
            </a:r>
            <a:r>
              <a:rPr lang="en-US" altLang="zh-TW" sz="2400" baseline="-25000" dirty="0"/>
              <a:t>i</a:t>
            </a:r>
            <a:r>
              <a:rPr lang="en-US" altLang="zh-TW" sz="2400" dirty="0"/>
              <a:t> </a:t>
            </a:r>
          </a:p>
          <a:p>
            <a:pPr lvl="1"/>
            <a:r>
              <a:rPr lang="en-US" altLang="zh-TW" sz="2000" dirty="0"/>
              <a:t>a</a:t>
            </a:r>
            <a:r>
              <a:rPr lang="zh-TW" altLang="en-US" sz="2000" dirty="0"/>
              <a:t>、</a:t>
            </a:r>
            <a:r>
              <a:rPr lang="en-US" altLang="zh-TW" sz="2000" dirty="0"/>
              <a:t>b </a:t>
            </a:r>
            <a:r>
              <a:rPr lang="zh-TW" altLang="en-US" sz="2000" dirty="0"/>
              <a:t>如果同時為</a:t>
            </a:r>
            <a:r>
              <a:rPr lang="en-US" altLang="zh-TW" sz="2000" dirty="0"/>
              <a:t>1</a:t>
            </a:r>
            <a:r>
              <a:rPr lang="zh-TW" altLang="en-US" sz="2000" dirty="0"/>
              <a:t>，代表會產生 </a:t>
            </a:r>
            <a:r>
              <a:rPr lang="en-US" altLang="zh-TW" sz="2000" dirty="0"/>
              <a:t>carry</a:t>
            </a:r>
            <a:r>
              <a:rPr lang="zh-TW" altLang="en-US" sz="2000" dirty="0"/>
              <a:t> </a:t>
            </a:r>
            <a:r>
              <a:rPr lang="en-US" altLang="zh-TW" sz="2000" dirty="0"/>
              <a:t>out</a:t>
            </a:r>
          </a:p>
          <a:p>
            <a:r>
              <a:rPr lang="en-US" altLang="zh-TW" sz="2400" dirty="0"/>
              <a:t>Propagate carry via bit </a:t>
            </a:r>
            <a:r>
              <a:rPr lang="en-US" altLang="zh-TW" sz="2400" dirty="0" err="1"/>
              <a:t>i</a:t>
            </a:r>
            <a:r>
              <a:rPr lang="zh-TW" altLang="en-US" sz="2400" dirty="0"/>
              <a:t>：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i</a:t>
            </a:r>
            <a:r>
              <a:rPr lang="en-US" altLang="zh-TW" sz="2400" i="1" dirty="0"/>
              <a:t> = </a:t>
            </a:r>
            <a:r>
              <a:rPr lang="en-US" altLang="zh-TW" sz="2400" i="1" dirty="0" err="1"/>
              <a:t>a</a:t>
            </a:r>
            <a:r>
              <a:rPr lang="en-US" altLang="zh-TW" sz="2400" i="1" baseline="-25000" dirty="0" err="1"/>
              <a:t>i</a:t>
            </a:r>
            <a:r>
              <a:rPr lang="en-US" altLang="zh-TW" sz="2400" i="1" dirty="0"/>
              <a:t> + b</a:t>
            </a:r>
            <a:r>
              <a:rPr lang="en-US" altLang="zh-TW" sz="2400" i="1" baseline="-25000" dirty="0"/>
              <a:t>i</a:t>
            </a:r>
            <a:r>
              <a:rPr lang="en-US" altLang="zh-TW" sz="2400" i="1" dirty="0"/>
              <a:t> </a:t>
            </a:r>
          </a:p>
          <a:p>
            <a:pPr lvl="1"/>
            <a:r>
              <a:rPr lang="zh-TW" altLang="en-US" sz="2000" dirty="0"/>
              <a:t>如果 </a:t>
            </a:r>
            <a:r>
              <a:rPr lang="en-US" altLang="zh-TW" sz="2000" dirty="0"/>
              <a:t>a</a:t>
            </a:r>
            <a:r>
              <a:rPr lang="zh-TW" altLang="en-US" sz="2000" dirty="0"/>
              <a:t>、</a:t>
            </a:r>
            <a:r>
              <a:rPr lang="en-US" altLang="zh-TW" sz="2000" dirty="0"/>
              <a:t>b</a:t>
            </a:r>
            <a:r>
              <a:rPr lang="zh-TW" altLang="en-US" sz="2000" dirty="0"/>
              <a:t> 其中一個為</a:t>
            </a:r>
            <a:r>
              <a:rPr lang="en-US" altLang="zh-TW" sz="2000" dirty="0"/>
              <a:t>1</a:t>
            </a:r>
            <a:r>
              <a:rPr lang="zh-TW" altLang="en-US" sz="2000" dirty="0"/>
              <a:t>，又 </a:t>
            </a:r>
            <a:r>
              <a:rPr lang="en-US" altLang="zh-TW" sz="2000" dirty="0"/>
              <a:t>carry in </a:t>
            </a:r>
            <a:r>
              <a:rPr lang="zh-TW" altLang="en-US" sz="2000" dirty="0"/>
              <a:t>也為</a:t>
            </a:r>
            <a:r>
              <a:rPr lang="en-US" altLang="zh-TW" sz="2000" dirty="0"/>
              <a:t>1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zh-TW" altLang="en-US" sz="2000" dirty="0"/>
              <a:t>       代表會產生 </a:t>
            </a:r>
            <a:r>
              <a:rPr lang="en-US" altLang="zh-TW" sz="2000" dirty="0"/>
              <a:t>carry</a:t>
            </a:r>
            <a:r>
              <a:rPr lang="zh-TW" altLang="en-US" sz="2000" dirty="0"/>
              <a:t> </a:t>
            </a:r>
            <a:r>
              <a:rPr lang="en-US" altLang="zh-TW" sz="2000" dirty="0"/>
              <a:t>out</a:t>
            </a:r>
          </a:p>
          <a:p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5" y="3187402"/>
            <a:ext cx="8672465" cy="295232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01" y="3744416"/>
            <a:ext cx="1436266" cy="285293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727" y="1105064"/>
            <a:ext cx="2746953" cy="173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7052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097" y="2763261"/>
            <a:ext cx="4320480" cy="118746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gPG</a:t>
            </a:r>
            <a:r>
              <a:rPr lang="en-US" altLang="zh-TW" dirty="0"/>
              <a:t>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i="1" dirty="0"/>
              <a:t>G[0] = g</a:t>
            </a:r>
            <a:r>
              <a:rPr lang="en-US" altLang="zh-TW" sz="2000" i="1" baseline="-25000" dirty="0"/>
              <a:t>3</a:t>
            </a:r>
            <a:r>
              <a:rPr lang="en-US" altLang="zh-TW" sz="2000" i="1" dirty="0"/>
              <a:t> + p</a:t>
            </a:r>
            <a:r>
              <a:rPr lang="en-US" altLang="zh-TW" sz="2000" i="1" baseline="-25000" dirty="0"/>
              <a:t>3</a:t>
            </a:r>
            <a:r>
              <a:rPr lang="en-US" altLang="zh-TW" sz="2000" i="1" dirty="0"/>
              <a:t>*g</a:t>
            </a:r>
            <a:r>
              <a:rPr lang="en-US" altLang="zh-TW" sz="2000" i="1" baseline="-25000" dirty="0"/>
              <a:t>2</a:t>
            </a:r>
            <a:r>
              <a:rPr lang="en-US" altLang="zh-TW" sz="2000" i="1" dirty="0"/>
              <a:t> + p</a:t>
            </a:r>
            <a:r>
              <a:rPr lang="en-US" altLang="zh-TW" sz="2000" i="1" baseline="-25000" dirty="0"/>
              <a:t>3</a:t>
            </a:r>
            <a:r>
              <a:rPr lang="en-US" altLang="zh-TW" sz="2000" i="1" dirty="0"/>
              <a:t>*p</a:t>
            </a:r>
            <a:r>
              <a:rPr lang="en-US" altLang="zh-TW" sz="2000" i="1" baseline="-25000" dirty="0"/>
              <a:t>2</a:t>
            </a:r>
            <a:r>
              <a:rPr lang="en-US" altLang="zh-TW" sz="2000" i="1" dirty="0"/>
              <a:t>*g</a:t>
            </a:r>
            <a:r>
              <a:rPr lang="en-US" altLang="zh-TW" sz="2000" i="1" baseline="-25000" dirty="0"/>
              <a:t>1</a:t>
            </a:r>
            <a:r>
              <a:rPr lang="en-US" altLang="zh-TW" sz="2000" i="1" dirty="0"/>
              <a:t> + p</a:t>
            </a:r>
            <a:r>
              <a:rPr lang="en-US" altLang="zh-TW" sz="2000" i="1" baseline="-25000" dirty="0"/>
              <a:t>3</a:t>
            </a:r>
            <a:r>
              <a:rPr lang="en-US" altLang="zh-TW" sz="2000" i="1" dirty="0"/>
              <a:t>*p</a:t>
            </a:r>
            <a:r>
              <a:rPr lang="en-US" altLang="zh-TW" sz="2000" i="1" baseline="-25000" dirty="0"/>
              <a:t>2</a:t>
            </a:r>
            <a:r>
              <a:rPr lang="en-US" altLang="zh-TW" sz="2000" i="1" dirty="0"/>
              <a:t>*p</a:t>
            </a:r>
            <a:r>
              <a:rPr lang="en-US" altLang="zh-TW" sz="2000" i="1" baseline="-25000" dirty="0"/>
              <a:t>1</a:t>
            </a:r>
            <a:r>
              <a:rPr lang="en-US" altLang="zh-TW" sz="2000" i="1" dirty="0"/>
              <a:t>*g</a:t>
            </a:r>
            <a:r>
              <a:rPr lang="en-US" altLang="zh-TW" sz="2000" i="1" baseline="-25000" dirty="0"/>
              <a:t>0</a:t>
            </a:r>
          </a:p>
          <a:p>
            <a:r>
              <a:rPr lang="en-US" altLang="zh-TW" sz="2000" i="1" dirty="0"/>
              <a:t>G[1] = g</a:t>
            </a:r>
            <a:r>
              <a:rPr lang="en-US" altLang="zh-TW" sz="2000" i="1" baseline="-25000" dirty="0"/>
              <a:t>7</a:t>
            </a:r>
            <a:r>
              <a:rPr lang="en-US" altLang="zh-TW" sz="2000" i="1" dirty="0"/>
              <a:t> + p</a:t>
            </a:r>
            <a:r>
              <a:rPr lang="en-US" altLang="zh-TW" sz="2000" i="1" baseline="-25000" dirty="0"/>
              <a:t>7</a:t>
            </a:r>
            <a:r>
              <a:rPr lang="en-US" altLang="zh-TW" sz="2000" i="1" dirty="0"/>
              <a:t>*g</a:t>
            </a:r>
            <a:r>
              <a:rPr lang="en-US" altLang="zh-TW" sz="2000" i="1" baseline="-25000" dirty="0"/>
              <a:t>6</a:t>
            </a:r>
            <a:r>
              <a:rPr lang="en-US" altLang="zh-TW" sz="2000" i="1" dirty="0"/>
              <a:t> + p</a:t>
            </a:r>
            <a:r>
              <a:rPr lang="en-US" altLang="zh-TW" sz="2000" i="1" baseline="-25000" dirty="0"/>
              <a:t>7</a:t>
            </a:r>
            <a:r>
              <a:rPr lang="en-US" altLang="zh-TW" sz="2000" i="1" dirty="0"/>
              <a:t>*p</a:t>
            </a:r>
            <a:r>
              <a:rPr lang="en-US" altLang="zh-TW" sz="2000" i="1" baseline="-25000" dirty="0"/>
              <a:t>6</a:t>
            </a:r>
            <a:r>
              <a:rPr lang="en-US" altLang="zh-TW" sz="2000" i="1" dirty="0"/>
              <a:t>*g</a:t>
            </a:r>
            <a:r>
              <a:rPr lang="en-US" altLang="zh-TW" sz="2000" i="1" baseline="-25000" dirty="0"/>
              <a:t>5</a:t>
            </a:r>
            <a:r>
              <a:rPr lang="en-US" altLang="zh-TW" sz="2000" i="1" dirty="0"/>
              <a:t> + p</a:t>
            </a:r>
            <a:r>
              <a:rPr lang="en-US" altLang="zh-TW" sz="2000" i="1" baseline="-25000" dirty="0"/>
              <a:t>7</a:t>
            </a:r>
            <a:r>
              <a:rPr lang="en-US" altLang="zh-TW" sz="2000" i="1" dirty="0"/>
              <a:t>*p</a:t>
            </a:r>
            <a:r>
              <a:rPr lang="en-US" altLang="zh-TW" sz="2000" i="1" baseline="-25000" dirty="0"/>
              <a:t>6</a:t>
            </a:r>
            <a:r>
              <a:rPr lang="en-US" altLang="zh-TW" sz="2000" i="1" dirty="0"/>
              <a:t>*p</a:t>
            </a:r>
            <a:r>
              <a:rPr lang="en-US" altLang="zh-TW" sz="2000" i="1" baseline="-25000" dirty="0"/>
              <a:t>5</a:t>
            </a:r>
            <a:r>
              <a:rPr lang="en-US" altLang="zh-TW" sz="2000" i="1" dirty="0"/>
              <a:t>*g</a:t>
            </a:r>
            <a:r>
              <a:rPr lang="en-US" altLang="zh-TW" sz="2000" i="1" baseline="-25000" dirty="0"/>
              <a:t>4</a:t>
            </a:r>
            <a:endParaRPr lang="en-US" altLang="zh-TW" sz="2000" i="1" dirty="0"/>
          </a:p>
          <a:p>
            <a:r>
              <a:rPr lang="en-US" altLang="zh-TW" sz="2000" i="1" dirty="0"/>
              <a:t>G[2] = g</a:t>
            </a:r>
            <a:r>
              <a:rPr lang="en-US" altLang="zh-TW" sz="2000" i="1" baseline="-25000" dirty="0"/>
              <a:t>11</a:t>
            </a:r>
            <a:r>
              <a:rPr lang="en-US" altLang="zh-TW" sz="2000" i="1" dirty="0"/>
              <a:t> + p</a:t>
            </a:r>
            <a:r>
              <a:rPr lang="en-US" altLang="zh-TW" sz="2000" i="1" baseline="-25000" dirty="0"/>
              <a:t>11</a:t>
            </a:r>
            <a:r>
              <a:rPr lang="en-US" altLang="zh-TW" sz="2000" i="1" dirty="0"/>
              <a:t>*g</a:t>
            </a:r>
            <a:r>
              <a:rPr lang="en-US" altLang="zh-TW" sz="2000" i="1" baseline="-25000" dirty="0"/>
              <a:t>10</a:t>
            </a:r>
            <a:r>
              <a:rPr lang="en-US" altLang="zh-TW" sz="2000" i="1" dirty="0"/>
              <a:t> + p</a:t>
            </a:r>
            <a:r>
              <a:rPr lang="en-US" altLang="zh-TW" sz="2000" i="1" baseline="-25000" dirty="0"/>
              <a:t>11</a:t>
            </a:r>
            <a:r>
              <a:rPr lang="en-US" altLang="zh-TW" sz="2000" i="1" dirty="0"/>
              <a:t>*p</a:t>
            </a:r>
            <a:r>
              <a:rPr lang="en-US" altLang="zh-TW" sz="2000" i="1" baseline="-25000" dirty="0"/>
              <a:t>10</a:t>
            </a:r>
            <a:r>
              <a:rPr lang="en-US" altLang="zh-TW" sz="2000" i="1" dirty="0"/>
              <a:t>*g</a:t>
            </a:r>
            <a:r>
              <a:rPr lang="en-US" altLang="zh-TW" sz="2000" i="1" baseline="-25000" dirty="0"/>
              <a:t>9</a:t>
            </a:r>
            <a:r>
              <a:rPr lang="en-US" altLang="zh-TW" sz="2000" i="1" dirty="0"/>
              <a:t> + p</a:t>
            </a:r>
            <a:r>
              <a:rPr lang="en-US" altLang="zh-TW" sz="2000" i="1" baseline="-25000" dirty="0"/>
              <a:t>11</a:t>
            </a:r>
            <a:r>
              <a:rPr lang="en-US" altLang="zh-TW" sz="2000" i="1" dirty="0"/>
              <a:t>*p</a:t>
            </a:r>
            <a:r>
              <a:rPr lang="en-US" altLang="zh-TW" sz="2000" i="1" baseline="-25000" dirty="0"/>
              <a:t>10</a:t>
            </a:r>
            <a:r>
              <a:rPr lang="en-US" altLang="zh-TW" sz="2000" i="1" dirty="0"/>
              <a:t>*p</a:t>
            </a:r>
            <a:r>
              <a:rPr lang="en-US" altLang="zh-TW" sz="2000" i="1" baseline="-25000" dirty="0"/>
              <a:t>9</a:t>
            </a:r>
            <a:r>
              <a:rPr lang="en-US" altLang="zh-TW" sz="2000" i="1" dirty="0"/>
              <a:t>*g</a:t>
            </a:r>
            <a:r>
              <a:rPr lang="en-US" altLang="zh-TW" sz="2000" i="1" baseline="-25000" dirty="0"/>
              <a:t>8</a:t>
            </a:r>
            <a:endParaRPr lang="en-US" altLang="zh-TW" sz="2000" i="1" dirty="0"/>
          </a:p>
          <a:p>
            <a:r>
              <a:rPr lang="en-US" altLang="zh-TW" sz="2000" i="1" dirty="0"/>
              <a:t>G[3] = g</a:t>
            </a:r>
            <a:r>
              <a:rPr lang="en-US" altLang="zh-TW" sz="2000" i="1" baseline="-25000" dirty="0"/>
              <a:t>15</a:t>
            </a:r>
            <a:r>
              <a:rPr lang="en-US" altLang="zh-TW" sz="2000" i="1" dirty="0"/>
              <a:t> + p</a:t>
            </a:r>
            <a:r>
              <a:rPr lang="en-US" altLang="zh-TW" sz="2000" i="1" baseline="-25000" dirty="0"/>
              <a:t>15</a:t>
            </a:r>
            <a:r>
              <a:rPr lang="en-US" altLang="zh-TW" sz="2000" i="1" dirty="0"/>
              <a:t>*g</a:t>
            </a:r>
            <a:r>
              <a:rPr lang="en-US" altLang="zh-TW" sz="2000" i="1" baseline="-25000" dirty="0"/>
              <a:t>14</a:t>
            </a:r>
            <a:r>
              <a:rPr lang="en-US" altLang="zh-TW" sz="2000" i="1" dirty="0"/>
              <a:t> + p</a:t>
            </a:r>
            <a:r>
              <a:rPr lang="en-US" altLang="zh-TW" sz="2000" i="1" baseline="-25000" dirty="0"/>
              <a:t>15</a:t>
            </a:r>
            <a:r>
              <a:rPr lang="en-US" altLang="zh-TW" sz="2000" i="1" dirty="0"/>
              <a:t>*p</a:t>
            </a:r>
            <a:r>
              <a:rPr lang="en-US" altLang="zh-TW" sz="2000" i="1" baseline="-25000" dirty="0"/>
              <a:t>14</a:t>
            </a:r>
            <a:r>
              <a:rPr lang="en-US" altLang="zh-TW" sz="2000" i="1" dirty="0"/>
              <a:t>*g</a:t>
            </a:r>
            <a:r>
              <a:rPr lang="en-US" altLang="zh-TW" sz="2000" i="1" baseline="-25000" dirty="0"/>
              <a:t>13</a:t>
            </a:r>
            <a:r>
              <a:rPr lang="en-US" altLang="zh-TW" sz="2000" i="1" dirty="0"/>
              <a:t> + p</a:t>
            </a:r>
            <a:r>
              <a:rPr lang="en-US" altLang="zh-TW" sz="2000" i="1" baseline="-25000" dirty="0"/>
              <a:t>15</a:t>
            </a:r>
            <a:r>
              <a:rPr lang="en-US" altLang="zh-TW" sz="2000" i="1" dirty="0"/>
              <a:t>*p</a:t>
            </a:r>
            <a:r>
              <a:rPr lang="en-US" altLang="zh-TW" sz="2000" i="1" baseline="-25000" dirty="0"/>
              <a:t>14</a:t>
            </a:r>
            <a:r>
              <a:rPr lang="en-US" altLang="zh-TW" sz="2000" i="1" dirty="0"/>
              <a:t>*p</a:t>
            </a:r>
            <a:r>
              <a:rPr lang="en-US" altLang="zh-TW" sz="2000" i="1" baseline="-25000" dirty="0"/>
              <a:t>13</a:t>
            </a:r>
            <a:r>
              <a:rPr lang="en-US" altLang="zh-TW" sz="2000" i="1" dirty="0"/>
              <a:t>*g</a:t>
            </a:r>
            <a:r>
              <a:rPr lang="en-US" altLang="zh-TW" sz="2000" i="1" baseline="-25000" dirty="0"/>
              <a:t>12</a:t>
            </a:r>
            <a:endParaRPr lang="en-US" altLang="zh-TW" sz="2000" i="1" dirty="0"/>
          </a:p>
          <a:p>
            <a:r>
              <a:rPr lang="en-US" altLang="zh-TW" sz="2000" i="1" dirty="0"/>
              <a:t>P[0] = p</a:t>
            </a:r>
            <a:r>
              <a:rPr lang="en-US" altLang="zh-TW" sz="2000" i="1" baseline="-25000" dirty="0"/>
              <a:t>3 </a:t>
            </a:r>
            <a:r>
              <a:rPr lang="en-US" altLang="zh-TW" sz="2000" i="1" dirty="0"/>
              <a:t>* p</a:t>
            </a:r>
            <a:r>
              <a:rPr lang="en-US" altLang="zh-TW" sz="2000" i="1" baseline="-25000" dirty="0"/>
              <a:t>2 </a:t>
            </a:r>
            <a:r>
              <a:rPr lang="en-US" altLang="zh-TW" sz="2000" i="1" dirty="0"/>
              <a:t>* p</a:t>
            </a:r>
            <a:r>
              <a:rPr lang="en-US" altLang="zh-TW" sz="2000" i="1" baseline="-25000" dirty="0"/>
              <a:t>1 </a:t>
            </a:r>
            <a:r>
              <a:rPr lang="en-US" altLang="zh-TW" sz="2000" i="1" dirty="0"/>
              <a:t>* p</a:t>
            </a:r>
            <a:r>
              <a:rPr lang="en-US" altLang="zh-TW" sz="2000" i="1" baseline="-25000" dirty="0"/>
              <a:t>0</a:t>
            </a:r>
          </a:p>
          <a:p>
            <a:r>
              <a:rPr lang="en-US" altLang="zh-TW" sz="2000" i="1" dirty="0"/>
              <a:t>P[1] = p</a:t>
            </a:r>
            <a:r>
              <a:rPr lang="en-US" altLang="zh-TW" sz="2000" i="1" baseline="-25000" dirty="0"/>
              <a:t>7 </a:t>
            </a:r>
            <a:r>
              <a:rPr lang="en-US" altLang="zh-TW" sz="2000" i="1" dirty="0"/>
              <a:t>* p</a:t>
            </a:r>
            <a:r>
              <a:rPr lang="en-US" altLang="zh-TW" sz="2000" i="1" baseline="-25000" dirty="0"/>
              <a:t>6 </a:t>
            </a:r>
            <a:r>
              <a:rPr lang="en-US" altLang="zh-TW" sz="2000" i="1" dirty="0"/>
              <a:t>* p</a:t>
            </a:r>
            <a:r>
              <a:rPr lang="en-US" altLang="zh-TW" sz="2000" i="1" baseline="-25000" dirty="0"/>
              <a:t>5 </a:t>
            </a:r>
            <a:r>
              <a:rPr lang="en-US" altLang="zh-TW" sz="2000" i="1" dirty="0"/>
              <a:t>* p</a:t>
            </a:r>
            <a:r>
              <a:rPr lang="en-US" altLang="zh-TW" sz="2000" i="1" baseline="-25000" dirty="0"/>
              <a:t>4</a:t>
            </a:r>
            <a:endParaRPr lang="en-US" altLang="zh-TW" sz="2000" i="1" dirty="0"/>
          </a:p>
          <a:p>
            <a:r>
              <a:rPr lang="en-US" altLang="zh-TW" sz="2000" i="1" dirty="0"/>
              <a:t>P[2] = p</a:t>
            </a:r>
            <a:r>
              <a:rPr lang="en-US" altLang="zh-TW" sz="2000" i="1" baseline="-25000" dirty="0"/>
              <a:t>11 </a:t>
            </a:r>
            <a:r>
              <a:rPr lang="en-US" altLang="zh-TW" sz="2000" i="1" dirty="0"/>
              <a:t>* p</a:t>
            </a:r>
            <a:r>
              <a:rPr lang="en-US" altLang="zh-TW" sz="2000" i="1" baseline="-25000" dirty="0"/>
              <a:t>10 </a:t>
            </a:r>
            <a:r>
              <a:rPr lang="en-US" altLang="zh-TW" sz="2000" i="1" dirty="0"/>
              <a:t>* p</a:t>
            </a:r>
            <a:r>
              <a:rPr lang="en-US" altLang="zh-TW" sz="2000" i="1" baseline="-25000" dirty="0"/>
              <a:t>9 </a:t>
            </a:r>
            <a:r>
              <a:rPr lang="en-US" altLang="zh-TW" sz="2000" i="1" dirty="0"/>
              <a:t>* p</a:t>
            </a:r>
            <a:r>
              <a:rPr lang="en-US" altLang="zh-TW" sz="2000" i="1" baseline="-25000" dirty="0"/>
              <a:t>8</a:t>
            </a:r>
            <a:endParaRPr lang="en-US" altLang="zh-TW" sz="2000" i="1" dirty="0"/>
          </a:p>
          <a:p>
            <a:r>
              <a:rPr lang="en-US" altLang="zh-TW" sz="2000" i="1" dirty="0"/>
              <a:t>P[3] = p</a:t>
            </a:r>
            <a:r>
              <a:rPr lang="en-US" altLang="zh-TW" sz="2000" i="1" baseline="-25000" dirty="0"/>
              <a:t>15 </a:t>
            </a:r>
            <a:r>
              <a:rPr lang="en-US" altLang="zh-TW" sz="2000" i="1" dirty="0"/>
              <a:t>* p</a:t>
            </a:r>
            <a:r>
              <a:rPr lang="en-US" altLang="zh-TW" sz="2000" i="1" baseline="-25000" dirty="0"/>
              <a:t>14 </a:t>
            </a:r>
            <a:r>
              <a:rPr lang="en-US" altLang="zh-TW" sz="2000" i="1" dirty="0"/>
              <a:t>* p</a:t>
            </a:r>
            <a:r>
              <a:rPr lang="en-US" altLang="zh-TW" sz="2000" i="1" baseline="-25000" dirty="0"/>
              <a:t>13 </a:t>
            </a:r>
            <a:r>
              <a:rPr lang="en-US" altLang="zh-TW" sz="2000" i="1" dirty="0"/>
              <a:t>* p</a:t>
            </a:r>
            <a:r>
              <a:rPr lang="en-US" altLang="zh-TW" sz="2000" i="1" baseline="-25000" dirty="0"/>
              <a:t>12</a:t>
            </a:r>
            <a:endParaRPr lang="en-US" altLang="zh-TW" sz="2000" i="1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36" y="4191954"/>
            <a:ext cx="7488832" cy="25493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2411760" y="4662000"/>
            <a:ext cx="1394692" cy="2196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63852" y="3356992"/>
            <a:ext cx="404059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138270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43" y="5301208"/>
            <a:ext cx="3824572" cy="12311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5160013" y="5891189"/>
            <a:ext cx="3888432" cy="5135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Carry Generator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i="1" dirty="0"/>
              <a:t>C</a:t>
            </a:r>
            <a:r>
              <a:rPr lang="en-US" altLang="zh-TW" sz="2000" i="1" baseline="-25000" dirty="0"/>
              <a:t>4</a:t>
            </a:r>
            <a:r>
              <a:rPr lang="en-US" altLang="zh-TW" sz="2000" i="1" dirty="0"/>
              <a:t> = G[0] + P[0] * C</a:t>
            </a:r>
            <a:r>
              <a:rPr lang="en-US" altLang="zh-TW" sz="2000" i="1" baseline="-25000" dirty="0"/>
              <a:t>0</a:t>
            </a:r>
          </a:p>
          <a:p>
            <a:pPr marL="0" indent="0">
              <a:buNone/>
            </a:pP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</a:t>
            </a:r>
            <a:r>
              <a:rPr lang="zh-TW" altLang="en-US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g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+ 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*g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+ 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*g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+ 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*g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+ 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*C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altLang="zh-TW" sz="2000" i="1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i="1" dirty="0"/>
              <a:t>C</a:t>
            </a:r>
            <a:r>
              <a:rPr lang="en-US" altLang="zh-TW" sz="2000" i="1" baseline="-25000" dirty="0"/>
              <a:t>8</a:t>
            </a:r>
            <a:r>
              <a:rPr lang="en-US" altLang="zh-TW" sz="2000" i="1" dirty="0"/>
              <a:t> = G[1] + P[1]</a:t>
            </a:r>
            <a:r>
              <a:rPr lang="zh-TW" altLang="en-US" sz="2000" i="1" dirty="0"/>
              <a:t> </a:t>
            </a:r>
            <a:r>
              <a:rPr lang="en-US" altLang="zh-TW" sz="2000" i="1" dirty="0"/>
              <a:t>* G[0] + P[1] * P[0] * C</a:t>
            </a:r>
            <a:r>
              <a:rPr lang="en-US" altLang="zh-TW" sz="2000" i="1" baseline="-25000" dirty="0"/>
              <a:t>0</a:t>
            </a:r>
          </a:p>
          <a:p>
            <a:pPr marL="0" indent="0">
              <a:buNone/>
            </a:pPr>
            <a:r>
              <a:rPr lang="en-US" altLang="zh-TW" sz="2000" i="1" dirty="0"/>
              <a:t> </a:t>
            </a:r>
            <a:r>
              <a:rPr lang="zh-TW" altLang="en-US" sz="2000" i="1" dirty="0"/>
              <a:t>           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g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+ 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*g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+ 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*g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+ 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*g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+ 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*g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</a:t>
            </a:r>
            <a:r>
              <a:rPr lang="zh-TW" altLang="en-US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+ 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*g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+ 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*g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en-US" altLang="zh-TW" sz="20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zh-TW" altLang="en-US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 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*g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zh-TW" altLang="en-US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 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  <a:r>
              <a:rPr lang="en-US" altLang="zh-TW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*C</a:t>
            </a:r>
            <a:r>
              <a:rPr lang="en-US" altLang="zh-TW" sz="20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  <a:endParaRPr lang="en-US" altLang="zh-TW" sz="2000" i="1" dirty="0"/>
          </a:p>
          <a:p>
            <a:r>
              <a:rPr lang="en-US" altLang="zh-TW" sz="2000" i="1" dirty="0"/>
              <a:t>C</a:t>
            </a:r>
            <a:r>
              <a:rPr lang="en-US" altLang="zh-TW" sz="2000" i="1" baseline="-25000" dirty="0"/>
              <a:t>12</a:t>
            </a:r>
            <a:r>
              <a:rPr lang="zh-TW" altLang="en-US" sz="2000" i="1" dirty="0"/>
              <a:t> </a:t>
            </a:r>
            <a:r>
              <a:rPr lang="en-US" altLang="zh-TW" sz="2000" i="1" dirty="0"/>
              <a:t>= G[2]+P[2]*G[1]+P[2</a:t>
            </a:r>
            <a:r>
              <a:rPr lang="en-US" altLang="zh-TW" sz="2000" i="1"/>
              <a:t>]*</a:t>
            </a:r>
            <a:r>
              <a:rPr lang="en-US" altLang="zh-TW" sz="2000" i="1" smtClean="0"/>
              <a:t>P[1]</a:t>
            </a:r>
            <a:r>
              <a:rPr lang="zh-TW" altLang="en-US" sz="2000" i="1" smtClean="0"/>
              <a:t>*</a:t>
            </a:r>
            <a:r>
              <a:rPr lang="en-US" altLang="zh-TW" sz="2000" i="1" smtClean="0"/>
              <a:t>G[0</a:t>
            </a:r>
            <a:r>
              <a:rPr lang="en-US" altLang="zh-TW" sz="2000" i="1" dirty="0"/>
              <a:t>]+P[2]*P[1]*P[0]*C</a:t>
            </a:r>
            <a:r>
              <a:rPr lang="en-US" altLang="zh-TW" sz="2000" i="1" baseline="-25000" dirty="0"/>
              <a:t>0</a:t>
            </a:r>
            <a:endParaRPr lang="en-US" altLang="zh-TW" sz="2000" i="1" dirty="0"/>
          </a:p>
          <a:p>
            <a:pPr marL="0" indent="0">
              <a:buNone/>
            </a:pPr>
            <a:endParaRPr lang="en-US" altLang="zh-TW" sz="2000" i="1" baseline="-2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20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000" i="1" dirty="0"/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" y="4521736"/>
            <a:ext cx="5153073" cy="17542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2266253" y="4717181"/>
            <a:ext cx="634446" cy="16065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 rot="5400000">
            <a:off x="2794883" y="389007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262699"/>
                </a:solidFill>
              </a:rPr>
              <a:t>…</a:t>
            </a:r>
            <a:endParaRPr lang="zh-TW" altLang="en-US" sz="2400" dirty="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801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47331"/>
            <a:ext cx="4941975" cy="159085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Carry Generator</a:t>
            </a:r>
            <a:r>
              <a:rPr lang="zh-TW" altLang="en-US" dirty="0"/>
              <a:t>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在透過上一頁求出的的 </a:t>
            </a:r>
            <a:r>
              <a:rPr lang="en-US" altLang="zh-TW" sz="2400" dirty="0"/>
              <a:t>C</a:t>
            </a:r>
            <a:r>
              <a:rPr lang="en-US" altLang="zh-TW" sz="2400" baseline="-25000" dirty="0"/>
              <a:t>4</a:t>
            </a:r>
            <a:r>
              <a:rPr lang="zh-TW" altLang="en-US" sz="2400" dirty="0"/>
              <a:t>、</a:t>
            </a:r>
            <a:r>
              <a:rPr lang="en-US" altLang="zh-TW" sz="2400" dirty="0"/>
              <a:t>C</a:t>
            </a:r>
            <a:r>
              <a:rPr lang="en-US" altLang="zh-TW" sz="2400" baseline="-25000" dirty="0"/>
              <a:t>8</a:t>
            </a:r>
            <a:r>
              <a:rPr lang="zh-TW" altLang="en-US" sz="2400" dirty="0"/>
              <a:t>、</a:t>
            </a:r>
            <a:r>
              <a:rPr lang="en-US" altLang="zh-TW" sz="2400" dirty="0"/>
              <a:t>C</a:t>
            </a:r>
            <a:r>
              <a:rPr lang="en-US" altLang="zh-TW" sz="2400" baseline="-25000" dirty="0"/>
              <a:t>12</a:t>
            </a:r>
            <a:r>
              <a:rPr lang="zh-TW" altLang="en-US" sz="2400" baseline="-25000" dirty="0"/>
              <a:t> </a:t>
            </a:r>
            <a:r>
              <a:rPr lang="zh-TW" altLang="en-US" sz="2400" dirty="0"/>
              <a:t>算出剩下的 </a:t>
            </a:r>
            <a:r>
              <a:rPr lang="en-US" altLang="zh-TW" sz="2400" dirty="0"/>
              <a:t>carry</a:t>
            </a:r>
            <a:r>
              <a:rPr lang="zh-TW" altLang="en-US" sz="2400" dirty="0"/>
              <a:t> </a:t>
            </a:r>
            <a:r>
              <a:rPr lang="en-US" altLang="zh-TW" sz="2400" dirty="0"/>
              <a:t>bit</a:t>
            </a:r>
            <a:r>
              <a:rPr lang="zh-TW" altLang="en-US" sz="2400" dirty="0"/>
              <a:t> 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806949"/>
            <a:ext cx="8672465" cy="29523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5580112" y="4317851"/>
            <a:ext cx="1224136" cy="24482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267744" y="3068960"/>
            <a:ext cx="4770387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478503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 generator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42" y="2201043"/>
            <a:ext cx="3171825" cy="1895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096518"/>
            <a:ext cx="7634959" cy="25991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6660232" y="4529322"/>
            <a:ext cx="936104" cy="216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79512" y="980728"/>
            <a:ext cx="8768680" cy="5714925"/>
          </a:xfrm>
        </p:spPr>
        <p:txBody>
          <a:bodyPr/>
          <a:lstStyle/>
          <a:p>
            <a:r>
              <a:rPr lang="zh-TW" altLang="en-US" sz="2400" dirty="0" smtClean="0"/>
              <a:t>此時所</a:t>
            </a:r>
            <a:r>
              <a:rPr lang="zh-TW" altLang="en-US" sz="2400" dirty="0"/>
              <a:t>有</a:t>
            </a:r>
            <a:r>
              <a:rPr lang="zh-TW" altLang="en-US" sz="2400" dirty="0" smtClean="0"/>
              <a:t>的 </a:t>
            </a:r>
            <a:r>
              <a:rPr lang="en-US" altLang="zh-TW" sz="2400" dirty="0"/>
              <a:t>carry bit</a:t>
            </a:r>
            <a:r>
              <a:rPr lang="zh-TW" altLang="en-US" sz="2400" dirty="0"/>
              <a:t> 皆已求出</a:t>
            </a:r>
            <a:r>
              <a:rPr lang="zh-TW" altLang="en-US" sz="2400" dirty="0" smtClean="0"/>
              <a:t>，再將</a:t>
            </a:r>
            <a:r>
              <a:rPr lang="zh-TW" altLang="en-US" sz="2400" dirty="0"/>
              <a:t>兩個輸入與 </a:t>
            </a:r>
            <a:r>
              <a:rPr lang="en-US" altLang="zh-TW" sz="2400" dirty="0"/>
              <a:t>carry bit </a:t>
            </a:r>
            <a:r>
              <a:rPr lang="zh-TW" altLang="en-US" sz="2400" dirty="0"/>
              <a:t>放入互斥或閘即可求出最後的總合</a:t>
            </a:r>
            <a:endParaRPr lang="en-US" altLang="zh-TW" sz="2400" dirty="0"/>
          </a:p>
        </p:txBody>
      </p:sp>
      <p:sp>
        <p:nvSpPr>
          <p:cNvPr id="8" name="矩形 7"/>
          <p:cNvSpPr/>
          <p:nvPr/>
        </p:nvSpPr>
        <p:spPr bwMode="auto">
          <a:xfrm>
            <a:off x="3203848" y="3429000"/>
            <a:ext cx="2448272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057481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97" y="980727"/>
            <a:ext cx="3528392" cy="31800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16-bit CLA _ Top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1" y="980728"/>
            <a:ext cx="4042675" cy="5714925"/>
          </a:xfrm>
        </p:spPr>
        <p:txBody>
          <a:bodyPr/>
          <a:lstStyle/>
          <a:p>
            <a:r>
              <a:rPr lang="zh-TW" altLang="en-US" sz="2400" dirty="0"/>
              <a:t>下圖為 </a:t>
            </a:r>
            <a:r>
              <a:rPr lang="en-US" altLang="zh-TW" sz="2400" dirty="0"/>
              <a:t>16-bit CLA </a:t>
            </a:r>
            <a:r>
              <a:rPr lang="en-US" altLang="zh-TW" sz="2400" dirty="0" err="1"/>
              <a:t>verilog</a:t>
            </a:r>
            <a:r>
              <a:rPr lang="en-US" altLang="zh-TW" sz="2400" dirty="0"/>
              <a:t> code</a:t>
            </a:r>
            <a:r>
              <a:rPr lang="zh-TW" altLang="en-US" sz="2400" dirty="0"/>
              <a:t>，透過</a:t>
            </a:r>
            <a:r>
              <a:rPr lang="en-US" altLang="zh-TW" sz="2400" dirty="0"/>
              <a:t>structural</a:t>
            </a:r>
            <a:r>
              <a:rPr lang="zh-TW" altLang="en-US" sz="2400" dirty="0"/>
              <a:t> </a:t>
            </a:r>
            <a:r>
              <a:rPr lang="en-US" altLang="zh-TW" sz="2400" dirty="0"/>
              <a:t>modeling</a:t>
            </a:r>
            <a:r>
              <a:rPr lang="zh-TW" altLang="en-US" sz="2400" dirty="0"/>
              <a:t> 將上面介紹的四個 </a:t>
            </a:r>
            <a:r>
              <a:rPr lang="en-US" altLang="zh-TW" sz="2400" dirty="0"/>
              <a:t>module</a:t>
            </a:r>
            <a:r>
              <a:rPr lang="zh-TW" altLang="en-US" sz="2400" dirty="0"/>
              <a:t> 連接起來</a:t>
            </a:r>
          </a:p>
          <a:p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63" y="4245819"/>
            <a:ext cx="6563058" cy="2234233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 bwMode="auto">
          <a:xfrm>
            <a:off x="4499992" y="1931356"/>
            <a:ext cx="3456384" cy="0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4499992" y="1508833"/>
            <a:ext cx="3456384" cy="0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字方塊 8"/>
          <p:cNvSpPr txBox="1"/>
          <p:nvPr/>
        </p:nvSpPr>
        <p:spPr>
          <a:xfrm>
            <a:off x="5868144" y="1086311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I/O definition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868144" y="1520141"/>
            <a:ext cx="21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Variable declaration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72575" y="1908121"/>
            <a:ext cx="2075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Your design</a:t>
            </a:r>
          </a:p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(structural modeling)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43608" y="640318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262699"/>
                </a:solidFill>
              </a:rPr>
              <a:t>input</a:t>
            </a:r>
            <a:endParaRPr lang="zh-TW" altLang="en-US" dirty="0">
              <a:solidFill>
                <a:srgbClr val="262699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120154" y="641712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262699"/>
                </a:solidFill>
              </a:rPr>
              <a:t>output</a:t>
            </a:r>
            <a:endParaRPr lang="zh-TW" altLang="en-US" dirty="0">
              <a:solidFill>
                <a:srgbClr val="262699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807711"/>
            <a:ext cx="2047898" cy="57618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25811" y="3429949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262699"/>
                </a:solidFill>
              </a:rPr>
              <a:t>在</a:t>
            </a:r>
            <a:r>
              <a:rPr lang="en-US" altLang="zh-TW" sz="1400" dirty="0">
                <a:solidFill>
                  <a:srgbClr val="262699"/>
                </a:solidFill>
              </a:rPr>
              <a:t>top module</a:t>
            </a:r>
            <a:r>
              <a:rPr lang="zh-TW" altLang="en-US" sz="1400" dirty="0">
                <a:solidFill>
                  <a:srgbClr val="262699"/>
                </a:solidFill>
              </a:rPr>
              <a:t>最一開始</a:t>
            </a:r>
            <a:endParaRPr lang="en-US" altLang="zh-TW" sz="1400" dirty="0">
              <a:solidFill>
                <a:srgbClr val="262699"/>
              </a:solidFill>
            </a:endParaRPr>
          </a:p>
          <a:p>
            <a:r>
              <a:rPr lang="zh-TW" altLang="en-US" sz="1400" dirty="0">
                <a:solidFill>
                  <a:srgbClr val="262699"/>
                </a:solidFill>
              </a:rPr>
              <a:t>       宣告有呼叫到的預定義模組</a:t>
            </a:r>
          </a:p>
        </p:txBody>
      </p:sp>
    </p:spTree>
    <p:extLst>
      <p:ext uri="{BB962C8B-B14F-4D97-AF65-F5344CB8AC3E}">
        <p14:creationId xmlns:p14="http://schemas.microsoft.com/office/powerpoint/2010/main" val="226366181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Iverilog</a:t>
            </a:r>
            <a:r>
              <a:rPr lang="en-US" altLang="zh-TW" dirty="0"/>
              <a:t>_</a:t>
            </a:r>
            <a:r>
              <a:rPr lang="zh-TW" altLang="en-US" dirty="0"/>
              <a:t>編譯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使用</a:t>
            </a:r>
            <a:r>
              <a:rPr lang="en-US" altLang="zh-TW" sz="2400" dirty="0"/>
              <a:t>Icarus</a:t>
            </a:r>
            <a:r>
              <a:rPr lang="zh-TW" altLang="en-US" sz="2400" dirty="0"/>
              <a:t> </a:t>
            </a:r>
            <a:r>
              <a:rPr lang="en-US" altLang="zh-TW" sz="2400" dirty="0"/>
              <a:t>Verilog</a:t>
            </a:r>
            <a:r>
              <a:rPr lang="zh-TW" altLang="en-US" sz="2400" dirty="0"/>
              <a:t> 的 </a:t>
            </a:r>
            <a:r>
              <a:rPr lang="en-US" altLang="zh-TW" sz="2400" dirty="0" err="1"/>
              <a:t>iverilog</a:t>
            </a:r>
            <a:r>
              <a:rPr lang="zh-TW" altLang="en-US" sz="2400" dirty="0"/>
              <a:t> 、</a:t>
            </a:r>
            <a:r>
              <a:rPr lang="en-US" altLang="zh-TW" sz="2400" dirty="0" err="1"/>
              <a:t>vvp</a:t>
            </a:r>
            <a:r>
              <a:rPr lang="zh-TW" altLang="en-US" sz="2400" dirty="0"/>
              <a:t> 兩個指令進行編譯及模擬</a:t>
            </a:r>
            <a:endParaRPr lang="en-US" altLang="zh-TW" sz="2000" dirty="0"/>
          </a:p>
          <a:p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在程式檔案路徑欄位打開命令提示字元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輸入以下指令進行編譯：</a:t>
            </a:r>
            <a:endParaRPr lang="en-US" altLang="zh-TW" sz="2400" dirty="0"/>
          </a:p>
          <a:p>
            <a:pPr lvl="1"/>
            <a:r>
              <a:rPr lang="en-US" altLang="zh-TW" sz="2000" dirty="0" err="1">
                <a:solidFill>
                  <a:srgbClr val="262699"/>
                </a:solidFill>
              </a:rPr>
              <a:t>iverilog</a:t>
            </a:r>
            <a:r>
              <a:rPr lang="en-US" altLang="zh-TW" sz="2000" dirty="0">
                <a:solidFill>
                  <a:srgbClr val="262699"/>
                </a:solidFill>
              </a:rPr>
              <a:t> –o test testbench_16bit.v</a:t>
            </a:r>
          </a:p>
          <a:p>
            <a:pPr lvl="2"/>
            <a:r>
              <a:rPr lang="zh-TW" altLang="en-US" sz="1600" dirty="0">
                <a:solidFill>
                  <a:srgbClr val="262699"/>
                </a:solidFill>
              </a:rPr>
              <a:t>輸入第一個字母後按「</a:t>
            </a:r>
            <a:r>
              <a:rPr lang="en-US" altLang="zh-TW" sz="1600" dirty="0">
                <a:solidFill>
                  <a:srgbClr val="262699"/>
                </a:solidFill>
              </a:rPr>
              <a:t>tab</a:t>
            </a:r>
            <a:r>
              <a:rPr lang="zh-TW" altLang="en-US" sz="1600" dirty="0">
                <a:solidFill>
                  <a:srgbClr val="262699"/>
                </a:solidFill>
              </a:rPr>
              <a:t>」，會直接跑出相同字母開頭的檔案</a:t>
            </a:r>
            <a:endParaRPr lang="en-US" altLang="zh-TW" sz="1600" dirty="0">
              <a:solidFill>
                <a:srgbClr val="262699"/>
              </a:solidFill>
            </a:endParaRPr>
          </a:p>
          <a:p>
            <a:pPr lvl="2"/>
            <a:endParaRPr lang="en-US" altLang="zh-TW" sz="1600" dirty="0">
              <a:solidFill>
                <a:srgbClr val="262699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219908"/>
            <a:ext cx="6929385" cy="4320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5724128" y="5219908"/>
            <a:ext cx="504056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76056" y="56519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編譯後產生的檔案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348880"/>
            <a:ext cx="4499633" cy="13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550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課程目的</a:t>
            </a:r>
            <a:endParaRPr lang="en-US" altLang="zh-TW" sz="2800" dirty="0"/>
          </a:p>
          <a:p>
            <a:r>
              <a:rPr lang="en-US" altLang="zh-TW" sz="2800" dirty="0"/>
              <a:t>Verilog</a:t>
            </a:r>
            <a:r>
              <a:rPr lang="zh-TW" altLang="en-US" sz="2800" dirty="0"/>
              <a:t>簡介</a:t>
            </a:r>
            <a:endParaRPr lang="en-US" altLang="zh-TW" sz="2800" dirty="0"/>
          </a:p>
          <a:p>
            <a:r>
              <a:rPr lang="zh-TW" altLang="en-US" sz="2800" dirty="0"/>
              <a:t>課堂範例</a:t>
            </a:r>
            <a:r>
              <a:rPr lang="en-US" altLang="zh-TW" sz="2800" dirty="0"/>
              <a:t>_16-bit CLA (Carry Lookahead Adder)</a:t>
            </a:r>
          </a:p>
          <a:p>
            <a:pPr lvl="1"/>
            <a:r>
              <a:rPr lang="en-US" altLang="zh-TW" sz="2400" dirty="0"/>
              <a:t>CLA</a:t>
            </a:r>
            <a:r>
              <a:rPr lang="zh-TW" altLang="en-US" sz="2400" dirty="0"/>
              <a:t> </a:t>
            </a:r>
            <a:r>
              <a:rPr lang="en-US" altLang="zh-TW" sz="2400" dirty="0"/>
              <a:t>modeling</a:t>
            </a:r>
          </a:p>
          <a:p>
            <a:pPr lvl="1"/>
            <a:r>
              <a:rPr lang="en-US" altLang="zh-TW" sz="2400" dirty="0"/>
              <a:t>Icarus</a:t>
            </a:r>
            <a:r>
              <a:rPr lang="zh-TW" altLang="en-US" sz="2400" dirty="0"/>
              <a:t> </a:t>
            </a:r>
            <a:r>
              <a:rPr lang="en-US" altLang="zh-TW" sz="2400" dirty="0"/>
              <a:t>Verilog</a:t>
            </a:r>
            <a:r>
              <a:rPr lang="zh-TW" altLang="en-US" sz="2400" dirty="0"/>
              <a:t> 使用說明</a:t>
            </a:r>
            <a:endParaRPr lang="en-US" altLang="zh-TW" sz="2400" dirty="0"/>
          </a:p>
          <a:p>
            <a:r>
              <a:rPr lang="zh-TW" altLang="en-US" sz="2800" dirty="0"/>
              <a:t>回家作業與配分</a:t>
            </a:r>
            <a:endParaRPr lang="en-US" altLang="zh-TW" sz="2800" dirty="0"/>
          </a:p>
          <a:p>
            <a:r>
              <a:rPr lang="zh-TW" altLang="en-US" sz="2800" dirty="0"/>
              <a:t>附錄</a:t>
            </a:r>
            <a:endParaRPr lang="en-US" altLang="zh-TW" sz="2800" dirty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45362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輸入指令執行程式，檢視 </a:t>
            </a:r>
            <a:r>
              <a:rPr lang="en-US" altLang="zh-TW" sz="2400" dirty="0"/>
              <a:t>16-bit CLA </a:t>
            </a:r>
            <a:r>
              <a:rPr lang="zh-TW" altLang="en-US" sz="2400" dirty="0"/>
              <a:t>功能是否有錯誤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vvp</a:t>
            </a:r>
            <a:r>
              <a:rPr lang="en-US" altLang="zh-TW" sz="2000" dirty="0"/>
              <a:t> test</a:t>
            </a:r>
          </a:p>
          <a:p>
            <a:pPr lvl="2"/>
            <a:r>
              <a:rPr lang="en-US" altLang="zh-TW" sz="1600" dirty="0" err="1"/>
              <a:t>vvp</a:t>
            </a:r>
            <a:r>
              <a:rPr lang="zh-TW" altLang="en-US" sz="1600" dirty="0"/>
              <a:t> 後輸入你編譯後產生的檔案名稱</a:t>
            </a:r>
            <a:endParaRPr lang="en-US" altLang="zh-TW" sz="2000" dirty="0"/>
          </a:p>
          <a:p>
            <a:pPr lvl="1"/>
            <a:r>
              <a:rPr lang="zh-TW" altLang="en-US" sz="2000" dirty="0"/>
              <a:t>此次實驗的</a:t>
            </a:r>
            <a:r>
              <a:rPr lang="en-US" altLang="zh-TW" sz="2000" dirty="0" err="1"/>
              <a:t>testbench</a:t>
            </a:r>
            <a:r>
              <a:rPr lang="zh-TW" altLang="en-US" sz="2000" dirty="0"/>
              <a:t>都已寫好自動對答案的功能，只需觀察結果</a:t>
            </a:r>
            <a:r>
              <a:rPr lang="zh-TW" altLang="en-US" sz="2000" dirty="0" smtClean="0"/>
              <a:t>是否出現 </a:t>
            </a:r>
            <a:r>
              <a:rPr lang="en-US" altLang="zh-TW" sz="2000" dirty="0"/>
              <a:t>Fail</a:t>
            </a:r>
            <a:r>
              <a:rPr lang="zh-TW" altLang="en-US" sz="2000" dirty="0"/>
              <a:t> 即可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77" y="3020479"/>
            <a:ext cx="3414439" cy="33608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990459"/>
            <a:ext cx="2808312" cy="37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8816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查看波形圖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1. </a:t>
            </a:r>
            <a:r>
              <a:rPr lang="zh-TW" altLang="en-US" sz="2400" dirty="0"/>
              <a:t>輸入指令，查看 </a:t>
            </a:r>
            <a:r>
              <a:rPr lang="en-US" altLang="zh-TW" sz="2400" dirty="0" err="1"/>
              <a:t>testbench</a:t>
            </a:r>
            <a:r>
              <a:rPr lang="en-US" altLang="zh-TW" sz="2400" dirty="0"/>
              <a:t> </a:t>
            </a:r>
            <a:r>
              <a:rPr lang="zh-TW" altLang="en-US" sz="2400" dirty="0"/>
              <a:t>產生的波型檔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gtkwave</a:t>
            </a:r>
            <a:r>
              <a:rPr lang="en-US" altLang="zh-TW" sz="2000" dirty="0"/>
              <a:t> lab3_cla_16.fsdb</a:t>
            </a:r>
            <a:endParaRPr lang="zh-TW" altLang="en-US" sz="20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2.</a:t>
            </a:r>
            <a:r>
              <a:rPr lang="zh-TW" altLang="en-US" sz="2400" dirty="0"/>
              <a:t> 點選 </a:t>
            </a:r>
            <a:r>
              <a:rPr lang="en-US" altLang="zh-TW" sz="2400" dirty="0"/>
              <a:t>SST</a:t>
            </a:r>
            <a:r>
              <a:rPr lang="zh-TW" altLang="en-US" sz="2400" dirty="0"/>
              <a:t> 區域中 </a:t>
            </a:r>
            <a:r>
              <a:rPr lang="en-US" altLang="zh-TW" sz="2400" dirty="0"/>
              <a:t>testbench_CLA_16</a:t>
            </a:r>
          </a:p>
          <a:p>
            <a:pPr marL="0" indent="0">
              <a:buNone/>
            </a:pPr>
            <a:r>
              <a:rPr lang="en-US" altLang="zh-TW" sz="2400" dirty="0"/>
              <a:t>3. </a:t>
            </a:r>
            <a:r>
              <a:rPr lang="zh-TW" altLang="en-US" sz="2400" dirty="0"/>
              <a:t>選取變數並且點選 </a:t>
            </a:r>
            <a:r>
              <a:rPr lang="en-US" altLang="zh-TW" sz="2400" dirty="0"/>
              <a:t>Insert</a:t>
            </a:r>
          </a:p>
          <a:p>
            <a:pPr marL="0" indent="0">
              <a:buNone/>
            </a:pPr>
            <a:r>
              <a:rPr lang="en-US" altLang="zh-TW" sz="2400" dirty="0"/>
              <a:t>4. </a:t>
            </a:r>
            <a:r>
              <a:rPr lang="zh-TW" altLang="en-US" sz="2400" dirty="0"/>
              <a:t>在 </a:t>
            </a:r>
            <a:r>
              <a:rPr lang="en-US" altLang="zh-TW" sz="2400" dirty="0"/>
              <a:t>Signals </a:t>
            </a:r>
            <a:r>
              <a:rPr lang="zh-TW" altLang="en-US" sz="2400" dirty="0"/>
              <a:t>區域選取變數，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 點選右鍵並選擇 </a:t>
            </a:r>
            <a:r>
              <a:rPr lang="en-US" altLang="zh-TW" sz="2400" dirty="0"/>
              <a:t>Data Format</a:t>
            </a:r>
            <a:r>
              <a:rPr lang="zh-TW" altLang="en-US" sz="2400" dirty="0"/>
              <a:t> 可選擇進位制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556792"/>
            <a:ext cx="2695575" cy="485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298" y="3993352"/>
            <a:ext cx="4321894" cy="27330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4644008" y="4509120"/>
            <a:ext cx="864096" cy="6480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644008" y="5301208"/>
            <a:ext cx="864096" cy="13944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08104" y="4509120"/>
            <a:ext cx="1584176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283012" y="425244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65302" y="517519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580112" y="415167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747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28" y="3361017"/>
            <a:ext cx="6876256" cy="21152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查看波形圖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5.</a:t>
            </a:r>
            <a:r>
              <a:rPr lang="zh-TW" altLang="en-US" sz="2400" dirty="0"/>
              <a:t> 點選加號可看到所有 </a:t>
            </a:r>
            <a:r>
              <a:rPr lang="en-US" altLang="zh-TW" sz="2400" dirty="0"/>
              <a:t>top module </a:t>
            </a:r>
            <a:r>
              <a:rPr lang="zh-TW" altLang="en-US" sz="2400" dirty="0"/>
              <a:t>宣告的預定義模組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6.</a:t>
            </a:r>
            <a:r>
              <a:rPr lang="zh-TW" altLang="en-US" sz="2400" dirty="0"/>
              <a:t> 將鼠標放在波型處，按住 </a:t>
            </a:r>
            <a:r>
              <a:rPr lang="en-US" altLang="zh-TW" sz="2400" dirty="0"/>
              <a:t>ctrl </a:t>
            </a:r>
            <a:r>
              <a:rPr lang="zh-TW" altLang="en-US" sz="2400" dirty="0"/>
              <a:t>並滑動滾輪可調整波型大小，可清楚觀察各輸出入在不同時間點的值 </a:t>
            </a:r>
            <a:r>
              <a:rPr lang="en-US" altLang="zh-TW" sz="2400" dirty="0"/>
              <a:t>(</a:t>
            </a:r>
            <a:r>
              <a:rPr lang="zh-TW" altLang="en-US" sz="2400" dirty="0"/>
              <a:t>點選上方放大鏡也有相同效果</a:t>
            </a:r>
            <a:r>
              <a:rPr lang="en-US" altLang="zh-TW" sz="2400" dirty="0"/>
              <a:t>)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152128" y="3776439"/>
            <a:ext cx="144016" cy="1440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4069" y="356089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002508" y="3577041"/>
            <a:ext cx="4025876" cy="20162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22010" y="321297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2476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回家作業與配分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完成課堂</a:t>
            </a:r>
            <a:r>
              <a:rPr lang="zh-TW" altLang="en-US" sz="2400" dirty="0" smtClean="0"/>
              <a:t>練習 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40%)</a:t>
            </a:r>
          </a:p>
          <a:p>
            <a:endParaRPr lang="en-US" altLang="zh-TW" sz="2400" dirty="0"/>
          </a:p>
          <a:p>
            <a:r>
              <a:rPr lang="zh-TW" altLang="en-US" sz="2400" dirty="0"/>
              <a:t>自行修改程式碼完成</a:t>
            </a:r>
            <a:r>
              <a:rPr lang="en-US" altLang="zh-TW" sz="2400" dirty="0"/>
              <a:t>64-bit CLA (fan-in</a:t>
            </a:r>
            <a:r>
              <a:rPr lang="zh-TW" altLang="en-US" sz="2400" dirty="0"/>
              <a:t> ≦ </a:t>
            </a:r>
            <a:r>
              <a:rPr lang="en-US" altLang="zh-TW" sz="2400" dirty="0"/>
              <a:t>4)</a:t>
            </a:r>
            <a:r>
              <a:rPr lang="zh-TW" altLang="en-US" sz="2400" dirty="0"/>
              <a:t>，並根據提供的 </a:t>
            </a:r>
            <a:r>
              <a:rPr lang="en-US" altLang="zh-TW" sz="2400" dirty="0" err="1"/>
              <a:t>testbench</a:t>
            </a:r>
            <a:r>
              <a:rPr lang="en-US" altLang="zh-TW" sz="2400" dirty="0"/>
              <a:t> </a:t>
            </a:r>
            <a:r>
              <a:rPr lang="zh-TW" altLang="en-US" sz="2400"/>
              <a:t>完成</a:t>
            </a:r>
            <a:r>
              <a:rPr lang="zh-TW" altLang="en-US" sz="2400" smtClean="0"/>
              <a:t>驗證 </a:t>
            </a:r>
            <a:r>
              <a:rPr lang="en-US" altLang="zh-TW" sz="2400" smtClean="0"/>
              <a:t>(</a:t>
            </a:r>
            <a:r>
              <a:rPr lang="en-US" altLang="zh-TW" sz="2400" dirty="0"/>
              <a:t>60%)</a:t>
            </a:r>
          </a:p>
          <a:p>
            <a:pPr lvl="1"/>
            <a:r>
              <a:rPr lang="zh-TW" altLang="en-US" sz="2000" dirty="0"/>
              <a:t>助教會透過 </a:t>
            </a:r>
            <a:r>
              <a:rPr lang="en-US" altLang="zh-TW" sz="2000" dirty="0"/>
              <a:t>CLA_64bit.v </a:t>
            </a:r>
            <a:r>
              <a:rPr lang="zh-TW" altLang="en-US" sz="2000" dirty="0"/>
              <a:t>來檢查各位在預定義模組間連線的正確性</a:t>
            </a:r>
            <a:endParaRPr lang="en-US" altLang="zh-TW" sz="2000" dirty="0"/>
          </a:p>
          <a:p>
            <a:pPr lvl="1"/>
            <a:r>
              <a:rPr lang="zh-TW" altLang="en-US" sz="2000" dirty="0"/>
              <a:t>功能是否正確，確認方式與課堂範例相同，</a:t>
            </a:r>
            <a:r>
              <a:rPr lang="en-US" altLang="zh-TW" sz="2000" dirty="0" err="1"/>
              <a:t>testbench</a:t>
            </a:r>
            <a:r>
              <a:rPr lang="zh-TW" altLang="en-US" sz="2000" dirty="0"/>
              <a:t> 中已有自動對答案的功能，如皆為 </a:t>
            </a:r>
            <a:r>
              <a:rPr lang="en-US" altLang="zh-TW" sz="2000" dirty="0"/>
              <a:t>Successful</a:t>
            </a:r>
            <a:r>
              <a:rPr lang="zh-TW" altLang="en-US" sz="2000" dirty="0"/>
              <a:t> 即為成功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/>
              <a:t>以下為本次實驗提供的檔案</a:t>
            </a:r>
            <a:endParaRPr lang="en-US" altLang="zh-TW" sz="2000" dirty="0"/>
          </a:p>
          <a:p>
            <a:pPr marL="914400" lvl="2" indent="0">
              <a:buNone/>
            </a:pPr>
            <a:endParaRPr lang="en-US" altLang="zh-TW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16" y="5468069"/>
            <a:ext cx="1476375" cy="10572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171" y="5468069"/>
            <a:ext cx="1447800" cy="10572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82392" y="4494493"/>
            <a:ext cx="1556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1600" dirty="0">
                <a:solidFill>
                  <a:srgbClr val="262699"/>
                </a:solidFill>
              </a:rPr>
              <a:t>課堂範例</a:t>
            </a:r>
            <a:r>
              <a:rPr lang="en-US" altLang="zh-TW" sz="1600" dirty="0">
                <a:solidFill>
                  <a:srgbClr val="262699"/>
                </a:solidFill>
              </a:rPr>
              <a:t/>
            </a:r>
            <a:br>
              <a:rPr lang="en-US" altLang="zh-TW" sz="1600" dirty="0">
                <a:solidFill>
                  <a:srgbClr val="262699"/>
                </a:solidFill>
              </a:rPr>
            </a:br>
            <a:r>
              <a:rPr lang="zh-TW" altLang="en-US" sz="1600" dirty="0">
                <a:solidFill>
                  <a:srgbClr val="262699"/>
                </a:solidFill>
              </a:rPr>
              <a:t>皆不須修改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577848" y="4494493"/>
            <a:ext cx="2938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1600" dirty="0">
                <a:solidFill>
                  <a:srgbClr val="262699"/>
                </a:solidFill>
              </a:rPr>
              <a:t>回家作業</a:t>
            </a:r>
            <a:r>
              <a:rPr lang="en-US" altLang="zh-TW" sz="1600" dirty="0">
                <a:solidFill>
                  <a:srgbClr val="262699"/>
                </a:solidFill>
              </a:rPr>
              <a:t/>
            </a:r>
            <a:br>
              <a:rPr lang="en-US" altLang="zh-TW" sz="1600" dirty="0">
                <a:solidFill>
                  <a:srgbClr val="262699"/>
                </a:solidFill>
              </a:rPr>
            </a:br>
            <a:r>
              <a:rPr lang="en-US" altLang="zh-TW" sz="1600" dirty="0">
                <a:solidFill>
                  <a:srgbClr val="262699"/>
                </a:solidFill>
              </a:rPr>
              <a:t>testbench_64bit.v</a:t>
            </a:r>
            <a:r>
              <a:rPr lang="zh-TW" altLang="en-US" sz="1600" dirty="0">
                <a:solidFill>
                  <a:srgbClr val="262699"/>
                </a:solidFill>
              </a:rPr>
              <a:t> 不須修改</a:t>
            </a:r>
            <a:endParaRPr lang="en-US" altLang="zh-TW" sz="1600" dirty="0">
              <a:solidFill>
                <a:srgbClr val="262699"/>
              </a:solidFill>
            </a:endParaRPr>
          </a:p>
          <a:p>
            <a:r>
              <a:rPr lang="zh-TW" altLang="en-US" sz="1600" dirty="0">
                <a:solidFill>
                  <a:srgbClr val="262699"/>
                </a:solidFill>
              </a:rPr>
              <a:t>       </a:t>
            </a:r>
            <a:r>
              <a:rPr lang="zh-TW" altLang="en-US" sz="1600" b="1" dirty="0">
                <a:solidFill>
                  <a:srgbClr val="FF0000"/>
                </a:solidFill>
              </a:rPr>
              <a:t>其餘檔案請自行撰寫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15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TW" altLang="en-US" dirty="0"/>
              <a:t>附錄</a:t>
            </a:r>
          </a:p>
        </p:txBody>
      </p:sp>
    </p:spTree>
    <p:extLst>
      <p:ext uri="{BB962C8B-B14F-4D97-AF65-F5344CB8AC3E}">
        <p14:creationId xmlns:p14="http://schemas.microsoft.com/office/powerpoint/2010/main" val="18649763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模擬工具</a:t>
            </a:r>
            <a:r>
              <a:rPr lang="en-US" altLang="zh-TW" dirty="0"/>
              <a:t>_Icarus Verilog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將附檔解壓縮後打開</a:t>
            </a:r>
            <a:r>
              <a:rPr lang="en-US" altLang="zh-TW" sz="2400" dirty="0"/>
              <a:t>bin</a:t>
            </a:r>
            <a:r>
              <a:rPr lang="zh-TW" altLang="en-US" sz="2400" dirty="0"/>
              <a:t>資料夾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檢查</a:t>
            </a:r>
            <a:r>
              <a:rPr lang="en-US" altLang="zh-TW" sz="2400" dirty="0"/>
              <a:t>bin</a:t>
            </a:r>
            <a:r>
              <a:rPr lang="zh-TW" altLang="en-US" sz="2400" dirty="0"/>
              <a:t>資料夾是否有執行檔：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	iverilog.exe</a:t>
            </a:r>
            <a:r>
              <a:rPr lang="zh-TW" altLang="en-US" sz="2000" dirty="0"/>
              <a:t>、</a:t>
            </a:r>
            <a:r>
              <a:rPr lang="en-US" altLang="zh-TW" sz="2000" dirty="0"/>
              <a:t>vvp.exe</a:t>
            </a:r>
            <a:r>
              <a:rPr lang="zh-TW" altLang="en-US" sz="2000" dirty="0"/>
              <a:t>、</a:t>
            </a:r>
            <a:r>
              <a:rPr lang="en-US" altLang="zh-TW" sz="2000" dirty="0"/>
              <a:t>gtkwave.exe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避免同學將程式全放在</a:t>
            </a:r>
            <a:r>
              <a:rPr lang="en-US" altLang="zh-TW" sz="2400" dirty="0"/>
              <a:t>bin</a:t>
            </a:r>
            <a:r>
              <a:rPr lang="zh-TW" altLang="en-US" sz="2400" dirty="0"/>
              <a:t>資料夾編譯、執行，請同學依照後面的步驟設定環境變數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628800"/>
            <a:ext cx="3895725" cy="6381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2195736" y="1556792"/>
            <a:ext cx="1296144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51540" y="6394881"/>
            <a:ext cx="677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262699"/>
                </a:solidFill>
              </a:rPr>
              <a:t>MAC</a:t>
            </a:r>
            <a:r>
              <a:rPr lang="zh-TW" altLang="en-US" dirty="0">
                <a:solidFill>
                  <a:srgbClr val="262699"/>
                </a:solidFill>
              </a:rPr>
              <a:t>版安裝教學：</a:t>
            </a:r>
            <a:r>
              <a:rPr lang="en-US" altLang="zh-TW" dirty="0">
                <a:solidFill>
                  <a:srgbClr val="262699"/>
                </a:solidFill>
              </a:rPr>
              <a:t>http://easonchang.logdown.com/posts/649863</a:t>
            </a:r>
            <a:endParaRPr lang="zh-TW" altLang="en-US" dirty="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8814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設定環境變數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打開檔案總管，在本機圖示點擊右鍵，選擇「內容」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點擊進階系統設定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556792"/>
            <a:ext cx="2809875" cy="2800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6012160" y="4077072"/>
            <a:ext cx="1656184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488172"/>
            <a:ext cx="4010025" cy="2076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4139952" y="6309320"/>
            <a:ext cx="1296144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921010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設定環境變數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zh-TW" altLang="en-US" sz="2400" dirty="0"/>
              <a:t>點擊環境變數</a:t>
            </a:r>
            <a:endParaRPr lang="en-US" altLang="zh-TW" sz="2400" dirty="0"/>
          </a:p>
          <a:p>
            <a:pPr marL="514350" indent="-514350">
              <a:buAutoNum type="arabicPeriod" startAt="4"/>
            </a:pPr>
            <a:endParaRPr lang="en-US" altLang="zh-TW" sz="2400" dirty="0"/>
          </a:p>
          <a:p>
            <a:pPr marL="514350" indent="-514350">
              <a:buAutoNum type="arabicPeriod" startAt="4"/>
            </a:pPr>
            <a:endParaRPr lang="en-US" altLang="zh-TW" sz="2400" dirty="0"/>
          </a:p>
          <a:p>
            <a:pPr marL="514350" indent="-514350">
              <a:buAutoNum type="arabicPeriod" startAt="4"/>
            </a:pPr>
            <a:r>
              <a:rPr lang="zh-TW" altLang="en-US" sz="2400" dirty="0"/>
              <a:t>選擇系統變數，點擊</a:t>
            </a:r>
            <a:r>
              <a:rPr lang="en-US" altLang="zh-TW" sz="2400" dirty="0"/>
              <a:t>path</a:t>
            </a:r>
            <a:r>
              <a:rPr lang="zh-TW" altLang="en-US" sz="2400" dirty="0"/>
              <a:t>並按下編輯</a:t>
            </a:r>
            <a:endParaRPr lang="en-US" altLang="zh-TW" sz="2400" dirty="0"/>
          </a:p>
          <a:p>
            <a:pPr marL="514350" indent="-514350">
              <a:buAutoNum type="arabicPeriod" startAt="4"/>
            </a:pPr>
            <a:endParaRPr lang="en-US" altLang="zh-TW" sz="2400" dirty="0"/>
          </a:p>
          <a:p>
            <a:pPr marL="514350" indent="-514350">
              <a:buAutoNum type="arabicPeriod" startAt="4"/>
            </a:pPr>
            <a:endParaRPr lang="en-US" altLang="zh-TW" sz="2400" dirty="0"/>
          </a:p>
          <a:p>
            <a:pPr marL="514350" indent="-514350">
              <a:buAutoNum type="arabicPeriod" startAt="4"/>
            </a:pPr>
            <a:endParaRPr lang="en-US" altLang="zh-TW" sz="2400" dirty="0"/>
          </a:p>
          <a:p>
            <a:pPr marL="514350" indent="-514350">
              <a:buAutoNum type="arabicPeriod" startAt="4"/>
            </a:pPr>
            <a:endParaRPr lang="en-US" altLang="zh-TW" sz="2400" dirty="0"/>
          </a:p>
          <a:p>
            <a:pPr marL="514350" indent="-514350">
              <a:buAutoNum type="arabicPeriod" startAt="4"/>
            </a:pPr>
            <a:endParaRPr lang="en-US" altLang="zh-TW" sz="2400" dirty="0"/>
          </a:p>
          <a:p>
            <a:pPr marL="514350" indent="-514350">
              <a:buAutoNum type="arabicPeriod" startAt="4"/>
            </a:pPr>
            <a:r>
              <a:rPr lang="zh-TW" altLang="en-US" sz="2400" dirty="0"/>
              <a:t>新增並輸入</a:t>
            </a:r>
            <a:r>
              <a:rPr lang="en-US" altLang="zh-TW" sz="2400" dirty="0"/>
              <a:t>bin</a:t>
            </a:r>
            <a:r>
              <a:rPr lang="zh-TW" altLang="en-US" sz="2400" dirty="0"/>
              <a:t>資料夾路徑，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   按下確定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514350" indent="-514350">
              <a:buAutoNum type="arabicPeriod" startAt="4"/>
            </a:pPr>
            <a:endParaRPr lang="en-US" altLang="zh-TW" sz="2400" dirty="0"/>
          </a:p>
          <a:p>
            <a:pPr marL="514350" indent="-514350">
              <a:buAutoNum type="arabicPeriod" startAt="4"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980728"/>
            <a:ext cx="3672408" cy="12510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30" y="2780928"/>
            <a:ext cx="4048125" cy="17430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5004048" y="1844824"/>
            <a:ext cx="1368152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27784" y="4149080"/>
            <a:ext cx="864096" cy="3749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11560" y="3429000"/>
            <a:ext cx="3600400" cy="2234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436" y="3356992"/>
            <a:ext cx="3303175" cy="312833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5210547" y="4268713"/>
            <a:ext cx="1440160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20346" y="5549735"/>
            <a:ext cx="358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>
                <a:solidFill>
                  <a:srgbClr val="FF0000"/>
                </a:solidFill>
              </a:rPr>
              <a:t>路徑為</a:t>
            </a:r>
            <a:r>
              <a:rPr lang="en-US" altLang="zh-TW" sz="1200" dirty="0" err="1">
                <a:solidFill>
                  <a:srgbClr val="FF0000"/>
                </a:solidFill>
              </a:rPr>
              <a:t>iverilog</a:t>
            </a:r>
            <a:r>
              <a:rPr lang="zh-TW" altLang="en-US" sz="1200" dirty="0">
                <a:solidFill>
                  <a:srgbClr val="FF0000"/>
                </a:solidFill>
              </a:rPr>
              <a:t>與</a:t>
            </a:r>
            <a:r>
              <a:rPr lang="en-US" altLang="zh-TW" sz="1200" dirty="0" err="1">
                <a:solidFill>
                  <a:srgbClr val="FF0000"/>
                </a:solidFill>
              </a:rPr>
              <a:t>gtkwave</a:t>
            </a:r>
            <a:r>
              <a:rPr lang="zh-TW" altLang="en-US" sz="1200" dirty="0">
                <a:solidFill>
                  <a:srgbClr val="FF0000"/>
                </a:solidFill>
              </a:rPr>
              <a:t>的</a:t>
            </a:r>
            <a:r>
              <a:rPr lang="en-US" altLang="zh-TW" sz="1200" dirty="0">
                <a:solidFill>
                  <a:srgbClr val="FF0000"/>
                </a:solidFill>
              </a:rPr>
              <a:t>bin</a:t>
            </a:r>
            <a:r>
              <a:rPr lang="zh-TW" altLang="en-US" sz="1200" dirty="0">
                <a:solidFill>
                  <a:srgbClr val="FF0000"/>
                </a:solidFill>
              </a:rPr>
              <a:t>資料夾，助教已將資料放置同處，同學只需新增一個環境變數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14536" y="5952369"/>
            <a:ext cx="488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400" dirty="0">
                <a:solidFill>
                  <a:srgbClr val="FF0000"/>
                </a:solidFill>
              </a:rPr>
              <a:t>同學如果發現修改完環境變數仍然無法執行，可能是</a:t>
            </a:r>
            <a:r>
              <a:rPr lang="en-US" altLang="zh-TW" sz="1400" dirty="0">
                <a:solidFill>
                  <a:srgbClr val="FF0000"/>
                </a:solidFill>
              </a:rPr>
              <a:t>Path</a:t>
            </a:r>
            <a:r>
              <a:rPr lang="zh-TW" altLang="en-US" sz="1400" dirty="0">
                <a:solidFill>
                  <a:srgbClr val="FF0000"/>
                </a:solidFill>
              </a:rPr>
              <a:t>的字數太長，請盡量改短資料路徑試試看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767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ACDE8-ACB8-4305-B469-40CA84441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TW" dirty="0"/>
              <a:t>CLA</a:t>
            </a:r>
            <a:r>
              <a:rPr lang="zh-TW" altLang="en-US" dirty="0"/>
              <a:t> 公式推導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5FA4767-E219-48B8-9C43-873A17412A57}"/>
              </a:ext>
            </a:extLst>
          </p:cNvPr>
          <p:cNvSpPr txBox="1"/>
          <p:nvPr/>
        </p:nvSpPr>
        <p:spPr>
          <a:xfrm>
            <a:off x="1912324" y="6357099"/>
            <a:ext cx="5454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262699"/>
                </a:solidFill>
              </a:rPr>
              <a:t>資料來源</a:t>
            </a:r>
            <a:r>
              <a:rPr lang="zh-TW" altLang="en-US" sz="1600" dirty="0" smtClean="0">
                <a:solidFill>
                  <a:srgbClr val="262699"/>
                </a:solidFill>
              </a:rPr>
              <a:t>：</a:t>
            </a:r>
            <a:r>
              <a:rPr lang="en-US" altLang="zh-TW" sz="1600" dirty="0" smtClean="0">
                <a:solidFill>
                  <a:srgbClr val="262699"/>
                </a:solidFill>
              </a:rPr>
              <a:t>Tai-</a:t>
            </a:r>
            <a:r>
              <a:rPr lang="en-US" altLang="zh-TW" sz="1600" dirty="0" err="1" smtClean="0">
                <a:solidFill>
                  <a:srgbClr val="262699"/>
                </a:solidFill>
              </a:rPr>
              <a:t>Jyi</a:t>
            </a:r>
            <a:r>
              <a:rPr lang="en-US" altLang="zh-TW" sz="1600" dirty="0" smtClean="0">
                <a:solidFill>
                  <a:srgbClr val="262699"/>
                </a:solidFill>
              </a:rPr>
              <a:t> </a:t>
            </a:r>
            <a:r>
              <a:rPr lang="en-US" altLang="zh-TW" sz="1600" dirty="0">
                <a:solidFill>
                  <a:srgbClr val="262699"/>
                </a:solidFill>
              </a:rPr>
              <a:t>Lin, </a:t>
            </a:r>
            <a:r>
              <a:rPr lang="en-US" altLang="zh-TW" sz="1600" dirty="0" smtClean="0">
                <a:solidFill>
                  <a:srgbClr val="262699"/>
                </a:solidFill>
              </a:rPr>
              <a:t>“Introduction </a:t>
            </a:r>
            <a:r>
              <a:rPr lang="en-US" altLang="zh-TW" sz="1600" dirty="0">
                <a:solidFill>
                  <a:srgbClr val="262699"/>
                </a:solidFill>
              </a:rPr>
              <a:t>to Digital </a:t>
            </a:r>
            <a:r>
              <a:rPr lang="en-US" altLang="zh-TW" sz="1600" dirty="0" smtClean="0">
                <a:solidFill>
                  <a:srgbClr val="262699"/>
                </a:solidFill>
              </a:rPr>
              <a:t>System”, </a:t>
            </a:r>
            <a:r>
              <a:rPr lang="zh-TW" altLang="en-US" sz="1600" dirty="0">
                <a:solidFill>
                  <a:srgbClr val="262699"/>
                </a:solidFill>
              </a:rPr>
              <a:t>簡報</a:t>
            </a:r>
          </a:p>
        </p:txBody>
      </p:sp>
    </p:spTree>
    <p:extLst>
      <p:ext uri="{BB962C8B-B14F-4D97-AF65-F5344CB8AC3E}">
        <p14:creationId xmlns:p14="http://schemas.microsoft.com/office/powerpoint/2010/main" val="3585659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EECB7-1C85-4881-A351-223D1140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Carry Lookahead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5204059-2C2D-4839-B15E-A447D7D2BE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9"/>
                <a:ext cx="8768680" cy="2304256"/>
              </a:xfrm>
            </p:spPr>
            <p:txBody>
              <a:bodyPr/>
              <a:lstStyle/>
              <a:p>
                <a:r>
                  <a:rPr lang="en-US" altLang="zh-TW" sz="2400" dirty="0"/>
                  <a:t>Carry out </a:t>
                </a:r>
                <a:r>
                  <a:rPr lang="en-US" altLang="zh-TW" sz="2400" i="1" dirty="0"/>
                  <a:t>c</a:t>
                </a:r>
                <a:r>
                  <a:rPr lang="en-US" altLang="zh-TW" sz="2400" i="1" baseline="-25000" dirty="0"/>
                  <a:t>i+1</a:t>
                </a:r>
                <a:r>
                  <a:rPr lang="en-US" altLang="zh-TW" sz="2400" i="1" dirty="0"/>
                  <a:t> = </a:t>
                </a:r>
                <a:r>
                  <a:rPr lang="en-US" altLang="zh-TW" sz="2400" i="1" dirty="0" err="1"/>
                  <a:t>a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i="1" dirty="0" err="1"/>
                  <a:t>b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i="1" baseline="-25000" dirty="0"/>
                  <a:t> </a:t>
                </a:r>
                <a:r>
                  <a:rPr lang="en-US" altLang="zh-TW" sz="2400" i="1" dirty="0"/>
                  <a:t>+ </a:t>
                </a:r>
                <a:r>
                  <a:rPr lang="en-US" altLang="zh-TW" sz="2400" i="1" dirty="0" err="1"/>
                  <a:t>b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i="1" dirty="0" err="1"/>
                  <a:t>c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i="1" baseline="-25000" dirty="0"/>
                  <a:t>  </a:t>
                </a:r>
                <a:r>
                  <a:rPr lang="en-US" altLang="zh-TW" sz="2400" i="1" dirty="0"/>
                  <a:t>+ </a:t>
                </a:r>
                <a:r>
                  <a:rPr lang="en-US" altLang="zh-TW" sz="2400" i="1" dirty="0" err="1"/>
                  <a:t>a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i="1" dirty="0" err="1"/>
                  <a:t>c</a:t>
                </a:r>
                <a:r>
                  <a:rPr lang="en-US" altLang="zh-TW" sz="2400" i="1" baseline="-25000" dirty="0" err="1"/>
                  <a:t>i</a:t>
                </a:r>
                <a:endParaRPr lang="en-US" altLang="zh-TW" sz="2400" i="1" baseline="-25000" dirty="0"/>
              </a:p>
              <a:p>
                <a:pPr marL="0" indent="0">
                  <a:buNone/>
                </a:pPr>
                <a:r>
                  <a:rPr lang="en-US" altLang="zh-TW" sz="2400" i="1" dirty="0"/>
                  <a:t>                                = </a:t>
                </a:r>
                <a:r>
                  <a:rPr lang="en-US" altLang="zh-TW" sz="2400" i="1" dirty="0" err="1"/>
                  <a:t>a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i="1" dirty="0" err="1"/>
                  <a:t>b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i="1" baseline="-25000" dirty="0"/>
                  <a:t> </a:t>
                </a:r>
                <a:r>
                  <a:rPr lang="en-US" altLang="zh-TW" sz="2400" i="1" dirty="0"/>
                  <a:t>+ (a</a:t>
                </a:r>
                <a:r>
                  <a:rPr lang="en-US" altLang="zh-TW" sz="2400" i="1" baseline="-25000" dirty="0"/>
                  <a:t>i</a:t>
                </a:r>
                <a:r>
                  <a:rPr lang="en-US" altLang="zh-TW" sz="2400" i="1" dirty="0"/>
                  <a:t> + b</a:t>
                </a:r>
                <a:r>
                  <a:rPr lang="en-US" altLang="zh-TW" sz="2400" i="1" baseline="-25000" dirty="0"/>
                  <a:t>i</a:t>
                </a:r>
                <a:r>
                  <a:rPr lang="en-US" altLang="zh-TW" sz="2400" i="1" dirty="0"/>
                  <a:t>)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i="1" dirty="0">
                    <a:ea typeface="Cambria Math" panose="02040503050406030204" pitchFamily="18" charset="0"/>
                  </a:rPr>
                  <a:t>c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</a:t>
                </a:r>
              </a:p>
              <a:p>
                <a:pPr marL="0" indent="0">
                  <a:buNone/>
                </a:pPr>
                <a:r>
                  <a:rPr lang="en-US" altLang="zh-TW" sz="2400" i="1" dirty="0">
                    <a:ea typeface="Cambria Math" panose="02040503050406030204" pitchFamily="18" charset="0"/>
                  </a:rPr>
                  <a:t>                                = </a:t>
                </a:r>
                <a:r>
                  <a:rPr lang="en-US" altLang="zh-TW" sz="2400" i="1" dirty="0" err="1">
                    <a:ea typeface="Cambria Math" panose="02040503050406030204" pitchFamily="18" charset="0"/>
                  </a:rPr>
                  <a:t>g</a:t>
                </a:r>
                <a:r>
                  <a:rPr lang="en-US" altLang="zh-TW" sz="2400" i="1" baseline="-25000" dirty="0" err="1">
                    <a:ea typeface="Cambria Math" panose="02040503050406030204" pitchFamily="18" charset="0"/>
                  </a:rPr>
                  <a:t>i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+ p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i="1" dirty="0">
                    <a:ea typeface="Cambria Math" panose="02040503050406030204" pitchFamily="18" charset="0"/>
                  </a:rPr>
                  <a:t>c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</a:t>
                </a:r>
              </a:p>
              <a:p>
                <a:pPr marL="0" indent="0">
                  <a:buNone/>
                </a:pPr>
                <a:r>
                  <a:rPr lang="en-US" altLang="zh-TW" sz="2400" i="1" dirty="0">
                    <a:ea typeface="Cambria Math" panose="02040503050406030204" pitchFamily="18" charset="0"/>
                  </a:rPr>
                  <a:t>                                = </a:t>
                </a:r>
                <a:r>
                  <a:rPr lang="en-US" altLang="zh-TW" sz="2400" i="1" dirty="0" err="1">
                    <a:ea typeface="Cambria Math" panose="02040503050406030204" pitchFamily="18" charset="0"/>
                  </a:rPr>
                  <a:t>g</a:t>
                </a:r>
                <a:r>
                  <a:rPr lang="en-US" altLang="zh-TW" sz="2400" i="1" baseline="-25000" dirty="0" err="1">
                    <a:ea typeface="Cambria Math" panose="02040503050406030204" pitchFamily="18" charset="0"/>
                  </a:rPr>
                  <a:t>i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+ p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>
                    <a:ea typeface="Cambria Math" panose="02040503050406030204" pitchFamily="18" charset="0"/>
                  </a:rPr>
                  <a:t> (g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i-1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+ p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i-1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>
                    <a:ea typeface="Cambria Math" panose="02040503050406030204" pitchFamily="18" charset="0"/>
                  </a:rPr>
                  <a:t> c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i-1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TW" sz="2400" i="1" dirty="0">
                    <a:ea typeface="Cambria Math" panose="02040503050406030204" pitchFamily="18" charset="0"/>
                  </a:rPr>
                  <a:t>                                = </a:t>
                </a:r>
                <a:r>
                  <a:rPr lang="en-US" altLang="zh-TW" sz="2400" i="1" dirty="0" err="1">
                    <a:ea typeface="Cambria Math" panose="02040503050406030204" pitchFamily="18" charset="0"/>
                  </a:rPr>
                  <a:t>g</a:t>
                </a:r>
                <a:r>
                  <a:rPr lang="en-US" altLang="zh-TW" sz="2400" i="1" baseline="-25000" dirty="0" err="1">
                    <a:ea typeface="Cambria Math" panose="02040503050406030204" pitchFamily="18" charset="0"/>
                  </a:rPr>
                  <a:t>i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+ p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>
                    <a:ea typeface="Cambria Math" panose="02040503050406030204" pitchFamily="18" charset="0"/>
                  </a:rPr>
                  <a:t> g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i-1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+ p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>
                    <a:ea typeface="Cambria Math" panose="02040503050406030204" pitchFamily="18" charset="0"/>
                  </a:rPr>
                  <a:t> p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i-1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>
                    <a:ea typeface="Cambria Math" panose="02040503050406030204" pitchFamily="18" charset="0"/>
                  </a:rPr>
                  <a:t> c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i-1</a:t>
                </a:r>
                <a:endParaRPr lang="en-US" altLang="zh-TW" sz="2400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400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5204059-2C2D-4839-B15E-A447D7D2B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9"/>
                <a:ext cx="8768680" cy="2304256"/>
              </a:xfrm>
              <a:blipFill>
                <a:blip r:embed="rId2"/>
                <a:stretch>
                  <a:fillRect l="-486" t="-2116" b="-2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44110AB5-0FFE-4B96-8C4D-4109E8D751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3717032"/>
                <a:ext cx="8768680" cy="2304256"/>
              </a:xfrm>
              <a:prstGeom prst="rect">
                <a:avLst/>
              </a:prstGeom>
            </p:spPr>
            <p:txBody>
              <a:bodyPr/>
              <a:lstStyle>
                <a:lvl1pPr marL="381000" indent="-381000" algn="l" rtl="0" eaLnBrk="1" fontAlgn="base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v"/>
                  <a:defRPr kumimoji="1" sz="320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Cambria" panose="02040503050406030204" pitchFamily="18" charset="0"/>
                    <a:ea typeface="+mn-ea"/>
                    <a:cs typeface="+mn-cs"/>
                  </a:defRPr>
                </a:lvl1pPr>
                <a:lvl2pPr marL="838200" indent="-381000" algn="l" rtl="0" eaLnBrk="1" fontAlgn="base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kumimoji="1" sz="280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Cambria" panose="02040503050406030204" pitchFamily="18" charset="0"/>
                    <a:ea typeface="+mn-ea"/>
                  </a:defRPr>
                </a:lvl2pPr>
                <a:lvl3pPr marL="1295400" indent="-381000" algn="l" rtl="0" eaLnBrk="1" fontAlgn="base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«"/>
                  <a:defRPr kumimoji="1" sz="240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Cambria" panose="02040503050406030204" pitchFamily="18" charset="0"/>
                    <a:ea typeface="+mn-ea"/>
                  </a:defRPr>
                </a:lvl3pPr>
                <a:lvl4pPr marL="1752600" indent="-381000" algn="l" rtl="0" eaLnBrk="1" fontAlgn="base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kumimoji="1" sz="200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Cambria" panose="02040503050406030204" pitchFamily="18" charset="0"/>
                    <a:ea typeface="+mn-ea"/>
                  </a:defRPr>
                </a:lvl4pPr>
                <a:lvl5pPr marL="2209800" indent="-381000" algn="l" rtl="0" eaLnBrk="1" fontAlgn="base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"/>
                  <a:defRPr kumimoji="1" sz="200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Cambria" panose="02040503050406030204" pitchFamily="18" charset="0"/>
                    <a:ea typeface="+mn-ea"/>
                  </a:defRPr>
                </a:lvl5pPr>
                <a:lvl6pPr marL="2667000" indent="-381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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3124200" indent="-381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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581400" indent="-381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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4038600" indent="-381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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TW" sz="2400" kern="0" dirty="0"/>
                  <a:t>e.g. 4-bit carry lookahead adder</a:t>
                </a:r>
              </a:p>
              <a:p>
                <a:pPr lvl="1"/>
                <a:endParaRPr lang="en-US" altLang="zh-TW" sz="2000" kern="0" dirty="0"/>
              </a:p>
              <a:p>
                <a:pPr lvl="1"/>
                <a:r>
                  <a:rPr lang="en-US" altLang="zh-TW" sz="2000" i="1" kern="0" dirty="0"/>
                  <a:t>c</a:t>
                </a:r>
                <a:r>
                  <a:rPr lang="en-US" altLang="zh-TW" sz="2000" i="1" kern="0" baseline="-25000" dirty="0"/>
                  <a:t>1</a:t>
                </a:r>
                <a:r>
                  <a:rPr lang="en-US" altLang="zh-TW" sz="2000" i="1" kern="0" dirty="0"/>
                  <a:t> = g</a:t>
                </a:r>
                <a:r>
                  <a:rPr lang="en-US" altLang="zh-TW" sz="2000" i="1" kern="0" baseline="-25000" dirty="0"/>
                  <a:t>0 </a:t>
                </a:r>
                <a:r>
                  <a:rPr lang="en-US" altLang="zh-TW" sz="2000" i="1" kern="0" dirty="0"/>
                  <a:t>+ p</a:t>
                </a:r>
                <a:r>
                  <a:rPr lang="en-US" altLang="zh-TW" sz="2000" i="1" kern="0" baseline="-25000" dirty="0"/>
                  <a:t>0</a:t>
                </a:r>
                <a:r>
                  <a:rPr lang="en-US" altLang="zh-TW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000" i="1" kern="0" dirty="0"/>
                  <a:t> c</a:t>
                </a:r>
                <a:r>
                  <a:rPr lang="en-US" altLang="zh-TW" sz="2000" i="1" kern="0" baseline="-25000" dirty="0"/>
                  <a:t>0</a:t>
                </a:r>
              </a:p>
              <a:p>
                <a:pPr lvl="1"/>
                <a:r>
                  <a:rPr lang="en-US" altLang="zh-TW" sz="2000" i="1" kern="0" dirty="0"/>
                  <a:t>c</a:t>
                </a:r>
                <a:r>
                  <a:rPr lang="en-US" altLang="zh-TW" sz="2000" i="1" kern="0" baseline="-25000" dirty="0"/>
                  <a:t>2</a:t>
                </a:r>
                <a:r>
                  <a:rPr lang="en-US" altLang="zh-TW" sz="2000" i="1" kern="0" dirty="0"/>
                  <a:t> = g</a:t>
                </a:r>
                <a:r>
                  <a:rPr lang="en-US" altLang="zh-TW" sz="2000" i="1" kern="0" baseline="-25000" dirty="0"/>
                  <a:t>1 </a:t>
                </a:r>
                <a:r>
                  <a:rPr lang="en-US" altLang="zh-TW" sz="2000" i="1" kern="0" dirty="0"/>
                  <a:t>+ p</a:t>
                </a:r>
                <a:r>
                  <a:rPr lang="en-US" altLang="zh-TW" sz="2000" i="1" kern="0" baseline="-25000" dirty="0"/>
                  <a:t>1</a:t>
                </a:r>
                <a:r>
                  <a:rPr lang="en-US" altLang="zh-TW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000" i="1" kern="0" dirty="0"/>
                  <a:t> g</a:t>
                </a:r>
                <a:r>
                  <a:rPr lang="en-US" altLang="zh-TW" sz="2000" i="1" kern="0" baseline="-25000" dirty="0"/>
                  <a:t>0</a:t>
                </a:r>
                <a:r>
                  <a:rPr lang="en-US" altLang="zh-TW" sz="2000" i="1" kern="0" dirty="0"/>
                  <a:t> + p</a:t>
                </a:r>
                <a:r>
                  <a:rPr lang="en-US" altLang="zh-TW" sz="2000" i="1" kern="0" baseline="-25000" dirty="0"/>
                  <a:t>1</a:t>
                </a:r>
                <a:r>
                  <a:rPr lang="en-US" altLang="zh-TW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000" i="1" kern="0" dirty="0"/>
                  <a:t> p</a:t>
                </a:r>
                <a:r>
                  <a:rPr lang="en-US" altLang="zh-TW" sz="2000" i="1" kern="0" baseline="-25000" dirty="0"/>
                  <a:t>0</a:t>
                </a:r>
                <a:r>
                  <a:rPr lang="en-US" altLang="zh-TW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000" i="1" kern="0" dirty="0"/>
                  <a:t> c</a:t>
                </a:r>
                <a:r>
                  <a:rPr lang="en-US" altLang="zh-TW" sz="2000" i="1" kern="0" baseline="-25000" dirty="0"/>
                  <a:t>0</a:t>
                </a:r>
              </a:p>
              <a:p>
                <a:pPr lvl="1"/>
                <a:r>
                  <a:rPr lang="en-US" altLang="zh-TW" sz="2000" i="1" kern="0" dirty="0"/>
                  <a:t>c</a:t>
                </a:r>
                <a:r>
                  <a:rPr lang="en-US" altLang="zh-TW" sz="2000" i="1" kern="0" baseline="-25000" dirty="0"/>
                  <a:t>3</a:t>
                </a:r>
                <a:r>
                  <a:rPr lang="en-US" altLang="zh-TW" sz="2000" i="1" kern="0" dirty="0"/>
                  <a:t> = g</a:t>
                </a:r>
                <a:r>
                  <a:rPr lang="en-US" altLang="zh-TW" sz="2000" i="1" kern="0" baseline="-25000" dirty="0"/>
                  <a:t>2</a:t>
                </a:r>
                <a:r>
                  <a:rPr lang="en-US" altLang="zh-TW" sz="2000" i="1" kern="0" dirty="0"/>
                  <a:t> + p</a:t>
                </a:r>
                <a:r>
                  <a:rPr lang="en-US" altLang="zh-TW" sz="2000" i="1" kern="0" baseline="-25000" dirty="0"/>
                  <a:t>2</a:t>
                </a:r>
                <a:r>
                  <a:rPr lang="en-US" altLang="zh-TW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2000" i="1" kern="0" dirty="0"/>
                  <a:t>g</a:t>
                </a:r>
                <a:r>
                  <a:rPr lang="en-US" altLang="zh-TW" sz="2000" i="1" kern="0" baseline="-25000" dirty="0"/>
                  <a:t>1</a:t>
                </a:r>
                <a:r>
                  <a:rPr lang="en-US" altLang="zh-TW" sz="2000" i="1" kern="0" dirty="0"/>
                  <a:t> + p</a:t>
                </a:r>
                <a:r>
                  <a:rPr lang="en-US" altLang="zh-TW" sz="2000" i="1" kern="0" baseline="-25000" dirty="0"/>
                  <a:t>2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000" i="1" kern="0" dirty="0"/>
                  <a:t> p</a:t>
                </a:r>
                <a:r>
                  <a:rPr lang="en-US" altLang="zh-TW" sz="2000" i="1" kern="0" baseline="-25000" dirty="0"/>
                  <a:t>1</a:t>
                </a:r>
                <a:r>
                  <a:rPr lang="en-US" altLang="zh-TW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000" i="1" kern="0" dirty="0"/>
                  <a:t> g</a:t>
                </a:r>
                <a:r>
                  <a:rPr lang="en-US" altLang="zh-TW" sz="2000" i="1" kern="0" baseline="-25000" dirty="0"/>
                  <a:t>0  </a:t>
                </a:r>
                <a:r>
                  <a:rPr lang="en-US" altLang="zh-TW" sz="2000" i="1" kern="0" dirty="0"/>
                  <a:t>+ p</a:t>
                </a:r>
                <a:r>
                  <a:rPr lang="en-US" altLang="zh-TW" sz="2000" i="1" kern="0" baseline="-25000" dirty="0"/>
                  <a:t>2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000" i="1" kern="0" dirty="0"/>
                  <a:t> p</a:t>
                </a:r>
                <a:r>
                  <a:rPr lang="en-US" altLang="zh-TW" sz="2000" i="1" kern="0" baseline="-25000" dirty="0"/>
                  <a:t>1</a:t>
                </a:r>
                <a:r>
                  <a:rPr lang="en-US" altLang="zh-TW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000" i="1" kern="0" dirty="0"/>
                  <a:t> p</a:t>
                </a:r>
                <a:r>
                  <a:rPr lang="en-US" altLang="zh-TW" sz="2000" i="1" kern="0" baseline="-25000" dirty="0"/>
                  <a:t>0</a:t>
                </a:r>
                <a:r>
                  <a:rPr lang="en-US" altLang="zh-TW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000" i="1" kern="0" baseline="-25000" dirty="0"/>
                  <a:t> </a:t>
                </a:r>
                <a:r>
                  <a:rPr lang="en-US" altLang="zh-TW" sz="2000" i="1" kern="0" dirty="0"/>
                  <a:t>c</a:t>
                </a:r>
                <a:r>
                  <a:rPr lang="en-US" altLang="zh-TW" sz="2000" i="1" kern="0" baseline="-25000" dirty="0"/>
                  <a:t>0 </a:t>
                </a:r>
                <a:endParaRPr lang="en-US" altLang="zh-TW" sz="2000" i="1" kern="0" dirty="0"/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44110AB5-0FFE-4B96-8C4D-4109E8D75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8768680" cy="2304256"/>
              </a:xfrm>
              <a:prstGeom prst="rect">
                <a:avLst/>
              </a:prstGeom>
              <a:blipFill>
                <a:blip r:embed="rId3"/>
                <a:stretch>
                  <a:fillRect l="-486" t="-2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5152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在本課程中將簡介 </a:t>
            </a:r>
            <a:r>
              <a:rPr lang="en-US" altLang="zh-TW" sz="2400" dirty="0"/>
              <a:t>Verilog</a:t>
            </a:r>
            <a:r>
              <a:rPr lang="zh-TW" altLang="en-US" sz="2400" dirty="0"/>
              <a:t>，使用 </a:t>
            </a:r>
            <a:r>
              <a:rPr lang="en-US" altLang="zh-TW" sz="2400" dirty="0"/>
              <a:t>Icarus</a:t>
            </a:r>
            <a:r>
              <a:rPr lang="zh-TW" altLang="en-US" sz="2400" dirty="0"/>
              <a:t> </a:t>
            </a:r>
            <a:r>
              <a:rPr lang="en-US" altLang="zh-TW" sz="2400" dirty="0"/>
              <a:t>Verilog</a:t>
            </a:r>
            <a:r>
              <a:rPr lang="zh-TW" altLang="en-US" sz="2400" dirty="0"/>
              <a:t>中的指令觀察硬體的執行狀況，讓同學更熟悉</a:t>
            </a:r>
            <a:r>
              <a:rPr lang="en-US" altLang="zh-TW" sz="2400" dirty="0"/>
              <a:t>Verilog</a:t>
            </a:r>
          </a:p>
          <a:p>
            <a:endParaRPr lang="en-US" altLang="zh-TW" sz="2400" dirty="0"/>
          </a:p>
          <a:p>
            <a:r>
              <a:rPr lang="zh-TW" altLang="en-US" sz="2400" dirty="0"/>
              <a:t>本次課程中將會使用 </a:t>
            </a:r>
            <a:r>
              <a:rPr lang="en-US" altLang="zh-TW" sz="2400" dirty="0"/>
              <a:t>CLA</a:t>
            </a:r>
            <a:r>
              <a:rPr lang="zh-TW" altLang="en-US" sz="2400" dirty="0"/>
              <a:t> </a:t>
            </a:r>
            <a:r>
              <a:rPr lang="en-US" altLang="zh-TW" sz="2400" dirty="0"/>
              <a:t>(Carry Lookahead Adder)</a:t>
            </a:r>
            <a:r>
              <a:rPr lang="zh-TW" altLang="en-US" sz="2400" dirty="0"/>
              <a:t>當作範例讓同學熟悉如何運用 </a:t>
            </a:r>
            <a:r>
              <a:rPr lang="en-US" altLang="zh-TW" sz="2400" dirty="0"/>
              <a:t>Verilog</a:t>
            </a:r>
            <a:r>
              <a:rPr lang="zh-TW" altLang="en-US" sz="2400" dirty="0"/>
              <a:t> 中 </a:t>
            </a:r>
            <a:r>
              <a:rPr lang="en-US" altLang="zh-TW" sz="2400" dirty="0"/>
              <a:t>structural modeling</a:t>
            </a:r>
            <a:r>
              <a:rPr lang="zh-TW" altLang="en-US" sz="2400" dirty="0"/>
              <a:t> 的技巧來實現硬體架構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495316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5927C-D875-4096-A5F6-93354B21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2-Level Carry Generation (SOP)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5F3BD25C-B0CA-4547-9DFE-81F592854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9"/>
                <a:ext cx="8768680" cy="2448272"/>
              </a:xfrm>
            </p:spPr>
            <p:txBody>
              <a:bodyPr/>
              <a:lstStyle/>
              <a:p>
                <a:r>
                  <a:rPr lang="en-US" altLang="zh-TW" sz="2400" dirty="0"/>
                  <a:t>Carry out </a:t>
                </a:r>
                <a:r>
                  <a:rPr lang="en-US" altLang="zh-TW" sz="2400" i="1" dirty="0"/>
                  <a:t>c</a:t>
                </a:r>
                <a:r>
                  <a:rPr lang="en-US" altLang="zh-TW" sz="2400" i="1" baseline="-25000" dirty="0"/>
                  <a:t>i+1</a:t>
                </a:r>
                <a:r>
                  <a:rPr lang="en-US" altLang="zh-TW" sz="2400" i="1" dirty="0"/>
                  <a:t> = </a:t>
                </a:r>
                <a:r>
                  <a:rPr lang="en-US" altLang="zh-TW" sz="2400" i="1" dirty="0" err="1"/>
                  <a:t>a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i="1" dirty="0" err="1"/>
                  <a:t>b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i="1" baseline="-25000" dirty="0"/>
                  <a:t> </a:t>
                </a:r>
                <a:r>
                  <a:rPr lang="en-US" altLang="zh-TW" sz="2400" i="1" dirty="0"/>
                  <a:t>+ </a:t>
                </a:r>
                <a:r>
                  <a:rPr lang="en-US" altLang="zh-TW" sz="2400" i="1" dirty="0" err="1"/>
                  <a:t>b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i="1" dirty="0" err="1"/>
                  <a:t>c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i="1" baseline="-25000" dirty="0"/>
                  <a:t>  </a:t>
                </a:r>
                <a:r>
                  <a:rPr lang="en-US" altLang="zh-TW" sz="2400" i="1" dirty="0"/>
                  <a:t>+ </a:t>
                </a:r>
                <a:r>
                  <a:rPr lang="en-US" altLang="zh-TW" sz="2400" i="1" dirty="0" err="1"/>
                  <a:t>a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i="1" dirty="0" err="1"/>
                  <a:t>c</a:t>
                </a:r>
                <a:r>
                  <a:rPr lang="en-US" altLang="zh-TW" sz="2400" i="1" baseline="-25000" dirty="0" err="1"/>
                  <a:t>i</a:t>
                </a:r>
                <a:endParaRPr lang="en-US" altLang="zh-TW" sz="2400" i="1" baseline="-25000" dirty="0"/>
              </a:p>
              <a:p>
                <a:pPr marL="0" indent="0">
                  <a:buNone/>
                </a:pPr>
                <a:r>
                  <a:rPr lang="en-US" altLang="zh-TW" sz="2400" i="1" dirty="0"/>
                  <a:t>                                = </a:t>
                </a:r>
                <a:r>
                  <a:rPr lang="en-US" altLang="zh-TW" sz="2400" i="1" dirty="0" err="1"/>
                  <a:t>a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i="1" dirty="0" err="1"/>
                  <a:t>b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i="1" baseline="-25000" dirty="0"/>
                  <a:t> </a:t>
                </a:r>
                <a:r>
                  <a:rPr lang="en-US" altLang="zh-TW" sz="2400" i="1" dirty="0"/>
                  <a:t>+ (a</a:t>
                </a:r>
                <a:r>
                  <a:rPr lang="en-US" altLang="zh-TW" sz="2400" i="1" baseline="-25000" dirty="0"/>
                  <a:t>i</a:t>
                </a:r>
                <a:r>
                  <a:rPr lang="en-US" altLang="zh-TW" sz="2400" i="1" dirty="0"/>
                  <a:t> + b</a:t>
                </a:r>
                <a:r>
                  <a:rPr lang="en-US" altLang="zh-TW" sz="2400" i="1" baseline="-25000" dirty="0"/>
                  <a:t>i</a:t>
                </a:r>
                <a:r>
                  <a:rPr lang="en-US" altLang="zh-TW" sz="2400" i="1" dirty="0"/>
                  <a:t>)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i="1" dirty="0">
                    <a:ea typeface="Cambria Math" panose="02040503050406030204" pitchFamily="18" charset="0"/>
                  </a:rPr>
                  <a:t>c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</a:t>
                </a:r>
              </a:p>
              <a:p>
                <a:pPr marL="0" indent="0">
                  <a:buNone/>
                </a:pPr>
                <a:r>
                  <a:rPr lang="en-US" altLang="zh-TW" sz="2400" i="1" dirty="0">
                    <a:ea typeface="Cambria Math" panose="02040503050406030204" pitchFamily="18" charset="0"/>
                  </a:rPr>
                  <a:t>                                = </a:t>
                </a:r>
                <a:r>
                  <a:rPr lang="en-US" altLang="zh-TW" sz="2400" i="1" dirty="0" err="1">
                    <a:ea typeface="Cambria Math" panose="02040503050406030204" pitchFamily="18" charset="0"/>
                  </a:rPr>
                  <a:t>g</a:t>
                </a:r>
                <a:r>
                  <a:rPr lang="en-US" altLang="zh-TW" sz="2400" i="1" baseline="-25000" dirty="0" err="1">
                    <a:ea typeface="Cambria Math" panose="02040503050406030204" pitchFamily="18" charset="0"/>
                  </a:rPr>
                  <a:t>i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+ p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i="1" dirty="0">
                    <a:ea typeface="Cambria Math" panose="02040503050406030204" pitchFamily="18" charset="0"/>
                  </a:rPr>
                  <a:t>c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</a:t>
                </a:r>
              </a:p>
              <a:p>
                <a:pPr marL="0" indent="0">
                  <a:buNone/>
                </a:pPr>
                <a:r>
                  <a:rPr lang="en-US" altLang="zh-TW" sz="2400" i="1" dirty="0">
                    <a:ea typeface="Cambria Math" panose="02040503050406030204" pitchFamily="18" charset="0"/>
                  </a:rPr>
                  <a:t>                                = </a:t>
                </a:r>
                <a:r>
                  <a:rPr lang="en-US" altLang="zh-TW" sz="2400" i="1" dirty="0" err="1">
                    <a:ea typeface="Cambria Math" panose="02040503050406030204" pitchFamily="18" charset="0"/>
                  </a:rPr>
                  <a:t>g</a:t>
                </a:r>
                <a:r>
                  <a:rPr lang="en-US" altLang="zh-TW" sz="2400" i="1" baseline="-25000" dirty="0" err="1">
                    <a:ea typeface="Cambria Math" panose="02040503050406030204" pitchFamily="18" charset="0"/>
                  </a:rPr>
                  <a:t>i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+ p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>
                    <a:ea typeface="Cambria Math" panose="02040503050406030204" pitchFamily="18" charset="0"/>
                  </a:rPr>
                  <a:t> (g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i-1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+ p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i-1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>
                    <a:ea typeface="Cambria Math" panose="02040503050406030204" pitchFamily="18" charset="0"/>
                  </a:rPr>
                  <a:t> c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i-1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TW" sz="2400" i="1" dirty="0">
                    <a:ea typeface="Cambria Math" panose="02040503050406030204" pitchFamily="18" charset="0"/>
                  </a:rPr>
                  <a:t>                                = </a:t>
                </a:r>
                <a:r>
                  <a:rPr lang="en-US" altLang="zh-TW" sz="2400" i="1" dirty="0" err="1">
                    <a:ea typeface="Cambria Math" panose="02040503050406030204" pitchFamily="18" charset="0"/>
                  </a:rPr>
                  <a:t>g</a:t>
                </a:r>
                <a:r>
                  <a:rPr lang="en-US" altLang="zh-TW" sz="2400" i="1" baseline="-25000" dirty="0" err="1">
                    <a:ea typeface="Cambria Math" panose="02040503050406030204" pitchFamily="18" charset="0"/>
                  </a:rPr>
                  <a:t>i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+ p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>
                    <a:ea typeface="Cambria Math" panose="02040503050406030204" pitchFamily="18" charset="0"/>
                  </a:rPr>
                  <a:t> g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i-1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+ p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>
                    <a:ea typeface="Cambria Math" panose="02040503050406030204" pitchFamily="18" charset="0"/>
                  </a:rPr>
                  <a:t> p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i-1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>
                    <a:ea typeface="Cambria Math" panose="02040503050406030204" pitchFamily="18" charset="0"/>
                  </a:rPr>
                  <a:t> c</a:t>
                </a: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i-1</a:t>
                </a:r>
              </a:p>
              <a:p>
                <a:pPr marL="0" indent="0">
                  <a:buNone/>
                </a:pPr>
                <a:endParaRPr lang="en-US" altLang="zh-TW" sz="2400" i="1" baseline="-25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400" i="1" baseline="-25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400" i="1" baseline="-25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400" i="1" baseline="-25000" dirty="0">
                    <a:ea typeface="Cambria Math" panose="02040503050406030204" pitchFamily="18" charset="0"/>
                  </a:rPr>
                  <a:t>				</a:t>
                </a:r>
                <a:endParaRPr lang="en-US" altLang="zh-TW" sz="2400" i="1" dirty="0"/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5F3BD25C-B0CA-4547-9DFE-81F592854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9"/>
                <a:ext cx="8768680" cy="2448272"/>
              </a:xfrm>
              <a:blipFill>
                <a:blip r:embed="rId2"/>
                <a:stretch>
                  <a:fillRect l="-486" t="-19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041171A-DE21-4809-8934-CE1D06D3BF79}"/>
              </a:ext>
            </a:extLst>
          </p:cNvPr>
          <p:cNvSpPr txBox="1">
            <a:spLocks/>
          </p:cNvSpPr>
          <p:nvPr/>
        </p:nvSpPr>
        <p:spPr>
          <a:xfrm>
            <a:off x="179512" y="3774556"/>
            <a:ext cx="8768680" cy="2448272"/>
          </a:xfrm>
          <a:prstGeom prst="rect">
            <a:avLst/>
          </a:prstGeom>
        </p:spPr>
        <p:txBody>
          <a:bodyPr/>
          <a:lstStyle>
            <a:lvl1pPr marL="3810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v"/>
              <a:defRPr kumimoji="1"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2pPr>
            <a:lvl3pPr marL="12954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«"/>
              <a:defRPr kumimoji="1"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dirty="0">
                <a:solidFill>
                  <a:srgbClr val="FF0000"/>
                </a:solidFill>
                <a:ea typeface="Cambria Math" panose="02040503050406030204" pitchFamily="18" charset="0"/>
              </a:rPr>
              <a:t>However, Fan-in </a:t>
            </a:r>
            <a:r>
              <a:rPr lang="zh-TW" altLang="en-US" sz="2400" dirty="0">
                <a:solidFill>
                  <a:srgbClr val="FF0000"/>
                </a:solidFill>
                <a:ea typeface="Cambria Math" panose="02040503050406030204" pitchFamily="18" charset="0"/>
              </a:rPr>
              <a:t>≧ </a:t>
            </a:r>
            <a:r>
              <a:rPr lang="en-US" altLang="zh-TW" sz="2400" dirty="0">
                <a:solidFill>
                  <a:srgbClr val="FF0000"/>
                </a:solidFill>
                <a:ea typeface="Cambria Math" panose="02040503050406030204" pitchFamily="18" charset="0"/>
              </a:rPr>
              <a:t>4</a:t>
            </a:r>
            <a:r>
              <a:rPr lang="zh-TW" altLang="en-US" sz="2400" dirty="0">
                <a:solidFill>
                  <a:srgbClr val="FF0000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Cambria Math" panose="02040503050406030204" pitchFamily="18" charset="0"/>
              </a:rPr>
              <a:t>results in significant delay &amp; these gates are usually decomposed into multi-level gates with smaller fan-in</a:t>
            </a:r>
            <a:endParaRPr lang="en-US" altLang="zh-TW" sz="2400" i="1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endParaRPr lang="zh-TW" altLang="en-US" sz="2400" dirty="0">
              <a:solidFill>
                <a:srgbClr val="FF0000"/>
              </a:solidFill>
            </a:endParaRPr>
          </a:p>
          <a:p>
            <a:endParaRPr lang="en-US" altLang="zh-TW" sz="2400" i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3267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FCDA5-BD3E-45E5-8828-8881655F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 P/G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23BC286-00E5-4A81-8235-29093FC3D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For an n-bit adder (i.e. a group of n FAs)</a:t>
                </a:r>
              </a:p>
              <a:p>
                <a:pPr marL="0" indent="0">
                  <a:buNone/>
                </a:pPr>
                <a:r>
                  <a:rPr lang="zh-TW" altLang="en-US" sz="2400" dirty="0"/>
                  <a:t>        </a:t>
                </a:r>
                <a:r>
                  <a:rPr lang="en-US" altLang="zh-TW" sz="2400" i="1" dirty="0" err="1"/>
                  <a:t>c</a:t>
                </a:r>
                <a:r>
                  <a:rPr lang="en-US" altLang="zh-TW" sz="2400" i="1" baseline="-25000" dirty="0" err="1"/>
                  <a:t>n</a:t>
                </a:r>
                <a:r>
                  <a:rPr lang="en-US" altLang="zh-TW" sz="2400" i="1" dirty="0"/>
                  <a:t> = g</a:t>
                </a:r>
                <a:r>
                  <a:rPr lang="en-US" altLang="zh-TW" sz="2400" i="1" baseline="-25000" dirty="0"/>
                  <a:t>n-1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n-1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g</a:t>
                </a:r>
                <a:r>
                  <a:rPr lang="en-US" altLang="zh-TW" sz="2400" i="1" baseline="-25000" dirty="0"/>
                  <a:t>n-2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n-1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n-2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g</a:t>
                </a:r>
                <a:r>
                  <a:rPr lang="en-US" altLang="zh-TW" sz="2400" i="1" baseline="-25000" dirty="0"/>
                  <a:t>n-3</a:t>
                </a:r>
                <a:r>
                  <a:rPr lang="en-US" altLang="zh-TW" sz="2400" i="1" dirty="0"/>
                  <a:t> +…+</a:t>
                </a:r>
                <a:r>
                  <a:rPr lang="zh-TW" altLang="en-US" sz="2400" i="1" dirty="0"/>
                  <a:t> </a:t>
                </a:r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n-1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n-2</a:t>
                </a:r>
                <a:r>
                  <a:rPr lang="en-US" altLang="zh-TW" sz="2400" i="1" dirty="0"/>
                  <a:t> …</a:t>
                </a:r>
                <a:r>
                  <a:rPr lang="zh-TW" altLang="en-US" sz="2400" i="1" dirty="0"/>
                  <a:t> </a:t>
                </a:r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0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2400" i="1" dirty="0"/>
                  <a:t>c</a:t>
                </a:r>
                <a:r>
                  <a:rPr lang="en-US" altLang="zh-TW" sz="2400" i="1" baseline="-25000" dirty="0"/>
                  <a:t>0</a:t>
                </a:r>
              </a:p>
              <a:p>
                <a:pPr marL="0" indent="0">
                  <a:buNone/>
                </a:pPr>
                <a:r>
                  <a:rPr lang="en-US" altLang="zh-TW" sz="2400" i="1" baseline="-25000" dirty="0"/>
                  <a:t>                   </a:t>
                </a:r>
                <a:r>
                  <a:rPr lang="en-US" altLang="zh-TW" sz="2400" i="1" dirty="0"/>
                  <a:t>= G</a:t>
                </a:r>
                <a:r>
                  <a:rPr lang="en-US" altLang="zh-TW" sz="2400" i="1" baseline="-25000" dirty="0"/>
                  <a:t>n-1:0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n-1:0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c</a:t>
                </a:r>
                <a:r>
                  <a:rPr lang="en-US" altLang="zh-TW" sz="2400" i="1" baseline="-25000" dirty="0"/>
                  <a:t>0</a:t>
                </a:r>
              </a:p>
              <a:p>
                <a:pPr marL="0" indent="0">
                  <a:buNone/>
                </a:pPr>
                <a:endParaRPr lang="en-US" altLang="zh-TW" sz="2400" i="1" baseline="-25000" dirty="0"/>
              </a:p>
              <a:p>
                <a:pPr marL="0" indent="0">
                  <a:buNone/>
                </a:pPr>
                <a:endParaRPr lang="en-US" altLang="zh-TW" sz="2400" i="1" baseline="-25000" dirty="0"/>
              </a:p>
              <a:p>
                <a:pPr marL="0" indent="0">
                  <a:buNone/>
                </a:pPr>
                <a:endParaRPr lang="en-US" altLang="zh-TW" sz="2400" i="1" baseline="-25000" dirty="0"/>
              </a:p>
              <a:p>
                <a:pPr marL="0" indent="0">
                  <a:buNone/>
                </a:pPr>
                <a:r>
                  <a:rPr lang="en-US" altLang="zh-TW" sz="2400" i="1" baseline="-25000" dirty="0"/>
                  <a:t>	</a:t>
                </a:r>
                <a:r>
                  <a:rPr lang="en-US" altLang="zh-TW" sz="2400" dirty="0"/>
                  <a:t>,where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	G</a:t>
                </a:r>
                <a:r>
                  <a:rPr lang="en-US" altLang="zh-TW" sz="2400" i="1" baseline="-25000" dirty="0"/>
                  <a:t>n-1:0</a:t>
                </a:r>
                <a:r>
                  <a:rPr lang="en-US" altLang="zh-TW" sz="2400" i="1" dirty="0"/>
                  <a:t> = g</a:t>
                </a:r>
                <a:r>
                  <a:rPr lang="en-US" altLang="zh-TW" sz="2400" i="1" baseline="-25000" dirty="0"/>
                  <a:t>n-1 </a:t>
                </a:r>
                <a:r>
                  <a:rPr lang="en-US" altLang="zh-TW" sz="2400" i="1" dirty="0"/>
                  <a:t>+ p</a:t>
                </a:r>
                <a:r>
                  <a:rPr lang="en-US" altLang="zh-TW" sz="2400" i="1" baseline="-25000" dirty="0"/>
                  <a:t>n-1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2400" i="1" dirty="0"/>
                  <a:t>g</a:t>
                </a:r>
                <a:r>
                  <a:rPr lang="en-US" altLang="zh-TW" sz="2400" i="1" baseline="-25000" dirty="0"/>
                  <a:t>n-2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n-1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n-2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2400" i="1" dirty="0"/>
                  <a:t>g</a:t>
                </a:r>
                <a:r>
                  <a:rPr lang="en-US" altLang="zh-TW" sz="2400" i="1" baseline="-25000" dirty="0"/>
                  <a:t>n-3</a:t>
                </a:r>
                <a:r>
                  <a:rPr lang="en-US" altLang="zh-TW" sz="2400" i="1" dirty="0"/>
                  <a:t>+…+ p</a:t>
                </a:r>
                <a:r>
                  <a:rPr lang="en-US" altLang="zh-TW" sz="2400" i="1" baseline="-25000" dirty="0"/>
                  <a:t>n-1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n-2</a:t>
                </a:r>
                <a:r>
                  <a:rPr lang="en-US" altLang="zh-TW" sz="2400" i="1" dirty="0"/>
                  <a:t>…p</a:t>
                </a:r>
                <a:r>
                  <a:rPr lang="en-US" altLang="zh-TW" sz="2400" i="1" baseline="-25000" dirty="0"/>
                  <a:t>1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2400" i="1" dirty="0"/>
                  <a:t>g</a:t>
                </a:r>
                <a:r>
                  <a:rPr lang="en-US" altLang="zh-TW" sz="2400" i="1" baseline="-25000" dirty="0"/>
                  <a:t>0</a:t>
                </a:r>
              </a:p>
              <a:p>
                <a:pPr marL="0" indent="0">
                  <a:buNone/>
                </a:pPr>
                <a:r>
                  <a:rPr lang="en-US" altLang="zh-TW" sz="2400" i="1" baseline="-25000" dirty="0"/>
                  <a:t>	</a:t>
                </a:r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n-1:0</a:t>
                </a:r>
                <a:r>
                  <a:rPr lang="en-US" altLang="zh-TW" sz="2400" i="1" dirty="0"/>
                  <a:t> = p</a:t>
                </a:r>
                <a:r>
                  <a:rPr lang="en-US" altLang="zh-TW" sz="2400" i="1" baseline="-25000" dirty="0"/>
                  <a:t>n-1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n-2 </a:t>
                </a:r>
                <a:r>
                  <a:rPr lang="en-US" altLang="zh-TW" sz="2400" i="1" dirty="0"/>
                  <a:t>… p</a:t>
                </a:r>
                <a:r>
                  <a:rPr lang="en-US" altLang="zh-TW" sz="2400" i="1" baseline="-25000" dirty="0"/>
                  <a:t>1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0</a:t>
                </a:r>
                <a:endParaRPr lang="en-US" altLang="zh-TW" sz="2400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23BC286-00E5-4A81-8235-29093FC3D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6" t="-8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21818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24530-1FF4-4639-8F78-9A1D9054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: 16-bit CLA (1/2)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7F8645D-6BB0-46A2-AEB4-A5434E544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sz="2400" i="1" dirty="0" err="1"/>
                  <a:t>g</a:t>
                </a:r>
                <a:r>
                  <a:rPr lang="en-US" altLang="zh-TW" sz="2400" i="1" baseline="-25000" dirty="0" err="1"/>
                  <a:t>i</a:t>
                </a:r>
                <a:r>
                  <a:rPr lang="en-US" altLang="zh-TW" sz="2400" i="1" baseline="-25000" dirty="0"/>
                  <a:t> </a:t>
                </a:r>
                <a:r>
                  <a:rPr lang="en-US" altLang="zh-TW" sz="2400" i="1" dirty="0"/>
                  <a:t>= a</a:t>
                </a:r>
                <a:r>
                  <a:rPr lang="en-US" altLang="zh-TW" sz="2400" i="1" baseline="-25000" dirty="0"/>
                  <a:t>i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2400" i="1" dirty="0"/>
                  <a:t>b</a:t>
                </a:r>
                <a:r>
                  <a:rPr lang="en-US" altLang="zh-TW" sz="2400" i="1" baseline="-25000" dirty="0"/>
                  <a:t>i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i</a:t>
                </a:r>
                <a:r>
                  <a:rPr lang="en-US" altLang="zh-TW" sz="2400" i="1" dirty="0"/>
                  <a:t> = a</a:t>
                </a:r>
                <a:r>
                  <a:rPr lang="en-US" altLang="zh-TW" sz="2400" i="1" baseline="-25000" dirty="0"/>
                  <a:t>i</a:t>
                </a:r>
                <a:r>
                  <a:rPr lang="en-US" altLang="zh-TW" sz="2400" i="1" dirty="0"/>
                  <a:t> + b</a:t>
                </a:r>
                <a:r>
                  <a:rPr lang="en-US" altLang="zh-TW" sz="2400" i="1" baseline="-25000" dirty="0"/>
                  <a:t>i</a:t>
                </a:r>
                <a:endParaRPr lang="en-US" altLang="zh-TW" sz="2400" i="1" dirty="0"/>
              </a:p>
              <a:p>
                <a:pPr marL="0" indent="0">
                  <a:buNone/>
                </a:pPr>
                <a:endParaRPr lang="en-US" altLang="zh-TW" sz="2400" i="1" dirty="0"/>
              </a:p>
              <a:p>
                <a:pPr marL="0" indent="0">
                  <a:buNone/>
                </a:pPr>
                <a:r>
                  <a:rPr lang="en-US" altLang="zh-TW" sz="2400" i="1" dirty="0"/>
                  <a:t>G</a:t>
                </a:r>
                <a:r>
                  <a:rPr lang="en-US" altLang="zh-TW" sz="2400" i="1" baseline="-25000" dirty="0"/>
                  <a:t>3:0</a:t>
                </a:r>
                <a:r>
                  <a:rPr lang="en-US" altLang="zh-TW" sz="2400" i="1" dirty="0"/>
                  <a:t> = g</a:t>
                </a:r>
                <a:r>
                  <a:rPr lang="en-US" altLang="zh-TW" sz="2400" i="1" baseline="-25000" dirty="0"/>
                  <a:t>3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3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2400" i="1" dirty="0"/>
                  <a:t>g</a:t>
                </a:r>
                <a:r>
                  <a:rPr lang="en-US" altLang="zh-TW" sz="2400" i="1" baseline="-25000" dirty="0"/>
                  <a:t>2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3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2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g</a:t>
                </a:r>
                <a:r>
                  <a:rPr lang="en-US" altLang="zh-TW" sz="2400" i="1" baseline="-25000" dirty="0"/>
                  <a:t>1  </a:t>
                </a:r>
                <a:r>
                  <a:rPr lang="en-US" altLang="zh-TW" sz="2400" i="1" dirty="0"/>
                  <a:t>+ p</a:t>
                </a:r>
                <a:r>
                  <a:rPr lang="en-US" altLang="zh-TW" sz="2400" i="1" baseline="-25000" dirty="0"/>
                  <a:t>3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2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1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baseline="-25000" dirty="0"/>
                  <a:t> </a:t>
                </a:r>
                <a:r>
                  <a:rPr lang="en-US" altLang="zh-TW" sz="2400" i="1" dirty="0"/>
                  <a:t>g</a:t>
                </a:r>
                <a:r>
                  <a:rPr lang="en-US" altLang="zh-TW" sz="2400" i="1" baseline="-25000" dirty="0"/>
                  <a:t>0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G</a:t>
                </a:r>
                <a:r>
                  <a:rPr lang="en-US" altLang="zh-TW" sz="2400" i="1" baseline="-25000" dirty="0"/>
                  <a:t>7:4</a:t>
                </a:r>
                <a:r>
                  <a:rPr lang="en-US" altLang="zh-TW" sz="2400" i="1" dirty="0"/>
                  <a:t> = g</a:t>
                </a:r>
                <a:r>
                  <a:rPr lang="en-US" altLang="zh-TW" sz="2400" i="1" baseline="-25000" dirty="0"/>
                  <a:t>7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7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2400" i="1" dirty="0"/>
                  <a:t>g</a:t>
                </a:r>
                <a:r>
                  <a:rPr lang="en-US" altLang="zh-TW" sz="2400" i="1" baseline="-25000" dirty="0"/>
                  <a:t>6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7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6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g</a:t>
                </a:r>
                <a:r>
                  <a:rPr lang="en-US" altLang="zh-TW" sz="2400" i="1" baseline="-25000" dirty="0"/>
                  <a:t>5  </a:t>
                </a:r>
                <a:r>
                  <a:rPr lang="en-US" altLang="zh-TW" sz="2400" i="1" dirty="0"/>
                  <a:t>+ p</a:t>
                </a:r>
                <a:r>
                  <a:rPr lang="en-US" altLang="zh-TW" sz="2400" i="1" baseline="-25000" dirty="0"/>
                  <a:t>7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6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5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baseline="-25000" dirty="0"/>
                  <a:t> </a:t>
                </a:r>
                <a:r>
                  <a:rPr lang="en-US" altLang="zh-TW" sz="2400" i="1" dirty="0"/>
                  <a:t>g</a:t>
                </a:r>
                <a:r>
                  <a:rPr lang="en-US" altLang="zh-TW" sz="2400" i="1" baseline="-25000" dirty="0"/>
                  <a:t>4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G</a:t>
                </a:r>
                <a:r>
                  <a:rPr lang="en-US" altLang="zh-TW" sz="2400" i="1" baseline="-25000" dirty="0"/>
                  <a:t>11:8</a:t>
                </a:r>
                <a:r>
                  <a:rPr lang="en-US" altLang="zh-TW" sz="2400" i="1" dirty="0"/>
                  <a:t> = g</a:t>
                </a:r>
                <a:r>
                  <a:rPr lang="en-US" altLang="zh-TW" sz="2400" i="1" baseline="-25000" dirty="0"/>
                  <a:t>11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11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2400" i="1" dirty="0"/>
                  <a:t>g</a:t>
                </a:r>
                <a:r>
                  <a:rPr lang="en-US" altLang="zh-TW" sz="2400" i="1" baseline="-25000" dirty="0"/>
                  <a:t>10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11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10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g</a:t>
                </a:r>
                <a:r>
                  <a:rPr lang="en-US" altLang="zh-TW" sz="2400" i="1" baseline="-25000" dirty="0"/>
                  <a:t>9  </a:t>
                </a:r>
                <a:r>
                  <a:rPr lang="en-US" altLang="zh-TW" sz="2400" i="1" dirty="0"/>
                  <a:t>+ p</a:t>
                </a:r>
                <a:r>
                  <a:rPr lang="en-US" altLang="zh-TW" sz="2400" i="1" baseline="-25000" dirty="0"/>
                  <a:t>11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10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9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baseline="-25000" dirty="0"/>
                  <a:t> </a:t>
                </a:r>
                <a:r>
                  <a:rPr lang="en-US" altLang="zh-TW" sz="2400" i="1" dirty="0"/>
                  <a:t>g</a:t>
                </a:r>
                <a:r>
                  <a:rPr lang="en-US" altLang="zh-TW" sz="2400" i="1" baseline="-25000" dirty="0"/>
                  <a:t>8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G</a:t>
                </a:r>
                <a:r>
                  <a:rPr lang="en-US" altLang="zh-TW" sz="2400" i="1" baseline="-25000" dirty="0"/>
                  <a:t>15:12</a:t>
                </a:r>
                <a:r>
                  <a:rPr lang="en-US" altLang="zh-TW" sz="2400" i="1" dirty="0"/>
                  <a:t> = g</a:t>
                </a:r>
                <a:r>
                  <a:rPr lang="en-US" altLang="zh-TW" sz="2400" i="1" baseline="-25000" dirty="0"/>
                  <a:t>15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15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2400" i="1" dirty="0"/>
                  <a:t>g</a:t>
                </a:r>
                <a:r>
                  <a:rPr lang="en-US" altLang="zh-TW" sz="2400" i="1" baseline="-25000" dirty="0"/>
                  <a:t>14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15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14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g</a:t>
                </a:r>
                <a:r>
                  <a:rPr lang="en-US" altLang="zh-TW" sz="2400" i="1" baseline="-25000" dirty="0"/>
                  <a:t>13  </a:t>
                </a:r>
                <a:r>
                  <a:rPr lang="en-US" altLang="zh-TW" sz="2400" i="1" dirty="0"/>
                  <a:t>+ p</a:t>
                </a:r>
                <a:r>
                  <a:rPr lang="en-US" altLang="zh-TW" sz="2400" i="1" baseline="-25000" dirty="0"/>
                  <a:t>15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14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13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baseline="-25000" dirty="0"/>
                  <a:t> </a:t>
                </a:r>
                <a:r>
                  <a:rPr lang="en-US" altLang="zh-TW" sz="2400" i="1" dirty="0"/>
                  <a:t>g</a:t>
                </a:r>
                <a:r>
                  <a:rPr lang="en-US" altLang="zh-TW" sz="2400" i="1" baseline="-25000" dirty="0"/>
                  <a:t>12</a:t>
                </a:r>
              </a:p>
              <a:p>
                <a:pPr marL="0" indent="0">
                  <a:buNone/>
                </a:pPr>
                <a:endParaRPr lang="en-US" altLang="zh-TW" sz="2400" i="1" baseline="-25000" dirty="0"/>
              </a:p>
              <a:p>
                <a:pPr marL="0" indent="0">
                  <a:buNone/>
                </a:pPr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3:0</a:t>
                </a:r>
                <a:r>
                  <a:rPr lang="en-US" altLang="zh-TW" sz="2400" i="1" dirty="0"/>
                  <a:t> = p</a:t>
                </a:r>
                <a:r>
                  <a:rPr lang="en-US" altLang="zh-TW" sz="2400" i="1" baseline="-25000" dirty="0"/>
                  <a:t>3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2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1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baseline="-25000" dirty="0"/>
                  <a:t> </a:t>
                </a:r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0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7:4</a:t>
                </a:r>
                <a:r>
                  <a:rPr lang="en-US" altLang="zh-TW" sz="2400" i="1" dirty="0"/>
                  <a:t> = p</a:t>
                </a:r>
                <a:r>
                  <a:rPr lang="en-US" altLang="zh-TW" sz="2400" i="1" baseline="-25000" dirty="0"/>
                  <a:t>7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6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5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baseline="-25000" dirty="0"/>
                  <a:t> </a:t>
                </a:r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4</a:t>
                </a:r>
                <a:endParaRPr lang="zh-TW" altLang="en-US" sz="2400" i="1" dirty="0"/>
              </a:p>
              <a:p>
                <a:pPr marL="0" indent="0">
                  <a:buNone/>
                </a:pPr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11:8</a:t>
                </a:r>
                <a:r>
                  <a:rPr lang="en-US" altLang="zh-TW" sz="2400" i="1" dirty="0"/>
                  <a:t> = p</a:t>
                </a:r>
                <a:r>
                  <a:rPr lang="en-US" altLang="zh-TW" sz="2400" i="1" baseline="-25000" dirty="0"/>
                  <a:t>11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10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9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baseline="-25000" dirty="0"/>
                  <a:t> </a:t>
                </a:r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8</a:t>
                </a:r>
                <a:endParaRPr lang="zh-TW" altLang="en-US" sz="2400" i="1" dirty="0"/>
              </a:p>
              <a:p>
                <a:pPr marL="0" indent="0">
                  <a:buNone/>
                </a:pPr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15:12</a:t>
                </a:r>
                <a:r>
                  <a:rPr lang="en-US" altLang="zh-TW" sz="2400" i="1" dirty="0"/>
                  <a:t> = p</a:t>
                </a:r>
                <a:r>
                  <a:rPr lang="en-US" altLang="zh-TW" sz="2400" i="1" baseline="-25000" dirty="0"/>
                  <a:t>15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14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13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baseline="-25000" dirty="0"/>
                  <a:t> </a:t>
                </a:r>
                <a:r>
                  <a:rPr lang="en-US" altLang="zh-TW" sz="2400" i="1" dirty="0"/>
                  <a:t>p</a:t>
                </a:r>
                <a:r>
                  <a:rPr lang="en-US" altLang="zh-TW" sz="2400" i="1" baseline="-25000" dirty="0"/>
                  <a:t>12</a:t>
                </a:r>
                <a:endParaRPr lang="zh-TW" altLang="en-US" sz="2400" i="1" dirty="0"/>
              </a:p>
              <a:p>
                <a:pPr marL="0" indent="0">
                  <a:buNone/>
                </a:pPr>
                <a:endParaRPr lang="zh-TW" altLang="en-US" sz="2400" dirty="0"/>
              </a:p>
              <a:p>
                <a:pPr marL="0" indent="0">
                  <a:buNone/>
                </a:pPr>
                <a:r>
                  <a:rPr lang="en-US" altLang="zh-TW" sz="2400" i="1" baseline="-25000" dirty="0"/>
                  <a:t> </a:t>
                </a:r>
                <a:endParaRPr lang="zh-TW" altLang="en-US" sz="2400" dirty="0"/>
              </a:p>
              <a:p>
                <a:pPr marL="0" indent="0">
                  <a:buNone/>
                </a:pPr>
                <a:r>
                  <a:rPr lang="en-US" altLang="zh-TW" sz="2400" i="1" baseline="-25000" dirty="0"/>
                  <a:t> </a:t>
                </a:r>
                <a:endParaRPr lang="zh-TW" altLang="en-US" sz="2400" dirty="0"/>
              </a:p>
              <a:p>
                <a:pPr marL="0" indent="0">
                  <a:buNone/>
                </a:pPr>
                <a:r>
                  <a:rPr lang="en-US" altLang="zh-TW" sz="2400" i="1" baseline="-250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7F8645D-6BB0-46A2-AEB4-A5434E544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8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99788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02684-151A-442E-AE16-42A1B83D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: 16-bit CLA (2/2)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296F80-7915-4034-825E-7EFB223130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Carry generation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c</a:t>
                </a:r>
                <a:r>
                  <a:rPr lang="en-US" altLang="zh-TW" sz="2400" i="1" baseline="-25000" dirty="0"/>
                  <a:t>4</a:t>
                </a:r>
                <a:r>
                  <a:rPr lang="en-US" altLang="zh-TW" sz="2400" i="1" dirty="0"/>
                  <a:t> = G</a:t>
                </a:r>
                <a:r>
                  <a:rPr lang="en-US" altLang="zh-TW" sz="2400" i="1" baseline="-25000" dirty="0"/>
                  <a:t>3:0 </a:t>
                </a:r>
                <a:r>
                  <a:rPr lang="en-US" altLang="zh-TW" sz="2400" i="1" dirty="0"/>
                  <a:t>+ P</a:t>
                </a:r>
                <a:r>
                  <a:rPr lang="en-US" altLang="zh-TW" sz="2400" i="1" baseline="-25000" dirty="0"/>
                  <a:t>3:0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c</a:t>
                </a:r>
                <a:r>
                  <a:rPr lang="en-US" altLang="zh-TW" sz="2400" i="1" baseline="-25000" dirty="0"/>
                  <a:t>0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c</a:t>
                </a:r>
                <a:r>
                  <a:rPr lang="en-US" altLang="zh-TW" sz="2400" i="1" baseline="-25000" dirty="0"/>
                  <a:t>8</a:t>
                </a:r>
                <a:r>
                  <a:rPr lang="en-US" altLang="zh-TW" sz="2400" i="1" dirty="0"/>
                  <a:t> = G</a:t>
                </a:r>
                <a:r>
                  <a:rPr lang="en-US" altLang="zh-TW" sz="2400" i="1" baseline="-25000" dirty="0"/>
                  <a:t>7:4 </a:t>
                </a:r>
                <a:r>
                  <a:rPr lang="en-US" altLang="zh-TW" sz="2400" i="1" dirty="0"/>
                  <a:t>+ P</a:t>
                </a:r>
                <a:r>
                  <a:rPr lang="en-US" altLang="zh-TW" sz="2400" i="1" baseline="-25000" dirty="0"/>
                  <a:t>7:4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G</a:t>
                </a:r>
                <a:r>
                  <a:rPr lang="en-US" altLang="zh-TW" sz="2400" i="1" baseline="-25000" dirty="0"/>
                  <a:t>3:0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7:4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3:0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c</a:t>
                </a:r>
                <a:r>
                  <a:rPr lang="en-US" altLang="zh-TW" sz="2400" i="1" baseline="-25000" dirty="0"/>
                  <a:t>0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c</a:t>
                </a:r>
                <a:r>
                  <a:rPr lang="en-US" altLang="zh-TW" sz="2400" i="1" baseline="-25000" dirty="0"/>
                  <a:t>12</a:t>
                </a:r>
                <a:r>
                  <a:rPr lang="en-US" altLang="zh-TW" sz="2400" i="1" dirty="0"/>
                  <a:t> = G</a:t>
                </a:r>
                <a:r>
                  <a:rPr lang="en-US" altLang="zh-TW" sz="2400" i="1" baseline="-25000" dirty="0"/>
                  <a:t>11:8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11:8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G</a:t>
                </a:r>
                <a:r>
                  <a:rPr lang="en-US" altLang="zh-TW" sz="2400" i="1" baseline="-25000" dirty="0"/>
                  <a:t>7:4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11:8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7:4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G</a:t>
                </a:r>
                <a:r>
                  <a:rPr lang="en-US" altLang="zh-TW" sz="2400" i="1" baseline="-25000" dirty="0"/>
                  <a:t>3:0  </a:t>
                </a:r>
                <a:r>
                  <a:rPr lang="en-US" altLang="zh-TW" sz="2400" i="1" dirty="0"/>
                  <a:t>+ P</a:t>
                </a:r>
                <a:r>
                  <a:rPr lang="en-US" altLang="zh-TW" sz="2400" i="1" baseline="-25000" dirty="0"/>
                  <a:t>11:8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7:4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3:0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baseline="-25000" dirty="0"/>
                  <a:t> </a:t>
                </a:r>
                <a:r>
                  <a:rPr lang="en-US" altLang="zh-TW" sz="2400" i="1" dirty="0"/>
                  <a:t>c</a:t>
                </a:r>
                <a:r>
                  <a:rPr lang="en-US" altLang="zh-TW" sz="2400" i="1" baseline="-25000" dirty="0"/>
                  <a:t>0</a:t>
                </a:r>
              </a:p>
              <a:p>
                <a:pPr marL="0" indent="0">
                  <a:buNone/>
                </a:pPr>
                <a:r>
                  <a:rPr lang="en-US" altLang="zh-TW" sz="2400" i="1" baseline="-25000" dirty="0">
                    <a:solidFill>
                      <a:srgbClr val="FF0000"/>
                    </a:solidFill>
                  </a:rPr>
                  <a:t>..................................................................................................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c</a:t>
                </a:r>
                <a:r>
                  <a:rPr lang="en-US" altLang="zh-TW" sz="2400" i="1" baseline="-25000" dirty="0"/>
                  <a:t>1</a:t>
                </a:r>
                <a:r>
                  <a:rPr lang="en-US" altLang="zh-TW" sz="2400" i="1" dirty="0"/>
                  <a:t> = g</a:t>
                </a:r>
                <a:r>
                  <a:rPr lang="en-US" altLang="zh-TW" sz="2400" i="1" baseline="-25000" dirty="0"/>
                  <a:t>0 </a:t>
                </a:r>
                <a:r>
                  <a:rPr lang="en-US" altLang="zh-TW" sz="2400" i="1" dirty="0"/>
                  <a:t>+ p</a:t>
                </a:r>
                <a:r>
                  <a:rPr lang="en-US" altLang="zh-TW" sz="2400" i="1" baseline="-25000" dirty="0"/>
                  <a:t>0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c</a:t>
                </a:r>
                <a:r>
                  <a:rPr lang="en-US" altLang="zh-TW" sz="2400" i="1" baseline="-25000" dirty="0"/>
                  <a:t>0</a:t>
                </a:r>
              </a:p>
              <a:p>
                <a:pPr marL="0" indent="0">
                  <a:buNone/>
                </a:pPr>
                <a:r>
                  <a:rPr lang="en-US" altLang="zh-TW" sz="2400" i="1" baseline="-25000" dirty="0"/>
                  <a:t>	…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c</a:t>
                </a:r>
                <a:r>
                  <a:rPr lang="en-US" altLang="zh-TW" sz="2400" i="1" baseline="-25000" dirty="0"/>
                  <a:t>13</a:t>
                </a:r>
                <a:r>
                  <a:rPr lang="en-US" altLang="zh-TW" sz="2400" i="1" dirty="0"/>
                  <a:t> = g</a:t>
                </a:r>
                <a:r>
                  <a:rPr lang="en-US" altLang="zh-TW" sz="2400" i="1" baseline="-25000" dirty="0"/>
                  <a:t>12 </a:t>
                </a:r>
                <a:r>
                  <a:rPr lang="en-US" altLang="zh-TW" sz="2400" i="1" dirty="0"/>
                  <a:t>+ p</a:t>
                </a:r>
                <a:r>
                  <a:rPr lang="en-US" altLang="zh-TW" sz="2400" i="1" baseline="-25000" dirty="0"/>
                  <a:t>12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c</a:t>
                </a:r>
                <a:r>
                  <a:rPr lang="en-US" altLang="zh-TW" sz="2400" i="1" baseline="-25000" dirty="0"/>
                  <a:t>12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c</a:t>
                </a:r>
                <a:r>
                  <a:rPr lang="en-US" altLang="zh-TW" sz="2400" i="1" baseline="-25000" dirty="0"/>
                  <a:t>14</a:t>
                </a:r>
                <a:r>
                  <a:rPr lang="en-US" altLang="zh-TW" sz="2400" i="1" dirty="0"/>
                  <a:t> = g</a:t>
                </a:r>
                <a:r>
                  <a:rPr lang="en-US" altLang="zh-TW" sz="2400" i="1" baseline="-25000" dirty="0"/>
                  <a:t>13 </a:t>
                </a:r>
                <a:r>
                  <a:rPr lang="en-US" altLang="zh-TW" sz="2400" i="1" dirty="0"/>
                  <a:t>+ p</a:t>
                </a:r>
                <a:r>
                  <a:rPr lang="en-US" altLang="zh-TW" sz="2400" i="1" baseline="-25000" dirty="0"/>
                  <a:t>13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g</a:t>
                </a:r>
                <a:r>
                  <a:rPr lang="en-US" altLang="zh-TW" sz="2400" i="1" baseline="-25000" dirty="0"/>
                  <a:t>12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13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12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c</a:t>
                </a:r>
                <a:r>
                  <a:rPr lang="en-US" altLang="zh-TW" sz="2400" i="1" baseline="-25000" dirty="0"/>
                  <a:t>12</a:t>
                </a:r>
              </a:p>
              <a:p>
                <a:pPr marL="0" indent="0">
                  <a:buNone/>
                </a:pPr>
                <a:r>
                  <a:rPr lang="en-US" altLang="zh-TW" sz="2400" i="1" dirty="0"/>
                  <a:t>c</a:t>
                </a:r>
                <a:r>
                  <a:rPr lang="en-US" altLang="zh-TW" sz="2400" i="1" baseline="-25000" dirty="0"/>
                  <a:t>15</a:t>
                </a:r>
                <a:r>
                  <a:rPr lang="en-US" altLang="zh-TW" sz="2400" i="1" dirty="0"/>
                  <a:t> = g</a:t>
                </a:r>
                <a:r>
                  <a:rPr lang="en-US" altLang="zh-TW" sz="2400" i="1" baseline="-25000" dirty="0"/>
                  <a:t>14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14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TW" sz="2400" i="1" dirty="0"/>
                  <a:t>g</a:t>
                </a:r>
                <a:r>
                  <a:rPr lang="en-US" altLang="zh-TW" sz="2400" i="1" baseline="-25000" dirty="0"/>
                  <a:t>13</a:t>
                </a:r>
                <a:r>
                  <a:rPr lang="en-US" altLang="zh-TW" sz="2400" i="1" dirty="0"/>
                  <a:t> + p</a:t>
                </a:r>
                <a:r>
                  <a:rPr lang="en-US" altLang="zh-TW" sz="2400" i="1" baseline="-25000" dirty="0"/>
                  <a:t>14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13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g</a:t>
                </a:r>
                <a:r>
                  <a:rPr lang="en-US" altLang="zh-TW" sz="2400" i="1" baseline="-25000" dirty="0"/>
                  <a:t>12  </a:t>
                </a:r>
                <a:r>
                  <a:rPr lang="en-US" altLang="zh-TW" sz="2400" i="1" dirty="0"/>
                  <a:t>+ p</a:t>
                </a:r>
                <a:r>
                  <a:rPr lang="en-US" altLang="zh-TW" sz="2400" i="1" baseline="-25000" dirty="0"/>
                  <a:t>14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13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dirty="0"/>
                  <a:t> p</a:t>
                </a:r>
                <a:r>
                  <a:rPr lang="en-US" altLang="zh-TW" sz="2400" i="1" baseline="-25000" dirty="0"/>
                  <a:t>12</a:t>
                </a:r>
                <a:r>
                  <a:rPr lang="en-US" altLang="zh-TW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i="1" baseline="-25000" dirty="0"/>
                  <a:t> </a:t>
                </a:r>
                <a:r>
                  <a:rPr lang="en-US" altLang="zh-TW" sz="2400" i="1" dirty="0"/>
                  <a:t>c</a:t>
                </a:r>
                <a:r>
                  <a:rPr lang="en-US" altLang="zh-TW" sz="2400" i="1" baseline="-25000" dirty="0"/>
                  <a:t>12 </a:t>
                </a:r>
                <a:endParaRPr lang="en-US" altLang="zh-TW" sz="2400" i="1" dirty="0"/>
              </a:p>
              <a:p>
                <a:pPr marL="0" indent="0">
                  <a:buNone/>
                </a:pPr>
                <a:endParaRPr lang="en-US" altLang="zh-TW" sz="2400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296F80-7915-4034-825E-7EFB22313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8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>
            <a:extLst>
              <a:ext uri="{FF2B5EF4-FFF2-40B4-BE49-F238E27FC236}">
                <a16:creationId xmlns:a16="http://schemas.microsoft.com/office/drawing/2014/main" id="{82C32D8A-CF0F-4584-BA94-97F94C60A095}"/>
              </a:ext>
            </a:extLst>
          </p:cNvPr>
          <p:cNvSpPr/>
          <p:nvPr/>
        </p:nvSpPr>
        <p:spPr bwMode="auto">
          <a:xfrm>
            <a:off x="213068" y="2370553"/>
            <a:ext cx="457215" cy="4572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26C283D-7E12-4695-9F29-9BED1EA5FFF5}"/>
              </a:ext>
            </a:extLst>
          </p:cNvPr>
          <p:cNvSpPr/>
          <p:nvPr/>
        </p:nvSpPr>
        <p:spPr bwMode="auto">
          <a:xfrm>
            <a:off x="2106950" y="3829801"/>
            <a:ext cx="457215" cy="4572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DB9F0AE-EA6D-4378-862E-E4B260ABE61F}"/>
              </a:ext>
            </a:extLst>
          </p:cNvPr>
          <p:cNvSpPr/>
          <p:nvPr/>
        </p:nvSpPr>
        <p:spPr bwMode="auto">
          <a:xfrm>
            <a:off x="3949095" y="4270238"/>
            <a:ext cx="457215" cy="4572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DD7C5A4-589C-4071-9622-6FC7A8893FBD}"/>
              </a:ext>
            </a:extLst>
          </p:cNvPr>
          <p:cNvSpPr/>
          <p:nvPr/>
        </p:nvSpPr>
        <p:spPr bwMode="auto">
          <a:xfrm>
            <a:off x="6387816" y="4695081"/>
            <a:ext cx="457215" cy="4572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901853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TW" dirty="0"/>
              <a:t>Verilog </a:t>
            </a:r>
            <a:r>
              <a:rPr lang="zh-TW" altLang="en-US" dirty="0"/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29817682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Verilog </a:t>
            </a:r>
            <a:r>
              <a:rPr lang="zh-TW" altLang="en-US" sz="2400" dirty="0"/>
              <a:t>是一種硬體描述語言，透過程式碼描述硬體的架構和行為，完成電路設計</a:t>
            </a:r>
            <a:endParaRPr lang="en-US" altLang="zh-TW" sz="2400" dirty="0"/>
          </a:p>
          <a:p>
            <a:r>
              <a:rPr lang="zh-TW" altLang="en-US" sz="2400" dirty="0"/>
              <a:t>在 </a:t>
            </a:r>
            <a:r>
              <a:rPr lang="en-US" altLang="zh-TW" sz="2400" dirty="0"/>
              <a:t>Verilog</a:t>
            </a:r>
            <a:r>
              <a:rPr lang="zh-TW" altLang="en-US" sz="2400" dirty="0"/>
              <a:t>中我們建構各個模組 </a:t>
            </a:r>
            <a:r>
              <a:rPr lang="en-US" altLang="zh-TW" sz="2400" dirty="0"/>
              <a:t>(module)</a:t>
            </a:r>
            <a:r>
              <a:rPr lang="zh-TW" altLang="en-US" sz="2400" dirty="0"/>
              <a:t>，採上而下階層方式設計硬體</a:t>
            </a:r>
            <a:endParaRPr lang="en-US" altLang="zh-TW" sz="2400" dirty="0"/>
          </a:p>
          <a:p>
            <a:r>
              <a:rPr lang="zh-TW" altLang="en-US" sz="2400" dirty="0"/>
              <a:t>設計完成後利用測試平台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testbench</a:t>
            </a:r>
            <a:r>
              <a:rPr lang="en-US" altLang="zh-TW" sz="2400" dirty="0"/>
              <a:t>)</a:t>
            </a:r>
            <a:r>
              <a:rPr lang="zh-TW" altLang="en-US" sz="2400" dirty="0"/>
              <a:t>自行設定 </a:t>
            </a:r>
            <a:r>
              <a:rPr lang="en-US" altLang="zh-TW" sz="2400" dirty="0"/>
              <a:t>input</a:t>
            </a:r>
            <a:r>
              <a:rPr lang="zh-TW" altLang="en-US" sz="2400" dirty="0"/>
              <a:t> 的</a:t>
            </a:r>
            <a:r>
              <a:rPr lang="zh-TW" altLang="en-US" sz="2400" dirty="0" smtClean="0"/>
              <a:t>值 </a:t>
            </a:r>
            <a:r>
              <a:rPr lang="en-US" altLang="zh-TW" sz="2400" dirty="0" smtClean="0"/>
              <a:t>(test pattern)</a:t>
            </a:r>
            <a:r>
              <a:rPr lang="zh-TW" altLang="en-US" sz="2400" dirty="0" smtClean="0"/>
              <a:t>來</a:t>
            </a:r>
            <a:r>
              <a:rPr lang="zh-TW" altLang="en-US" sz="2400" dirty="0"/>
              <a:t>驗證設計的功能是否符合需求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3003426" y="4365104"/>
            <a:ext cx="4045793" cy="1656184"/>
            <a:chOff x="2375166" y="4293096"/>
            <a:chExt cx="4045793" cy="1656184"/>
          </a:xfrm>
        </p:grpSpPr>
        <p:sp>
          <p:nvSpPr>
            <p:cNvPr id="4" name="矩形 3"/>
            <p:cNvSpPr/>
            <p:nvPr/>
          </p:nvSpPr>
          <p:spPr bwMode="auto">
            <a:xfrm>
              <a:off x="3491880" y="4293096"/>
              <a:ext cx="1656184" cy="16561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solidFill>
                <a:srgbClr val="ADADE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3600" tIns="46800" rIns="936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719702" y="493652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4-bit adder</a:t>
              </a:r>
              <a:endParaRPr lang="zh-TW" altLang="en-US" dirty="0"/>
            </a:p>
          </p:txBody>
        </p:sp>
        <p:cxnSp>
          <p:nvCxnSpPr>
            <p:cNvPr id="7" name="直線單箭頭接點 6"/>
            <p:cNvCxnSpPr/>
            <p:nvPr/>
          </p:nvCxnSpPr>
          <p:spPr bwMode="auto">
            <a:xfrm>
              <a:off x="2771800" y="4725144"/>
              <a:ext cx="72008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線接點 10"/>
            <p:cNvCxnSpPr/>
            <p:nvPr/>
          </p:nvCxnSpPr>
          <p:spPr bwMode="auto">
            <a:xfrm>
              <a:off x="3059832" y="4653136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線單箭頭接點 11"/>
            <p:cNvCxnSpPr/>
            <p:nvPr/>
          </p:nvCxnSpPr>
          <p:spPr bwMode="auto">
            <a:xfrm>
              <a:off x="2771800" y="5085184"/>
              <a:ext cx="72008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接點 12"/>
            <p:cNvCxnSpPr/>
            <p:nvPr/>
          </p:nvCxnSpPr>
          <p:spPr bwMode="auto">
            <a:xfrm>
              <a:off x="3059832" y="5013176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線單箭頭接點 13"/>
            <p:cNvCxnSpPr/>
            <p:nvPr/>
          </p:nvCxnSpPr>
          <p:spPr bwMode="auto">
            <a:xfrm>
              <a:off x="2771800" y="5445224"/>
              <a:ext cx="72008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線單箭頭接點 15"/>
            <p:cNvCxnSpPr/>
            <p:nvPr/>
          </p:nvCxnSpPr>
          <p:spPr bwMode="auto">
            <a:xfrm>
              <a:off x="5148064" y="5271028"/>
              <a:ext cx="72008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單箭頭接點 16"/>
            <p:cNvCxnSpPr/>
            <p:nvPr/>
          </p:nvCxnSpPr>
          <p:spPr bwMode="auto">
            <a:xfrm>
              <a:off x="5148064" y="4861520"/>
              <a:ext cx="72008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線接點 17"/>
            <p:cNvCxnSpPr/>
            <p:nvPr/>
          </p:nvCxnSpPr>
          <p:spPr bwMode="auto">
            <a:xfrm>
              <a:off x="5436096" y="4789512"/>
              <a:ext cx="144016" cy="1440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文字方塊 18"/>
            <p:cNvSpPr txBox="1"/>
            <p:nvPr/>
          </p:nvSpPr>
          <p:spPr>
            <a:xfrm>
              <a:off x="2431572" y="4571255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</a:t>
              </a:r>
              <a:endParaRPr lang="zh-TW" altLang="en-US" sz="14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431572" y="4912567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b</a:t>
              </a:r>
              <a:endParaRPr lang="zh-TW" altLang="en-US" sz="1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375166" y="5291657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/>
                <a:t>cin</a:t>
              </a:r>
              <a:endParaRPr lang="zh-TW" altLang="en-US" sz="1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902868" y="5117139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/>
                <a:t>cout</a:t>
              </a:r>
              <a:endParaRPr lang="zh-TW" altLang="en-US" sz="1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868144" y="4685927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sum</a:t>
              </a:r>
              <a:endParaRPr lang="zh-TW" altLang="en-US" sz="1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987824" y="4437112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4</a:t>
              </a:r>
              <a:endParaRPr lang="zh-TW" altLang="en-US" sz="12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987824" y="4815377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4</a:t>
              </a:r>
              <a:endParaRPr lang="zh-TW" altLang="en-US" sz="12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5385942" y="4547427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4</a:t>
              </a:r>
              <a:endParaRPr lang="zh-TW" altLang="en-US" sz="1200" dirty="0"/>
            </a:p>
          </p:txBody>
        </p:sp>
      </p:grpSp>
      <p:sp>
        <p:nvSpPr>
          <p:cNvPr id="30" name="矩形 29"/>
          <p:cNvSpPr/>
          <p:nvPr/>
        </p:nvSpPr>
        <p:spPr bwMode="auto">
          <a:xfrm>
            <a:off x="2643976" y="4149080"/>
            <a:ext cx="4608512" cy="2160240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326155" y="595599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module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475656" y="3933056"/>
            <a:ext cx="6336704" cy="276259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712428" y="6354190"/>
            <a:ext cx="11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testbench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1619407" y="4643263"/>
            <a:ext cx="936104" cy="1312733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38722" y="4953322"/>
            <a:ext cx="91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Test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pattern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2506536" y="5062326"/>
            <a:ext cx="549566" cy="504056"/>
          </a:xfrm>
          <a:prstGeom prst="stripedRightArrow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99572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圖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644" y="3501008"/>
            <a:ext cx="3076575" cy="30003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描述硬體設計的第一步便是定義 </a:t>
            </a:r>
            <a:r>
              <a:rPr lang="en-US" altLang="zh-TW" sz="2400" dirty="0"/>
              <a:t>I/O</a:t>
            </a:r>
            <a:r>
              <a:rPr lang="zh-TW" altLang="en-US" sz="2400" dirty="0"/>
              <a:t>，如下圖是以一個</a:t>
            </a:r>
            <a:r>
              <a:rPr lang="en-US" altLang="zh-TW" sz="2400" dirty="0"/>
              <a:t>4bit</a:t>
            </a:r>
            <a:r>
              <a:rPr lang="zh-TW" altLang="en-US" sz="2400" dirty="0"/>
              <a:t>的加法器為例，說明如何以 </a:t>
            </a:r>
            <a:r>
              <a:rPr lang="en-US" altLang="zh-TW" sz="2400" dirty="0"/>
              <a:t>Verilog</a:t>
            </a:r>
            <a:r>
              <a:rPr lang="zh-TW" altLang="en-US" sz="2400" dirty="0"/>
              <a:t>將左方的硬體 </a:t>
            </a:r>
            <a:r>
              <a:rPr lang="en-US" altLang="zh-TW" sz="2400" dirty="0"/>
              <a:t>I/O</a:t>
            </a:r>
            <a:r>
              <a:rPr lang="zh-TW" altLang="en-US" sz="2400" dirty="0"/>
              <a:t>描述出來。在定義完 </a:t>
            </a:r>
            <a:r>
              <a:rPr lang="en-US" altLang="zh-TW" sz="2400" dirty="0"/>
              <a:t>I/O</a:t>
            </a:r>
            <a:r>
              <a:rPr lang="zh-TW" altLang="en-US" sz="2400" dirty="0"/>
              <a:t>之後，便可在下</a:t>
            </a:r>
            <a:r>
              <a:rPr lang="zh-TW" altLang="en-US" sz="2400" dirty="0" smtClean="0"/>
              <a:t>圖藍</a:t>
            </a:r>
            <a:r>
              <a:rPr lang="zh-TW" altLang="en-US" sz="2400" dirty="0"/>
              <a:t>色</a:t>
            </a:r>
            <a:r>
              <a:rPr lang="zh-TW" altLang="en-US" sz="2400" dirty="0" smtClean="0"/>
              <a:t>區</a:t>
            </a:r>
            <a:r>
              <a:rPr lang="zh-TW" altLang="en-US" sz="2400" dirty="0"/>
              <a:t>塊描述硬體的行為 </a:t>
            </a:r>
            <a:r>
              <a:rPr lang="en-US" altLang="zh-TW" sz="2400" dirty="0"/>
              <a:t>(behavior)</a:t>
            </a:r>
            <a:r>
              <a:rPr lang="zh-TW" altLang="en-US" sz="2400" dirty="0"/>
              <a:t>及架構 </a:t>
            </a:r>
            <a:r>
              <a:rPr lang="en-US" altLang="zh-TW" sz="2400" dirty="0"/>
              <a:t>(structure)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 bwMode="auto">
          <a:xfrm>
            <a:off x="4552565" y="3797353"/>
            <a:ext cx="1656184" cy="828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351753" y="378904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I/O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810311" y="4921698"/>
            <a:ext cx="2611573" cy="1243606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896036" y="5220335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Describe behavior or structure of your design</a:t>
            </a:r>
            <a:endParaRPr lang="zh-TW" altLang="en-US" dirty="0"/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88" y="4005063"/>
            <a:ext cx="3498648" cy="1440311"/>
          </a:xfrm>
          <a:prstGeom prst="rect">
            <a:avLst/>
          </a:prstGeom>
        </p:spPr>
      </p:pic>
      <p:sp>
        <p:nvSpPr>
          <p:cNvPr id="91" name="文字方塊 90"/>
          <p:cNvSpPr txBox="1"/>
          <p:nvPr/>
        </p:nvSpPr>
        <p:spPr>
          <a:xfrm>
            <a:off x="323528" y="5606262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input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329978" y="560626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output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527364" y="5606262"/>
            <a:ext cx="13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Your design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497288" y="4005063"/>
            <a:ext cx="330296" cy="16011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3574059" y="4005063"/>
            <a:ext cx="330296" cy="16011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96469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Modeling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在定義完硬體的 </a:t>
            </a:r>
            <a:r>
              <a:rPr lang="en-US" altLang="zh-TW" sz="2400" dirty="0"/>
              <a:t>I/O</a:t>
            </a:r>
            <a:r>
              <a:rPr lang="zh-TW" altLang="en-US" sz="2400" dirty="0"/>
              <a:t>後，便可開始描述電路的行為與架構。</a:t>
            </a:r>
            <a:r>
              <a:rPr lang="en-US" altLang="zh-TW" sz="2400" dirty="0"/>
              <a:t>Verilog</a:t>
            </a:r>
            <a:r>
              <a:rPr lang="zh-TW" altLang="en-US" sz="2400" dirty="0"/>
              <a:t>描述電路的方式主要包含</a:t>
            </a:r>
            <a:endParaRPr lang="en-US" altLang="zh-TW" sz="2400" dirty="0"/>
          </a:p>
          <a:p>
            <a:endParaRPr lang="en-US" altLang="zh-TW" sz="2400" dirty="0"/>
          </a:p>
          <a:p>
            <a:pPr lvl="1"/>
            <a:r>
              <a:rPr lang="en-US" altLang="zh-TW" sz="2000" dirty="0"/>
              <a:t>Behavioral Modeling</a:t>
            </a:r>
          </a:p>
          <a:p>
            <a:pPr lvl="1"/>
            <a:r>
              <a:rPr lang="en-US" altLang="zh-TW" sz="2000" dirty="0"/>
              <a:t>Structural Modeling</a:t>
            </a:r>
          </a:p>
          <a:p>
            <a:pPr marL="0" indent="0">
              <a:buNone/>
            </a:pPr>
            <a:r>
              <a:rPr lang="zh-TW" altLang="en-US" sz="2400" dirty="0"/>
              <a:t>     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  </a:t>
            </a:r>
            <a:r>
              <a:rPr lang="zh-TW" altLang="en-US" sz="2400" dirty="0"/>
              <a:t>以下就以這兩部分作介紹</a:t>
            </a:r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2509321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Behavioral Modeling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Behavioral modeling</a:t>
            </a:r>
            <a:r>
              <a:rPr lang="zh-TW" altLang="en-US" sz="2400" dirty="0"/>
              <a:t>是指以行為描述數位電路，可分為 </a:t>
            </a:r>
            <a:r>
              <a:rPr lang="en-US" altLang="zh-TW" sz="2400" dirty="0"/>
              <a:t>continuous assignment</a:t>
            </a:r>
            <a:r>
              <a:rPr lang="zh-TW" altLang="en-US" sz="2400" dirty="0"/>
              <a:t>和 </a:t>
            </a:r>
            <a:r>
              <a:rPr lang="en-US" altLang="zh-TW" sz="2400" dirty="0"/>
              <a:t>procedural</a:t>
            </a:r>
            <a:r>
              <a:rPr lang="zh-TW" altLang="en-US" sz="2400" dirty="0"/>
              <a:t> </a:t>
            </a:r>
            <a:r>
              <a:rPr lang="en-US" altLang="zh-TW" sz="2400" dirty="0"/>
              <a:t>assignment</a:t>
            </a:r>
            <a:r>
              <a:rPr lang="zh-TW" altLang="en-US" sz="2400" dirty="0"/>
              <a:t>兩種：</a:t>
            </a:r>
            <a:endParaRPr lang="en-US" altLang="zh-TW" sz="2400" dirty="0"/>
          </a:p>
          <a:p>
            <a:pPr lvl="1"/>
            <a:r>
              <a:rPr lang="en-US" altLang="zh-TW" sz="2000" dirty="0"/>
              <a:t>Continuous assignment</a:t>
            </a:r>
            <a:r>
              <a:rPr lang="zh-TW" altLang="en-US" sz="2000" dirty="0"/>
              <a:t>：以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assign</a:t>
            </a:r>
            <a:r>
              <a:rPr lang="zh-TW" altLang="en-US" sz="2000" dirty="0"/>
              <a:t>關鍵字描述硬體架構連結，位於</a:t>
            </a:r>
            <a:r>
              <a:rPr lang="en-US" altLang="zh-TW" sz="2000" dirty="0"/>
              <a:t>procedural block (i.e. always block)</a:t>
            </a:r>
            <a:r>
              <a:rPr lang="zh-TW" altLang="en-US" sz="2000" dirty="0"/>
              <a:t>外，等式的左邊必須是 </a:t>
            </a:r>
            <a:r>
              <a:rPr lang="en-US" altLang="zh-TW" sz="2000" dirty="0">
                <a:solidFill>
                  <a:srgbClr val="FF0000"/>
                </a:solidFill>
              </a:rPr>
              <a:t>wire</a:t>
            </a:r>
            <a:r>
              <a:rPr lang="zh-TW" altLang="en-US" sz="2000" dirty="0"/>
              <a:t>的型態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Procedural assignment</a:t>
            </a:r>
            <a:r>
              <a:rPr lang="zh-TW" altLang="en-US" sz="2000" dirty="0"/>
              <a:t>：位於</a:t>
            </a:r>
            <a:r>
              <a:rPr lang="en-US" altLang="zh-TW" sz="2000" dirty="0"/>
              <a:t>procedural block (i.e. always block)</a:t>
            </a:r>
            <a:r>
              <a:rPr lang="zh-TW" altLang="en-US" sz="2000" dirty="0"/>
              <a:t>內，賦值於型態為</a:t>
            </a:r>
            <a:r>
              <a:rPr lang="en-US" altLang="zh-TW" sz="2000" dirty="0" err="1">
                <a:solidFill>
                  <a:srgbClr val="FF0000"/>
                </a:solidFill>
              </a:rPr>
              <a:t>reg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integer</a:t>
            </a:r>
            <a:r>
              <a:rPr lang="zh-TW" altLang="en-US" sz="2000" dirty="0">
                <a:solidFill>
                  <a:srgbClr val="FF0000"/>
                </a:solidFill>
              </a:rPr>
              <a:t>、時間變數</a:t>
            </a:r>
            <a:r>
              <a:rPr lang="zh-TW" altLang="en-US" sz="2000" dirty="0"/>
              <a:t>等，不可賦值於 </a:t>
            </a:r>
            <a:r>
              <a:rPr lang="en-US" altLang="zh-TW" sz="2000" dirty="0"/>
              <a:t>wire</a:t>
            </a:r>
            <a:r>
              <a:rPr lang="zh-TW" altLang="en-US" sz="2000" dirty="0"/>
              <a:t>型態的變數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85" y="2571708"/>
            <a:ext cx="2304256" cy="12929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814" y="4711173"/>
            <a:ext cx="2459199" cy="19844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3347864" y="3356992"/>
            <a:ext cx="2160240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70285" y="5589240"/>
            <a:ext cx="2304256" cy="8640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38599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Structural Modeling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Structural</a:t>
            </a:r>
            <a:r>
              <a:rPr lang="zh-TW" altLang="en-US" sz="2400" dirty="0"/>
              <a:t> </a:t>
            </a:r>
            <a:r>
              <a:rPr lang="en-US" altLang="zh-TW" sz="2400" dirty="0"/>
              <a:t>modeling</a:t>
            </a:r>
            <a:r>
              <a:rPr lang="zh-TW" altLang="en-US" sz="2400" dirty="0"/>
              <a:t>是以邏輯閘、預定義模組及模組與模組間連接方式來描述數位電路的結構</a:t>
            </a:r>
            <a:r>
              <a:rPr lang="en-US" altLang="zh-TW" sz="2400" dirty="0"/>
              <a:t> </a:t>
            </a:r>
            <a:r>
              <a:rPr lang="zh-TW" altLang="en-US" sz="2400" dirty="0"/>
              <a:t>。下圖便是如何以四個 </a:t>
            </a:r>
            <a:r>
              <a:rPr lang="en-US" altLang="zh-TW" sz="2400" dirty="0"/>
              <a:t>1-bit </a:t>
            </a:r>
            <a:r>
              <a:rPr lang="zh-TW" altLang="en-US" sz="2400" dirty="0"/>
              <a:t>的 </a:t>
            </a:r>
            <a:r>
              <a:rPr lang="en-US" altLang="zh-TW" sz="2400" dirty="0"/>
              <a:t>FA</a:t>
            </a:r>
            <a:r>
              <a:rPr lang="zh-TW" altLang="en-US" sz="2400" dirty="0"/>
              <a:t> </a:t>
            </a:r>
            <a:r>
              <a:rPr lang="en-US" altLang="zh-TW" sz="2400" dirty="0"/>
              <a:t>(full adder; </a:t>
            </a:r>
            <a:r>
              <a:rPr lang="zh-TW" altLang="en-US" sz="2400" dirty="0"/>
              <a:t>全加器</a:t>
            </a:r>
            <a:r>
              <a:rPr lang="en-US" altLang="zh-TW" sz="2400" dirty="0"/>
              <a:t>)</a:t>
            </a:r>
            <a:r>
              <a:rPr lang="zh-TW" altLang="en-US" sz="2400" dirty="0"/>
              <a:t>，透過描述 </a:t>
            </a:r>
            <a:r>
              <a:rPr lang="en-US" altLang="zh-TW" sz="2400" dirty="0"/>
              <a:t>FA</a:t>
            </a:r>
            <a:r>
              <a:rPr lang="zh-TW" altLang="en-US" sz="2400" dirty="0"/>
              <a:t>與 </a:t>
            </a:r>
            <a:r>
              <a:rPr lang="en-US" altLang="zh-TW" sz="2400" dirty="0"/>
              <a:t>FA</a:t>
            </a:r>
            <a:r>
              <a:rPr lang="zh-TW" altLang="en-US" sz="2400" dirty="0"/>
              <a:t>間的接線方式組合出一個 </a:t>
            </a:r>
            <a:r>
              <a:rPr lang="en-US" altLang="zh-TW" sz="2400" dirty="0"/>
              <a:t>4-bit</a:t>
            </a:r>
            <a:r>
              <a:rPr lang="zh-TW" altLang="en-US" sz="2400" dirty="0"/>
              <a:t>的加法器</a:t>
            </a:r>
            <a:r>
              <a:rPr lang="en-US" altLang="zh-TW" sz="2400" dirty="0"/>
              <a:t> 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77072"/>
            <a:ext cx="4104456" cy="13705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473" y="2924944"/>
            <a:ext cx="2414716" cy="20718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473" y="5529701"/>
            <a:ext cx="1800200" cy="10676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4572535" y="3761209"/>
            <a:ext cx="1152128" cy="2438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4572000" y="4061262"/>
            <a:ext cx="343414" cy="685259"/>
          </a:xfrm>
          <a:prstGeom prst="ellipse">
            <a:avLst/>
          </a:prstGeom>
          <a:noFill/>
          <a:ln w="28575" cap="flat" cmpd="sng" algn="ctr">
            <a:solidFill>
              <a:srgbClr val="F6952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向上箭號 10"/>
          <p:cNvSpPr/>
          <p:nvPr/>
        </p:nvSpPr>
        <p:spPr bwMode="auto">
          <a:xfrm rot="20204422">
            <a:off x="4859175" y="4760111"/>
            <a:ext cx="271406" cy="756000"/>
          </a:xfrm>
          <a:prstGeom prst="upArrow">
            <a:avLst/>
          </a:prstGeom>
          <a:solidFill>
            <a:srgbClr val="F6952A"/>
          </a:solidFill>
          <a:ln w="9525" cap="flat" cmpd="sng" algn="ctr">
            <a:solidFill>
              <a:srgbClr val="F6952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65171" y="6576739"/>
            <a:ext cx="2648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TW" altLang="en-US" sz="1200" dirty="0"/>
              <a:t>以 </a:t>
            </a:r>
            <a:r>
              <a:rPr lang="en-US" altLang="zh-TW" sz="1200" dirty="0" err="1"/>
              <a:t>verilog</a:t>
            </a:r>
            <a:r>
              <a:rPr lang="zh-TW" altLang="en-US" sz="1200" dirty="0"/>
              <a:t> 撰寫之 </a:t>
            </a:r>
            <a:r>
              <a:rPr lang="en-US" altLang="zh-TW" sz="1200" dirty="0"/>
              <a:t>1-bit </a:t>
            </a:r>
            <a:r>
              <a:rPr lang="zh-TW" altLang="en-US" sz="1200" dirty="0"/>
              <a:t>全加器模組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076189" y="3140968"/>
            <a:ext cx="1852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TW" altLang="en-US" sz="1200" dirty="0"/>
              <a:t>以 </a:t>
            </a:r>
            <a:r>
              <a:rPr lang="en-US" altLang="zh-TW" sz="1200" dirty="0"/>
              <a:t>structural modeling </a:t>
            </a:r>
            <a:r>
              <a:rPr lang="zh-TW" altLang="en-US" sz="1200" dirty="0"/>
              <a:t>將四個 </a:t>
            </a:r>
            <a:r>
              <a:rPr lang="en-US" altLang="zh-TW" sz="1200" dirty="0"/>
              <a:t>1-bit</a:t>
            </a:r>
            <a:r>
              <a:rPr lang="zh-TW" altLang="en-US" sz="1200" dirty="0"/>
              <a:t> </a:t>
            </a:r>
            <a:r>
              <a:rPr lang="en-US" altLang="zh-TW" sz="1200" dirty="0"/>
              <a:t>FA</a:t>
            </a:r>
            <a:r>
              <a:rPr lang="zh-TW" altLang="en-US" sz="1200" dirty="0"/>
              <a:t>連接再一起，組合出一個 </a:t>
            </a:r>
            <a:r>
              <a:rPr lang="en-US" altLang="zh-TW" sz="1200" dirty="0"/>
              <a:t>4-bit </a:t>
            </a:r>
            <a:r>
              <a:rPr lang="zh-TW" altLang="en-US" sz="1200" dirty="0"/>
              <a:t>的加法器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5796136" y="4221088"/>
            <a:ext cx="288032" cy="5254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538512" y="4061262"/>
            <a:ext cx="288032" cy="5254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73507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uanWei-Chen-150706">
  <a:themeElements>
    <a:clrScheme name="1_CC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CU">
      <a:majorFont>
        <a:latin typeface="Cambria"/>
        <a:ea typeface="標楷體"/>
        <a:cs typeface=""/>
      </a:majorFont>
      <a:minorFont>
        <a:latin typeface="Cambri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CC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0213_林冠翰" id="{FB43A3E9-2A24-4AAD-8331-4A75C4557177}" vid="{83B958E5-F466-4B58-921D-042F50DA4AD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CCU</Template>
  <TotalTime>576</TotalTime>
  <Words>1961</Words>
  <Application>Microsoft Office PowerPoint</Application>
  <PresentationFormat>如螢幕大小 (4:3)</PresentationFormat>
  <Paragraphs>260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SimSun</vt:lpstr>
      <vt:lpstr>新細明體</vt:lpstr>
      <vt:lpstr>標楷體</vt:lpstr>
      <vt:lpstr>Bell MT</vt:lpstr>
      <vt:lpstr>Calibri</vt:lpstr>
      <vt:lpstr>Calisto MT</vt:lpstr>
      <vt:lpstr>Cambria</vt:lpstr>
      <vt:lpstr>Cambria Math</vt:lpstr>
      <vt:lpstr>Tahoma</vt:lpstr>
      <vt:lpstr>Times New Roman</vt:lpstr>
      <vt:lpstr>Wingdings</vt:lpstr>
      <vt:lpstr>KuanWei-Chen-150706</vt:lpstr>
      <vt:lpstr>Arithmetic I : addition </vt:lpstr>
      <vt:lpstr>Outline</vt:lpstr>
      <vt:lpstr>課程目的</vt:lpstr>
      <vt:lpstr>PowerPoint 簡報</vt:lpstr>
      <vt:lpstr>Verilog 簡介</vt:lpstr>
      <vt:lpstr>I/O Definition</vt:lpstr>
      <vt:lpstr>Verilog Modeling</vt:lpstr>
      <vt:lpstr>Behavioral Modeling</vt:lpstr>
      <vt:lpstr>Structural Modeling</vt:lpstr>
      <vt:lpstr>PowerPoint 簡報</vt:lpstr>
      <vt:lpstr>CLA 簡介</vt:lpstr>
      <vt:lpstr>16-bit CLA</vt:lpstr>
      <vt:lpstr>pg Generator</vt:lpstr>
      <vt:lpstr>gPG Generator</vt:lpstr>
      <vt:lpstr>Carry Generator (1/2)</vt:lpstr>
      <vt:lpstr>Carry Generator (2/2)</vt:lpstr>
      <vt:lpstr>Sum generator</vt:lpstr>
      <vt:lpstr>16-bit CLA _ Top module</vt:lpstr>
      <vt:lpstr>Iverilog_編譯</vt:lpstr>
      <vt:lpstr>執行範例</vt:lpstr>
      <vt:lpstr>查看波形圖 (1/2)</vt:lpstr>
      <vt:lpstr>查看波形圖 (2/2)</vt:lpstr>
      <vt:lpstr>回家作業與配分</vt:lpstr>
      <vt:lpstr>PowerPoint 簡報</vt:lpstr>
      <vt:lpstr>模擬工具_Icarus Verilog</vt:lpstr>
      <vt:lpstr>設定環境變數 (1/2)</vt:lpstr>
      <vt:lpstr>設定環境變數 (2/2)</vt:lpstr>
      <vt:lpstr>PowerPoint 簡報</vt:lpstr>
      <vt:lpstr>Carry Lookahead</vt:lpstr>
      <vt:lpstr>2-Level Carry Generation (SOP)</vt:lpstr>
      <vt:lpstr>Group P/G</vt:lpstr>
      <vt:lpstr>Example : 16-bit CLA (1/2)</vt:lpstr>
      <vt:lpstr>Example : 16-bit CLA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I : addition </dc:title>
  <dc:creator>KH_LIN</dc:creator>
  <cp:lastModifiedBy>KH_LIN</cp:lastModifiedBy>
  <cp:revision>54</cp:revision>
  <dcterms:created xsi:type="dcterms:W3CDTF">2020-04-11T07:21:35Z</dcterms:created>
  <dcterms:modified xsi:type="dcterms:W3CDTF">2020-04-14T13:32:21Z</dcterms:modified>
</cp:coreProperties>
</file>