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90" r:id="rId4"/>
    <p:sldId id="257" r:id="rId5"/>
    <p:sldId id="281" r:id="rId6"/>
    <p:sldId id="291" r:id="rId7"/>
    <p:sldId id="307" r:id="rId8"/>
    <p:sldId id="258" r:id="rId9"/>
    <p:sldId id="292" r:id="rId10"/>
    <p:sldId id="304" r:id="rId11"/>
    <p:sldId id="282" r:id="rId12"/>
    <p:sldId id="305" r:id="rId13"/>
    <p:sldId id="284" r:id="rId14"/>
    <p:sldId id="283" r:id="rId15"/>
    <p:sldId id="285" r:id="rId16"/>
    <p:sldId id="306" r:id="rId17"/>
    <p:sldId id="287" r:id="rId18"/>
    <p:sldId id="288" r:id="rId19"/>
    <p:sldId id="289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269" r:id="rId32"/>
  </p:sldIdLst>
  <p:sldSz cx="18288000" cy="10287000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Glacial Indifference" panose="02020500000000000000" charset="0"/>
      <p:regular r:id="rId37"/>
    </p:embeddedFont>
    <p:embeddedFont>
      <p:font typeface="微軟正黑體" panose="020B0604030504040204" pitchFamily="34" charset="-120"/>
      <p:regular r:id="rId38"/>
      <p:bold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22" autoAdjust="0"/>
  </p:normalViewPr>
  <p:slideViewPr>
    <p:cSldViewPr>
      <p:cViewPr varScale="1">
        <p:scale>
          <a:sx n="53" d="100"/>
          <a:sy n="53" d="100"/>
        </p:scale>
        <p:origin x="82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8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3503530" y="-228992"/>
            <a:ext cx="5013462" cy="4054005"/>
          </a:xfrm>
          <a:prstGeom prst="rect">
            <a:avLst/>
          </a:prstGeom>
          <a:solidFill>
            <a:srgbClr val="FDFDFD"/>
          </a:solidFill>
        </p:spPr>
      </p:sp>
      <p:grpSp>
        <p:nvGrpSpPr>
          <p:cNvPr id="3" name="Group 3"/>
          <p:cNvGrpSpPr/>
          <p:nvPr/>
        </p:nvGrpSpPr>
        <p:grpSpPr>
          <a:xfrm>
            <a:off x="12550435" y="2465664"/>
            <a:ext cx="2138011" cy="2138011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18F9A"/>
            </a:solidFill>
          </p:spPr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3561485" y="2251688"/>
            <a:ext cx="1494936" cy="1494936"/>
            <a:chOff x="-2540" y="-2540"/>
            <a:chExt cx="6355080" cy="6355080"/>
          </a:xfrm>
        </p:grpSpPr>
        <p:sp>
          <p:nvSpPr>
            <p:cNvPr id="6" name="Freeform 6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sp>
        <p:nvSpPr>
          <p:cNvPr id="11" name="AutoShape 11"/>
          <p:cNvSpPr/>
          <p:nvPr/>
        </p:nvSpPr>
        <p:spPr>
          <a:xfrm>
            <a:off x="17140215" y="2129838"/>
            <a:ext cx="119085" cy="8229600"/>
          </a:xfrm>
          <a:prstGeom prst="rect">
            <a:avLst/>
          </a:prstGeom>
          <a:solidFill>
            <a:srgbClr val="318F9A"/>
          </a:solidFill>
        </p:spPr>
      </p:sp>
      <p:sp>
        <p:nvSpPr>
          <p:cNvPr id="12" name="AutoShape 12"/>
          <p:cNvSpPr/>
          <p:nvPr/>
        </p:nvSpPr>
        <p:spPr>
          <a:xfrm>
            <a:off x="-211377" y="-211377"/>
            <a:ext cx="1284046" cy="1950007"/>
          </a:xfrm>
          <a:prstGeom prst="rect">
            <a:avLst/>
          </a:prstGeom>
          <a:solidFill>
            <a:srgbClr val="FDFDFD"/>
          </a:solidFill>
        </p:spPr>
      </p:sp>
      <p:sp>
        <p:nvSpPr>
          <p:cNvPr id="13" name="AutoShape 13"/>
          <p:cNvSpPr/>
          <p:nvPr/>
        </p:nvSpPr>
        <p:spPr>
          <a:xfrm>
            <a:off x="-203237" y="1028700"/>
            <a:ext cx="10869754" cy="125413"/>
          </a:xfrm>
          <a:prstGeom prst="rect">
            <a:avLst/>
          </a:prstGeom>
          <a:solidFill>
            <a:srgbClr val="318F9A"/>
          </a:solidFill>
        </p:spPr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CA7B210-F48B-4278-8733-EB9322702DEF}"/>
              </a:ext>
            </a:extLst>
          </p:cNvPr>
          <p:cNvSpPr txBox="1"/>
          <p:nvPr/>
        </p:nvSpPr>
        <p:spPr>
          <a:xfrm>
            <a:off x="4382410" y="4603675"/>
            <a:ext cx="7315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>
                <a:solidFill>
                  <a:schemeClr val="bg1"/>
                </a:solidFill>
              </a:rPr>
              <a:t>旱地拔蔥交易策略</a:t>
            </a:r>
            <a:r>
              <a:rPr lang="en-US" altLang="zh-TW" sz="6000" dirty="0">
                <a:solidFill>
                  <a:schemeClr val="bg1"/>
                </a:solidFill>
              </a:rPr>
              <a:t>     (V.S. 0050)</a:t>
            </a:r>
            <a:endParaRPr lang="zh-TW" altLang="en-US" sz="6000" dirty="0">
              <a:solidFill>
                <a:schemeClr val="bg1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ADFA548-C50D-4ECB-B177-86E86E4F8DAA}"/>
              </a:ext>
            </a:extLst>
          </p:cNvPr>
          <p:cNvSpPr txBox="1"/>
          <p:nvPr/>
        </p:nvSpPr>
        <p:spPr>
          <a:xfrm>
            <a:off x="13349985" y="7581900"/>
            <a:ext cx="34128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dirty="0">
                <a:solidFill>
                  <a:schemeClr val="bg1"/>
                </a:solidFill>
              </a:rPr>
              <a:t>第二組</a:t>
            </a:r>
            <a:endParaRPr lang="en-US" altLang="zh-TW" sz="3000" dirty="0">
              <a:solidFill>
                <a:schemeClr val="bg1"/>
              </a:solidFill>
            </a:endParaRPr>
          </a:p>
          <a:p>
            <a:pPr algn="ctr"/>
            <a:r>
              <a:rPr lang="en-US" altLang="zh-TW" sz="3000" dirty="0">
                <a:solidFill>
                  <a:schemeClr val="bg1"/>
                </a:solidFill>
              </a:rPr>
              <a:t>B074030025 </a:t>
            </a:r>
            <a:r>
              <a:rPr lang="zh-TW" altLang="en-US" sz="3000" dirty="0">
                <a:solidFill>
                  <a:schemeClr val="bg1"/>
                </a:solidFill>
              </a:rPr>
              <a:t>劉于寧</a:t>
            </a:r>
            <a:endParaRPr lang="en-US" altLang="zh-TW" sz="3000" dirty="0">
              <a:solidFill>
                <a:schemeClr val="bg1"/>
              </a:solidFill>
            </a:endParaRPr>
          </a:p>
          <a:p>
            <a:pPr algn="ctr"/>
            <a:r>
              <a:rPr lang="en-US" altLang="zh-TW" sz="3000" dirty="0">
                <a:solidFill>
                  <a:schemeClr val="bg1"/>
                </a:solidFill>
              </a:rPr>
              <a:t>B084030019 </a:t>
            </a:r>
            <a:r>
              <a:rPr lang="zh-TW" altLang="en-US" sz="3000" dirty="0">
                <a:solidFill>
                  <a:schemeClr val="bg1"/>
                </a:solidFill>
              </a:rPr>
              <a:t>何冠融</a:t>
            </a:r>
            <a:endParaRPr lang="en-US" altLang="zh-TW" sz="3000" dirty="0">
              <a:solidFill>
                <a:schemeClr val="bg1"/>
              </a:solidFill>
            </a:endParaRPr>
          </a:p>
          <a:p>
            <a:pPr algn="ctr"/>
            <a:r>
              <a:rPr lang="en-US" altLang="zh-TW" sz="3000" dirty="0">
                <a:solidFill>
                  <a:schemeClr val="bg1"/>
                </a:solidFill>
              </a:rPr>
              <a:t>B084030022</a:t>
            </a:r>
            <a:r>
              <a:rPr lang="zh-TW" altLang="en-US" sz="3000" dirty="0">
                <a:solidFill>
                  <a:schemeClr val="bg1"/>
                </a:solidFill>
              </a:rPr>
              <a:t> 曾恩琪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8F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17121639" y="-174768"/>
            <a:ext cx="1352222" cy="1879548"/>
          </a:xfrm>
          <a:prstGeom prst="rect">
            <a:avLst/>
          </a:prstGeom>
          <a:solidFill>
            <a:srgbClr val="FDFDFD"/>
          </a:solidFill>
        </p:spPr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800000">
            <a:off x="16503582" y="1318310"/>
            <a:ext cx="1120203" cy="772940"/>
          </a:xfrm>
          <a:prstGeom prst="rect">
            <a:avLst/>
          </a:prstGeom>
        </p:spPr>
      </p:pic>
      <p:sp>
        <p:nvSpPr>
          <p:cNvPr id="7" name="AutoShape 7"/>
          <p:cNvSpPr/>
          <p:nvPr/>
        </p:nvSpPr>
        <p:spPr>
          <a:xfrm>
            <a:off x="8417722" y="604079"/>
            <a:ext cx="10869754" cy="125413"/>
          </a:xfrm>
          <a:prstGeom prst="rect">
            <a:avLst/>
          </a:prstGeom>
          <a:solidFill>
            <a:srgbClr val="04383F"/>
          </a:solidFill>
        </p:spPr>
      </p:sp>
      <p:sp>
        <p:nvSpPr>
          <p:cNvPr id="8" name="AutoShape 8"/>
          <p:cNvSpPr/>
          <p:nvPr/>
        </p:nvSpPr>
        <p:spPr>
          <a:xfrm>
            <a:off x="-211377" y="8548370"/>
            <a:ext cx="1457911" cy="1950007"/>
          </a:xfrm>
          <a:prstGeom prst="rect">
            <a:avLst/>
          </a:prstGeom>
          <a:solidFill>
            <a:srgbClr val="FDFDFD"/>
          </a:solidFill>
        </p:spPr>
      </p:sp>
      <p:sp>
        <p:nvSpPr>
          <p:cNvPr id="10" name="AutoShape 10"/>
          <p:cNvSpPr/>
          <p:nvPr/>
        </p:nvSpPr>
        <p:spPr>
          <a:xfrm>
            <a:off x="-954368" y="9582038"/>
            <a:ext cx="10869754" cy="125413"/>
          </a:xfrm>
          <a:prstGeom prst="rect">
            <a:avLst/>
          </a:prstGeom>
          <a:solidFill>
            <a:srgbClr val="04383F"/>
          </a:solidFill>
        </p:spPr>
      </p:sp>
      <p:grpSp>
        <p:nvGrpSpPr>
          <p:cNvPr id="11" name="Group 11"/>
          <p:cNvGrpSpPr/>
          <p:nvPr/>
        </p:nvGrpSpPr>
        <p:grpSpPr>
          <a:xfrm rot="-6582049">
            <a:off x="16874388" y="8718296"/>
            <a:ext cx="1075468" cy="107546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 rot="-6582049">
            <a:off x="16692811" y="8654176"/>
            <a:ext cx="677655" cy="677655"/>
            <a:chOff x="-2540" y="-2540"/>
            <a:chExt cx="6355080" cy="6355080"/>
          </a:xfrm>
        </p:grpSpPr>
        <p:sp>
          <p:nvSpPr>
            <p:cNvPr id="14" name="Freeform 14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15" name="Group 15"/>
          <p:cNvGrpSpPr/>
          <p:nvPr/>
        </p:nvGrpSpPr>
        <p:grpSpPr>
          <a:xfrm rot="3994440">
            <a:off x="390590" y="448080"/>
            <a:ext cx="1075468" cy="1075468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id="17" name="Group 17"/>
          <p:cNvGrpSpPr>
            <a:grpSpLocks noChangeAspect="1"/>
          </p:cNvGrpSpPr>
          <p:nvPr/>
        </p:nvGrpSpPr>
        <p:grpSpPr>
          <a:xfrm rot="3994440">
            <a:off x="965660" y="363279"/>
            <a:ext cx="677655" cy="677655"/>
            <a:chOff x="-2540" y="-2540"/>
            <a:chExt cx="6355080" cy="6355080"/>
          </a:xfrm>
        </p:grpSpPr>
        <p:sp>
          <p:nvSpPr>
            <p:cNvPr id="18" name="Freeform 18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19" name="Group 11">
            <a:extLst>
              <a:ext uri="{FF2B5EF4-FFF2-40B4-BE49-F238E27FC236}">
                <a16:creationId xmlns:a16="http://schemas.microsoft.com/office/drawing/2014/main" id="{D5E331C1-F8C9-4623-B208-9375BAB42C7C}"/>
              </a:ext>
            </a:extLst>
          </p:cNvPr>
          <p:cNvGrpSpPr/>
          <p:nvPr/>
        </p:nvGrpSpPr>
        <p:grpSpPr>
          <a:xfrm>
            <a:off x="-2590800" y="389657"/>
            <a:ext cx="10869754" cy="1587934"/>
            <a:chOff x="383881" y="1106519"/>
            <a:chExt cx="14493006" cy="2117245"/>
          </a:xfrm>
        </p:grpSpPr>
        <p:sp>
          <p:nvSpPr>
            <p:cNvPr id="20" name="TextBox 12">
              <a:extLst>
                <a:ext uri="{FF2B5EF4-FFF2-40B4-BE49-F238E27FC236}">
                  <a16:creationId xmlns:a16="http://schemas.microsoft.com/office/drawing/2014/main" id="{2808D9E2-8D8A-4F35-913C-E25AA825F5AA}"/>
                </a:ext>
              </a:extLst>
            </p:cNvPr>
            <p:cNvSpPr txBox="1"/>
            <p:nvPr/>
          </p:nvSpPr>
          <p:spPr>
            <a:xfrm>
              <a:off x="6633529" y="1106519"/>
              <a:ext cx="8016344" cy="1589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10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5500" b="0" i="0" u="none" strike="noStrike" kern="1200" cap="none" spc="825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程式碼說明</a:t>
              </a:r>
              <a:endParaRPr kumimoji="0" lang="en-US" sz="5500" b="0" i="0" u="none" strike="noStrike" kern="1200" cap="none" spc="825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21" name="AutoShape 13">
              <a:extLst>
                <a:ext uri="{FF2B5EF4-FFF2-40B4-BE49-F238E27FC236}">
                  <a16:creationId xmlns:a16="http://schemas.microsoft.com/office/drawing/2014/main" id="{95A025B6-5C22-4A1A-8DF5-E0787A1FFCAA}"/>
                </a:ext>
              </a:extLst>
            </p:cNvPr>
            <p:cNvSpPr/>
            <p:nvPr/>
          </p:nvSpPr>
          <p:spPr>
            <a:xfrm>
              <a:off x="383881" y="3056547"/>
              <a:ext cx="14493006" cy="167217"/>
            </a:xfrm>
            <a:prstGeom prst="rect">
              <a:avLst/>
            </a:prstGeom>
            <a:solidFill>
              <a:srgbClr val="FDFDFD"/>
            </a:solidFill>
          </p:spPr>
        </p:sp>
      </p:grpSp>
      <p:sp>
        <p:nvSpPr>
          <p:cNvPr id="4" name="文字方塊 3">
            <a:extLst>
              <a:ext uri="{FF2B5EF4-FFF2-40B4-BE49-F238E27FC236}">
                <a16:creationId xmlns:a16="http://schemas.microsoft.com/office/drawing/2014/main" id="{18E2045F-B5F2-4A4A-AA5C-178045DEDBB4}"/>
              </a:ext>
            </a:extLst>
          </p:cNvPr>
          <p:cNvSpPr txBox="1"/>
          <p:nvPr/>
        </p:nvSpPr>
        <p:spPr>
          <a:xfrm>
            <a:off x="13716000" y="5676900"/>
            <a:ext cx="3161362" cy="533400"/>
          </a:xfrm>
          <a:prstGeom prst="rect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.csv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檔匯出示意圖。</a:t>
            </a:r>
          </a:p>
        </p:txBody>
      </p:sp>
      <p:pic>
        <p:nvPicPr>
          <p:cNvPr id="22" name="圖片 21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t="19158" b="-2"/>
          <a:stretch/>
        </p:blipFill>
        <p:spPr bwMode="auto">
          <a:xfrm>
            <a:off x="517578" y="2905213"/>
            <a:ext cx="11509876" cy="2955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圖片 22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78" y="3418792"/>
            <a:ext cx="11726837" cy="600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895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8F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17121639" y="-174768"/>
            <a:ext cx="1352222" cy="1879548"/>
          </a:xfrm>
          <a:prstGeom prst="rect">
            <a:avLst/>
          </a:prstGeom>
          <a:solidFill>
            <a:srgbClr val="FDFDFD"/>
          </a:solidFill>
        </p:spPr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800000">
            <a:off x="16503582" y="1318310"/>
            <a:ext cx="1120203" cy="772940"/>
          </a:xfrm>
          <a:prstGeom prst="rect">
            <a:avLst/>
          </a:prstGeom>
        </p:spPr>
      </p:pic>
      <p:sp>
        <p:nvSpPr>
          <p:cNvPr id="7" name="AutoShape 7"/>
          <p:cNvSpPr/>
          <p:nvPr/>
        </p:nvSpPr>
        <p:spPr>
          <a:xfrm>
            <a:off x="8417722" y="604079"/>
            <a:ext cx="10869754" cy="125413"/>
          </a:xfrm>
          <a:prstGeom prst="rect">
            <a:avLst/>
          </a:prstGeom>
          <a:solidFill>
            <a:srgbClr val="04383F"/>
          </a:solidFill>
        </p:spPr>
      </p:sp>
      <p:sp>
        <p:nvSpPr>
          <p:cNvPr id="8" name="AutoShape 8"/>
          <p:cNvSpPr/>
          <p:nvPr/>
        </p:nvSpPr>
        <p:spPr>
          <a:xfrm>
            <a:off x="-211377" y="8548370"/>
            <a:ext cx="1457911" cy="1950007"/>
          </a:xfrm>
          <a:prstGeom prst="rect">
            <a:avLst/>
          </a:prstGeom>
          <a:solidFill>
            <a:srgbClr val="FDFDFD"/>
          </a:soli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44387" y="8161900"/>
            <a:ext cx="1120203" cy="772940"/>
          </a:xfrm>
          <a:prstGeom prst="rect">
            <a:avLst/>
          </a:prstGeom>
        </p:spPr>
      </p:pic>
      <p:sp>
        <p:nvSpPr>
          <p:cNvPr id="10" name="AutoShape 10"/>
          <p:cNvSpPr/>
          <p:nvPr/>
        </p:nvSpPr>
        <p:spPr>
          <a:xfrm>
            <a:off x="-954368" y="9582038"/>
            <a:ext cx="10869754" cy="125413"/>
          </a:xfrm>
          <a:prstGeom prst="rect">
            <a:avLst/>
          </a:prstGeom>
          <a:solidFill>
            <a:srgbClr val="04383F"/>
          </a:solidFill>
        </p:spPr>
      </p:sp>
      <p:grpSp>
        <p:nvGrpSpPr>
          <p:cNvPr id="11" name="Group 11"/>
          <p:cNvGrpSpPr/>
          <p:nvPr/>
        </p:nvGrpSpPr>
        <p:grpSpPr>
          <a:xfrm rot="-6582049">
            <a:off x="16874388" y="8718296"/>
            <a:ext cx="1075468" cy="107546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 rot="-6582049">
            <a:off x="16692811" y="8654176"/>
            <a:ext cx="677655" cy="677655"/>
            <a:chOff x="-2540" y="-2540"/>
            <a:chExt cx="6355080" cy="6355080"/>
          </a:xfrm>
        </p:grpSpPr>
        <p:sp>
          <p:nvSpPr>
            <p:cNvPr id="14" name="Freeform 14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15" name="Group 15"/>
          <p:cNvGrpSpPr/>
          <p:nvPr/>
        </p:nvGrpSpPr>
        <p:grpSpPr>
          <a:xfrm rot="3994440">
            <a:off x="390590" y="448080"/>
            <a:ext cx="1075468" cy="1075468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id="17" name="Group 17"/>
          <p:cNvGrpSpPr>
            <a:grpSpLocks noChangeAspect="1"/>
          </p:cNvGrpSpPr>
          <p:nvPr/>
        </p:nvGrpSpPr>
        <p:grpSpPr>
          <a:xfrm rot="3994440">
            <a:off x="965660" y="363279"/>
            <a:ext cx="677655" cy="677655"/>
            <a:chOff x="-2540" y="-2540"/>
            <a:chExt cx="6355080" cy="6355080"/>
          </a:xfrm>
        </p:grpSpPr>
        <p:sp>
          <p:nvSpPr>
            <p:cNvPr id="18" name="Freeform 18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19" name="Group 11">
            <a:extLst>
              <a:ext uri="{FF2B5EF4-FFF2-40B4-BE49-F238E27FC236}">
                <a16:creationId xmlns:a16="http://schemas.microsoft.com/office/drawing/2014/main" id="{D5E331C1-F8C9-4623-B208-9375BAB42C7C}"/>
              </a:ext>
            </a:extLst>
          </p:cNvPr>
          <p:cNvGrpSpPr/>
          <p:nvPr/>
        </p:nvGrpSpPr>
        <p:grpSpPr>
          <a:xfrm>
            <a:off x="-2590800" y="389657"/>
            <a:ext cx="10869754" cy="1587934"/>
            <a:chOff x="383881" y="1106519"/>
            <a:chExt cx="14493006" cy="2117245"/>
          </a:xfrm>
        </p:grpSpPr>
        <p:sp>
          <p:nvSpPr>
            <p:cNvPr id="20" name="TextBox 12">
              <a:extLst>
                <a:ext uri="{FF2B5EF4-FFF2-40B4-BE49-F238E27FC236}">
                  <a16:creationId xmlns:a16="http://schemas.microsoft.com/office/drawing/2014/main" id="{2808D9E2-8D8A-4F35-913C-E25AA825F5AA}"/>
                </a:ext>
              </a:extLst>
            </p:cNvPr>
            <p:cNvSpPr txBox="1"/>
            <p:nvPr/>
          </p:nvSpPr>
          <p:spPr>
            <a:xfrm>
              <a:off x="6633529" y="1106519"/>
              <a:ext cx="8016344" cy="1589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10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5500" b="0" i="0" u="none" strike="noStrike" kern="1200" cap="none" spc="825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程式碼說明</a:t>
              </a:r>
              <a:endParaRPr kumimoji="0" lang="en-US" sz="5500" b="0" i="0" u="none" strike="noStrike" kern="1200" cap="none" spc="825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21" name="AutoShape 13">
              <a:extLst>
                <a:ext uri="{FF2B5EF4-FFF2-40B4-BE49-F238E27FC236}">
                  <a16:creationId xmlns:a16="http://schemas.microsoft.com/office/drawing/2014/main" id="{95A025B6-5C22-4A1A-8DF5-E0787A1FFCAA}"/>
                </a:ext>
              </a:extLst>
            </p:cNvPr>
            <p:cNvSpPr/>
            <p:nvPr/>
          </p:nvSpPr>
          <p:spPr>
            <a:xfrm>
              <a:off x="383881" y="3056547"/>
              <a:ext cx="14493006" cy="167217"/>
            </a:xfrm>
            <a:prstGeom prst="rect">
              <a:avLst/>
            </a:prstGeom>
            <a:solidFill>
              <a:srgbClr val="FDFDFD"/>
            </a:solidFill>
          </p:spPr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3F12792A-9E28-4284-8C6D-B8EC9BDF0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6513" y="3572218"/>
            <a:ext cx="11594969" cy="5218894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1310632F-085C-4840-ADB0-35577B3F7C0F}"/>
              </a:ext>
            </a:extLst>
          </p:cNvPr>
          <p:cNvSpPr txBox="1"/>
          <p:nvPr/>
        </p:nvSpPr>
        <p:spPr>
          <a:xfrm>
            <a:off x="7048496" y="2532164"/>
            <a:ext cx="4191002" cy="523220"/>
          </a:xfrm>
          <a:prstGeom prst="rect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將取得的資料匯入資料庫</a:t>
            </a:r>
          </a:p>
        </p:txBody>
      </p:sp>
    </p:spTree>
    <p:extLst>
      <p:ext uri="{BB962C8B-B14F-4D97-AF65-F5344CB8AC3E}">
        <p14:creationId xmlns:p14="http://schemas.microsoft.com/office/powerpoint/2010/main" val="2061380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8F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17121639" y="-174768"/>
            <a:ext cx="1352222" cy="1879548"/>
          </a:xfrm>
          <a:prstGeom prst="rect">
            <a:avLst/>
          </a:prstGeom>
          <a:solidFill>
            <a:srgbClr val="FDFDFD"/>
          </a:solidFill>
        </p:spPr>
      </p:sp>
      <p:sp>
        <p:nvSpPr>
          <p:cNvPr id="7" name="AutoShape 7"/>
          <p:cNvSpPr/>
          <p:nvPr/>
        </p:nvSpPr>
        <p:spPr>
          <a:xfrm>
            <a:off x="8417722" y="604079"/>
            <a:ext cx="10869754" cy="125413"/>
          </a:xfrm>
          <a:prstGeom prst="rect">
            <a:avLst/>
          </a:prstGeom>
          <a:solidFill>
            <a:srgbClr val="04383F"/>
          </a:solidFill>
        </p:spPr>
      </p:sp>
      <p:sp>
        <p:nvSpPr>
          <p:cNvPr id="8" name="AutoShape 8"/>
          <p:cNvSpPr/>
          <p:nvPr/>
        </p:nvSpPr>
        <p:spPr>
          <a:xfrm>
            <a:off x="-211377" y="8548370"/>
            <a:ext cx="1457911" cy="1950007"/>
          </a:xfrm>
          <a:prstGeom prst="rect">
            <a:avLst/>
          </a:prstGeom>
          <a:solidFill>
            <a:srgbClr val="FDFDFD"/>
          </a:solidFill>
        </p:spPr>
      </p:sp>
      <p:sp>
        <p:nvSpPr>
          <p:cNvPr id="10" name="AutoShape 10"/>
          <p:cNvSpPr/>
          <p:nvPr/>
        </p:nvSpPr>
        <p:spPr>
          <a:xfrm>
            <a:off x="-954368" y="9582038"/>
            <a:ext cx="10869754" cy="125413"/>
          </a:xfrm>
          <a:prstGeom prst="rect">
            <a:avLst/>
          </a:prstGeom>
          <a:solidFill>
            <a:srgbClr val="04383F"/>
          </a:solidFill>
        </p:spPr>
      </p:sp>
      <p:grpSp>
        <p:nvGrpSpPr>
          <p:cNvPr id="11" name="Group 11"/>
          <p:cNvGrpSpPr/>
          <p:nvPr/>
        </p:nvGrpSpPr>
        <p:grpSpPr>
          <a:xfrm rot="-6582049">
            <a:off x="17053596" y="8830099"/>
            <a:ext cx="1075468" cy="107546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 rot="-6582049">
            <a:off x="17126026" y="8623708"/>
            <a:ext cx="677655" cy="677655"/>
            <a:chOff x="-2540" y="-2540"/>
            <a:chExt cx="6355080" cy="6355080"/>
          </a:xfrm>
        </p:grpSpPr>
        <p:sp>
          <p:nvSpPr>
            <p:cNvPr id="14" name="Freeform 14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15" name="Group 15"/>
          <p:cNvGrpSpPr/>
          <p:nvPr/>
        </p:nvGrpSpPr>
        <p:grpSpPr>
          <a:xfrm rot="3994440">
            <a:off x="390590" y="448080"/>
            <a:ext cx="1075468" cy="1075468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id="17" name="Group 17"/>
          <p:cNvGrpSpPr>
            <a:grpSpLocks noChangeAspect="1"/>
          </p:cNvGrpSpPr>
          <p:nvPr/>
        </p:nvGrpSpPr>
        <p:grpSpPr>
          <a:xfrm rot="3994440">
            <a:off x="965660" y="363279"/>
            <a:ext cx="677655" cy="677655"/>
            <a:chOff x="-2540" y="-2540"/>
            <a:chExt cx="6355080" cy="6355080"/>
          </a:xfrm>
        </p:grpSpPr>
        <p:sp>
          <p:nvSpPr>
            <p:cNvPr id="18" name="Freeform 18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19" name="Group 11">
            <a:extLst>
              <a:ext uri="{FF2B5EF4-FFF2-40B4-BE49-F238E27FC236}">
                <a16:creationId xmlns:a16="http://schemas.microsoft.com/office/drawing/2014/main" id="{D5E331C1-F8C9-4623-B208-9375BAB42C7C}"/>
              </a:ext>
            </a:extLst>
          </p:cNvPr>
          <p:cNvGrpSpPr/>
          <p:nvPr/>
        </p:nvGrpSpPr>
        <p:grpSpPr>
          <a:xfrm>
            <a:off x="-2590800" y="389657"/>
            <a:ext cx="10869754" cy="1587934"/>
            <a:chOff x="383881" y="1106519"/>
            <a:chExt cx="14493006" cy="2117245"/>
          </a:xfrm>
        </p:grpSpPr>
        <p:sp>
          <p:nvSpPr>
            <p:cNvPr id="20" name="TextBox 12">
              <a:extLst>
                <a:ext uri="{FF2B5EF4-FFF2-40B4-BE49-F238E27FC236}">
                  <a16:creationId xmlns:a16="http://schemas.microsoft.com/office/drawing/2014/main" id="{2808D9E2-8D8A-4F35-913C-E25AA825F5AA}"/>
                </a:ext>
              </a:extLst>
            </p:cNvPr>
            <p:cNvSpPr txBox="1"/>
            <p:nvPr/>
          </p:nvSpPr>
          <p:spPr>
            <a:xfrm>
              <a:off x="6633529" y="1106519"/>
              <a:ext cx="8016344" cy="1589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10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5500" b="0" i="0" u="none" strike="noStrike" kern="1200" cap="none" spc="825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程式碼說明</a:t>
              </a:r>
              <a:endParaRPr kumimoji="0" lang="en-US" sz="5500" b="0" i="0" u="none" strike="noStrike" kern="1200" cap="none" spc="825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21" name="AutoShape 13">
              <a:extLst>
                <a:ext uri="{FF2B5EF4-FFF2-40B4-BE49-F238E27FC236}">
                  <a16:creationId xmlns:a16="http://schemas.microsoft.com/office/drawing/2014/main" id="{95A025B6-5C22-4A1A-8DF5-E0787A1FFCAA}"/>
                </a:ext>
              </a:extLst>
            </p:cNvPr>
            <p:cNvSpPr/>
            <p:nvPr/>
          </p:nvSpPr>
          <p:spPr>
            <a:xfrm>
              <a:off x="383881" y="3056547"/>
              <a:ext cx="14493006" cy="167217"/>
            </a:xfrm>
            <a:prstGeom prst="rect">
              <a:avLst/>
            </a:prstGeom>
            <a:solidFill>
              <a:srgbClr val="FDFDFD"/>
            </a:solidFill>
          </p:spPr>
        </p:sp>
      </p:grpSp>
      <p:pic>
        <p:nvPicPr>
          <p:cNvPr id="24" name="圖片 23">
            <a:extLst>
              <a:ext uri="{FF2B5EF4-FFF2-40B4-BE49-F238E27FC236}">
                <a16:creationId xmlns:a16="http://schemas.microsoft.com/office/drawing/2014/main" id="{D7C12207-791B-495F-A3C2-8E70371D7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525" y="2414821"/>
            <a:ext cx="3508937" cy="6650383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6131A744-D6F4-4868-A962-DDE1AAC52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4229" y="2725362"/>
            <a:ext cx="5996089" cy="5880577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7420B34A-D887-4D2F-B2B0-CEBD91F88197}"/>
              </a:ext>
            </a:extLst>
          </p:cNvPr>
          <p:cNvSpPr/>
          <p:nvPr/>
        </p:nvSpPr>
        <p:spPr>
          <a:xfrm>
            <a:off x="2018100" y="3619500"/>
            <a:ext cx="2172900" cy="2286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DFE8EAA-BCA3-497A-8748-ECC012097C60}"/>
              </a:ext>
            </a:extLst>
          </p:cNvPr>
          <p:cNvSpPr/>
          <p:nvPr/>
        </p:nvSpPr>
        <p:spPr>
          <a:xfrm>
            <a:off x="12573000" y="2696786"/>
            <a:ext cx="2209800" cy="31311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B27BC349-0665-4B57-A855-0424667D4958}"/>
              </a:ext>
            </a:extLst>
          </p:cNvPr>
          <p:cNvSpPr txBox="1"/>
          <p:nvPr/>
        </p:nvSpPr>
        <p:spPr>
          <a:xfrm>
            <a:off x="5817954" y="2734886"/>
            <a:ext cx="4011845" cy="95410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Stock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中有每個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0050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成分股的資料表。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5142AEA-6AF7-4FCE-AA51-B3491AB3638D}"/>
              </a:ext>
            </a:extLst>
          </p:cNvPr>
          <p:cNvSpPr txBox="1"/>
          <p:nvPr/>
        </p:nvSpPr>
        <p:spPr>
          <a:xfrm>
            <a:off x="6477000" y="7379832"/>
            <a:ext cx="4097162" cy="95410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每個資料表中有該股回測期間的開高低收資料。</a:t>
            </a:r>
          </a:p>
        </p:txBody>
      </p:sp>
    </p:spTree>
    <p:extLst>
      <p:ext uri="{BB962C8B-B14F-4D97-AF65-F5344CB8AC3E}">
        <p14:creationId xmlns:p14="http://schemas.microsoft.com/office/powerpoint/2010/main" val="4243588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8F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17121639" y="-174768"/>
            <a:ext cx="1352222" cy="1879548"/>
          </a:xfrm>
          <a:prstGeom prst="rect">
            <a:avLst/>
          </a:prstGeom>
          <a:solidFill>
            <a:srgbClr val="FDFDFD"/>
          </a:solidFill>
        </p:spPr>
      </p:sp>
      <p:sp>
        <p:nvSpPr>
          <p:cNvPr id="7" name="AutoShape 7"/>
          <p:cNvSpPr/>
          <p:nvPr/>
        </p:nvSpPr>
        <p:spPr>
          <a:xfrm>
            <a:off x="8417722" y="604079"/>
            <a:ext cx="10869754" cy="125413"/>
          </a:xfrm>
          <a:prstGeom prst="rect">
            <a:avLst/>
          </a:prstGeom>
          <a:solidFill>
            <a:srgbClr val="04383F"/>
          </a:solidFill>
        </p:spPr>
      </p:sp>
      <p:sp>
        <p:nvSpPr>
          <p:cNvPr id="8" name="AutoShape 8"/>
          <p:cNvSpPr/>
          <p:nvPr/>
        </p:nvSpPr>
        <p:spPr>
          <a:xfrm>
            <a:off x="-211377" y="8548370"/>
            <a:ext cx="1457911" cy="1950007"/>
          </a:xfrm>
          <a:prstGeom prst="rect">
            <a:avLst/>
          </a:prstGeom>
          <a:solidFill>
            <a:srgbClr val="FDFDFD"/>
          </a:solidFill>
        </p:spPr>
      </p:sp>
      <p:sp>
        <p:nvSpPr>
          <p:cNvPr id="10" name="AutoShape 10"/>
          <p:cNvSpPr/>
          <p:nvPr/>
        </p:nvSpPr>
        <p:spPr>
          <a:xfrm>
            <a:off x="-954368" y="9582038"/>
            <a:ext cx="10869754" cy="125413"/>
          </a:xfrm>
          <a:prstGeom prst="rect">
            <a:avLst/>
          </a:prstGeom>
          <a:solidFill>
            <a:srgbClr val="04383F"/>
          </a:solidFill>
        </p:spPr>
      </p:sp>
      <p:grpSp>
        <p:nvGrpSpPr>
          <p:cNvPr id="11" name="Group 11"/>
          <p:cNvGrpSpPr/>
          <p:nvPr/>
        </p:nvGrpSpPr>
        <p:grpSpPr>
          <a:xfrm rot="-6582049">
            <a:off x="16874388" y="8718296"/>
            <a:ext cx="1075468" cy="107546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 rot="-6582049">
            <a:off x="16692811" y="8654176"/>
            <a:ext cx="677655" cy="677655"/>
            <a:chOff x="-2540" y="-2540"/>
            <a:chExt cx="6355080" cy="6355080"/>
          </a:xfrm>
        </p:grpSpPr>
        <p:sp>
          <p:nvSpPr>
            <p:cNvPr id="14" name="Freeform 14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15" name="Group 15"/>
          <p:cNvGrpSpPr/>
          <p:nvPr/>
        </p:nvGrpSpPr>
        <p:grpSpPr>
          <a:xfrm rot="3994440">
            <a:off x="390590" y="448080"/>
            <a:ext cx="1075468" cy="1075468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id="17" name="Group 17"/>
          <p:cNvGrpSpPr>
            <a:grpSpLocks noChangeAspect="1"/>
          </p:cNvGrpSpPr>
          <p:nvPr/>
        </p:nvGrpSpPr>
        <p:grpSpPr>
          <a:xfrm rot="3994440">
            <a:off x="965660" y="363279"/>
            <a:ext cx="677655" cy="677655"/>
            <a:chOff x="-2540" y="-2540"/>
            <a:chExt cx="6355080" cy="6355080"/>
          </a:xfrm>
        </p:grpSpPr>
        <p:sp>
          <p:nvSpPr>
            <p:cNvPr id="18" name="Freeform 18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19" name="Group 11">
            <a:extLst>
              <a:ext uri="{FF2B5EF4-FFF2-40B4-BE49-F238E27FC236}">
                <a16:creationId xmlns:a16="http://schemas.microsoft.com/office/drawing/2014/main" id="{D5E331C1-F8C9-4623-B208-9375BAB42C7C}"/>
              </a:ext>
            </a:extLst>
          </p:cNvPr>
          <p:cNvGrpSpPr/>
          <p:nvPr/>
        </p:nvGrpSpPr>
        <p:grpSpPr>
          <a:xfrm>
            <a:off x="-2590800" y="389657"/>
            <a:ext cx="10869754" cy="1587934"/>
            <a:chOff x="383881" y="1106519"/>
            <a:chExt cx="14493006" cy="2117245"/>
          </a:xfrm>
        </p:grpSpPr>
        <p:sp>
          <p:nvSpPr>
            <p:cNvPr id="20" name="TextBox 12">
              <a:extLst>
                <a:ext uri="{FF2B5EF4-FFF2-40B4-BE49-F238E27FC236}">
                  <a16:creationId xmlns:a16="http://schemas.microsoft.com/office/drawing/2014/main" id="{2808D9E2-8D8A-4F35-913C-E25AA825F5AA}"/>
                </a:ext>
              </a:extLst>
            </p:cNvPr>
            <p:cNvSpPr txBox="1"/>
            <p:nvPr/>
          </p:nvSpPr>
          <p:spPr>
            <a:xfrm>
              <a:off x="6633529" y="1106519"/>
              <a:ext cx="8016344" cy="1589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10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5500" b="0" i="0" u="none" strike="noStrike" kern="1200" cap="none" spc="825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程式碼說明</a:t>
              </a:r>
              <a:endParaRPr kumimoji="0" lang="en-US" sz="5500" b="0" i="0" u="none" strike="noStrike" kern="1200" cap="none" spc="825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21" name="AutoShape 13">
              <a:extLst>
                <a:ext uri="{FF2B5EF4-FFF2-40B4-BE49-F238E27FC236}">
                  <a16:creationId xmlns:a16="http://schemas.microsoft.com/office/drawing/2014/main" id="{95A025B6-5C22-4A1A-8DF5-E0787A1FFCAA}"/>
                </a:ext>
              </a:extLst>
            </p:cNvPr>
            <p:cNvSpPr/>
            <p:nvPr/>
          </p:nvSpPr>
          <p:spPr>
            <a:xfrm>
              <a:off x="383881" y="3056547"/>
              <a:ext cx="14493006" cy="167217"/>
            </a:xfrm>
            <a:prstGeom prst="rect">
              <a:avLst/>
            </a:prstGeom>
            <a:solidFill>
              <a:srgbClr val="FDFDFD"/>
            </a:solidFill>
          </p:spPr>
        </p:sp>
      </p:grpSp>
      <p:pic>
        <p:nvPicPr>
          <p:cNvPr id="23" name="圖片 22">
            <a:extLst>
              <a:ext uri="{FF2B5EF4-FFF2-40B4-BE49-F238E27FC236}">
                <a16:creationId xmlns:a16="http://schemas.microsoft.com/office/drawing/2014/main" id="{0853932D-3CE4-480A-9719-B9818CFB0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241" y="2384256"/>
            <a:ext cx="8697534" cy="6827732"/>
          </a:xfrm>
          <a:prstGeom prst="rect">
            <a:avLst/>
          </a:prstGeom>
        </p:spPr>
      </p:pic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E1741F46-DEE2-4B30-A383-77C4F8E78CEB}"/>
              </a:ext>
            </a:extLst>
          </p:cNvPr>
          <p:cNvSpPr/>
          <p:nvPr/>
        </p:nvSpPr>
        <p:spPr>
          <a:xfrm>
            <a:off x="1664241" y="4071938"/>
            <a:ext cx="8697534" cy="13122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38CFF8C1-0397-4456-87A7-7E928A08120F}"/>
              </a:ext>
            </a:extLst>
          </p:cNvPr>
          <p:cNvSpPr txBox="1"/>
          <p:nvPr/>
        </p:nvSpPr>
        <p:spPr>
          <a:xfrm>
            <a:off x="11092823" y="3056588"/>
            <a:ext cx="6128378" cy="1938992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TW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以</a:t>
            </a:r>
            <a:r>
              <a:rPr kumimoji="0" lang="en-US" altLang="zh-TW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『</a:t>
            </a:r>
            <a:r>
              <a:rPr kumimoji="0" lang="zh-TW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中長紅</a:t>
            </a:r>
            <a:r>
              <a:rPr kumimoji="0" lang="en-US" altLang="zh-TW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』</a:t>
            </a:r>
            <a:r>
              <a:rPr kumimoji="0" lang="zh-TW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的姿態突破整理</a:t>
            </a:r>
            <a:r>
              <a:rPr kumimoji="0" lang="en-US" altLang="zh-TW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zh-TW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若當天收盤價大於開盤價</a:t>
            </a:r>
            <a:r>
              <a:rPr kumimoji="0" lang="en-US" altLang="zh-TW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1%</a:t>
            </a:r>
            <a:r>
              <a:rPr kumimoji="0" lang="zh-TW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以上，則進行下一條件，否則該日不進場。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7A846E1-9D01-420D-B896-E03B2513BEE7}"/>
              </a:ext>
            </a:extLst>
          </p:cNvPr>
          <p:cNvSpPr txBox="1"/>
          <p:nvPr/>
        </p:nvSpPr>
        <p:spPr>
          <a:xfrm>
            <a:off x="10896600" y="6105711"/>
            <a:ext cx="6699579" cy="1938992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2.</a:t>
            </a:r>
            <a:r>
              <a:rPr kumimoji="0" lang="zh-TW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突破時帶著比先前多出不少成交量</a:t>
            </a:r>
            <a:r>
              <a:rPr kumimoji="0" lang="en-US" altLang="zh-TW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若當天成交量比前一天多出</a:t>
            </a:r>
            <a:r>
              <a:rPr kumimoji="0" lang="en-US" altLang="zh-TW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20%</a:t>
            </a:r>
            <a:r>
              <a:rPr kumimoji="0" lang="zh-TW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以上，則進行下一條 件，否則該日不進場。</a:t>
            </a:r>
          </a:p>
        </p:txBody>
      </p:sp>
    </p:spTree>
    <p:extLst>
      <p:ext uri="{BB962C8B-B14F-4D97-AF65-F5344CB8AC3E}">
        <p14:creationId xmlns:p14="http://schemas.microsoft.com/office/powerpoint/2010/main" val="379564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8F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17121639" y="-174768"/>
            <a:ext cx="1352222" cy="1879548"/>
          </a:xfrm>
          <a:prstGeom prst="rect">
            <a:avLst/>
          </a:prstGeom>
          <a:solidFill>
            <a:srgbClr val="FDFDFD"/>
          </a:solidFill>
        </p:spPr>
      </p:sp>
      <p:sp>
        <p:nvSpPr>
          <p:cNvPr id="7" name="AutoShape 7"/>
          <p:cNvSpPr/>
          <p:nvPr/>
        </p:nvSpPr>
        <p:spPr>
          <a:xfrm>
            <a:off x="8417722" y="604079"/>
            <a:ext cx="10869754" cy="125413"/>
          </a:xfrm>
          <a:prstGeom prst="rect">
            <a:avLst/>
          </a:prstGeom>
          <a:solidFill>
            <a:srgbClr val="04383F"/>
          </a:solidFill>
        </p:spPr>
      </p:sp>
      <p:sp>
        <p:nvSpPr>
          <p:cNvPr id="8" name="AutoShape 8"/>
          <p:cNvSpPr/>
          <p:nvPr/>
        </p:nvSpPr>
        <p:spPr>
          <a:xfrm>
            <a:off x="-211377" y="8548370"/>
            <a:ext cx="1457911" cy="1950007"/>
          </a:xfrm>
          <a:prstGeom prst="rect">
            <a:avLst/>
          </a:prstGeom>
          <a:solidFill>
            <a:srgbClr val="FDFDFD"/>
          </a:solidFill>
        </p:spPr>
      </p:sp>
      <p:sp>
        <p:nvSpPr>
          <p:cNvPr id="10" name="AutoShape 10"/>
          <p:cNvSpPr/>
          <p:nvPr/>
        </p:nvSpPr>
        <p:spPr>
          <a:xfrm>
            <a:off x="-954368" y="9582038"/>
            <a:ext cx="10869754" cy="125413"/>
          </a:xfrm>
          <a:prstGeom prst="rect">
            <a:avLst/>
          </a:prstGeom>
          <a:solidFill>
            <a:srgbClr val="04383F"/>
          </a:solidFill>
        </p:spPr>
      </p:sp>
      <p:grpSp>
        <p:nvGrpSpPr>
          <p:cNvPr id="11" name="Group 11"/>
          <p:cNvGrpSpPr/>
          <p:nvPr/>
        </p:nvGrpSpPr>
        <p:grpSpPr>
          <a:xfrm rot="-6582049">
            <a:off x="16874388" y="8718296"/>
            <a:ext cx="1075468" cy="107546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 rot="-6582049">
            <a:off x="16692811" y="8654176"/>
            <a:ext cx="677655" cy="677655"/>
            <a:chOff x="-2540" y="-2540"/>
            <a:chExt cx="6355080" cy="6355080"/>
          </a:xfrm>
        </p:grpSpPr>
        <p:sp>
          <p:nvSpPr>
            <p:cNvPr id="14" name="Freeform 14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15" name="Group 15"/>
          <p:cNvGrpSpPr/>
          <p:nvPr/>
        </p:nvGrpSpPr>
        <p:grpSpPr>
          <a:xfrm rot="3994440">
            <a:off x="390590" y="448080"/>
            <a:ext cx="1075468" cy="1075468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id="17" name="Group 17"/>
          <p:cNvGrpSpPr>
            <a:grpSpLocks noChangeAspect="1"/>
          </p:cNvGrpSpPr>
          <p:nvPr/>
        </p:nvGrpSpPr>
        <p:grpSpPr>
          <a:xfrm rot="3994440">
            <a:off x="965660" y="363279"/>
            <a:ext cx="677655" cy="677655"/>
            <a:chOff x="-2540" y="-2540"/>
            <a:chExt cx="6355080" cy="6355080"/>
          </a:xfrm>
        </p:grpSpPr>
        <p:sp>
          <p:nvSpPr>
            <p:cNvPr id="18" name="Freeform 18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19" name="Group 11">
            <a:extLst>
              <a:ext uri="{FF2B5EF4-FFF2-40B4-BE49-F238E27FC236}">
                <a16:creationId xmlns:a16="http://schemas.microsoft.com/office/drawing/2014/main" id="{D5E331C1-F8C9-4623-B208-9375BAB42C7C}"/>
              </a:ext>
            </a:extLst>
          </p:cNvPr>
          <p:cNvGrpSpPr/>
          <p:nvPr/>
        </p:nvGrpSpPr>
        <p:grpSpPr>
          <a:xfrm>
            <a:off x="-2590800" y="389657"/>
            <a:ext cx="10869754" cy="1587934"/>
            <a:chOff x="383881" y="1106519"/>
            <a:chExt cx="14493006" cy="2117245"/>
          </a:xfrm>
        </p:grpSpPr>
        <p:sp>
          <p:nvSpPr>
            <p:cNvPr id="20" name="TextBox 12">
              <a:extLst>
                <a:ext uri="{FF2B5EF4-FFF2-40B4-BE49-F238E27FC236}">
                  <a16:creationId xmlns:a16="http://schemas.microsoft.com/office/drawing/2014/main" id="{2808D9E2-8D8A-4F35-913C-E25AA825F5AA}"/>
                </a:ext>
              </a:extLst>
            </p:cNvPr>
            <p:cNvSpPr txBox="1"/>
            <p:nvPr/>
          </p:nvSpPr>
          <p:spPr>
            <a:xfrm>
              <a:off x="6633529" y="1106519"/>
              <a:ext cx="8016344" cy="1589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10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5500" b="0" i="0" u="none" strike="noStrike" kern="1200" cap="none" spc="825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程式碼說明</a:t>
              </a:r>
              <a:endParaRPr kumimoji="0" lang="en-US" sz="5500" b="0" i="0" u="none" strike="noStrike" kern="1200" cap="none" spc="825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21" name="AutoShape 13">
              <a:extLst>
                <a:ext uri="{FF2B5EF4-FFF2-40B4-BE49-F238E27FC236}">
                  <a16:creationId xmlns:a16="http://schemas.microsoft.com/office/drawing/2014/main" id="{95A025B6-5C22-4A1A-8DF5-E0787A1FFCAA}"/>
                </a:ext>
              </a:extLst>
            </p:cNvPr>
            <p:cNvSpPr/>
            <p:nvPr/>
          </p:nvSpPr>
          <p:spPr>
            <a:xfrm>
              <a:off x="383881" y="3056547"/>
              <a:ext cx="14493006" cy="167217"/>
            </a:xfrm>
            <a:prstGeom prst="rect">
              <a:avLst/>
            </a:prstGeom>
            <a:solidFill>
              <a:srgbClr val="FDFDFD"/>
            </a:solidFill>
          </p:spPr>
        </p:sp>
      </p:grpSp>
      <p:pic>
        <p:nvPicPr>
          <p:cNvPr id="23" name="圖片 22">
            <a:extLst>
              <a:ext uri="{FF2B5EF4-FFF2-40B4-BE49-F238E27FC236}">
                <a16:creationId xmlns:a16="http://schemas.microsoft.com/office/drawing/2014/main" id="{0853932D-3CE4-480A-9719-B9818CFB0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529" y="2365949"/>
            <a:ext cx="8697534" cy="6827732"/>
          </a:xfrm>
          <a:prstGeom prst="rect">
            <a:avLst/>
          </a:prstGeom>
        </p:spPr>
      </p:pic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E1741F46-DEE2-4B30-A383-77C4F8E78CEB}"/>
              </a:ext>
            </a:extLst>
          </p:cNvPr>
          <p:cNvSpPr/>
          <p:nvPr/>
        </p:nvSpPr>
        <p:spPr>
          <a:xfrm>
            <a:off x="1678529" y="5372100"/>
            <a:ext cx="8697534" cy="21335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38CFF8C1-0397-4456-87A7-7E928A08120F}"/>
              </a:ext>
            </a:extLst>
          </p:cNvPr>
          <p:cNvSpPr txBox="1"/>
          <p:nvPr/>
        </p:nvSpPr>
        <p:spPr>
          <a:xfrm>
            <a:off x="10808058" y="2555944"/>
            <a:ext cx="6503072" cy="5632311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超過</a:t>
            </a:r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個交易日股價橫向整理</a:t>
            </a:r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342900" indent="-342900">
              <a:buAutoNum type="arabicPeriod"/>
            </a:pPr>
            <a:endParaRPr lang="en-US" altLang="zh-TW"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將</a:t>
            </a:r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天交易日的最低、最高、收盤價分別加入</a:t>
            </a:r>
            <a:r>
              <a:rPr lang="en-US" altLang="zh-TW" sz="3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minp</a:t>
            </a:r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[]</a:t>
            </a: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maxp</a:t>
            </a:r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[]</a:t>
            </a: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closep</a:t>
            </a:r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[]</a:t>
            </a: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取出</a:t>
            </a:r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天來的最高價、最低價及平均收盤價。</a:t>
            </a:r>
            <a:endParaRPr lang="en-US" altLang="zh-TW"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天最高價大於</a:t>
            </a:r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11MA</a:t>
            </a: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不足</a:t>
            </a:r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2%</a:t>
            </a: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；且</a:t>
            </a:r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天最低價低於</a:t>
            </a:r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11MA</a:t>
            </a: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不足</a:t>
            </a:r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-2%</a:t>
            </a: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，則檢視下一條件；否則該日不進場。</a:t>
            </a:r>
            <a:endParaRPr lang="en-US" altLang="zh-TW"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1274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8F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17121639" y="-174768"/>
            <a:ext cx="1352222" cy="1879548"/>
          </a:xfrm>
          <a:prstGeom prst="rect">
            <a:avLst/>
          </a:prstGeom>
          <a:solidFill>
            <a:srgbClr val="FDFDFD"/>
          </a:solidFill>
        </p:spPr>
      </p:sp>
      <p:sp>
        <p:nvSpPr>
          <p:cNvPr id="7" name="AutoShape 7"/>
          <p:cNvSpPr/>
          <p:nvPr/>
        </p:nvSpPr>
        <p:spPr>
          <a:xfrm>
            <a:off x="8417722" y="604079"/>
            <a:ext cx="10869754" cy="125413"/>
          </a:xfrm>
          <a:prstGeom prst="rect">
            <a:avLst/>
          </a:prstGeom>
          <a:solidFill>
            <a:srgbClr val="04383F"/>
          </a:solidFill>
        </p:spPr>
      </p:sp>
      <p:sp>
        <p:nvSpPr>
          <p:cNvPr id="8" name="AutoShape 8"/>
          <p:cNvSpPr/>
          <p:nvPr/>
        </p:nvSpPr>
        <p:spPr>
          <a:xfrm>
            <a:off x="-211377" y="8548370"/>
            <a:ext cx="1457911" cy="1950007"/>
          </a:xfrm>
          <a:prstGeom prst="rect">
            <a:avLst/>
          </a:prstGeom>
          <a:solidFill>
            <a:srgbClr val="FDFDFD"/>
          </a:solidFill>
        </p:spPr>
      </p:sp>
      <p:sp>
        <p:nvSpPr>
          <p:cNvPr id="10" name="AutoShape 10"/>
          <p:cNvSpPr/>
          <p:nvPr/>
        </p:nvSpPr>
        <p:spPr>
          <a:xfrm>
            <a:off x="-954368" y="9582038"/>
            <a:ext cx="10869754" cy="125413"/>
          </a:xfrm>
          <a:prstGeom prst="rect">
            <a:avLst/>
          </a:prstGeom>
          <a:solidFill>
            <a:srgbClr val="04383F"/>
          </a:solidFill>
        </p:spPr>
      </p:sp>
      <p:grpSp>
        <p:nvGrpSpPr>
          <p:cNvPr id="11" name="Group 11"/>
          <p:cNvGrpSpPr/>
          <p:nvPr/>
        </p:nvGrpSpPr>
        <p:grpSpPr>
          <a:xfrm rot="-6582049">
            <a:off x="16874388" y="8718296"/>
            <a:ext cx="1075468" cy="107546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 rot="-6582049">
            <a:off x="16692811" y="8654176"/>
            <a:ext cx="677655" cy="677655"/>
            <a:chOff x="-2540" y="-2540"/>
            <a:chExt cx="6355080" cy="6355080"/>
          </a:xfrm>
        </p:grpSpPr>
        <p:sp>
          <p:nvSpPr>
            <p:cNvPr id="14" name="Freeform 14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15" name="Group 15"/>
          <p:cNvGrpSpPr/>
          <p:nvPr/>
        </p:nvGrpSpPr>
        <p:grpSpPr>
          <a:xfrm rot="3994440">
            <a:off x="390590" y="448080"/>
            <a:ext cx="1075468" cy="1075468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id="17" name="Group 17"/>
          <p:cNvGrpSpPr>
            <a:grpSpLocks noChangeAspect="1"/>
          </p:cNvGrpSpPr>
          <p:nvPr/>
        </p:nvGrpSpPr>
        <p:grpSpPr>
          <a:xfrm rot="3994440">
            <a:off x="965660" y="363279"/>
            <a:ext cx="677655" cy="677655"/>
            <a:chOff x="-2540" y="-2540"/>
            <a:chExt cx="6355080" cy="6355080"/>
          </a:xfrm>
        </p:grpSpPr>
        <p:sp>
          <p:nvSpPr>
            <p:cNvPr id="18" name="Freeform 18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19" name="Group 11">
            <a:extLst>
              <a:ext uri="{FF2B5EF4-FFF2-40B4-BE49-F238E27FC236}">
                <a16:creationId xmlns:a16="http://schemas.microsoft.com/office/drawing/2014/main" id="{D5E331C1-F8C9-4623-B208-9375BAB42C7C}"/>
              </a:ext>
            </a:extLst>
          </p:cNvPr>
          <p:cNvGrpSpPr/>
          <p:nvPr/>
        </p:nvGrpSpPr>
        <p:grpSpPr>
          <a:xfrm>
            <a:off x="-2590800" y="389657"/>
            <a:ext cx="10869754" cy="1587934"/>
            <a:chOff x="383881" y="1106519"/>
            <a:chExt cx="14493006" cy="2117245"/>
          </a:xfrm>
        </p:grpSpPr>
        <p:sp>
          <p:nvSpPr>
            <p:cNvPr id="20" name="TextBox 12">
              <a:extLst>
                <a:ext uri="{FF2B5EF4-FFF2-40B4-BE49-F238E27FC236}">
                  <a16:creationId xmlns:a16="http://schemas.microsoft.com/office/drawing/2014/main" id="{2808D9E2-8D8A-4F35-913C-E25AA825F5AA}"/>
                </a:ext>
              </a:extLst>
            </p:cNvPr>
            <p:cNvSpPr txBox="1"/>
            <p:nvPr/>
          </p:nvSpPr>
          <p:spPr>
            <a:xfrm>
              <a:off x="6633529" y="1106519"/>
              <a:ext cx="8016344" cy="1589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10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5500" b="0" i="0" u="none" strike="noStrike" kern="1200" cap="none" spc="825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程式碼說明</a:t>
              </a:r>
              <a:endParaRPr kumimoji="0" lang="en-US" sz="5500" b="0" i="0" u="none" strike="noStrike" kern="1200" cap="none" spc="825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21" name="AutoShape 13">
              <a:extLst>
                <a:ext uri="{FF2B5EF4-FFF2-40B4-BE49-F238E27FC236}">
                  <a16:creationId xmlns:a16="http://schemas.microsoft.com/office/drawing/2014/main" id="{95A025B6-5C22-4A1A-8DF5-E0787A1FFCAA}"/>
                </a:ext>
              </a:extLst>
            </p:cNvPr>
            <p:cNvSpPr/>
            <p:nvPr/>
          </p:nvSpPr>
          <p:spPr>
            <a:xfrm>
              <a:off x="383881" y="3056547"/>
              <a:ext cx="14493006" cy="167217"/>
            </a:xfrm>
            <a:prstGeom prst="rect">
              <a:avLst/>
            </a:prstGeom>
            <a:solidFill>
              <a:srgbClr val="FDFDFD"/>
            </a:solidFill>
          </p:spPr>
        </p:sp>
      </p:grpSp>
      <p:pic>
        <p:nvPicPr>
          <p:cNvPr id="23" name="圖片 22">
            <a:extLst>
              <a:ext uri="{FF2B5EF4-FFF2-40B4-BE49-F238E27FC236}">
                <a16:creationId xmlns:a16="http://schemas.microsoft.com/office/drawing/2014/main" id="{0853932D-3CE4-480A-9719-B9818CFB0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529" y="2365949"/>
            <a:ext cx="8697534" cy="6827732"/>
          </a:xfrm>
          <a:prstGeom prst="rect">
            <a:avLst/>
          </a:prstGeom>
        </p:spPr>
      </p:pic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E1741F46-DEE2-4B30-A383-77C4F8E78CEB}"/>
              </a:ext>
            </a:extLst>
          </p:cNvPr>
          <p:cNvSpPr/>
          <p:nvPr/>
        </p:nvSpPr>
        <p:spPr>
          <a:xfrm>
            <a:off x="1688054" y="7505700"/>
            <a:ext cx="8697534" cy="16807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38CFF8C1-0397-4456-87A7-7E928A08120F}"/>
              </a:ext>
            </a:extLst>
          </p:cNvPr>
          <p:cNvSpPr txBox="1"/>
          <p:nvPr/>
        </p:nvSpPr>
        <p:spPr>
          <a:xfrm>
            <a:off x="10909050" y="3198776"/>
            <a:ext cx="6503072" cy="1938992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4.</a:t>
            </a:r>
            <a:r>
              <a:rPr kumimoji="0" lang="zh-TW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以中長紅的姿態</a:t>
            </a:r>
            <a:r>
              <a:rPr kumimoji="0" lang="en-US" altLang="zh-TW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『</a:t>
            </a:r>
            <a:r>
              <a:rPr kumimoji="0" lang="zh-TW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突破</a:t>
            </a:r>
            <a:r>
              <a:rPr kumimoji="0" lang="en-US" altLang="zh-TW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』</a:t>
            </a:r>
            <a:r>
              <a:rPr kumimoji="0" lang="zh-TW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整理</a:t>
            </a:r>
            <a:r>
              <a:rPr kumimoji="0" lang="en-US" altLang="zh-TW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3000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若當天的開盤價小於前一日的最高價，則中止迴圈，否則繼續。</a:t>
            </a:r>
            <a:endParaRPr kumimoji="0" lang="en-US" altLang="zh-TW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08A711F-E4B1-4717-B640-429585BD21F5}"/>
              </a:ext>
            </a:extLst>
          </p:cNvPr>
          <p:cNvSpPr txBox="1"/>
          <p:nvPr/>
        </p:nvSpPr>
        <p:spPr>
          <a:xfrm>
            <a:off x="10961783" y="6286500"/>
            <a:ext cx="6503072" cy="1938992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sz="3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在整理期間成交量明顯萎縮</a:t>
            </a:r>
            <a:r>
              <a:rPr kumimoji="0" lang="en-US" altLang="zh-TW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3000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若當天的成交量為前一天的</a:t>
            </a:r>
            <a:r>
              <a:rPr kumimoji="0" lang="en-US" altLang="zh-TW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80%</a:t>
            </a:r>
            <a:r>
              <a:rPr kumimoji="0" lang="zh-TW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以上，</a:t>
            </a:r>
            <a:endParaRPr kumimoji="0" lang="en-US" altLang="zh-TW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則中止迴圈，否則繼續。</a:t>
            </a:r>
            <a:endParaRPr kumimoji="0" lang="en-US" altLang="zh-TW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9344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8F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17121639" y="-174768"/>
            <a:ext cx="1352222" cy="1879548"/>
          </a:xfrm>
          <a:prstGeom prst="rect">
            <a:avLst/>
          </a:prstGeom>
          <a:solidFill>
            <a:srgbClr val="FDFDFD"/>
          </a:solidFill>
        </p:spPr>
      </p:sp>
      <p:sp>
        <p:nvSpPr>
          <p:cNvPr id="7" name="AutoShape 7"/>
          <p:cNvSpPr/>
          <p:nvPr/>
        </p:nvSpPr>
        <p:spPr>
          <a:xfrm>
            <a:off x="8417722" y="604079"/>
            <a:ext cx="10869754" cy="125413"/>
          </a:xfrm>
          <a:prstGeom prst="rect">
            <a:avLst/>
          </a:prstGeom>
          <a:solidFill>
            <a:srgbClr val="04383F"/>
          </a:solidFill>
        </p:spPr>
      </p:sp>
      <p:sp>
        <p:nvSpPr>
          <p:cNvPr id="8" name="AutoShape 8"/>
          <p:cNvSpPr/>
          <p:nvPr/>
        </p:nvSpPr>
        <p:spPr>
          <a:xfrm>
            <a:off x="-211377" y="8548370"/>
            <a:ext cx="1457911" cy="1950007"/>
          </a:xfrm>
          <a:prstGeom prst="rect">
            <a:avLst/>
          </a:prstGeom>
          <a:solidFill>
            <a:srgbClr val="FDFDFD"/>
          </a:solidFill>
        </p:spPr>
      </p:sp>
      <p:sp>
        <p:nvSpPr>
          <p:cNvPr id="10" name="AutoShape 10"/>
          <p:cNvSpPr/>
          <p:nvPr/>
        </p:nvSpPr>
        <p:spPr>
          <a:xfrm>
            <a:off x="-954368" y="9582038"/>
            <a:ext cx="10869754" cy="125413"/>
          </a:xfrm>
          <a:prstGeom prst="rect">
            <a:avLst/>
          </a:prstGeom>
          <a:solidFill>
            <a:srgbClr val="04383F"/>
          </a:solidFill>
        </p:spPr>
      </p:sp>
      <p:grpSp>
        <p:nvGrpSpPr>
          <p:cNvPr id="11" name="Group 11"/>
          <p:cNvGrpSpPr/>
          <p:nvPr/>
        </p:nvGrpSpPr>
        <p:grpSpPr>
          <a:xfrm rot="-6582049">
            <a:off x="16874388" y="8718296"/>
            <a:ext cx="1075468" cy="107546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 rot="-6582049">
            <a:off x="16692811" y="8654176"/>
            <a:ext cx="677655" cy="677655"/>
            <a:chOff x="-2540" y="-2540"/>
            <a:chExt cx="6355080" cy="6355080"/>
          </a:xfrm>
        </p:grpSpPr>
        <p:sp>
          <p:nvSpPr>
            <p:cNvPr id="14" name="Freeform 14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15" name="Group 15"/>
          <p:cNvGrpSpPr/>
          <p:nvPr/>
        </p:nvGrpSpPr>
        <p:grpSpPr>
          <a:xfrm rot="3994440">
            <a:off x="390590" y="448080"/>
            <a:ext cx="1075468" cy="1075468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id="17" name="Group 17"/>
          <p:cNvGrpSpPr>
            <a:grpSpLocks noChangeAspect="1"/>
          </p:cNvGrpSpPr>
          <p:nvPr/>
        </p:nvGrpSpPr>
        <p:grpSpPr>
          <a:xfrm rot="3994440">
            <a:off x="965660" y="363279"/>
            <a:ext cx="677655" cy="677655"/>
            <a:chOff x="-2540" y="-2540"/>
            <a:chExt cx="6355080" cy="6355080"/>
          </a:xfrm>
        </p:grpSpPr>
        <p:sp>
          <p:nvSpPr>
            <p:cNvPr id="18" name="Freeform 18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19" name="Group 11">
            <a:extLst>
              <a:ext uri="{FF2B5EF4-FFF2-40B4-BE49-F238E27FC236}">
                <a16:creationId xmlns:a16="http://schemas.microsoft.com/office/drawing/2014/main" id="{D5E331C1-F8C9-4623-B208-9375BAB42C7C}"/>
              </a:ext>
            </a:extLst>
          </p:cNvPr>
          <p:cNvGrpSpPr/>
          <p:nvPr/>
        </p:nvGrpSpPr>
        <p:grpSpPr>
          <a:xfrm>
            <a:off x="-2590800" y="389657"/>
            <a:ext cx="10869754" cy="1587934"/>
            <a:chOff x="383881" y="1106519"/>
            <a:chExt cx="14493006" cy="2117245"/>
          </a:xfrm>
        </p:grpSpPr>
        <p:sp>
          <p:nvSpPr>
            <p:cNvPr id="20" name="TextBox 12">
              <a:extLst>
                <a:ext uri="{FF2B5EF4-FFF2-40B4-BE49-F238E27FC236}">
                  <a16:creationId xmlns:a16="http://schemas.microsoft.com/office/drawing/2014/main" id="{2808D9E2-8D8A-4F35-913C-E25AA825F5AA}"/>
                </a:ext>
              </a:extLst>
            </p:cNvPr>
            <p:cNvSpPr txBox="1"/>
            <p:nvPr/>
          </p:nvSpPr>
          <p:spPr>
            <a:xfrm>
              <a:off x="6633529" y="1106519"/>
              <a:ext cx="8016344" cy="1589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10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5500" b="0" i="0" u="none" strike="noStrike" kern="1200" cap="none" spc="825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程式碼說明</a:t>
              </a:r>
              <a:endParaRPr kumimoji="0" lang="en-US" sz="5500" b="0" i="0" u="none" strike="noStrike" kern="1200" cap="none" spc="825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21" name="AutoShape 13">
              <a:extLst>
                <a:ext uri="{FF2B5EF4-FFF2-40B4-BE49-F238E27FC236}">
                  <a16:creationId xmlns:a16="http://schemas.microsoft.com/office/drawing/2014/main" id="{95A025B6-5C22-4A1A-8DF5-E0787A1FFCAA}"/>
                </a:ext>
              </a:extLst>
            </p:cNvPr>
            <p:cNvSpPr/>
            <p:nvPr/>
          </p:nvSpPr>
          <p:spPr>
            <a:xfrm>
              <a:off x="383881" y="3056547"/>
              <a:ext cx="14493006" cy="167217"/>
            </a:xfrm>
            <a:prstGeom prst="rect">
              <a:avLst/>
            </a:prstGeom>
            <a:solidFill>
              <a:srgbClr val="FDFDFD"/>
            </a:solidFill>
          </p:spPr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D412ABE3-1F13-4555-B5CB-A091D0624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2267387"/>
            <a:ext cx="10088806" cy="6129744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CA92AC2D-D6FC-4745-AD6D-E531F0662403}"/>
              </a:ext>
            </a:extLst>
          </p:cNvPr>
          <p:cNvSpPr txBox="1"/>
          <p:nvPr/>
        </p:nvSpPr>
        <p:spPr>
          <a:xfrm>
            <a:off x="11175327" y="4393866"/>
            <a:ext cx="6503072" cy="2400657"/>
          </a:xfrm>
          <a:prstGeom prst="rect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停利</a:t>
            </a:r>
            <a:r>
              <a:rPr lang="zh-TW" altLang="en-US" sz="3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r>
              <a:rPr lang="en-US" altLang="zh-TW" sz="3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若當天收盤價格大於買入價格</a:t>
            </a:r>
            <a:r>
              <a:rPr kumimoji="0" lang="en-US" altLang="zh-TW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13%</a:t>
            </a:r>
            <a:r>
              <a:rPr kumimoji="0" lang="zh-TW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以上，則平倉，且將損益寫入</a:t>
            </a:r>
            <a:r>
              <a:rPr kumimoji="0" lang="en-US" altLang="zh-TW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.csv</a:t>
            </a:r>
            <a:r>
              <a:rPr kumimoji="0" lang="zh-TW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；否則繼續持有。</a:t>
            </a:r>
            <a:endParaRPr kumimoji="0" lang="en-US" altLang="zh-TW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20494AE3-D117-410F-B54B-65BBD207AFD0}"/>
              </a:ext>
            </a:extLst>
          </p:cNvPr>
          <p:cNvSpPr/>
          <p:nvPr/>
        </p:nvSpPr>
        <p:spPr>
          <a:xfrm>
            <a:off x="609602" y="5954713"/>
            <a:ext cx="10088806" cy="24801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3438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8F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17121639" y="-174768"/>
            <a:ext cx="1352222" cy="1879548"/>
          </a:xfrm>
          <a:prstGeom prst="rect">
            <a:avLst/>
          </a:prstGeom>
          <a:solidFill>
            <a:srgbClr val="FDFDFD"/>
          </a:solidFill>
        </p:spPr>
      </p:sp>
      <p:sp>
        <p:nvSpPr>
          <p:cNvPr id="7" name="AutoShape 7"/>
          <p:cNvSpPr/>
          <p:nvPr/>
        </p:nvSpPr>
        <p:spPr>
          <a:xfrm>
            <a:off x="8417722" y="604079"/>
            <a:ext cx="10869754" cy="125413"/>
          </a:xfrm>
          <a:prstGeom prst="rect">
            <a:avLst/>
          </a:prstGeom>
          <a:solidFill>
            <a:srgbClr val="04383F"/>
          </a:solidFill>
        </p:spPr>
      </p:sp>
      <p:sp>
        <p:nvSpPr>
          <p:cNvPr id="8" name="AutoShape 8"/>
          <p:cNvSpPr/>
          <p:nvPr/>
        </p:nvSpPr>
        <p:spPr>
          <a:xfrm>
            <a:off x="-211377" y="8548370"/>
            <a:ext cx="1457911" cy="1950007"/>
          </a:xfrm>
          <a:prstGeom prst="rect">
            <a:avLst/>
          </a:prstGeom>
          <a:solidFill>
            <a:srgbClr val="FDFDFD"/>
          </a:solidFill>
        </p:spPr>
      </p:sp>
      <p:sp>
        <p:nvSpPr>
          <p:cNvPr id="10" name="AutoShape 10"/>
          <p:cNvSpPr/>
          <p:nvPr/>
        </p:nvSpPr>
        <p:spPr>
          <a:xfrm>
            <a:off x="-954368" y="9582038"/>
            <a:ext cx="10869754" cy="125413"/>
          </a:xfrm>
          <a:prstGeom prst="rect">
            <a:avLst/>
          </a:prstGeom>
          <a:solidFill>
            <a:srgbClr val="04383F"/>
          </a:solidFill>
        </p:spPr>
      </p:sp>
      <p:grpSp>
        <p:nvGrpSpPr>
          <p:cNvPr id="11" name="Group 11"/>
          <p:cNvGrpSpPr/>
          <p:nvPr/>
        </p:nvGrpSpPr>
        <p:grpSpPr>
          <a:xfrm rot="-6582049">
            <a:off x="16874388" y="8718296"/>
            <a:ext cx="1075468" cy="107546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 rot="-6582049">
            <a:off x="16692811" y="8654176"/>
            <a:ext cx="677655" cy="677655"/>
            <a:chOff x="-2540" y="-2540"/>
            <a:chExt cx="6355080" cy="6355080"/>
          </a:xfrm>
        </p:grpSpPr>
        <p:sp>
          <p:nvSpPr>
            <p:cNvPr id="14" name="Freeform 14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15" name="Group 15"/>
          <p:cNvGrpSpPr/>
          <p:nvPr/>
        </p:nvGrpSpPr>
        <p:grpSpPr>
          <a:xfrm rot="3994440">
            <a:off x="390590" y="448080"/>
            <a:ext cx="1075468" cy="1075468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id="17" name="Group 17"/>
          <p:cNvGrpSpPr>
            <a:grpSpLocks noChangeAspect="1"/>
          </p:cNvGrpSpPr>
          <p:nvPr/>
        </p:nvGrpSpPr>
        <p:grpSpPr>
          <a:xfrm rot="3994440">
            <a:off x="965660" y="363279"/>
            <a:ext cx="677655" cy="677655"/>
            <a:chOff x="-2540" y="-2540"/>
            <a:chExt cx="6355080" cy="6355080"/>
          </a:xfrm>
        </p:grpSpPr>
        <p:sp>
          <p:nvSpPr>
            <p:cNvPr id="18" name="Freeform 18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19" name="Group 11">
            <a:extLst>
              <a:ext uri="{FF2B5EF4-FFF2-40B4-BE49-F238E27FC236}">
                <a16:creationId xmlns:a16="http://schemas.microsoft.com/office/drawing/2014/main" id="{D5E331C1-F8C9-4623-B208-9375BAB42C7C}"/>
              </a:ext>
            </a:extLst>
          </p:cNvPr>
          <p:cNvGrpSpPr/>
          <p:nvPr/>
        </p:nvGrpSpPr>
        <p:grpSpPr>
          <a:xfrm>
            <a:off x="-2590800" y="389657"/>
            <a:ext cx="10869754" cy="1587934"/>
            <a:chOff x="383881" y="1106519"/>
            <a:chExt cx="14493006" cy="2117245"/>
          </a:xfrm>
        </p:grpSpPr>
        <p:sp>
          <p:nvSpPr>
            <p:cNvPr id="20" name="TextBox 12">
              <a:extLst>
                <a:ext uri="{FF2B5EF4-FFF2-40B4-BE49-F238E27FC236}">
                  <a16:creationId xmlns:a16="http://schemas.microsoft.com/office/drawing/2014/main" id="{2808D9E2-8D8A-4F35-913C-E25AA825F5AA}"/>
                </a:ext>
              </a:extLst>
            </p:cNvPr>
            <p:cNvSpPr txBox="1"/>
            <p:nvPr/>
          </p:nvSpPr>
          <p:spPr>
            <a:xfrm>
              <a:off x="6633529" y="1106519"/>
              <a:ext cx="8016344" cy="1589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10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5500" b="0" i="0" u="none" strike="noStrike" kern="1200" cap="none" spc="825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程式碼說明</a:t>
              </a:r>
              <a:endParaRPr kumimoji="0" lang="en-US" sz="5500" b="0" i="0" u="none" strike="noStrike" kern="1200" cap="none" spc="825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21" name="AutoShape 13">
              <a:extLst>
                <a:ext uri="{FF2B5EF4-FFF2-40B4-BE49-F238E27FC236}">
                  <a16:creationId xmlns:a16="http://schemas.microsoft.com/office/drawing/2014/main" id="{95A025B6-5C22-4A1A-8DF5-E0787A1FFCAA}"/>
                </a:ext>
              </a:extLst>
            </p:cNvPr>
            <p:cNvSpPr/>
            <p:nvPr/>
          </p:nvSpPr>
          <p:spPr>
            <a:xfrm>
              <a:off x="383881" y="3056547"/>
              <a:ext cx="14493006" cy="167217"/>
            </a:xfrm>
            <a:prstGeom prst="rect">
              <a:avLst/>
            </a:prstGeom>
            <a:solidFill>
              <a:srgbClr val="FDFDFD"/>
            </a:solidFill>
          </p:spPr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D12E417-F717-487D-B253-4F5E9349F5A2}"/>
              </a:ext>
            </a:extLst>
          </p:cNvPr>
          <p:cNvSpPr txBox="1"/>
          <p:nvPr/>
        </p:nvSpPr>
        <p:spPr>
          <a:xfrm>
            <a:off x="11355851" y="4623744"/>
            <a:ext cx="6503072" cy="2400657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停損條件</a:t>
            </a:r>
            <a:r>
              <a:rPr kumimoji="0" lang="en-US" altLang="zh-TW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若當天收盤價格小於買入價格</a:t>
            </a:r>
            <a:r>
              <a:rPr kumimoji="0" lang="en-US" altLang="zh-TW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3%</a:t>
            </a:r>
            <a:r>
              <a:rPr kumimoji="0" lang="zh-TW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以上</a:t>
            </a:r>
            <a:endParaRPr kumimoji="0" lang="en-US" altLang="zh-TW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，則平倉</a:t>
            </a:r>
            <a:r>
              <a:rPr lang="zh-TW" altLang="en-US" sz="3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，且將損益寫入</a:t>
            </a:r>
            <a:r>
              <a:rPr lang="en-US" altLang="zh-TW" sz="3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.csv</a:t>
            </a:r>
            <a:r>
              <a:rPr kumimoji="0" lang="zh-TW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；否則繼續持有。</a:t>
            </a:r>
            <a:endParaRPr kumimoji="0" lang="en-US" altLang="zh-TW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412ABE3-1F13-4555-B5CB-A091D0624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2267387"/>
            <a:ext cx="10088806" cy="6129744"/>
          </a:xfrm>
          <a:prstGeom prst="rect">
            <a:avLst/>
          </a:prstGeom>
        </p:spPr>
      </p:pic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83F89D65-335E-4DBA-B19F-BCAC6AFDD6CA}"/>
              </a:ext>
            </a:extLst>
          </p:cNvPr>
          <p:cNvSpPr/>
          <p:nvPr/>
        </p:nvSpPr>
        <p:spPr>
          <a:xfrm>
            <a:off x="609602" y="3515486"/>
            <a:ext cx="10088806" cy="240065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6062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8F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17121639" y="-174768"/>
            <a:ext cx="1352222" cy="1879548"/>
          </a:xfrm>
          <a:prstGeom prst="rect">
            <a:avLst/>
          </a:prstGeom>
          <a:solidFill>
            <a:srgbClr val="FDFDFD"/>
          </a:solidFill>
        </p:spPr>
      </p:sp>
      <p:sp>
        <p:nvSpPr>
          <p:cNvPr id="7" name="AutoShape 7"/>
          <p:cNvSpPr/>
          <p:nvPr/>
        </p:nvSpPr>
        <p:spPr>
          <a:xfrm>
            <a:off x="8417722" y="604079"/>
            <a:ext cx="10869754" cy="125413"/>
          </a:xfrm>
          <a:prstGeom prst="rect">
            <a:avLst/>
          </a:prstGeom>
          <a:solidFill>
            <a:srgbClr val="04383F"/>
          </a:solidFill>
        </p:spPr>
      </p:sp>
      <p:sp>
        <p:nvSpPr>
          <p:cNvPr id="8" name="AutoShape 8"/>
          <p:cNvSpPr/>
          <p:nvPr/>
        </p:nvSpPr>
        <p:spPr>
          <a:xfrm>
            <a:off x="-211377" y="8548370"/>
            <a:ext cx="1457911" cy="1950007"/>
          </a:xfrm>
          <a:prstGeom prst="rect">
            <a:avLst/>
          </a:prstGeom>
          <a:solidFill>
            <a:srgbClr val="FDFDFD"/>
          </a:solidFill>
        </p:spPr>
      </p:sp>
      <p:sp>
        <p:nvSpPr>
          <p:cNvPr id="10" name="AutoShape 10"/>
          <p:cNvSpPr/>
          <p:nvPr/>
        </p:nvSpPr>
        <p:spPr>
          <a:xfrm>
            <a:off x="-954368" y="9582038"/>
            <a:ext cx="10869754" cy="125413"/>
          </a:xfrm>
          <a:prstGeom prst="rect">
            <a:avLst/>
          </a:prstGeom>
          <a:solidFill>
            <a:srgbClr val="04383F"/>
          </a:solidFill>
        </p:spPr>
      </p:sp>
      <p:grpSp>
        <p:nvGrpSpPr>
          <p:cNvPr id="11" name="Group 11"/>
          <p:cNvGrpSpPr/>
          <p:nvPr/>
        </p:nvGrpSpPr>
        <p:grpSpPr>
          <a:xfrm rot="-6582049">
            <a:off x="16874388" y="8718296"/>
            <a:ext cx="1075468" cy="107546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 rot="-6582049">
            <a:off x="16692811" y="8654176"/>
            <a:ext cx="677655" cy="677655"/>
            <a:chOff x="-2540" y="-2540"/>
            <a:chExt cx="6355080" cy="6355080"/>
          </a:xfrm>
        </p:grpSpPr>
        <p:sp>
          <p:nvSpPr>
            <p:cNvPr id="14" name="Freeform 14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15" name="Group 15"/>
          <p:cNvGrpSpPr/>
          <p:nvPr/>
        </p:nvGrpSpPr>
        <p:grpSpPr>
          <a:xfrm rot="3994440">
            <a:off x="390590" y="448080"/>
            <a:ext cx="1075468" cy="1075468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id="17" name="Group 17"/>
          <p:cNvGrpSpPr>
            <a:grpSpLocks noChangeAspect="1"/>
          </p:cNvGrpSpPr>
          <p:nvPr/>
        </p:nvGrpSpPr>
        <p:grpSpPr>
          <a:xfrm rot="3994440">
            <a:off x="965660" y="363279"/>
            <a:ext cx="677655" cy="677655"/>
            <a:chOff x="-2540" y="-2540"/>
            <a:chExt cx="6355080" cy="6355080"/>
          </a:xfrm>
        </p:grpSpPr>
        <p:sp>
          <p:nvSpPr>
            <p:cNvPr id="18" name="Freeform 18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19" name="Group 11">
            <a:extLst>
              <a:ext uri="{FF2B5EF4-FFF2-40B4-BE49-F238E27FC236}">
                <a16:creationId xmlns:a16="http://schemas.microsoft.com/office/drawing/2014/main" id="{D5E331C1-F8C9-4623-B208-9375BAB42C7C}"/>
              </a:ext>
            </a:extLst>
          </p:cNvPr>
          <p:cNvGrpSpPr/>
          <p:nvPr/>
        </p:nvGrpSpPr>
        <p:grpSpPr>
          <a:xfrm>
            <a:off x="-2590800" y="389657"/>
            <a:ext cx="10869754" cy="1587934"/>
            <a:chOff x="383881" y="1106519"/>
            <a:chExt cx="14493006" cy="2117245"/>
          </a:xfrm>
        </p:grpSpPr>
        <p:sp>
          <p:nvSpPr>
            <p:cNvPr id="20" name="TextBox 12">
              <a:extLst>
                <a:ext uri="{FF2B5EF4-FFF2-40B4-BE49-F238E27FC236}">
                  <a16:creationId xmlns:a16="http://schemas.microsoft.com/office/drawing/2014/main" id="{2808D9E2-8D8A-4F35-913C-E25AA825F5AA}"/>
                </a:ext>
              </a:extLst>
            </p:cNvPr>
            <p:cNvSpPr txBox="1"/>
            <p:nvPr/>
          </p:nvSpPr>
          <p:spPr>
            <a:xfrm>
              <a:off x="6633529" y="1106519"/>
              <a:ext cx="8016344" cy="1589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10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5500" b="0" i="0" u="none" strike="noStrike" kern="1200" cap="none" spc="825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程式碼說明</a:t>
              </a:r>
              <a:endParaRPr kumimoji="0" lang="en-US" sz="5500" b="0" i="0" u="none" strike="noStrike" kern="1200" cap="none" spc="825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21" name="AutoShape 13">
              <a:extLst>
                <a:ext uri="{FF2B5EF4-FFF2-40B4-BE49-F238E27FC236}">
                  <a16:creationId xmlns:a16="http://schemas.microsoft.com/office/drawing/2014/main" id="{95A025B6-5C22-4A1A-8DF5-E0787A1FFCAA}"/>
                </a:ext>
              </a:extLst>
            </p:cNvPr>
            <p:cNvSpPr/>
            <p:nvPr/>
          </p:nvSpPr>
          <p:spPr>
            <a:xfrm>
              <a:off x="383881" y="3056547"/>
              <a:ext cx="14493006" cy="167217"/>
            </a:xfrm>
            <a:prstGeom prst="rect">
              <a:avLst/>
            </a:prstGeom>
            <a:solidFill>
              <a:srgbClr val="FDFDFD"/>
            </a:solidFill>
          </p:spPr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D12E417-F717-487D-B253-4F5E9349F5A2}"/>
              </a:ext>
            </a:extLst>
          </p:cNvPr>
          <p:cNvSpPr txBox="1"/>
          <p:nvPr/>
        </p:nvSpPr>
        <p:spPr>
          <a:xfrm>
            <a:off x="11294678" y="4532904"/>
            <a:ext cx="6503072" cy="1938992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未達停利</a:t>
            </a:r>
            <a:r>
              <a:rPr kumimoji="0" lang="en-US" altLang="zh-TW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/</a:t>
            </a:r>
            <a:r>
              <a:rPr kumimoji="0" lang="zh-TW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停損條件</a:t>
            </a:r>
            <a:r>
              <a:rPr kumimoji="0" lang="en-US" altLang="zh-TW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3000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持有至回測期間結束，並自動結算後寫入</a:t>
            </a:r>
            <a:r>
              <a:rPr kumimoji="0" lang="en-US" altLang="zh-TW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.csv</a:t>
            </a:r>
            <a:r>
              <a:rPr kumimoji="0" lang="zh-TW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檔。</a:t>
            </a:r>
            <a:endParaRPr kumimoji="0" lang="en-US" altLang="zh-TW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54" y="3964614"/>
            <a:ext cx="10726647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709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8F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17121639" y="-174768"/>
            <a:ext cx="1352222" cy="1879548"/>
          </a:xfrm>
          <a:prstGeom prst="rect">
            <a:avLst/>
          </a:prstGeom>
          <a:solidFill>
            <a:srgbClr val="FDFDFD"/>
          </a:solidFill>
        </p:spPr>
      </p:sp>
      <p:sp>
        <p:nvSpPr>
          <p:cNvPr id="7" name="AutoShape 7"/>
          <p:cNvSpPr/>
          <p:nvPr/>
        </p:nvSpPr>
        <p:spPr>
          <a:xfrm>
            <a:off x="8417722" y="604079"/>
            <a:ext cx="10869754" cy="125413"/>
          </a:xfrm>
          <a:prstGeom prst="rect">
            <a:avLst/>
          </a:prstGeom>
          <a:solidFill>
            <a:srgbClr val="04383F"/>
          </a:solidFill>
        </p:spPr>
      </p:sp>
      <p:sp>
        <p:nvSpPr>
          <p:cNvPr id="8" name="AutoShape 8"/>
          <p:cNvSpPr/>
          <p:nvPr/>
        </p:nvSpPr>
        <p:spPr>
          <a:xfrm>
            <a:off x="-211377" y="8548370"/>
            <a:ext cx="1457911" cy="1950007"/>
          </a:xfrm>
          <a:prstGeom prst="rect">
            <a:avLst/>
          </a:prstGeom>
          <a:solidFill>
            <a:srgbClr val="FDFDFD"/>
          </a:solidFill>
        </p:spPr>
      </p:sp>
      <p:sp>
        <p:nvSpPr>
          <p:cNvPr id="10" name="AutoShape 10"/>
          <p:cNvSpPr/>
          <p:nvPr/>
        </p:nvSpPr>
        <p:spPr>
          <a:xfrm>
            <a:off x="-954368" y="9582038"/>
            <a:ext cx="10869754" cy="125413"/>
          </a:xfrm>
          <a:prstGeom prst="rect">
            <a:avLst/>
          </a:prstGeom>
          <a:solidFill>
            <a:srgbClr val="04383F"/>
          </a:solidFill>
        </p:spPr>
      </p:sp>
      <p:grpSp>
        <p:nvGrpSpPr>
          <p:cNvPr id="11" name="Group 11"/>
          <p:cNvGrpSpPr/>
          <p:nvPr/>
        </p:nvGrpSpPr>
        <p:grpSpPr>
          <a:xfrm rot="-6582049">
            <a:off x="16874388" y="8718296"/>
            <a:ext cx="1075468" cy="107546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 rot="-6582049">
            <a:off x="16692811" y="8654176"/>
            <a:ext cx="677655" cy="677655"/>
            <a:chOff x="-2540" y="-2540"/>
            <a:chExt cx="6355080" cy="6355080"/>
          </a:xfrm>
        </p:grpSpPr>
        <p:sp>
          <p:nvSpPr>
            <p:cNvPr id="14" name="Freeform 14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15" name="Group 15"/>
          <p:cNvGrpSpPr/>
          <p:nvPr/>
        </p:nvGrpSpPr>
        <p:grpSpPr>
          <a:xfrm rot="3994440">
            <a:off x="390590" y="448080"/>
            <a:ext cx="1075468" cy="1075468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id="17" name="Group 17"/>
          <p:cNvGrpSpPr>
            <a:grpSpLocks noChangeAspect="1"/>
          </p:cNvGrpSpPr>
          <p:nvPr/>
        </p:nvGrpSpPr>
        <p:grpSpPr>
          <a:xfrm rot="3994440">
            <a:off x="965660" y="363279"/>
            <a:ext cx="677655" cy="677655"/>
            <a:chOff x="-2540" y="-2540"/>
            <a:chExt cx="6355080" cy="6355080"/>
          </a:xfrm>
        </p:grpSpPr>
        <p:sp>
          <p:nvSpPr>
            <p:cNvPr id="18" name="Freeform 18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19" name="Group 11">
            <a:extLst>
              <a:ext uri="{FF2B5EF4-FFF2-40B4-BE49-F238E27FC236}">
                <a16:creationId xmlns:a16="http://schemas.microsoft.com/office/drawing/2014/main" id="{D5E331C1-F8C9-4623-B208-9375BAB42C7C}"/>
              </a:ext>
            </a:extLst>
          </p:cNvPr>
          <p:cNvGrpSpPr/>
          <p:nvPr/>
        </p:nvGrpSpPr>
        <p:grpSpPr>
          <a:xfrm>
            <a:off x="-2590800" y="389657"/>
            <a:ext cx="10869754" cy="1587934"/>
            <a:chOff x="383881" y="1106519"/>
            <a:chExt cx="14493006" cy="2117245"/>
          </a:xfrm>
        </p:grpSpPr>
        <p:sp>
          <p:nvSpPr>
            <p:cNvPr id="20" name="TextBox 12">
              <a:extLst>
                <a:ext uri="{FF2B5EF4-FFF2-40B4-BE49-F238E27FC236}">
                  <a16:creationId xmlns:a16="http://schemas.microsoft.com/office/drawing/2014/main" id="{2808D9E2-8D8A-4F35-913C-E25AA825F5AA}"/>
                </a:ext>
              </a:extLst>
            </p:cNvPr>
            <p:cNvSpPr txBox="1"/>
            <p:nvPr/>
          </p:nvSpPr>
          <p:spPr>
            <a:xfrm>
              <a:off x="6633529" y="1106519"/>
              <a:ext cx="8016344" cy="1589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10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5500" b="0" i="0" u="none" strike="noStrike" kern="1200" cap="none" spc="825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程式碼說明</a:t>
              </a:r>
              <a:endParaRPr kumimoji="0" lang="en-US" sz="5500" b="0" i="0" u="none" strike="noStrike" kern="1200" cap="none" spc="825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21" name="AutoShape 13">
              <a:extLst>
                <a:ext uri="{FF2B5EF4-FFF2-40B4-BE49-F238E27FC236}">
                  <a16:creationId xmlns:a16="http://schemas.microsoft.com/office/drawing/2014/main" id="{95A025B6-5C22-4A1A-8DF5-E0787A1FFCAA}"/>
                </a:ext>
              </a:extLst>
            </p:cNvPr>
            <p:cNvSpPr/>
            <p:nvPr/>
          </p:nvSpPr>
          <p:spPr>
            <a:xfrm>
              <a:off x="383881" y="3056547"/>
              <a:ext cx="14493006" cy="167217"/>
            </a:xfrm>
            <a:prstGeom prst="rect">
              <a:avLst/>
            </a:prstGeom>
            <a:solidFill>
              <a:srgbClr val="FDFDFD"/>
            </a:solidFill>
          </p:spPr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D12E417-F717-487D-B253-4F5E9349F5A2}"/>
              </a:ext>
            </a:extLst>
          </p:cNvPr>
          <p:cNvSpPr txBox="1"/>
          <p:nvPr/>
        </p:nvSpPr>
        <p:spPr>
          <a:xfrm>
            <a:off x="11049000" y="4785836"/>
            <a:ext cx="6324600" cy="1477328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在可以零股交易的前提下</a:t>
            </a:r>
            <a:r>
              <a:rPr kumimoji="0" lang="en-US" altLang="zh-TW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以該股的價格買進對應的</a:t>
            </a:r>
            <a:r>
              <a:rPr kumimoji="0" lang="en-US" altLang="zh-TW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0050</a:t>
            </a:r>
            <a:r>
              <a:rPr kumimoji="0" lang="zh-TW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張數。</a:t>
            </a:r>
            <a:endParaRPr kumimoji="0" lang="en-US" altLang="zh-TW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7697CDE-C874-4859-9FAB-F584A2B54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83" y="3308502"/>
            <a:ext cx="10141118" cy="4184879"/>
          </a:xfrm>
          <a:prstGeom prst="rect">
            <a:avLst/>
          </a:prstGeom>
        </p:spPr>
      </p:pic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573619DF-F204-471A-AD43-4429FC26C520}"/>
              </a:ext>
            </a:extLst>
          </p:cNvPr>
          <p:cNvSpPr/>
          <p:nvPr/>
        </p:nvSpPr>
        <p:spPr>
          <a:xfrm>
            <a:off x="222082" y="3303740"/>
            <a:ext cx="10141117" cy="21322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8275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8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14430812" y="-228992"/>
            <a:ext cx="4086181" cy="3387522"/>
          </a:xfrm>
          <a:prstGeom prst="rect">
            <a:avLst/>
          </a:prstGeom>
          <a:solidFill>
            <a:srgbClr val="FDFDFD"/>
          </a:solidFill>
        </p:spPr>
      </p:sp>
      <p:grpSp>
        <p:nvGrpSpPr>
          <p:cNvPr id="6" name="Group 6"/>
          <p:cNvGrpSpPr/>
          <p:nvPr/>
        </p:nvGrpSpPr>
        <p:grpSpPr>
          <a:xfrm>
            <a:off x="1072668" y="7371057"/>
            <a:ext cx="1887243" cy="1887243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965132" y="7182178"/>
            <a:ext cx="1319595" cy="1319595"/>
            <a:chOff x="-2540" y="-2540"/>
            <a:chExt cx="6355080" cy="6355080"/>
          </a:xfrm>
        </p:grpSpPr>
        <p:sp>
          <p:nvSpPr>
            <p:cNvPr id="9" name="Freeform 9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318F9A"/>
            </a:solidFill>
          </p:spPr>
        </p:sp>
      </p:grpSp>
      <p:sp>
        <p:nvSpPr>
          <p:cNvPr id="10" name="AutoShape 10"/>
          <p:cNvSpPr/>
          <p:nvPr/>
        </p:nvSpPr>
        <p:spPr>
          <a:xfrm>
            <a:off x="17140215" y="-2738378"/>
            <a:ext cx="119085" cy="8229600"/>
          </a:xfrm>
          <a:prstGeom prst="rect">
            <a:avLst/>
          </a:prstGeom>
          <a:solidFill>
            <a:srgbClr val="318F9A"/>
          </a:solidFill>
        </p:spPr>
      </p:sp>
      <p:grpSp>
        <p:nvGrpSpPr>
          <p:cNvPr id="11" name="Group 11"/>
          <p:cNvGrpSpPr/>
          <p:nvPr/>
        </p:nvGrpSpPr>
        <p:grpSpPr>
          <a:xfrm>
            <a:off x="-1905000" y="1147711"/>
            <a:ext cx="10869754" cy="1768232"/>
            <a:chOff x="383881" y="866122"/>
            <a:chExt cx="14493006" cy="2357642"/>
          </a:xfrm>
        </p:grpSpPr>
        <p:sp>
          <p:nvSpPr>
            <p:cNvPr id="12" name="TextBox 12"/>
            <p:cNvSpPr txBox="1"/>
            <p:nvPr/>
          </p:nvSpPr>
          <p:spPr>
            <a:xfrm>
              <a:off x="6649505" y="866122"/>
              <a:ext cx="8016344" cy="16850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0500"/>
                </a:lnSpc>
              </a:pPr>
              <a:r>
                <a:rPr lang="en-US" sz="7500" spc="825" dirty="0">
                  <a:solidFill>
                    <a:srgbClr val="FDFDFD"/>
                  </a:solidFill>
                  <a:latin typeface="League Spartan Italics"/>
                </a:rPr>
                <a:t>Agenda</a:t>
              </a:r>
            </a:p>
          </p:txBody>
        </p:sp>
        <p:sp>
          <p:nvSpPr>
            <p:cNvPr id="13" name="AutoShape 13"/>
            <p:cNvSpPr/>
            <p:nvPr/>
          </p:nvSpPr>
          <p:spPr>
            <a:xfrm>
              <a:off x="383881" y="3056547"/>
              <a:ext cx="14493006" cy="167217"/>
            </a:xfrm>
            <a:prstGeom prst="rect">
              <a:avLst/>
            </a:prstGeom>
            <a:solidFill>
              <a:srgbClr val="FDFDFD"/>
            </a:solidFill>
          </p:spPr>
        </p:sp>
      </p:grpSp>
      <p:sp>
        <p:nvSpPr>
          <p:cNvPr id="14" name="AutoShape 14"/>
          <p:cNvSpPr/>
          <p:nvPr/>
        </p:nvSpPr>
        <p:spPr>
          <a:xfrm>
            <a:off x="-211377" y="-176148"/>
            <a:ext cx="1023248" cy="1190339"/>
          </a:xfrm>
          <a:prstGeom prst="rect">
            <a:avLst/>
          </a:prstGeom>
          <a:solidFill>
            <a:srgbClr val="FDFDFD"/>
          </a:solidFill>
        </p:spPr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C034675-5700-49DE-A261-1C00D03C8B39}"/>
              </a:ext>
            </a:extLst>
          </p:cNvPr>
          <p:cNvSpPr txBox="1"/>
          <p:nvPr/>
        </p:nvSpPr>
        <p:spPr>
          <a:xfrm>
            <a:off x="6438959" y="3934176"/>
            <a:ext cx="7991853" cy="4567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5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5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交易策略概念簡介</a:t>
            </a:r>
            <a:endParaRPr lang="en-US" altLang="zh-TW" sz="5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5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5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程式碼說明</a:t>
            </a:r>
            <a:endParaRPr lang="en-US" altLang="zh-TW" sz="5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5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5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回測績效</a:t>
            </a:r>
            <a:endParaRPr lang="en-US" altLang="zh-TW" sz="5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5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5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5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5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線圖說明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8F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17121639" y="-174768"/>
            <a:ext cx="1352222" cy="1879548"/>
          </a:xfrm>
          <a:prstGeom prst="rect">
            <a:avLst/>
          </a:prstGeom>
          <a:solidFill>
            <a:srgbClr val="FDFDFD"/>
          </a:solidFill>
        </p:spPr>
      </p:sp>
      <p:sp>
        <p:nvSpPr>
          <p:cNvPr id="7" name="AutoShape 7"/>
          <p:cNvSpPr/>
          <p:nvPr/>
        </p:nvSpPr>
        <p:spPr>
          <a:xfrm>
            <a:off x="8417722" y="604079"/>
            <a:ext cx="10869754" cy="125413"/>
          </a:xfrm>
          <a:prstGeom prst="rect">
            <a:avLst/>
          </a:prstGeom>
          <a:solidFill>
            <a:srgbClr val="04383F"/>
          </a:solidFill>
        </p:spPr>
      </p:sp>
      <p:sp>
        <p:nvSpPr>
          <p:cNvPr id="8" name="AutoShape 8"/>
          <p:cNvSpPr/>
          <p:nvPr/>
        </p:nvSpPr>
        <p:spPr>
          <a:xfrm>
            <a:off x="-211377" y="8548370"/>
            <a:ext cx="1457911" cy="1950007"/>
          </a:xfrm>
          <a:prstGeom prst="rect">
            <a:avLst/>
          </a:prstGeom>
          <a:solidFill>
            <a:srgbClr val="FDFDFD"/>
          </a:solidFill>
        </p:spPr>
      </p:sp>
      <p:sp>
        <p:nvSpPr>
          <p:cNvPr id="10" name="AutoShape 10"/>
          <p:cNvSpPr/>
          <p:nvPr/>
        </p:nvSpPr>
        <p:spPr>
          <a:xfrm>
            <a:off x="-954368" y="9582038"/>
            <a:ext cx="10869754" cy="125413"/>
          </a:xfrm>
          <a:prstGeom prst="rect">
            <a:avLst/>
          </a:prstGeom>
          <a:solidFill>
            <a:srgbClr val="04383F"/>
          </a:solidFill>
        </p:spPr>
      </p:sp>
      <p:grpSp>
        <p:nvGrpSpPr>
          <p:cNvPr id="11" name="Group 11"/>
          <p:cNvGrpSpPr/>
          <p:nvPr/>
        </p:nvGrpSpPr>
        <p:grpSpPr>
          <a:xfrm rot="-6582049">
            <a:off x="16874388" y="8718296"/>
            <a:ext cx="1075468" cy="107546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 rot="-6582049">
            <a:off x="16692811" y="8654176"/>
            <a:ext cx="677655" cy="677655"/>
            <a:chOff x="-2540" y="-2540"/>
            <a:chExt cx="6355080" cy="6355080"/>
          </a:xfrm>
        </p:grpSpPr>
        <p:sp>
          <p:nvSpPr>
            <p:cNvPr id="14" name="Freeform 14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15" name="Group 15"/>
          <p:cNvGrpSpPr/>
          <p:nvPr/>
        </p:nvGrpSpPr>
        <p:grpSpPr>
          <a:xfrm rot="3994440">
            <a:off x="390590" y="448080"/>
            <a:ext cx="1075468" cy="1075468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id="17" name="Group 17"/>
          <p:cNvGrpSpPr>
            <a:grpSpLocks noChangeAspect="1"/>
          </p:cNvGrpSpPr>
          <p:nvPr/>
        </p:nvGrpSpPr>
        <p:grpSpPr>
          <a:xfrm rot="3994440">
            <a:off x="965660" y="363279"/>
            <a:ext cx="677655" cy="677655"/>
            <a:chOff x="-2540" y="-2540"/>
            <a:chExt cx="6355080" cy="6355080"/>
          </a:xfrm>
        </p:grpSpPr>
        <p:sp>
          <p:nvSpPr>
            <p:cNvPr id="18" name="Freeform 18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19" name="Group 11">
            <a:extLst>
              <a:ext uri="{FF2B5EF4-FFF2-40B4-BE49-F238E27FC236}">
                <a16:creationId xmlns:a16="http://schemas.microsoft.com/office/drawing/2014/main" id="{D5E331C1-F8C9-4623-B208-9375BAB42C7C}"/>
              </a:ext>
            </a:extLst>
          </p:cNvPr>
          <p:cNvGrpSpPr/>
          <p:nvPr/>
        </p:nvGrpSpPr>
        <p:grpSpPr>
          <a:xfrm>
            <a:off x="-2590800" y="389657"/>
            <a:ext cx="10869754" cy="1587934"/>
            <a:chOff x="383881" y="1106519"/>
            <a:chExt cx="14493006" cy="2117245"/>
          </a:xfrm>
        </p:grpSpPr>
        <p:sp>
          <p:nvSpPr>
            <p:cNvPr id="20" name="TextBox 12">
              <a:extLst>
                <a:ext uri="{FF2B5EF4-FFF2-40B4-BE49-F238E27FC236}">
                  <a16:creationId xmlns:a16="http://schemas.microsoft.com/office/drawing/2014/main" id="{2808D9E2-8D8A-4F35-913C-E25AA825F5AA}"/>
                </a:ext>
              </a:extLst>
            </p:cNvPr>
            <p:cNvSpPr txBox="1"/>
            <p:nvPr/>
          </p:nvSpPr>
          <p:spPr>
            <a:xfrm>
              <a:off x="6633529" y="1106519"/>
              <a:ext cx="8016344" cy="1589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10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5500" b="0" i="0" u="none" strike="noStrike" kern="1200" cap="none" spc="825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程式碼說明</a:t>
              </a:r>
              <a:endParaRPr kumimoji="0" lang="en-US" sz="5500" b="0" i="0" u="none" strike="noStrike" kern="1200" cap="none" spc="825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21" name="AutoShape 13">
              <a:extLst>
                <a:ext uri="{FF2B5EF4-FFF2-40B4-BE49-F238E27FC236}">
                  <a16:creationId xmlns:a16="http://schemas.microsoft.com/office/drawing/2014/main" id="{95A025B6-5C22-4A1A-8DF5-E0787A1FFCAA}"/>
                </a:ext>
              </a:extLst>
            </p:cNvPr>
            <p:cNvSpPr/>
            <p:nvPr/>
          </p:nvSpPr>
          <p:spPr>
            <a:xfrm>
              <a:off x="383881" y="3056547"/>
              <a:ext cx="14493006" cy="167217"/>
            </a:xfrm>
            <a:prstGeom prst="rect">
              <a:avLst/>
            </a:prstGeom>
            <a:solidFill>
              <a:srgbClr val="FDFDFD"/>
            </a:solidFill>
          </p:spPr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D12E417-F717-487D-B253-4F5E9349F5A2}"/>
              </a:ext>
            </a:extLst>
          </p:cNvPr>
          <p:cNvSpPr txBox="1"/>
          <p:nvPr/>
        </p:nvSpPr>
        <p:spPr>
          <a:xfrm>
            <a:off x="11049000" y="4387537"/>
            <a:ext cx="5408606" cy="2400657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r>
              <a:rPr kumimoji="0" lang="zh-TW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各權值股的總進場獲利，及平均報酬率。</a:t>
            </a:r>
            <a:endParaRPr kumimoji="0" lang="en-US" altLang="zh-TW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3000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若此檔權值股無進場紀錄，則印出「</a:t>
            </a:r>
            <a:r>
              <a:rPr lang="zh-TW" altLang="en-US" sz="3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無符合條件」</a:t>
            </a:r>
            <a:r>
              <a:rPr kumimoji="0" lang="zh-TW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。</a:t>
            </a:r>
            <a:endParaRPr kumimoji="0" lang="en-US" altLang="zh-TW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AF0CB8D-9919-4142-8DF4-1ED0D780F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164" y="3016021"/>
            <a:ext cx="8278466" cy="5143690"/>
          </a:xfrm>
          <a:prstGeom prst="rect">
            <a:avLst/>
          </a:prstGeom>
        </p:spPr>
      </p:pic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573619DF-F204-471A-AD43-4429FC26C520}"/>
              </a:ext>
            </a:extLst>
          </p:cNvPr>
          <p:cNvSpPr/>
          <p:nvPr/>
        </p:nvSpPr>
        <p:spPr>
          <a:xfrm>
            <a:off x="1601739" y="3011259"/>
            <a:ext cx="8249891" cy="20113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7637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8F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17121639" y="-174768"/>
            <a:ext cx="1352222" cy="1879548"/>
          </a:xfrm>
          <a:prstGeom prst="rect">
            <a:avLst/>
          </a:prstGeom>
          <a:solidFill>
            <a:srgbClr val="FDFDFD"/>
          </a:solidFill>
        </p:spPr>
      </p:sp>
      <p:sp>
        <p:nvSpPr>
          <p:cNvPr id="7" name="AutoShape 7"/>
          <p:cNvSpPr/>
          <p:nvPr/>
        </p:nvSpPr>
        <p:spPr>
          <a:xfrm>
            <a:off x="8417722" y="604079"/>
            <a:ext cx="10869754" cy="125413"/>
          </a:xfrm>
          <a:prstGeom prst="rect">
            <a:avLst/>
          </a:prstGeom>
          <a:solidFill>
            <a:srgbClr val="04383F"/>
          </a:solidFill>
        </p:spPr>
      </p:sp>
      <p:sp>
        <p:nvSpPr>
          <p:cNvPr id="8" name="AutoShape 8"/>
          <p:cNvSpPr/>
          <p:nvPr/>
        </p:nvSpPr>
        <p:spPr>
          <a:xfrm>
            <a:off x="-211377" y="8548370"/>
            <a:ext cx="1457911" cy="1950007"/>
          </a:xfrm>
          <a:prstGeom prst="rect">
            <a:avLst/>
          </a:prstGeom>
          <a:solidFill>
            <a:srgbClr val="FDFDFD"/>
          </a:solidFill>
        </p:spPr>
      </p:sp>
      <p:sp>
        <p:nvSpPr>
          <p:cNvPr id="10" name="AutoShape 10"/>
          <p:cNvSpPr/>
          <p:nvPr/>
        </p:nvSpPr>
        <p:spPr>
          <a:xfrm>
            <a:off x="-954368" y="9582038"/>
            <a:ext cx="10869754" cy="125413"/>
          </a:xfrm>
          <a:prstGeom prst="rect">
            <a:avLst/>
          </a:prstGeom>
          <a:solidFill>
            <a:srgbClr val="04383F"/>
          </a:solidFill>
        </p:spPr>
      </p:sp>
      <p:grpSp>
        <p:nvGrpSpPr>
          <p:cNvPr id="11" name="Group 11"/>
          <p:cNvGrpSpPr/>
          <p:nvPr/>
        </p:nvGrpSpPr>
        <p:grpSpPr>
          <a:xfrm rot="-6582049">
            <a:off x="16874388" y="8718296"/>
            <a:ext cx="1075468" cy="107546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 rot="-6582049">
            <a:off x="16692811" y="8654176"/>
            <a:ext cx="677655" cy="677655"/>
            <a:chOff x="-2540" y="-2540"/>
            <a:chExt cx="6355080" cy="6355080"/>
          </a:xfrm>
        </p:grpSpPr>
        <p:sp>
          <p:nvSpPr>
            <p:cNvPr id="14" name="Freeform 14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15" name="Group 15"/>
          <p:cNvGrpSpPr/>
          <p:nvPr/>
        </p:nvGrpSpPr>
        <p:grpSpPr>
          <a:xfrm rot="3994440">
            <a:off x="390590" y="448080"/>
            <a:ext cx="1075468" cy="1075468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id="17" name="Group 17"/>
          <p:cNvGrpSpPr>
            <a:grpSpLocks noChangeAspect="1"/>
          </p:cNvGrpSpPr>
          <p:nvPr/>
        </p:nvGrpSpPr>
        <p:grpSpPr>
          <a:xfrm rot="3994440">
            <a:off x="965660" y="363279"/>
            <a:ext cx="677655" cy="677655"/>
            <a:chOff x="-2540" y="-2540"/>
            <a:chExt cx="6355080" cy="6355080"/>
          </a:xfrm>
        </p:grpSpPr>
        <p:sp>
          <p:nvSpPr>
            <p:cNvPr id="18" name="Freeform 18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19" name="Group 11">
            <a:extLst>
              <a:ext uri="{FF2B5EF4-FFF2-40B4-BE49-F238E27FC236}">
                <a16:creationId xmlns:a16="http://schemas.microsoft.com/office/drawing/2014/main" id="{D5E331C1-F8C9-4623-B208-9375BAB42C7C}"/>
              </a:ext>
            </a:extLst>
          </p:cNvPr>
          <p:cNvGrpSpPr/>
          <p:nvPr/>
        </p:nvGrpSpPr>
        <p:grpSpPr>
          <a:xfrm>
            <a:off x="-2590800" y="389657"/>
            <a:ext cx="10869754" cy="1587934"/>
            <a:chOff x="383881" y="1106519"/>
            <a:chExt cx="14493006" cy="2117245"/>
          </a:xfrm>
        </p:grpSpPr>
        <p:sp>
          <p:nvSpPr>
            <p:cNvPr id="20" name="TextBox 12">
              <a:extLst>
                <a:ext uri="{FF2B5EF4-FFF2-40B4-BE49-F238E27FC236}">
                  <a16:creationId xmlns:a16="http://schemas.microsoft.com/office/drawing/2014/main" id="{2808D9E2-8D8A-4F35-913C-E25AA825F5AA}"/>
                </a:ext>
              </a:extLst>
            </p:cNvPr>
            <p:cNvSpPr txBox="1"/>
            <p:nvPr/>
          </p:nvSpPr>
          <p:spPr>
            <a:xfrm>
              <a:off x="6633529" y="1106519"/>
              <a:ext cx="8016344" cy="1589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10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5500" b="0" i="0" u="none" strike="noStrike" kern="1200" cap="none" spc="825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程式碼說明</a:t>
              </a:r>
              <a:endParaRPr kumimoji="0" lang="en-US" sz="5500" b="0" i="0" u="none" strike="noStrike" kern="1200" cap="none" spc="825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21" name="AutoShape 13">
              <a:extLst>
                <a:ext uri="{FF2B5EF4-FFF2-40B4-BE49-F238E27FC236}">
                  <a16:creationId xmlns:a16="http://schemas.microsoft.com/office/drawing/2014/main" id="{95A025B6-5C22-4A1A-8DF5-E0787A1FFCAA}"/>
                </a:ext>
              </a:extLst>
            </p:cNvPr>
            <p:cNvSpPr/>
            <p:nvPr/>
          </p:nvSpPr>
          <p:spPr>
            <a:xfrm>
              <a:off x="383881" y="3056547"/>
              <a:ext cx="14493006" cy="167217"/>
            </a:xfrm>
            <a:prstGeom prst="rect">
              <a:avLst/>
            </a:prstGeom>
            <a:solidFill>
              <a:srgbClr val="FDFDFD"/>
            </a:solidFill>
          </p:spPr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D12E417-F717-487D-B253-4F5E9349F5A2}"/>
              </a:ext>
            </a:extLst>
          </p:cNvPr>
          <p:cNvSpPr txBox="1"/>
          <p:nvPr/>
        </p:nvSpPr>
        <p:spPr>
          <a:xfrm>
            <a:off x="10267369" y="3233374"/>
            <a:ext cx="7202248" cy="4708981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分別計算出</a:t>
            </a:r>
            <a:r>
              <a:rPr lang="en-US" altLang="zh-TW" sz="3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sz="3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策略成立下，執行停利</a:t>
            </a:r>
            <a:r>
              <a:rPr lang="en-US" altLang="zh-TW" sz="3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停損的總收</a:t>
            </a:r>
            <a:endParaRPr lang="en-US" altLang="zh-TW" sz="3000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益及總報酬率。</a:t>
            </a:r>
            <a:endParaRPr lang="en-US" altLang="zh-TW" sz="3000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sz="3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策略成立下，不執行停利</a:t>
            </a:r>
            <a:r>
              <a:rPr lang="en-US" altLang="zh-TW" sz="3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停損的總收</a:t>
            </a:r>
            <a:endParaRPr lang="en-US" altLang="zh-TW" sz="3000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益及總報酬率。</a:t>
            </a:r>
            <a:endParaRPr lang="en-US" altLang="zh-TW" sz="3000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3000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(3)</a:t>
            </a:r>
            <a:r>
              <a:rPr lang="zh-TW" altLang="en-US" sz="3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策略成立下，相同金額</a:t>
            </a:r>
            <a:r>
              <a:rPr lang="en-US" altLang="zh-TW" sz="3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0050</a:t>
            </a:r>
            <a:r>
              <a:rPr lang="zh-TW" altLang="en-US" sz="3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至期末結</a:t>
            </a:r>
            <a:endParaRPr lang="en-US" altLang="zh-TW" sz="3000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r>
              <a:rPr lang="zh-TW" altLang="en-US" sz="3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算的收益及報酬率。</a:t>
            </a:r>
            <a:endParaRPr lang="en-US" altLang="zh-TW" sz="3000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AF0CB8D-9919-4142-8DF4-1ED0D780F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164" y="3016021"/>
            <a:ext cx="8278466" cy="5143690"/>
          </a:xfrm>
          <a:prstGeom prst="rect">
            <a:avLst/>
          </a:prstGeom>
        </p:spPr>
      </p:pic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573619DF-F204-471A-AD43-4429FC26C520}"/>
              </a:ext>
            </a:extLst>
          </p:cNvPr>
          <p:cNvSpPr/>
          <p:nvPr/>
        </p:nvSpPr>
        <p:spPr>
          <a:xfrm>
            <a:off x="1573164" y="5587865"/>
            <a:ext cx="8249891" cy="25718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1226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8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30936" y="8067331"/>
            <a:ext cx="1190969" cy="1190969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494137" y="7948137"/>
            <a:ext cx="832747" cy="832747"/>
            <a:chOff x="-2540" y="-2540"/>
            <a:chExt cx="6355080" cy="6355080"/>
          </a:xfrm>
        </p:grpSpPr>
        <p:sp>
          <p:nvSpPr>
            <p:cNvPr id="5" name="Freeform 5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318F9A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4473594" y="3843595"/>
            <a:ext cx="9410608" cy="3635292"/>
            <a:chOff x="10203" y="2196234"/>
            <a:chExt cx="12547476" cy="4847056"/>
          </a:xfrm>
        </p:grpSpPr>
        <p:sp>
          <p:nvSpPr>
            <p:cNvPr id="7" name="TextBox 7"/>
            <p:cNvSpPr txBox="1"/>
            <p:nvPr/>
          </p:nvSpPr>
          <p:spPr>
            <a:xfrm>
              <a:off x="93061" y="2196234"/>
              <a:ext cx="12464618" cy="16781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0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7500" spc="825" dirty="0">
                  <a:solidFill>
                    <a:srgbClr val="FDFDFD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回測績效</a:t>
              </a:r>
              <a:endParaRPr kumimoji="0" lang="en-US" sz="7500" b="0" i="0" u="none" strike="noStrike" kern="1200" cap="none" spc="825" normalizeH="0" baseline="0" noProof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0203" y="5358213"/>
              <a:ext cx="12464618" cy="16850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0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500" b="0" i="0" u="none" strike="noStrike" kern="1200" cap="none" spc="825" normalizeH="0" baseline="0" noProof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League Spartan Italics"/>
                <a:ea typeface="+mn-ea"/>
                <a:cs typeface="+mn-cs"/>
              </a:endParaRPr>
            </a:p>
          </p:txBody>
        </p:sp>
        <p:sp>
          <p:nvSpPr>
            <p:cNvPr id="11" name="AutoShape 11"/>
            <p:cNvSpPr/>
            <p:nvPr/>
          </p:nvSpPr>
          <p:spPr>
            <a:xfrm>
              <a:off x="86712" y="4539041"/>
              <a:ext cx="12445258" cy="154517"/>
            </a:xfrm>
            <a:prstGeom prst="rect">
              <a:avLst/>
            </a:prstGeom>
            <a:solidFill>
              <a:srgbClr val="FDFDFD"/>
            </a:solidFill>
          </p:spPr>
        </p:sp>
      </p:grpSp>
      <p:sp>
        <p:nvSpPr>
          <p:cNvPr id="12" name="AutoShape 12"/>
          <p:cNvSpPr/>
          <p:nvPr/>
        </p:nvSpPr>
        <p:spPr>
          <a:xfrm>
            <a:off x="-264222" y="-264222"/>
            <a:ext cx="2756790" cy="2002852"/>
          </a:xfrm>
          <a:prstGeom prst="rect">
            <a:avLst/>
          </a:prstGeom>
          <a:solidFill>
            <a:srgbClr val="FDFDFD"/>
          </a:solidFill>
        </p:spPr>
      </p:sp>
      <p:sp>
        <p:nvSpPr>
          <p:cNvPr id="13" name="AutoShape 13"/>
          <p:cNvSpPr/>
          <p:nvPr/>
        </p:nvSpPr>
        <p:spPr>
          <a:xfrm>
            <a:off x="1186741" y="-3245485"/>
            <a:ext cx="119085" cy="8229600"/>
          </a:xfrm>
          <a:prstGeom prst="rect">
            <a:avLst/>
          </a:prstGeom>
          <a:solidFill>
            <a:srgbClr val="318F9A"/>
          </a:solidFill>
        </p:spPr>
      </p:sp>
      <p:sp>
        <p:nvSpPr>
          <p:cNvPr id="14" name="AutoShape 14"/>
          <p:cNvSpPr/>
          <p:nvPr/>
        </p:nvSpPr>
        <p:spPr>
          <a:xfrm>
            <a:off x="15949587" y="8548370"/>
            <a:ext cx="2598257" cy="1967622"/>
          </a:xfrm>
          <a:prstGeom prst="rect">
            <a:avLst/>
          </a:prstGeom>
          <a:solidFill>
            <a:srgbClr val="FDFDFD"/>
          </a:solidFill>
        </p:spPr>
      </p:sp>
      <p:sp>
        <p:nvSpPr>
          <p:cNvPr id="15" name="AutoShape 15"/>
          <p:cNvSpPr/>
          <p:nvPr/>
        </p:nvSpPr>
        <p:spPr>
          <a:xfrm>
            <a:off x="17199757" y="5143500"/>
            <a:ext cx="119085" cy="8229600"/>
          </a:xfrm>
          <a:prstGeom prst="rect">
            <a:avLst/>
          </a:prstGeom>
          <a:solidFill>
            <a:srgbClr val="318F9A"/>
          </a:solidFill>
        </p:spPr>
      </p:sp>
      <p:grpSp>
        <p:nvGrpSpPr>
          <p:cNvPr id="16" name="Group 16"/>
          <p:cNvGrpSpPr/>
          <p:nvPr/>
        </p:nvGrpSpPr>
        <p:grpSpPr>
          <a:xfrm rot="-10800000">
            <a:off x="16317019" y="869315"/>
            <a:ext cx="1194200" cy="1194200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 rot="-10800000">
            <a:off x="16111484" y="1348026"/>
            <a:ext cx="835006" cy="835006"/>
            <a:chOff x="-2540" y="-2540"/>
            <a:chExt cx="6355080" cy="6355080"/>
          </a:xfrm>
        </p:grpSpPr>
        <p:sp>
          <p:nvSpPr>
            <p:cNvPr id="19" name="Freeform 19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318F9A"/>
            </a:solidFill>
          </p:spPr>
        </p:sp>
      </p:grpSp>
    </p:spTree>
    <p:extLst>
      <p:ext uri="{BB962C8B-B14F-4D97-AF65-F5344CB8AC3E}">
        <p14:creationId xmlns:p14="http://schemas.microsoft.com/office/powerpoint/2010/main" val="3263127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8F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-226122" y="-176148"/>
            <a:ext cx="1510755" cy="1914778"/>
          </a:xfrm>
          <a:prstGeom prst="rect">
            <a:avLst/>
          </a:prstGeom>
          <a:solidFill>
            <a:srgbClr val="04383F"/>
          </a:solidFill>
        </p:spPr>
      </p:sp>
      <p:sp>
        <p:nvSpPr>
          <p:cNvPr id="7" name="AutoShape 7"/>
          <p:cNvSpPr/>
          <p:nvPr/>
        </p:nvSpPr>
        <p:spPr>
          <a:xfrm>
            <a:off x="-2837367" y="1033668"/>
            <a:ext cx="10869754" cy="125413"/>
          </a:xfrm>
          <a:prstGeom prst="rect">
            <a:avLst/>
          </a:prstGeom>
          <a:solidFill>
            <a:srgbClr val="318F9A"/>
          </a:solidFill>
        </p:spPr>
      </p:sp>
      <p:grpSp>
        <p:nvGrpSpPr>
          <p:cNvPr id="8" name="Group 8"/>
          <p:cNvGrpSpPr/>
          <p:nvPr/>
        </p:nvGrpSpPr>
        <p:grpSpPr>
          <a:xfrm rot="-10800000">
            <a:off x="16533200" y="869315"/>
            <a:ext cx="978018" cy="978018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 rot="-10800000">
            <a:off x="16306918" y="1203412"/>
            <a:ext cx="683848" cy="683848"/>
            <a:chOff x="-2540" y="-2540"/>
            <a:chExt cx="6355080" cy="6355080"/>
          </a:xfrm>
        </p:grpSpPr>
        <p:sp>
          <p:nvSpPr>
            <p:cNvPr id="11" name="Freeform 11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</p:grpSp>
      <p:sp>
        <p:nvSpPr>
          <p:cNvPr id="12" name="AutoShape 12"/>
          <p:cNvSpPr/>
          <p:nvPr/>
        </p:nvSpPr>
        <p:spPr>
          <a:xfrm>
            <a:off x="17041467" y="8548370"/>
            <a:ext cx="1475526" cy="1967622"/>
          </a:xfrm>
          <a:prstGeom prst="rect">
            <a:avLst/>
          </a:prstGeom>
          <a:solidFill>
            <a:srgbClr val="04383F"/>
          </a:solidFill>
        </p:spPr>
      </p:sp>
      <p:sp>
        <p:nvSpPr>
          <p:cNvPr id="13" name="AutoShape 13"/>
          <p:cNvSpPr/>
          <p:nvPr/>
        </p:nvSpPr>
        <p:spPr>
          <a:xfrm>
            <a:off x="10980502" y="9132887"/>
            <a:ext cx="10869754" cy="125413"/>
          </a:xfrm>
          <a:prstGeom prst="rect">
            <a:avLst/>
          </a:prstGeom>
          <a:solidFill>
            <a:srgbClr val="FDFDFD"/>
          </a:solidFill>
        </p:spPr>
      </p:sp>
      <p:grpSp>
        <p:nvGrpSpPr>
          <p:cNvPr id="14" name="Group 14"/>
          <p:cNvGrpSpPr/>
          <p:nvPr/>
        </p:nvGrpSpPr>
        <p:grpSpPr>
          <a:xfrm>
            <a:off x="1028700" y="8280282"/>
            <a:ext cx="978018" cy="978018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549153" y="8240355"/>
            <a:ext cx="683848" cy="683848"/>
            <a:chOff x="-2540" y="-2540"/>
            <a:chExt cx="6355080" cy="6355080"/>
          </a:xfrm>
        </p:grpSpPr>
        <p:sp>
          <p:nvSpPr>
            <p:cNvPr id="17" name="Freeform 17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318F9A"/>
            </a:solidFill>
          </p:spPr>
        </p:sp>
      </p:grpSp>
      <p:grpSp>
        <p:nvGrpSpPr>
          <p:cNvPr id="18" name="Group 11">
            <a:extLst>
              <a:ext uri="{FF2B5EF4-FFF2-40B4-BE49-F238E27FC236}">
                <a16:creationId xmlns:a16="http://schemas.microsoft.com/office/drawing/2014/main" id="{C7C078F4-2A67-418C-BA38-0CF0115F1F7C}"/>
              </a:ext>
            </a:extLst>
          </p:cNvPr>
          <p:cNvGrpSpPr/>
          <p:nvPr/>
        </p:nvGrpSpPr>
        <p:grpSpPr>
          <a:xfrm>
            <a:off x="-2590800" y="373605"/>
            <a:ext cx="10990934" cy="1603986"/>
            <a:chOff x="383881" y="1085116"/>
            <a:chExt cx="14654580" cy="2138648"/>
          </a:xfrm>
        </p:grpSpPr>
        <p:sp>
          <p:nvSpPr>
            <p:cNvPr id="19" name="TextBox 12">
              <a:extLst>
                <a:ext uri="{FF2B5EF4-FFF2-40B4-BE49-F238E27FC236}">
                  <a16:creationId xmlns:a16="http://schemas.microsoft.com/office/drawing/2014/main" id="{1849180F-63B2-479C-8B26-4FBC78A75E45}"/>
                </a:ext>
              </a:extLst>
            </p:cNvPr>
            <p:cNvSpPr txBox="1"/>
            <p:nvPr/>
          </p:nvSpPr>
          <p:spPr>
            <a:xfrm>
              <a:off x="7022117" y="1085116"/>
              <a:ext cx="8016344" cy="156230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10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5500" b="0" i="0" u="none" strike="noStrike" kern="1200" cap="none" spc="825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各權值股績效</a:t>
              </a:r>
              <a:endParaRPr kumimoji="0" lang="en-US" sz="5500" b="0" i="0" u="none" strike="noStrike" kern="1200" cap="none" spc="825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20" name="AutoShape 13">
              <a:extLst>
                <a:ext uri="{FF2B5EF4-FFF2-40B4-BE49-F238E27FC236}">
                  <a16:creationId xmlns:a16="http://schemas.microsoft.com/office/drawing/2014/main" id="{1FAD8F1B-F756-4E32-BE94-27DA08B11CB5}"/>
                </a:ext>
              </a:extLst>
            </p:cNvPr>
            <p:cNvSpPr/>
            <p:nvPr/>
          </p:nvSpPr>
          <p:spPr>
            <a:xfrm>
              <a:off x="383881" y="3056547"/>
              <a:ext cx="14493006" cy="167217"/>
            </a:xfrm>
            <a:prstGeom prst="rect">
              <a:avLst/>
            </a:prstGeom>
            <a:solidFill>
              <a:srgbClr val="FDFDFD"/>
            </a:solidFill>
          </p:spPr>
        </p:sp>
      </p:grp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F2F127F-57EF-4BAE-B0D2-7A002D703D51}"/>
              </a:ext>
            </a:extLst>
          </p:cNvPr>
          <p:cNvSpPr txBox="1"/>
          <p:nvPr/>
        </p:nvSpPr>
        <p:spPr>
          <a:xfrm>
            <a:off x="8991600" y="3773682"/>
            <a:ext cx="7772400" cy="3323987"/>
          </a:xfrm>
          <a:prstGeom prst="rect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擷取部分輸出</a:t>
            </a:r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endParaRPr lang="en-US" altLang="zh-TW"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5876</a:t>
            </a: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達停利標準</a:t>
            </a:r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13%</a:t>
            </a: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6505</a:t>
            </a: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達停損標準</a:t>
            </a:r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-3%</a:t>
            </a: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。</a:t>
            </a:r>
            <a:endParaRPr lang="en-US" altLang="zh-TW"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5880</a:t>
            </a: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無符合「旱地拔蔥」的條件。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25295"/>
            <a:ext cx="7754432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41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8F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-226122" y="-176148"/>
            <a:ext cx="1510755" cy="1914778"/>
          </a:xfrm>
          <a:prstGeom prst="rect">
            <a:avLst/>
          </a:prstGeom>
          <a:solidFill>
            <a:srgbClr val="04383F"/>
          </a:solidFill>
        </p:spPr>
      </p:sp>
      <p:sp>
        <p:nvSpPr>
          <p:cNvPr id="7" name="AutoShape 7"/>
          <p:cNvSpPr/>
          <p:nvPr/>
        </p:nvSpPr>
        <p:spPr>
          <a:xfrm>
            <a:off x="-2837367" y="1033668"/>
            <a:ext cx="10869754" cy="125413"/>
          </a:xfrm>
          <a:prstGeom prst="rect">
            <a:avLst/>
          </a:prstGeom>
          <a:solidFill>
            <a:srgbClr val="318F9A"/>
          </a:solidFill>
        </p:spPr>
      </p:sp>
      <p:grpSp>
        <p:nvGrpSpPr>
          <p:cNvPr id="8" name="Group 8"/>
          <p:cNvGrpSpPr/>
          <p:nvPr/>
        </p:nvGrpSpPr>
        <p:grpSpPr>
          <a:xfrm rot="-10800000">
            <a:off x="16533200" y="869315"/>
            <a:ext cx="978018" cy="978018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 rot="-10800000">
            <a:off x="16306918" y="1203412"/>
            <a:ext cx="683848" cy="683848"/>
            <a:chOff x="-2540" y="-2540"/>
            <a:chExt cx="6355080" cy="6355080"/>
          </a:xfrm>
        </p:grpSpPr>
        <p:sp>
          <p:nvSpPr>
            <p:cNvPr id="11" name="Freeform 11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</p:grpSp>
      <p:sp>
        <p:nvSpPr>
          <p:cNvPr id="12" name="AutoShape 12"/>
          <p:cNvSpPr/>
          <p:nvPr/>
        </p:nvSpPr>
        <p:spPr>
          <a:xfrm>
            <a:off x="17041467" y="8548370"/>
            <a:ext cx="1475526" cy="1967622"/>
          </a:xfrm>
          <a:prstGeom prst="rect">
            <a:avLst/>
          </a:prstGeom>
          <a:solidFill>
            <a:srgbClr val="04383F"/>
          </a:solidFill>
        </p:spPr>
      </p:sp>
      <p:sp>
        <p:nvSpPr>
          <p:cNvPr id="13" name="AutoShape 13"/>
          <p:cNvSpPr/>
          <p:nvPr/>
        </p:nvSpPr>
        <p:spPr>
          <a:xfrm>
            <a:off x="10980502" y="9132887"/>
            <a:ext cx="10869754" cy="125413"/>
          </a:xfrm>
          <a:prstGeom prst="rect">
            <a:avLst/>
          </a:prstGeom>
          <a:solidFill>
            <a:srgbClr val="FDFDFD"/>
          </a:solidFill>
        </p:spPr>
      </p:sp>
      <p:grpSp>
        <p:nvGrpSpPr>
          <p:cNvPr id="14" name="Group 14"/>
          <p:cNvGrpSpPr/>
          <p:nvPr/>
        </p:nvGrpSpPr>
        <p:grpSpPr>
          <a:xfrm>
            <a:off x="1028700" y="8280282"/>
            <a:ext cx="978018" cy="978018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549153" y="8240355"/>
            <a:ext cx="683848" cy="683848"/>
            <a:chOff x="-2540" y="-2540"/>
            <a:chExt cx="6355080" cy="6355080"/>
          </a:xfrm>
        </p:grpSpPr>
        <p:sp>
          <p:nvSpPr>
            <p:cNvPr id="17" name="Freeform 17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318F9A"/>
            </a:solidFill>
          </p:spPr>
        </p:sp>
      </p:grpSp>
      <p:grpSp>
        <p:nvGrpSpPr>
          <p:cNvPr id="18" name="Group 11">
            <a:extLst>
              <a:ext uri="{FF2B5EF4-FFF2-40B4-BE49-F238E27FC236}">
                <a16:creationId xmlns:a16="http://schemas.microsoft.com/office/drawing/2014/main" id="{C7C078F4-2A67-418C-BA38-0CF0115F1F7C}"/>
              </a:ext>
            </a:extLst>
          </p:cNvPr>
          <p:cNvGrpSpPr/>
          <p:nvPr/>
        </p:nvGrpSpPr>
        <p:grpSpPr>
          <a:xfrm>
            <a:off x="-2590800" y="373605"/>
            <a:ext cx="11386574" cy="1603986"/>
            <a:chOff x="383881" y="1085116"/>
            <a:chExt cx="15182100" cy="2138648"/>
          </a:xfrm>
        </p:grpSpPr>
        <p:sp>
          <p:nvSpPr>
            <p:cNvPr id="19" name="TextBox 12">
              <a:extLst>
                <a:ext uri="{FF2B5EF4-FFF2-40B4-BE49-F238E27FC236}">
                  <a16:creationId xmlns:a16="http://schemas.microsoft.com/office/drawing/2014/main" id="{1849180F-63B2-479C-8B26-4FBC78A75E45}"/>
                </a:ext>
              </a:extLst>
            </p:cNvPr>
            <p:cNvSpPr txBox="1"/>
            <p:nvPr/>
          </p:nvSpPr>
          <p:spPr>
            <a:xfrm>
              <a:off x="7549637" y="1085116"/>
              <a:ext cx="8016344" cy="156230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10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5500" b="0" i="0" u="none" strike="noStrike" kern="1200" cap="none" spc="825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總績效分析</a:t>
              </a:r>
              <a:endParaRPr kumimoji="0" lang="en-US" sz="5500" b="0" i="0" u="none" strike="noStrike" kern="1200" cap="none" spc="825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20" name="AutoShape 13">
              <a:extLst>
                <a:ext uri="{FF2B5EF4-FFF2-40B4-BE49-F238E27FC236}">
                  <a16:creationId xmlns:a16="http://schemas.microsoft.com/office/drawing/2014/main" id="{1FAD8F1B-F756-4E32-BE94-27DA08B11CB5}"/>
                </a:ext>
              </a:extLst>
            </p:cNvPr>
            <p:cNvSpPr/>
            <p:nvPr/>
          </p:nvSpPr>
          <p:spPr>
            <a:xfrm>
              <a:off x="383881" y="3056547"/>
              <a:ext cx="14493006" cy="167217"/>
            </a:xfrm>
            <a:prstGeom prst="rect">
              <a:avLst/>
            </a:prstGeom>
            <a:solidFill>
              <a:srgbClr val="FDFDFD"/>
            </a:solidFill>
          </p:spPr>
        </p:sp>
      </p:grp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F2F127F-57EF-4BAE-B0D2-7A002D703D51}"/>
              </a:ext>
            </a:extLst>
          </p:cNvPr>
          <p:cNvSpPr txBox="1"/>
          <p:nvPr/>
        </p:nvSpPr>
        <p:spPr>
          <a:xfrm>
            <a:off x="10400442" y="4838658"/>
            <a:ext cx="6248400" cy="1015663"/>
          </a:xfrm>
          <a:prstGeom prst="rect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在旱地拔蔥策略之下，執行停利</a:t>
            </a:r>
            <a:r>
              <a:rPr kumimoji="0" lang="en-US" altLang="zh-TW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/</a:t>
            </a:r>
            <a:r>
              <a:rPr kumimoji="0" lang="zh-TW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停損的報酬率優於另外二者。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ED04985E-52B1-4DAE-B935-EE2ACE575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82" y="3139213"/>
            <a:ext cx="8945152" cy="4414552"/>
          </a:xfrm>
          <a:prstGeom prst="rect">
            <a:avLst/>
          </a:prstGeom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3811258A-D9AE-41E7-8552-53CB66F23E5A}"/>
              </a:ext>
            </a:extLst>
          </p:cNvPr>
          <p:cNvSpPr/>
          <p:nvPr/>
        </p:nvSpPr>
        <p:spPr>
          <a:xfrm>
            <a:off x="1005482" y="3571468"/>
            <a:ext cx="8945152" cy="12954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582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8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30936" y="8067331"/>
            <a:ext cx="1190969" cy="1190969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494137" y="7948137"/>
            <a:ext cx="832747" cy="832747"/>
            <a:chOff x="-2540" y="-2540"/>
            <a:chExt cx="6355080" cy="6355080"/>
          </a:xfrm>
        </p:grpSpPr>
        <p:sp>
          <p:nvSpPr>
            <p:cNvPr id="5" name="Freeform 5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318F9A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4473594" y="3843595"/>
            <a:ext cx="9410608" cy="3635292"/>
            <a:chOff x="10203" y="2196234"/>
            <a:chExt cx="12547476" cy="4847056"/>
          </a:xfrm>
        </p:grpSpPr>
        <p:sp>
          <p:nvSpPr>
            <p:cNvPr id="7" name="TextBox 7"/>
            <p:cNvSpPr txBox="1"/>
            <p:nvPr/>
          </p:nvSpPr>
          <p:spPr>
            <a:xfrm>
              <a:off x="93061" y="2196234"/>
              <a:ext cx="12464618" cy="16781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0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500" spc="825" dirty="0">
                  <a:solidFill>
                    <a:srgbClr val="FDFDFD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K</a:t>
              </a:r>
              <a:r>
                <a:rPr lang="zh-TW" altLang="en-US" sz="7500" spc="825" dirty="0">
                  <a:solidFill>
                    <a:srgbClr val="FDFDFD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線圖說明</a:t>
              </a:r>
              <a:endParaRPr kumimoji="0" lang="en-US" sz="7500" b="0" i="0" u="none" strike="noStrike" kern="1200" cap="none" spc="825" normalizeH="0" baseline="0" noProof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0203" y="5358213"/>
              <a:ext cx="12464618" cy="16850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0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500" b="0" i="0" u="none" strike="noStrike" kern="1200" cap="none" spc="825" normalizeH="0" baseline="0" noProof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League Spartan Italics"/>
                <a:ea typeface="+mn-ea"/>
                <a:cs typeface="+mn-cs"/>
              </a:endParaRPr>
            </a:p>
          </p:txBody>
        </p:sp>
        <p:sp>
          <p:nvSpPr>
            <p:cNvPr id="11" name="AutoShape 11"/>
            <p:cNvSpPr/>
            <p:nvPr/>
          </p:nvSpPr>
          <p:spPr>
            <a:xfrm>
              <a:off x="86712" y="4539041"/>
              <a:ext cx="12445258" cy="154517"/>
            </a:xfrm>
            <a:prstGeom prst="rect">
              <a:avLst/>
            </a:prstGeom>
            <a:solidFill>
              <a:srgbClr val="FDFDFD"/>
            </a:solidFill>
          </p:spPr>
        </p:sp>
      </p:grpSp>
      <p:sp>
        <p:nvSpPr>
          <p:cNvPr id="12" name="AutoShape 12"/>
          <p:cNvSpPr/>
          <p:nvPr/>
        </p:nvSpPr>
        <p:spPr>
          <a:xfrm>
            <a:off x="-264222" y="-264222"/>
            <a:ext cx="2756790" cy="2002852"/>
          </a:xfrm>
          <a:prstGeom prst="rect">
            <a:avLst/>
          </a:prstGeom>
          <a:solidFill>
            <a:srgbClr val="FDFDFD"/>
          </a:solidFill>
        </p:spPr>
      </p:sp>
      <p:sp>
        <p:nvSpPr>
          <p:cNvPr id="13" name="AutoShape 13"/>
          <p:cNvSpPr/>
          <p:nvPr/>
        </p:nvSpPr>
        <p:spPr>
          <a:xfrm>
            <a:off x="1186741" y="-3245485"/>
            <a:ext cx="119085" cy="8229600"/>
          </a:xfrm>
          <a:prstGeom prst="rect">
            <a:avLst/>
          </a:prstGeom>
          <a:solidFill>
            <a:srgbClr val="318F9A"/>
          </a:solidFill>
        </p:spPr>
      </p:sp>
      <p:sp>
        <p:nvSpPr>
          <p:cNvPr id="14" name="AutoShape 14"/>
          <p:cNvSpPr/>
          <p:nvPr/>
        </p:nvSpPr>
        <p:spPr>
          <a:xfrm>
            <a:off x="15949587" y="8548370"/>
            <a:ext cx="2598257" cy="1967622"/>
          </a:xfrm>
          <a:prstGeom prst="rect">
            <a:avLst/>
          </a:prstGeom>
          <a:solidFill>
            <a:srgbClr val="FDFDFD"/>
          </a:solidFill>
        </p:spPr>
      </p:sp>
      <p:sp>
        <p:nvSpPr>
          <p:cNvPr id="15" name="AutoShape 15"/>
          <p:cNvSpPr/>
          <p:nvPr/>
        </p:nvSpPr>
        <p:spPr>
          <a:xfrm>
            <a:off x="17199757" y="5143500"/>
            <a:ext cx="119085" cy="8229600"/>
          </a:xfrm>
          <a:prstGeom prst="rect">
            <a:avLst/>
          </a:prstGeom>
          <a:solidFill>
            <a:srgbClr val="318F9A"/>
          </a:solidFill>
        </p:spPr>
      </p:sp>
      <p:grpSp>
        <p:nvGrpSpPr>
          <p:cNvPr id="16" name="Group 16"/>
          <p:cNvGrpSpPr/>
          <p:nvPr/>
        </p:nvGrpSpPr>
        <p:grpSpPr>
          <a:xfrm rot="-10800000">
            <a:off x="16317019" y="869315"/>
            <a:ext cx="1194200" cy="1194200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 rot="-10800000">
            <a:off x="16111484" y="1348026"/>
            <a:ext cx="835006" cy="835006"/>
            <a:chOff x="-2540" y="-2540"/>
            <a:chExt cx="6355080" cy="6355080"/>
          </a:xfrm>
        </p:grpSpPr>
        <p:sp>
          <p:nvSpPr>
            <p:cNvPr id="19" name="Freeform 19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318F9A"/>
            </a:solidFill>
          </p:spPr>
        </p:sp>
      </p:grpSp>
    </p:spTree>
    <p:extLst>
      <p:ext uri="{BB962C8B-B14F-4D97-AF65-F5344CB8AC3E}">
        <p14:creationId xmlns:p14="http://schemas.microsoft.com/office/powerpoint/2010/main" val="2323071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8F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-226122" y="-176148"/>
            <a:ext cx="1510755" cy="1914778"/>
          </a:xfrm>
          <a:prstGeom prst="rect">
            <a:avLst/>
          </a:prstGeom>
          <a:solidFill>
            <a:srgbClr val="04383F"/>
          </a:solidFill>
        </p:spPr>
      </p:sp>
      <p:sp>
        <p:nvSpPr>
          <p:cNvPr id="7" name="AutoShape 7"/>
          <p:cNvSpPr/>
          <p:nvPr/>
        </p:nvSpPr>
        <p:spPr>
          <a:xfrm>
            <a:off x="-2837367" y="1033668"/>
            <a:ext cx="10869754" cy="125413"/>
          </a:xfrm>
          <a:prstGeom prst="rect">
            <a:avLst/>
          </a:prstGeom>
          <a:solidFill>
            <a:srgbClr val="318F9A"/>
          </a:solidFill>
        </p:spPr>
      </p:sp>
      <p:grpSp>
        <p:nvGrpSpPr>
          <p:cNvPr id="8" name="Group 8"/>
          <p:cNvGrpSpPr/>
          <p:nvPr/>
        </p:nvGrpSpPr>
        <p:grpSpPr>
          <a:xfrm rot="-10800000">
            <a:off x="16533200" y="869315"/>
            <a:ext cx="978018" cy="978018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 rot="-10800000">
            <a:off x="16306918" y="1203412"/>
            <a:ext cx="683848" cy="683848"/>
            <a:chOff x="-2540" y="-2540"/>
            <a:chExt cx="6355080" cy="6355080"/>
          </a:xfrm>
        </p:grpSpPr>
        <p:sp>
          <p:nvSpPr>
            <p:cNvPr id="11" name="Freeform 11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</p:grpSp>
      <p:sp>
        <p:nvSpPr>
          <p:cNvPr id="12" name="AutoShape 12"/>
          <p:cNvSpPr/>
          <p:nvPr/>
        </p:nvSpPr>
        <p:spPr>
          <a:xfrm>
            <a:off x="17041467" y="8548370"/>
            <a:ext cx="1475526" cy="1967622"/>
          </a:xfrm>
          <a:prstGeom prst="rect">
            <a:avLst/>
          </a:prstGeom>
          <a:solidFill>
            <a:srgbClr val="04383F"/>
          </a:solidFill>
        </p:spPr>
      </p:sp>
      <p:sp>
        <p:nvSpPr>
          <p:cNvPr id="13" name="AutoShape 13"/>
          <p:cNvSpPr/>
          <p:nvPr/>
        </p:nvSpPr>
        <p:spPr>
          <a:xfrm>
            <a:off x="10980502" y="9132887"/>
            <a:ext cx="10869754" cy="125413"/>
          </a:xfrm>
          <a:prstGeom prst="rect">
            <a:avLst/>
          </a:prstGeom>
          <a:solidFill>
            <a:srgbClr val="FDFDFD"/>
          </a:solidFill>
        </p:spPr>
      </p:sp>
      <p:grpSp>
        <p:nvGrpSpPr>
          <p:cNvPr id="14" name="Group 14"/>
          <p:cNvGrpSpPr/>
          <p:nvPr/>
        </p:nvGrpSpPr>
        <p:grpSpPr>
          <a:xfrm>
            <a:off x="1028700" y="8280282"/>
            <a:ext cx="978018" cy="978018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549153" y="8240355"/>
            <a:ext cx="683848" cy="683848"/>
            <a:chOff x="-2540" y="-2540"/>
            <a:chExt cx="6355080" cy="6355080"/>
          </a:xfrm>
        </p:grpSpPr>
        <p:sp>
          <p:nvSpPr>
            <p:cNvPr id="17" name="Freeform 17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318F9A"/>
            </a:solidFill>
          </p:spPr>
        </p:sp>
      </p:grpSp>
      <p:grpSp>
        <p:nvGrpSpPr>
          <p:cNvPr id="18" name="Group 11">
            <a:extLst>
              <a:ext uri="{FF2B5EF4-FFF2-40B4-BE49-F238E27FC236}">
                <a16:creationId xmlns:a16="http://schemas.microsoft.com/office/drawing/2014/main" id="{C7C078F4-2A67-418C-BA38-0CF0115F1F7C}"/>
              </a:ext>
            </a:extLst>
          </p:cNvPr>
          <p:cNvGrpSpPr/>
          <p:nvPr/>
        </p:nvGrpSpPr>
        <p:grpSpPr>
          <a:xfrm>
            <a:off x="-2590800" y="373605"/>
            <a:ext cx="11319076" cy="1603986"/>
            <a:chOff x="383881" y="1085116"/>
            <a:chExt cx="15092102" cy="2138648"/>
          </a:xfrm>
        </p:grpSpPr>
        <p:sp>
          <p:nvSpPr>
            <p:cNvPr id="19" name="TextBox 12">
              <a:extLst>
                <a:ext uri="{FF2B5EF4-FFF2-40B4-BE49-F238E27FC236}">
                  <a16:creationId xmlns:a16="http://schemas.microsoft.com/office/drawing/2014/main" id="{1849180F-63B2-479C-8B26-4FBC78A75E45}"/>
                </a:ext>
              </a:extLst>
            </p:cNvPr>
            <p:cNvSpPr txBox="1"/>
            <p:nvPr/>
          </p:nvSpPr>
          <p:spPr>
            <a:xfrm>
              <a:off x="7459640" y="1085116"/>
              <a:ext cx="8016343" cy="156230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10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5500" spc="825" dirty="0">
                  <a:solidFill>
                    <a:prstClr val="white">
                      <a:lumMod val="85000"/>
                    </a:prst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K</a:t>
              </a:r>
              <a:r>
                <a:rPr lang="zh-TW" altLang="en-US" sz="5500" spc="825" dirty="0">
                  <a:solidFill>
                    <a:prstClr val="white">
                      <a:lumMod val="85000"/>
                    </a:prst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線圖程式碼</a:t>
              </a:r>
              <a:endParaRPr kumimoji="0" lang="en-US" sz="5500" b="0" i="0" u="none" strike="noStrike" kern="1200" cap="none" spc="825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20" name="AutoShape 13">
              <a:extLst>
                <a:ext uri="{FF2B5EF4-FFF2-40B4-BE49-F238E27FC236}">
                  <a16:creationId xmlns:a16="http://schemas.microsoft.com/office/drawing/2014/main" id="{1FAD8F1B-F756-4E32-BE94-27DA08B11CB5}"/>
                </a:ext>
              </a:extLst>
            </p:cNvPr>
            <p:cNvSpPr/>
            <p:nvPr/>
          </p:nvSpPr>
          <p:spPr>
            <a:xfrm>
              <a:off x="383881" y="3056547"/>
              <a:ext cx="14493006" cy="167217"/>
            </a:xfrm>
            <a:prstGeom prst="rect">
              <a:avLst/>
            </a:prstGeom>
            <a:solidFill>
              <a:srgbClr val="FDFDFD"/>
            </a:solidFill>
          </p:spPr>
        </p:sp>
      </p:grp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F2F127F-57EF-4BAE-B0D2-7A002D703D51}"/>
              </a:ext>
            </a:extLst>
          </p:cNvPr>
          <p:cNvSpPr txBox="1"/>
          <p:nvPr/>
        </p:nvSpPr>
        <p:spPr>
          <a:xfrm>
            <a:off x="6749621" y="2584216"/>
            <a:ext cx="4788758" cy="553998"/>
          </a:xfrm>
          <a:prstGeom prst="rect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使用</a:t>
            </a:r>
            <a:r>
              <a:rPr kumimoji="0" lang="en-US" altLang="zh-TW" sz="3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mpl_finance</a:t>
            </a:r>
            <a:r>
              <a:rPr kumimoji="0" lang="zh-TW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套件畫圖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9C18497-1FE4-44AB-9A60-8ECC7956D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00" y="3663832"/>
            <a:ext cx="10439400" cy="464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76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8F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01" y="3513358"/>
            <a:ext cx="8772793" cy="3535142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>
            <a:off x="-226122" y="-176148"/>
            <a:ext cx="1510755" cy="1914778"/>
          </a:xfrm>
          <a:prstGeom prst="rect">
            <a:avLst/>
          </a:prstGeom>
          <a:solidFill>
            <a:srgbClr val="04383F"/>
          </a:solidFill>
        </p:spPr>
      </p:sp>
      <p:sp>
        <p:nvSpPr>
          <p:cNvPr id="7" name="AutoShape 7"/>
          <p:cNvSpPr/>
          <p:nvPr/>
        </p:nvSpPr>
        <p:spPr>
          <a:xfrm>
            <a:off x="-2837367" y="1033668"/>
            <a:ext cx="10869754" cy="125413"/>
          </a:xfrm>
          <a:prstGeom prst="rect">
            <a:avLst/>
          </a:prstGeom>
          <a:solidFill>
            <a:srgbClr val="318F9A"/>
          </a:solidFill>
        </p:spPr>
      </p:sp>
      <p:grpSp>
        <p:nvGrpSpPr>
          <p:cNvPr id="8" name="Group 8"/>
          <p:cNvGrpSpPr/>
          <p:nvPr/>
        </p:nvGrpSpPr>
        <p:grpSpPr>
          <a:xfrm rot="-10800000">
            <a:off x="16533200" y="869315"/>
            <a:ext cx="978018" cy="978018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 rot="-10800000">
            <a:off x="16306918" y="1203412"/>
            <a:ext cx="683848" cy="683848"/>
            <a:chOff x="-2540" y="-2540"/>
            <a:chExt cx="6355080" cy="6355080"/>
          </a:xfrm>
        </p:grpSpPr>
        <p:sp>
          <p:nvSpPr>
            <p:cNvPr id="11" name="Freeform 11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</p:grpSp>
      <p:sp>
        <p:nvSpPr>
          <p:cNvPr id="12" name="AutoShape 12"/>
          <p:cNvSpPr/>
          <p:nvPr/>
        </p:nvSpPr>
        <p:spPr>
          <a:xfrm>
            <a:off x="17041467" y="8548370"/>
            <a:ext cx="1475526" cy="1967622"/>
          </a:xfrm>
          <a:prstGeom prst="rect">
            <a:avLst/>
          </a:prstGeom>
          <a:solidFill>
            <a:srgbClr val="04383F"/>
          </a:solidFill>
        </p:spPr>
      </p:sp>
      <p:sp>
        <p:nvSpPr>
          <p:cNvPr id="13" name="AutoShape 13"/>
          <p:cNvSpPr/>
          <p:nvPr/>
        </p:nvSpPr>
        <p:spPr>
          <a:xfrm>
            <a:off x="10980502" y="9132887"/>
            <a:ext cx="10869754" cy="125413"/>
          </a:xfrm>
          <a:prstGeom prst="rect">
            <a:avLst/>
          </a:prstGeom>
          <a:solidFill>
            <a:srgbClr val="FDFDFD"/>
          </a:solidFill>
        </p:spPr>
      </p:sp>
      <p:grpSp>
        <p:nvGrpSpPr>
          <p:cNvPr id="14" name="Group 14"/>
          <p:cNvGrpSpPr/>
          <p:nvPr/>
        </p:nvGrpSpPr>
        <p:grpSpPr>
          <a:xfrm>
            <a:off x="1028700" y="8280282"/>
            <a:ext cx="978018" cy="978018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549153" y="8240355"/>
            <a:ext cx="683848" cy="683848"/>
            <a:chOff x="-2540" y="-2540"/>
            <a:chExt cx="6355080" cy="6355080"/>
          </a:xfrm>
        </p:grpSpPr>
        <p:sp>
          <p:nvSpPr>
            <p:cNvPr id="17" name="Freeform 17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318F9A"/>
            </a:solidFill>
          </p:spPr>
        </p:sp>
      </p:grpSp>
      <p:grpSp>
        <p:nvGrpSpPr>
          <p:cNvPr id="18" name="Group 11">
            <a:extLst>
              <a:ext uri="{FF2B5EF4-FFF2-40B4-BE49-F238E27FC236}">
                <a16:creationId xmlns:a16="http://schemas.microsoft.com/office/drawing/2014/main" id="{C7C078F4-2A67-418C-BA38-0CF0115F1F7C}"/>
              </a:ext>
            </a:extLst>
          </p:cNvPr>
          <p:cNvGrpSpPr/>
          <p:nvPr/>
        </p:nvGrpSpPr>
        <p:grpSpPr>
          <a:xfrm>
            <a:off x="-2590800" y="333898"/>
            <a:ext cx="12353028" cy="1643693"/>
            <a:chOff x="383881" y="1032173"/>
            <a:chExt cx="16470704" cy="2191591"/>
          </a:xfrm>
        </p:grpSpPr>
        <p:sp>
          <p:nvSpPr>
            <p:cNvPr id="19" name="TextBox 12">
              <a:extLst>
                <a:ext uri="{FF2B5EF4-FFF2-40B4-BE49-F238E27FC236}">
                  <a16:creationId xmlns:a16="http://schemas.microsoft.com/office/drawing/2014/main" id="{1849180F-63B2-479C-8B26-4FBC78A75E45}"/>
                </a:ext>
              </a:extLst>
            </p:cNvPr>
            <p:cNvSpPr txBox="1"/>
            <p:nvPr/>
          </p:nvSpPr>
          <p:spPr>
            <a:xfrm>
              <a:off x="7059113" y="1032173"/>
              <a:ext cx="9795472" cy="179536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10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5500" b="0" i="0" u="none" strike="noStrike" kern="1200" cap="none" spc="825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以</a:t>
              </a:r>
              <a:r>
                <a:rPr kumimoji="0" lang="en-US" altLang="zh-TW" sz="5500" b="0" i="0" u="none" strike="noStrike" kern="1200" cap="none" spc="825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2303</a:t>
              </a:r>
              <a:r>
                <a:rPr kumimoji="0" lang="zh-TW" altLang="en-US" sz="5500" b="0" i="0" u="none" strike="noStrike" kern="1200" cap="none" spc="825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為例</a:t>
              </a:r>
              <a:endParaRPr kumimoji="0" lang="en-US" sz="5500" b="0" i="0" u="none" strike="noStrike" kern="1200" cap="none" spc="825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20" name="AutoShape 13">
              <a:extLst>
                <a:ext uri="{FF2B5EF4-FFF2-40B4-BE49-F238E27FC236}">
                  <a16:creationId xmlns:a16="http://schemas.microsoft.com/office/drawing/2014/main" id="{1FAD8F1B-F756-4E32-BE94-27DA08B11CB5}"/>
                </a:ext>
              </a:extLst>
            </p:cNvPr>
            <p:cNvSpPr/>
            <p:nvPr/>
          </p:nvSpPr>
          <p:spPr>
            <a:xfrm>
              <a:off x="383881" y="3056547"/>
              <a:ext cx="14493006" cy="167217"/>
            </a:xfrm>
            <a:prstGeom prst="rect">
              <a:avLst/>
            </a:prstGeom>
            <a:solidFill>
              <a:srgbClr val="FDFDFD"/>
            </a:solidFill>
          </p:spPr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99507B7-41BA-4755-B8F5-320D23107E8E}"/>
              </a:ext>
            </a:extLst>
          </p:cNvPr>
          <p:cNvSpPr txBox="1"/>
          <p:nvPr/>
        </p:nvSpPr>
        <p:spPr>
          <a:xfrm>
            <a:off x="10630808" y="4426802"/>
            <a:ext cx="5294992" cy="2400657"/>
          </a:xfrm>
          <a:prstGeom prst="rect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股票代碼 </a:t>
            </a:r>
            <a:r>
              <a:rPr kumimoji="0" lang="en-US" altLang="zh-TW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  <a:r>
              <a:rPr kumimoji="0" lang="zh-TW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2303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購買價格 </a:t>
            </a:r>
            <a:r>
              <a:rPr lang="en-US" altLang="zh-TW" sz="3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13.1</a:t>
            </a:r>
            <a:r>
              <a:rPr lang="zh-TW" altLang="en-US" sz="3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  <a:endParaRPr lang="en-US" altLang="zh-TW" sz="3000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進場時間</a:t>
            </a:r>
            <a:r>
              <a:rPr lang="zh-TW" altLang="en-US" sz="3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2019/04/25</a:t>
            </a:r>
            <a:endParaRPr kumimoji="0" lang="en-US" altLang="zh-TW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出場時間 </a:t>
            </a:r>
            <a:r>
              <a:rPr kumimoji="0" lang="en-US" altLang="zh-TW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  <a:r>
              <a:rPr kumimoji="0" lang="zh-TW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2019/05/28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損失</a:t>
            </a:r>
            <a:r>
              <a:rPr lang="en-US" altLang="zh-TW" sz="3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-0.65</a:t>
            </a:r>
            <a:r>
              <a:rPr lang="zh-TW" altLang="en-US" sz="3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元，報酬率</a:t>
            </a:r>
            <a:r>
              <a:rPr lang="en-US" altLang="zh-TW" sz="3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-5%</a:t>
            </a:r>
            <a:endParaRPr kumimoji="0" lang="zh-TW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6E5A86C3-4110-4240-93F0-019FBDE9BC17}"/>
              </a:ext>
            </a:extLst>
          </p:cNvPr>
          <p:cNvSpPr/>
          <p:nvPr/>
        </p:nvSpPr>
        <p:spPr>
          <a:xfrm>
            <a:off x="1030882" y="3513358"/>
            <a:ext cx="8731346" cy="159561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83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8F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542639"/>
            <a:ext cx="12993871" cy="4409642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>
            <a:off x="-226122" y="-176148"/>
            <a:ext cx="1510755" cy="1914778"/>
          </a:xfrm>
          <a:prstGeom prst="rect">
            <a:avLst/>
          </a:prstGeom>
          <a:solidFill>
            <a:srgbClr val="04383F"/>
          </a:solidFill>
        </p:spPr>
      </p:sp>
      <p:sp>
        <p:nvSpPr>
          <p:cNvPr id="7" name="AutoShape 7"/>
          <p:cNvSpPr/>
          <p:nvPr/>
        </p:nvSpPr>
        <p:spPr>
          <a:xfrm>
            <a:off x="-2837367" y="1033668"/>
            <a:ext cx="10869754" cy="125413"/>
          </a:xfrm>
          <a:prstGeom prst="rect">
            <a:avLst/>
          </a:prstGeom>
          <a:solidFill>
            <a:srgbClr val="318F9A"/>
          </a:solidFill>
        </p:spPr>
      </p:sp>
      <p:grpSp>
        <p:nvGrpSpPr>
          <p:cNvPr id="8" name="Group 8"/>
          <p:cNvGrpSpPr/>
          <p:nvPr/>
        </p:nvGrpSpPr>
        <p:grpSpPr>
          <a:xfrm rot="-10800000">
            <a:off x="16533200" y="869315"/>
            <a:ext cx="978018" cy="978018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 rot="-10800000">
            <a:off x="16306918" y="1203412"/>
            <a:ext cx="683848" cy="683848"/>
            <a:chOff x="-2540" y="-2540"/>
            <a:chExt cx="6355080" cy="6355080"/>
          </a:xfrm>
        </p:grpSpPr>
        <p:sp>
          <p:nvSpPr>
            <p:cNvPr id="11" name="Freeform 11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</p:grpSp>
      <p:sp>
        <p:nvSpPr>
          <p:cNvPr id="12" name="AutoShape 12"/>
          <p:cNvSpPr/>
          <p:nvPr/>
        </p:nvSpPr>
        <p:spPr>
          <a:xfrm>
            <a:off x="17041467" y="8548370"/>
            <a:ext cx="1475526" cy="1967622"/>
          </a:xfrm>
          <a:prstGeom prst="rect">
            <a:avLst/>
          </a:prstGeom>
          <a:solidFill>
            <a:srgbClr val="04383F"/>
          </a:solidFill>
        </p:spPr>
      </p:sp>
      <p:sp>
        <p:nvSpPr>
          <p:cNvPr id="13" name="AutoShape 13"/>
          <p:cNvSpPr/>
          <p:nvPr/>
        </p:nvSpPr>
        <p:spPr>
          <a:xfrm>
            <a:off x="10980502" y="9132887"/>
            <a:ext cx="10869754" cy="125413"/>
          </a:xfrm>
          <a:prstGeom prst="rect">
            <a:avLst/>
          </a:prstGeom>
          <a:solidFill>
            <a:srgbClr val="FDFDFD"/>
          </a:solidFill>
        </p:spPr>
      </p:sp>
      <p:grpSp>
        <p:nvGrpSpPr>
          <p:cNvPr id="14" name="Group 14"/>
          <p:cNvGrpSpPr/>
          <p:nvPr/>
        </p:nvGrpSpPr>
        <p:grpSpPr>
          <a:xfrm>
            <a:off x="1028700" y="8280282"/>
            <a:ext cx="978018" cy="978018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549153" y="8240355"/>
            <a:ext cx="683848" cy="683848"/>
            <a:chOff x="-2540" y="-2540"/>
            <a:chExt cx="6355080" cy="6355080"/>
          </a:xfrm>
        </p:grpSpPr>
        <p:sp>
          <p:nvSpPr>
            <p:cNvPr id="17" name="Freeform 17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318F9A"/>
            </a:solidFill>
          </p:spPr>
        </p:sp>
      </p:grpSp>
      <p:grpSp>
        <p:nvGrpSpPr>
          <p:cNvPr id="18" name="Group 11">
            <a:extLst>
              <a:ext uri="{FF2B5EF4-FFF2-40B4-BE49-F238E27FC236}">
                <a16:creationId xmlns:a16="http://schemas.microsoft.com/office/drawing/2014/main" id="{C7C078F4-2A67-418C-BA38-0CF0115F1F7C}"/>
              </a:ext>
            </a:extLst>
          </p:cNvPr>
          <p:cNvGrpSpPr/>
          <p:nvPr/>
        </p:nvGrpSpPr>
        <p:grpSpPr>
          <a:xfrm>
            <a:off x="-2590800" y="333898"/>
            <a:ext cx="12353028" cy="1643693"/>
            <a:chOff x="383881" y="1032173"/>
            <a:chExt cx="16470704" cy="2191591"/>
          </a:xfrm>
        </p:grpSpPr>
        <p:sp>
          <p:nvSpPr>
            <p:cNvPr id="19" name="TextBox 12">
              <a:extLst>
                <a:ext uri="{FF2B5EF4-FFF2-40B4-BE49-F238E27FC236}">
                  <a16:creationId xmlns:a16="http://schemas.microsoft.com/office/drawing/2014/main" id="{1849180F-63B2-479C-8B26-4FBC78A75E45}"/>
                </a:ext>
              </a:extLst>
            </p:cNvPr>
            <p:cNvSpPr txBox="1"/>
            <p:nvPr/>
          </p:nvSpPr>
          <p:spPr>
            <a:xfrm>
              <a:off x="7059113" y="1032173"/>
              <a:ext cx="9795472" cy="179536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10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5500" b="0" i="0" u="none" strike="noStrike" kern="1200" cap="none" spc="825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以</a:t>
              </a:r>
              <a:r>
                <a:rPr kumimoji="0" lang="en-US" altLang="zh-TW" sz="5500" b="0" i="0" u="none" strike="noStrike" kern="1200" cap="none" spc="825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2303</a:t>
              </a:r>
              <a:r>
                <a:rPr kumimoji="0" lang="zh-TW" altLang="en-US" sz="5500" b="0" i="0" u="none" strike="noStrike" kern="1200" cap="none" spc="825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為例</a:t>
              </a:r>
              <a:endParaRPr kumimoji="0" lang="en-US" sz="5500" b="0" i="0" u="none" strike="noStrike" kern="1200" cap="none" spc="825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20" name="AutoShape 13">
              <a:extLst>
                <a:ext uri="{FF2B5EF4-FFF2-40B4-BE49-F238E27FC236}">
                  <a16:creationId xmlns:a16="http://schemas.microsoft.com/office/drawing/2014/main" id="{1FAD8F1B-F756-4E32-BE94-27DA08B11CB5}"/>
                </a:ext>
              </a:extLst>
            </p:cNvPr>
            <p:cNvSpPr/>
            <p:nvPr/>
          </p:nvSpPr>
          <p:spPr>
            <a:xfrm>
              <a:off x="383881" y="3056547"/>
              <a:ext cx="14493006" cy="167217"/>
            </a:xfrm>
            <a:prstGeom prst="rect">
              <a:avLst/>
            </a:prstGeom>
            <a:solidFill>
              <a:srgbClr val="FDFDFD"/>
            </a:solidFill>
          </p:spPr>
        </p:sp>
      </p:grpSp>
      <p:sp>
        <p:nvSpPr>
          <p:cNvPr id="23" name="橢圓 22">
            <a:extLst>
              <a:ext uri="{FF2B5EF4-FFF2-40B4-BE49-F238E27FC236}">
                <a16:creationId xmlns:a16="http://schemas.microsoft.com/office/drawing/2014/main" id="{9286817E-B675-4A3D-BA39-9B028C9710CB}"/>
              </a:ext>
            </a:extLst>
          </p:cNvPr>
          <p:cNvSpPr/>
          <p:nvPr/>
        </p:nvSpPr>
        <p:spPr>
          <a:xfrm>
            <a:off x="4016758" y="4008543"/>
            <a:ext cx="637297" cy="153173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A656EB95-1A91-439A-B933-A9F9B32FE307}"/>
              </a:ext>
            </a:extLst>
          </p:cNvPr>
          <p:cNvSpPr/>
          <p:nvPr/>
        </p:nvSpPr>
        <p:spPr>
          <a:xfrm>
            <a:off x="11284001" y="4622021"/>
            <a:ext cx="533400" cy="116655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692F6B3-EFF3-4E32-A3C5-98E4A93B55A9}"/>
              </a:ext>
            </a:extLst>
          </p:cNvPr>
          <p:cNvSpPr txBox="1"/>
          <p:nvPr/>
        </p:nvSpPr>
        <p:spPr>
          <a:xfrm>
            <a:off x="3054401" y="4008543"/>
            <a:ext cx="762000" cy="4308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買入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E905D083-AB3D-4960-9B2F-71083B15485B}"/>
              </a:ext>
            </a:extLst>
          </p:cNvPr>
          <p:cNvSpPr txBox="1"/>
          <p:nvPr/>
        </p:nvSpPr>
        <p:spPr>
          <a:xfrm>
            <a:off x="11786903" y="4316573"/>
            <a:ext cx="762000" cy="4308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賣出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99507B7-41BA-4755-B8F5-320D23107E8E}"/>
              </a:ext>
            </a:extLst>
          </p:cNvPr>
          <p:cNvSpPr txBox="1"/>
          <p:nvPr/>
        </p:nvSpPr>
        <p:spPr>
          <a:xfrm>
            <a:off x="12153900" y="6509418"/>
            <a:ext cx="5294992" cy="2400657"/>
          </a:xfrm>
          <a:prstGeom prst="rect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股票代碼 </a:t>
            </a:r>
            <a:r>
              <a:rPr kumimoji="0" lang="en-US" altLang="zh-TW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  <a:r>
              <a:rPr kumimoji="0" lang="zh-TW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2303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購買價格 </a:t>
            </a:r>
            <a:r>
              <a:rPr lang="en-US" altLang="zh-TW" sz="3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13.1</a:t>
            </a:r>
            <a:r>
              <a:rPr lang="zh-TW" altLang="en-US" sz="3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  <a:endParaRPr lang="en-US" altLang="zh-TW" sz="3000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進場時間</a:t>
            </a:r>
            <a:r>
              <a:rPr lang="zh-TW" altLang="en-US" sz="3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2019/04/25</a:t>
            </a:r>
            <a:endParaRPr kumimoji="0" lang="en-US" altLang="zh-TW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出場時間 </a:t>
            </a:r>
            <a:r>
              <a:rPr kumimoji="0" lang="en-US" altLang="zh-TW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  <a:r>
              <a:rPr kumimoji="0" lang="zh-TW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2019/05/28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損失</a:t>
            </a:r>
            <a:r>
              <a:rPr lang="en-US" altLang="zh-TW" sz="3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-0.65</a:t>
            </a:r>
            <a:r>
              <a:rPr lang="zh-TW" altLang="en-US" sz="3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元，報酬率</a:t>
            </a:r>
            <a:r>
              <a:rPr lang="en-US" altLang="zh-TW" sz="3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-5%</a:t>
            </a:r>
            <a:endParaRPr kumimoji="0" lang="zh-TW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383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8F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-226122" y="-176148"/>
            <a:ext cx="1510755" cy="1914778"/>
          </a:xfrm>
          <a:prstGeom prst="rect">
            <a:avLst/>
          </a:prstGeom>
          <a:solidFill>
            <a:srgbClr val="04383F"/>
          </a:solidFill>
        </p:spPr>
      </p:sp>
      <p:sp>
        <p:nvSpPr>
          <p:cNvPr id="7" name="AutoShape 7"/>
          <p:cNvSpPr/>
          <p:nvPr/>
        </p:nvSpPr>
        <p:spPr>
          <a:xfrm>
            <a:off x="-2837367" y="1033668"/>
            <a:ext cx="10869754" cy="125413"/>
          </a:xfrm>
          <a:prstGeom prst="rect">
            <a:avLst/>
          </a:prstGeom>
          <a:solidFill>
            <a:srgbClr val="318F9A"/>
          </a:solidFill>
        </p:spPr>
      </p:sp>
      <p:grpSp>
        <p:nvGrpSpPr>
          <p:cNvPr id="8" name="Group 8"/>
          <p:cNvGrpSpPr/>
          <p:nvPr/>
        </p:nvGrpSpPr>
        <p:grpSpPr>
          <a:xfrm rot="-10800000">
            <a:off x="16533200" y="869315"/>
            <a:ext cx="978018" cy="978018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 rot="-10800000">
            <a:off x="16306918" y="1203412"/>
            <a:ext cx="683848" cy="683848"/>
            <a:chOff x="-2540" y="-2540"/>
            <a:chExt cx="6355080" cy="6355080"/>
          </a:xfrm>
        </p:grpSpPr>
        <p:sp>
          <p:nvSpPr>
            <p:cNvPr id="11" name="Freeform 11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</p:grpSp>
      <p:sp>
        <p:nvSpPr>
          <p:cNvPr id="12" name="AutoShape 12"/>
          <p:cNvSpPr/>
          <p:nvPr/>
        </p:nvSpPr>
        <p:spPr>
          <a:xfrm>
            <a:off x="17041467" y="8548370"/>
            <a:ext cx="1475526" cy="1967622"/>
          </a:xfrm>
          <a:prstGeom prst="rect">
            <a:avLst/>
          </a:prstGeom>
          <a:solidFill>
            <a:srgbClr val="04383F"/>
          </a:solidFill>
        </p:spPr>
      </p:sp>
      <p:sp>
        <p:nvSpPr>
          <p:cNvPr id="13" name="AutoShape 13"/>
          <p:cNvSpPr/>
          <p:nvPr/>
        </p:nvSpPr>
        <p:spPr>
          <a:xfrm>
            <a:off x="10980502" y="9132887"/>
            <a:ext cx="10869754" cy="125413"/>
          </a:xfrm>
          <a:prstGeom prst="rect">
            <a:avLst/>
          </a:prstGeom>
          <a:solidFill>
            <a:srgbClr val="FDFDFD"/>
          </a:solidFill>
        </p:spPr>
      </p:sp>
      <p:grpSp>
        <p:nvGrpSpPr>
          <p:cNvPr id="14" name="Group 14"/>
          <p:cNvGrpSpPr/>
          <p:nvPr/>
        </p:nvGrpSpPr>
        <p:grpSpPr>
          <a:xfrm>
            <a:off x="1028700" y="8280282"/>
            <a:ext cx="978018" cy="978018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549153" y="8240355"/>
            <a:ext cx="683848" cy="683848"/>
            <a:chOff x="-2540" y="-2540"/>
            <a:chExt cx="6355080" cy="6355080"/>
          </a:xfrm>
        </p:grpSpPr>
        <p:sp>
          <p:nvSpPr>
            <p:cNvPr id="17" name="Freeform 17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318F9A"/>
            </a:solidFill>
          </p:spPr>
        </p:sp>
      </p:grpSp>
      <p:grpSp>
        <p:nvGrpSpPr>
          <p:cNvPr id="18" name="Group 11">
            <a:extLst>
              <a:ext uri="{FF2B5EF4-FFF2-40B4-BE49-F238E27FC236}">
                <a16:creationId xmlns:a16="http://schemas.microsoft.com/office/drawing/2014/main" id="{C7C078F4-2A67-418C-BA38-0CF0115F1F7C}"/>
              </a:ext>
            </a:extLst>
          </p:cNvPr>
          <p:cNvGrpSpPr/>
          <p:nvPr/>
        </p:nvGrpSpPr>
        <p:grpSpPr>
          <a:xfrm>
            <a:off x="-2590800" y="333898"/>
            <a:ext cx="12353028" cy="1643693"/>
            <a:chOff x="383881" y="1032173"/>
            <a:chExt cx="16470704" cy="2191591"/>
          </a:xfrm>
        </p:grpSpPr>
        <p:sp>
          <p:nvSpPr>
            <p:cNvPr id="19" name="TextBox 12">
              <a:extLst>
                <a:ext uri="{FF2B5EF4-FFF2-40B4-BE49-F238E27FC236}">
                  <a16:creationId xmlns:a16="http://schemas.microsoft.com/office/drawing/2014/main" id="{1849180F-63B2-479C-8B26-4FBC78A75E45}"/>
                </a:ext>
              </a:extLst>
            </p:cNvPr>
            <p:cNvSpPr txBox="1"/>
            <p:nvPr/>
          </p:nvSpPr>
          <p:spPr>
            <a:xfrm>
              <a:off x="7059113" y="1032173"/>
              <a:ext cx="9795472" cy="179536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10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5500" b="0" i="0" u="none" strike="noStrike" kern="1200" cap="none" spc="825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以</a:t>
              </a:r>
              <a:r>
                <a:rPr kumimoji="0" lang="en-US" altLang="zh-TW" sz="5500" b="0" i="0" u="none" strike="noStrike" kern="1200" cap="none" spc="825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2317</a:t>
              </a:r>
              <a:r>
                <a:rPr kumimoji="0" lang="zh-TW" altLang="en-US" sz="5500" b="0" i="0" u="none" strike="noStrike" kern="1200" cap="none" spc="825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為例</a:t>
              </a:r>
              <a:endParaRPr kumimoji="0" lang="en-US" sz="5500" b="0" i="0" u="none" strike="noStrike" kern="1200" cap="none" spc="825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20" name="AutoShape 13">
              <a:extLst>
                <a:ext uri="{FF2B5EF4-FFF2-40B4-BE49-F238E27FC236}">
                  <a16:creationId xmlns:a16="http://schemas.microsoft.com/office/drawing/2014/main" id="{1FAD8F1B-F756-4E32-BE94-27DA08B11CB5}"/>
                </a:ext>
              </a:extLst>
            </p:cNvPr>
            <p:cNvSpPr/>
            <p:nvPr/>
          </p:nvSpPr>
          <p:spPr>
            <a:xfrm>
              <a:off x="383881" y="3056547"/>
              <a:ext cx="14493006" cy="167217"/>
            </a:xfrm>
            <a:prstGeom prst="rect">
              <a:avLst/>
            </a:prstGeom>
            <a:solidFill>
              <a:srgbClr val="FDFDFD"/>
            </a:solidFill>
          </p:spPr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99507B7-41BA-4755-B8F5-320D23107E8E}"/>
              </a:ext>
            </a:extLst>
          </p:cNvPr>
          <p:cNvSpPr txBox="1"/>
          <p:nvPr/>
        </p:nvSpPr>
        <p:spPr>
          <a:xfrm>
            <a:off x="11151308" y="3771900"/>
            <a:ext cx="5399314" cy="2400657"/>
          </a:xfrm>
          <a:prstGeom prst="rect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股票代碼 </a:t>
            </a:r>
            <a:r>
              <a:rPr kumimoji="0" lang="en-US" altLang="zh-TW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  <a:r>
              <a:rPr kumimoji="0" lang="zh-TW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2317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購買價格 </a:t>
            </a:r>
            <a:r>
              <a:rPr kumimoji="0" lang="en-US" altLang="zh-TW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  <a:r>
              <a:rPr kumimoji="0" lang="zh-TW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3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80.8</a:t>
            </a:r>
            <a:r>
              <a:rPr kumimoji="0" lang="zh-TW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元</a:t>
            </a:r>
            <a:endParaRPr kumimoji="0" lang="en-US" altLang="zh-TW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進場時間 </a:t>
            </a:r>
            <a:r>
              <a:rPr lang="en-US" altLang="zh-TW" sz="3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2019/04/01</a:t>
            </a:r>
            <a:endParaRPr kumimoji="0" lang="en-US" altLang="zh-TW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出場時間 </a:t>
            </a:r>
            <a:r>
              <a:rPr kumimoji="0" lang="en-US" altLang="zh-TW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  <a:r>
              <a:rPr kumimoji="0" lang="zh-TW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2019/04/17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000" b="1" noProof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獲利</a:t>
            </a:r>
            <a:r>
              <a:rPr lang="en-US" altLang="zh-TW" sz="3000" b="1" noProof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11.0</a:t>
            </a:r>
            <a:r>
              <a:rPr kumimoji="0" lang="zh-TW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元，報酬率</a:t>
            </a:r>
            <a:r>
              <a:rPr lang="en-US" altLang="zh-TW" sz="3000" b="1" noProof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13.6</a:t>
            </a:r>
            <a:r>
              <a:rPr kumimoji="0" lang="en-US" altLang="zh-TW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%</a:t>
            </a:r>
            <a:endParaRPr kumimoji="0" lang="zh-TW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01" y="3513358"/>
            <a:ext cx="8772793" cy="3535142"/>
          </a:xfrm>
          <a:prstGeom prst="rect">
            <a:avLst/>
          </a:prstGeom>
        </p:spPr>
      </p:pic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6E5A86C3-4110-4240-93F0-019FBDE9BC17}"/>
              </a:ext>
            </a:extLst>
          </p:cNvPr>
          <p:cNvSpPr/>
          <p:nvPr/>
        </p:nvSpPr>
        <p:spPr>
          <a:xfrm>
            <a:off x="967121" y="5753100"/>
            <a:ext cx="8795107" cy="11430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9733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8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30936" y="8067331"/>
            <a:ext cx="1190969" cy="1190969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494137" y="7948137"/>
            <a:ext cx="832747" cy="832747"/>
            <a:chOff x="-2540" y="-2540"/>
            <a:chExt cx="6355080" cy="6355080"/>
          </a:xfrm>
        </p:grpSpPr>
        <p:sp>
          <p:nvSpPr>
            <p:cNvPr id="5" name="Freeform 5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318F9A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4473594" y="3843595"/>
            <a:ext cx="9410608" cy="3635292"/>
            <a:chOff x="10203" y="2196234"/>
            <a:chExt cx="12547476" cy="4847056"/>
          </a:xfrm>
        </p:grpSpPr>
        <p:sp>
          <p:nvSpPr>
            <p:cNvPr id="7" name="TextBox 7"/>
            <p:cNvSpPr txBox="1"/>
            <p:nvPr/>
          </p:nvSpPr>
          <p:spPr>
            <a:xfrm>
              <a:off x="93061" y="2196234"/>
              <a:ext cx="12464618" cy="16781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0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7500" spc="825" dirty="0">
                  <a:solidFill>
                    <a:srgbClr val="FDFDFD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交易策略概念簡介</a:t>
              </a:r>
              <a:endParaRPr kumimoji="0" lang="en-US" sz="7500" b="0" i="0" u="none" strike="noStrike" kern="1200" cap="none" spc="825" normalizeH="0" baseline="0" noProof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0203" y="5358213"/>
              <a:ext cx="12464618" cy="16850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0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500" b="0" i="0" u="none" strike="noStrike" kern="1200" cap="none" spc="825" normalizeH="0" baseline="0" noProof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League Spartan Italics"/>
                <a:ea typeface="+mn-ea"/>
                <a:cs typeface="+mn-cs"/>
              </a:endParaRPr>
            </a:p>
          </p:txBody>
        </p:sp>
        <p:sp>
          <p:nvSpPr>
            <p:cNvPr id="11" name="AutoShape 11"/>
            <p:cNvSpPr/>
            <p:nvPr/>
          </p:nvSpPr>
          <p:spPr>
            <a:xfrm>
              <a:off x="86712" y="4539041"/>
              <a:ext cx="12445258" cy="154517"/>
            </a:xfrm>
            <a:prstGeom prst="rect">
              <a:avLst/>
            </a:prstGeom>
            <a:solidFill>
              <a:srgbClr val="FDFDFD"/>
            </a:solidFill>
          </p:spPr>
        </p:sp>
      </p:grpSp>
      <p:sp>
        <p:nvSpPr>
          <p:cNvPr id="12" name="AutoShape 12"/>
          <p:cNvSpPr/>
          <p:nvPr/>
        </p:nvSpPr>
        <p:spPr>
          <a:xfrm>
            <a:off x="-264222" y="-264222"/>
            <a:ext cx="2756790" cy="2002852"/>
          </a:xfrm>
          <a:prstGeom prst="rect">
            <a:avLst/>
          </a:prstGeom>
          <a:solidFill>
            <a:srgbClr val="FDFDFD"/>
          </a:solidFill>
        </p:spPr>
      </p:sp>
      <p:sp>
        <p:nvSpPr>
          <p:cNvPr id="13" name="AutoShape 13"/>
          <p:cNvSpPr/>
          <p:nvPr/>
        </p:nvSpPr>
        <p:spPr>
          <a:xfrm>
            <a:off x="1186741" y="-3245485"/>
            <a:ext cx="119085" cy="8229600"/>
          </a:xfrm>
          <a:prstGeom prst="rect">
            <a:avLst/>
          </a:prstGeom>
          <a:solidFill>
            <a:srgbClr val="318F9A"/>
          </a:solidFill>
        </p:spPr>
      </p:sp>
      <p:sp>
        <p:nvSpPr>
          <p:cNvPr id="14" name="AutoShape 14"/>
          <p:cNvSpPr/>
          <p:nvPr/>
        </p:nvSpPr>
        <p:spPr>
          <a:xfrm>
            <a:off x="15949587" y="8548370"/>
            <a:ext cx="2598257" cy="1967622"/>
          </a:xfrm>
          <a:prstGeom prst="rect">
            <a:avLst/>
          </a:prstGeom>
          <a:solidFill>
            <a:srgbClr val="FDFDFD"/>
          </a:solidFill>
        </p:spPr>
      </p:sp>
      <p:sp>
        <p:nvSpPr>
          <p:cNvPr id="15" name="AutoShape 15"/>
          <p:cNvSpPr/>
          <p:nvPr/>
        </p:nvSpPr>
        <p:spPr>
          <a:xfrm>
            <a:off x="17199757" y="5143500"/>
            <a:ext cx="119085" cy="8229600"/>
          </a:xfrm>
          <a:prstGeom prst="rect">
            <a:avLst/>
          </a:prstGeom>
          <a:solidFill>
            <a:srgbClr val="318F9A"/>
          </a:solidFill>
        </p:spPr>
      </p:sp>
      <p:grpSp>
        <p:nvGrpSpPr>
          <p:cNvPr id="16" name="Group 16"/>
          <p:cNvGrpSpPr/>
          <p:nvPr/>
        </p:nvGrpSpPr>
        <p:grpSpPr>
          <a:xfrm rot="-10800000">
            <a:off x="16317019" y="869315"/>
            <a:ext cx="1194200" cy="1194200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 rot="-10800000">
            <a:off x="16111484" y="1348026"/>
            <a:ext cx="835006" cy="835006"/>
            <a:chOff x="-2540" y="-2540"/>
            <a:chExt cx="6355080" cy="6355080"/>
          </a:xfrm>
        </p:grpSpPr>
        <p:sp>
          <p:nvSpPr>
            <p:cNvPr id="19" name="Freeform 19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318F9A"/>
            </a:solidFill>
          </p:spPr>
        </p:sp>
      </p:grpSp>
    </p:spTree>
    <p:extLst>
      <p:ext uri="{BB962C8B-B14F-4D97-AF65-F5344CB8AC3E}">
        <p14:creationId xmlns:p14="http://schemas.microsoft.com/office/powerpoint/2010/main" val="28286676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8F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278817"/>
            <a:ext cx="13551198" cy="4599314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>
            <a:off x="-226122" y="-176148"/>
            <a:ext cx="1510755" cy="1914778"/>
          </a:xfrm>
          <a:prstGeom prst="rect">
            <a:avLst/>
          </a:prstGeom>
          <a:solidFill>
            <a:srgbClr val="04383F"/>
          </a:solidFill>
        </p:spPr>
      </p:sp>
      <p:sp>
        <p:nvSpPr>
          <p:cNvPr id="7" name="AutoShape 7"/>
          <p:cNvSpPr/>
          <p:nvPr/>
        </p:nvSpPr>
        <p:spPr>
          <a:xfrm>
            <a:off x="-2837367" y="1033668"/>
            <a:ext cx="10869754" cy="125413"/>
          </a:xfrm>
          <a:prstGeom prst="rect">
            <a:avLst/>
          </a:prstGeom>
          <a:solidFill>
            <a:srgbClr val="318F9A"/>
          </a:solidFill>
        </p:spPr>
      </p:sp>
      <p:grpSp>
        <p:nvGrpSpPr>
          <p:cNvPr id="8" name="Group 8"/>
          <p:cNvGrpSpPr/>
          <p:nvPr/>
        </p:nvGrpSpPr>
        <p:grpSpPr>
          <a:xfrm rot="-10800000">
            <a:off x="16533200" y="869315"/>
            <a:ext cx="978018" cy="978018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 rot="-10800000">
            <a:off x="16306918" y="1203412"/>
            <a:ext cx="683848" cy="683848"/>
            <a:chOff x="-2540" y="-2540"/>
            <a:chExt cx="6355080" cy="6355080"/>
          </a:xfrm>
        </p:grpSpPr>
        <p:sp>
          <p:nvSpPr>
            <p:cNvPr id="11" name="Freeform 11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</p:grpSp>
      <p:sp>
        <p:nvSpPr>
          <p:cNvPr id="12" name="AutoShape 12"/>
          <p:cNvSpPr/>
          <p:nvPr/>
        </p:nvSpPr>
        <p:spPr>
          <a:xfrm>
            <a:off x="17041467" y="8548370"/>
            <a:ext cx="1475526" cy="1967622"/>
          </a:xfrm>
          <a:prstGeom prst="rect">
            <a:avLst/>
          </a:prstGeom>
          <a:solidFill>
            <a:srgbClr val="04383F"/>
          </a:solidFill>
        </p:spPr>
      </p:sp>
      <p:sp>
        <p:nvSpPr>
          <p:cNvPr id="13" name="AutoShape 13"/>
          <p:cNvSpPr/>
          <p:nvPr/>
        </p:nvSpPr>
        <p:spPr>
          <a:xfrm>
            <a:off x="10980502" y="9132887"/>
            <a:ext cx="10869754" cy="125413"/>
          </a:xfrm>
          <a:prstGeom prst="rect">
            <a:avLst/>
          </a:prstGeom>
          <a:solidFill>
            <a:srgbClr val="FDFDFD"/>
          </a:solidFill>
        </p:spPr>
      </p:sp>
      <p:grpSp>
        <p:nvGrpSpPr>
          <p:cNvPr id="14" name="Group 14"/>
          <p:cNvGrpSpPr/>
          <p:nvPr/>
        </p:nvGrpSpPr>
        <p:grpSpPr>
          <a:xfrm>
            <a:off x="1028700" y="8280282"/>
            <a:ext cx="978018" cy="978018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549153" y="8240355"/>
            <a:ext cx="683848" cy="683848"/>
            <a:chOff x="-2540" y="-2540"/>
            <a:chExt cx="6355080" cy="6355080"/>
          </a:xfrm>
        </p:grpSpPr>
        <p:sp>
          <p:nvSpPr>
            <p:cNvPr id="17" name="Freeform 17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318F9A"/>
            </a:solidFill>
          </p:spPr>
        </p:sp>
      </p:grpSp>
      <p:grpSp>
        <p:nvGrpSpPr>
          <p:cNvPr id="18" name="Group 11">
            <a:extLst>
              <a:ext uri="{FF2B5EF4-FFF2-40B4-BE49-F238E27FC236}">
                <a16:creationId xmlns:a16="http://schemas.microsoft.com/office/drawing/2014/main" id="{C7C078F4-2A67-418C-BA38-0CF0115F1F7C}"/>
              </a:ext>
            </a:extLst>
          </p:cNvPr>
          <p:cNvGrpSpPr/>
          <p:nvPr/>
        </p:nvGrpSpPr>
        <p:grpSpPr>
          <a:xfrm>
            <a:off x="-2590800" y="333898"/>
            <a:ext cx="12353028" cy="1643693"/>
            <a:chOff x="383881" y="1032173"/>
            <a:chExt cx="16470704" cy="2191591"/>
          </a:xfrm>
        </p:grpSpPr>
        <p:sp>
          <p:nvSpPr>
            <p:cNvPr id="19" name="TextBox 12">
              <a:extLst>
                <a:ext uri="{FF2B5EF4-FFF2-40B4-BE49-F238E27FC236}">
                  <a16:creationId xmlns:a16="http://schemas.microsoft.com/office/drawing/2014/main" id="{1849180F-63B2-479C-8B26-4FBC78A75E45}"/>
                </a:ext>
              </a:extLst>
            </p:cNvPr>
            <p:cNvSpPr txBox="1"/>
            <p:nvPr/>
          </p:nvSpPr>
          <p:spPr>
            <a:xfrm>
              <a:off x="7059113" y="1032173"/>
              <a:ext cx="9795472" cy="179536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10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5500" b="0" i="0" u="none" strike="noStrike" kern="1200" cap="none" spc="825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以</a:t>
              </a:r>
              <a:r>
                <a:rPr kumimoji="0" lang="en-US" altLang="zh-TW" sz="5500" b="0" i="0" u="none" strike="noStrike" kern="1200" cap="none" spc="825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2317</a:t>
              </a:r>
              <a:r>
                <a:rPr kumimoji="0" lang="zh-TW" altLang="en-US" sz="5500" b="0" i="0" u="none" strike="noStrike" kern="1200" cap="none" spc="825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為例</a:t>
              </a:r>
              <a:endParaRPr kumimoji="0" lang="en-US" sz="5500" b="0" i="0" u="none" strike="noStrike" kern="1200" cap="none" spc="825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20" name="AutoShape 13">
              <a:extLst>
                <a:ext uri="{FF2B5EF4-FFF2-40B4-BE49-F238E27FC236}">
                  <a16:creationId xmlns:a16="http://schemas.microsoft.com/office/drawing/2014/main" id="{1FAD8F1B-F756-4E32-BE94-27DA08B11CB5}"/>
                </a:ext>
              </a:extLst>
            </p:cNvPr>
            <p:cNvSpPr/>
            <p:nvPr/>
          </p:nvSpPr>
          <p:spPr>
            <a:xfrm>
              <a:off x="383881" y="3056547"/>
              <a:ext cx="14493006" cy="167217"/>
            </a:xfrm>
            <a:prstGeom prst="rect">
              <a:avLst/>
            </a:prstGeom>
            <a:solidFill>
              <a:srgbClr val="FDFDFD"/>
            </a:solidFill>
          </p:spPr>
        </p:sp>
      </p:grpSp>
      <p:sp>
        <p:nvSpPr>
          <p:cNvPr id="25" name="橢圓 24">
            <a:extLst>
              <a:ext uri="{FF2B5EF4-FFF2-40B4-BE49-F238E27FC236}">
                <a16:creationId xmlns:a16="http://schemas.microsoft.com/office/drawing/2014/main" id="{637DCBD8-3760-467A-ABB1-C8D17B92C911}"/>
              </a:ext>
            </a:extLst>
          </p:cNvPr>
          <p:cNvSpPr/>
          <p:nvPr/>
        </p:nvSpPr>
        <p:spPr>
          <a:xfrm>
            <a:off x="5662136" y="4632266"/>
            <a:ext cx="662464" cy="12192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F7DFA79D-1216-4E01-91E5-FD5DC29B287B}"/>
              </a:ext>
            </a:extLst>
          </p:cNvPr>
          <p:cNvSpPr/>
          <p:nvPr/>
        </p:nvSpPr>
        <p:spPr>
          <a:xfrm>
            <a:off x="10515600" y="3086100"/>
            <a:ext cx="533400" cy="646161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7DDCCC9-F011-4152-899F-08298418FE53}"/>
              </a:ext>
            </a:extLst>
          </p:cNvPr>
          <p:cNvSpPr txBox="1"/>
          <p:nvPr/>
        </p:nvSpPr>
        <p:spPr>
          <a:xfrm>
            <a:off x="4607042" y="4632266"/>
            <a:ext cx="762000" cy="4308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買入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9F2395A-CFAC-4986-A2DD-3A840CB064D9}"/>
              </a:ext>
            </a:extLst>
          </p:cNvPr>
          <p:cNvSpPr txBox="1"/>
          <p:nvPr/>
        </p:nvSpPr>
        <p:spPr>
          <a:xfrm>
            <a:off x="10980502" y="3787006"/>
            <a:ext cx="762000" cy="4308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賣出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99507B7-41BA-4755-B8F5-320D23107E8E}"/>
              </a:ext>
            </a:extLst>
          </p:cNvPr>
          <p:cNvSpPr txBox="1"/>
          <p:nvPr/>
        </p:nvSpPr>
        <p:spPr>
          <a:xfrm>
            <a:off x="12099894" y="6523546"/>
            <a:ext cx="5399314" cy="2400657"/>
          </a:xfrm>
          <a:prstGeom prst="rect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股票代碼 </a:t>
            </a:r>
            <a:r>
              <a:rPr kumimoji="0" lang="en-US" altLang="zh-TW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  <a:r>
              <a:rPr kumimoji="0" lang="zh-TW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2317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購買價格 </a:t>
            </a:r>
            <a:r>
              <a:rPr kumimoji="0" lang="en-US" altLang="zh-TW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  <a:r>
              <a:rPr kumimoji="0" lang="zh-TW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3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80.8</a:t>
            </a:r>
            <a:r>
              <a:rPr kumimoji="0" lang="zh-TW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元</a:t>
            </a:r>
            <a:endParaRPr kumimoji="0" lang="en-US" altLang="zh-TW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進場時間 </a:t>
            </a:r>
            <a:r>
              <a:rPr lang="en-US" altLang="zh-TW" sz="3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2019/04/01</a:t>
            </a:r>
            <a:endParaRPr kumimoji="0" lang="en-US" altLang="zh-TW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出場時間 </a:t>
            </a:r>
            <a:r>
              <a:rPr kumimoji="0" lang="en-US" altLang="zh-TW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  <a:r>
              <a:rPr kumimoji="0" lang="zh-TW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2019/04/17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000" b="1" noProof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獲利</a:t>
            </a:r>
            <a:r>
              <a:rPr lang="en-US" altLang="zh-TW" sz="3000" b="1" noProof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11.0</a:t>
            </a:r>
            <a:r>
              <a:rPr kumimoji="0" lang="zh-TW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元，報酬率</a:t>
            </a:r>
            <a:r>
              <a:rPr lang="en-US" altLang="zh-TW" sz="3000" b="1" noProof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13.6</a:t>
            </a:r>
            <a:r>
              <a:rPr kumimoji="0" lang="en-US" altLang="zh-TW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%</a:t>
            </a:r>
            <a:endParaRPr kumimoji="0" lang="zh-TW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63188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8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743200" y="4686300"/>
            <a:ext cx="11695645" cy="1263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0500"/>
              </a:lnSpc>
            </a:pPr>
            <a:r>
              <a:rPr lang="en-US" sz="7500" spc="825" dirty="0">
                <a:solidFill>
                  <a:srgbClr val="FDFDFD"/>
                </a:solidFill>
                <a:latin typeface="League Spartan Italics"/>
              </a:rPr>
              <a:t>Thanks For Listening</a:t>
            </a:r>
          </a:p>
        </p:txBody>
      </p:sp>
      <p:sp>
        <p:nvSpPr>
          <p:cNvPr id="5" name="AutoShape 5"/>
          <p:cNvSpPr/>
          <p:nvPr/>
        </p:nvSpPr>
        <p:spPr>
          <a:xfrm>
            <a:off x="-211377" y="-211377"/>
            <a:ext cx="4461642" cy="4214281"/>
          </a:xfrm>
          <a:prstGeom prst="rect">
            <a:avLst/>
          </a:prstGeom>
          <a:solidFill>
            <a:srgbClr val="FDFDFD"/>
          </a:solidFill>
        </p:spPr>
      </p:sp>
      <p:sp>
        <p:nvSpPr>
          <p:cNvPr id="6" name="AutoShape 6"/>
          <p:cNvSpPr/>
          <p:nvPr/>
        </p:nvSpPr>
        <p:spPr>
          <a:xfrm>
            <a:off x="1028700" y="2344329"/>
            <a:ext cx="119085" cy="8229600"/>
          </a:xfrm>
          <a:prstGeom prst="rect">
            <a:avLst/>
          </a:prstGeom>
          <a:solidFill>
            <a:srgbClr val="318F9A"/>
          </a:solidFill>
        </p:spPr>
      </p:sp>
      <p:sp>
        <p:nvSpPr>
          <p:cNvPr id="7" name="AutoShape 7"/>
          <p:cNvSpPr/>
          <p:nvPr/>
        </p:nvSpPr>
        <p:spPr>
          <a:xfrm>
            <a:off x="7418246" y="1793746"/>
            <a:ext cx="10869754" cy="125413"/>
          </a:xfrm>
          <a:prstGeom prst="rect">
            <a:avLst/>
          </a:prstGeom>
          <a:solidFill>
            <a:srgbClr val="318F9A"/>
          </a:solidFill>
        </p:spPr>
      </p:sp>
      <p:grpSp>
        <p:nvGrpSpPr>
          <p:cNvPr id="8" name="Group 8"/>
          <p:cNvGrpSpPr/>
          <p:nvPr/>
        </p:nvGrpSpPr>
        <p:grpSpPr>
          <a:xfrm rot="-10800000">
            <a:off x="15603795" y="1028700"/>
            <a:ext cx="1655505" cy="1655505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 rot="-10800000">
            <a:off x="15477955" y="2055324"/>
            <a:ext cx="867784" cy="867784"/>
            <a:chOff x="-2540" y="-2540"/>
            <a:chExt cx="6355080" cy="6355080"/>
          </a:xfrm>
        </p:grpSpPr>
        <p:sp>
          <p:nvSpPr>
            <p:cNvPr id="11" name="Freeform 11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318F9A"/>
            </a:solidFill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343400" y="1839444"/>
            <a:ext cx="14521278" cy="4470188"/>
            <a:chOff x="-7303426" y="-2227979"/>
            <a:chExt cx="20323449" cy="6554976"/>
          </a:xfrm>
        </p:grpSpPr>
        <p:sp>
          <p:nvSpPr>
            <p:cNvPr id="3" name="TextBox 3"/>
            <p:cNvSpPr txBox="1"/>
            <p:nvPr/>
          </p:nvSpPr>
          <p:spPr>
            <a:xfrm>
              <a:off x="-4615010" y="-2227979"/>
              <a:ext cx="7016658" cy="369270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r">
                <a:lnSpc>
                  <a:spcPts val="10500"/>
                </a:lnSpc>
              </a:pPr>
              <a:r>
                <a:rPr lang="zh-TW" altLang="en-US" sz="5500" spc="825" dirty="0">
                  <a:solidFill>
                    <a:srgbClr val="04383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交易策略簡介</a:t>
              </a:r>
              <a:endParaRPr lang="en-US" altLang="zh-TW" sz="5500" spc="825" dirty="0">
                <a:solidFill>
                  <a:srgbClr val="04383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r">
                <a:lnSpc>
                  <a:spcPts val="10500"/>
                </a:lnSpc>
              </a:pPr>
              <a:endParaRPr lang="en-US" sz="5500" spc="825" dirty="0">
                <a:solidFill>
                  <a:srgbClr val="04383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7303426" y="779822"/>
              <a:ext cx="13020024" cy="9170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5180"/>
                </a:lnSpc>
              </a:pPr>
              <a:r>
                <a:rPr lang="en-US" altLang="zh-TW" sz="3700" spc="443" dirty="0">
                  <a:solidFill>
                    <a:srgbClr val="04383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1.</a:t>
              </a:r>
              <a:r>
                <a:rPr lang="zh-TW" altLang="en-US" sz="3700" spc="443" dirty="0">
                  <a:solidFill>
                    <a:srgbClr val="04383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超過十個交易日股價橫向整理</a:t>
              </a:r>
              <a:endParaRPr lang="en-US" sz="3700" spc="443" dirty="0">
                <a:solidFill>
                  <a:srgbClr val="04383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621676"/>
              <a:ext cx="13020023" cy="7053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500"/>
                </a:lnSpc>
              </a:pPr>
              <a:endParaRPr lang="en-US" sz="3000" spc="30" dirty="0">
                <a:solidFill>
                  <a:srgbClr val="04383F"/>
                </a:solidFill>
                <a:latin typeface="Glacial Indifference"/>
              </a:endParaRPr>
            </a:p>
          </p:txBody>
        </p:sp>
      </p:grpSp>
      <p:sp>
        <p:nvSpPr>
          <p:cNvPr id="6" name="AutoShape 6"/>
          <p:cNvSpPr/>
          <p:nvPr/>
        </p:nvSpPr>
        <p:spPr>
          <a:xfrm>
            <a:off x="-228992" y="-211377"/>
            <a:ext cx="5013462" cy="4036391"/>
          </a:xfrm>
          <a:prstGeom prst="rect">
            <a:avLst/>
          </a:prstGeom>
          <a:solidFill>
            <a:srgbClr val="04383F"/>
          </a:solidFill>
        </p:spPr>
      </p:sp>
      <p:sp>
        <p:nvSpPr>
          <p:cNvPr id="7" name="AutoShape 7"/>
          <p:cNvSpPr/>
          <p:nvPr/>
        </p:nvSpPr>
        <p:spPr>
          <a:xfrm>
            <a:off x="1028700" y="2344329"/>
            <a:ext cx="119085" cy="8229600"/>
          </a:xfrm>
          <a:prstGeom prst="rect">
            <a:avLst/>
          </a:prstGeom>
          <a:solidFill>
            <a:srgbClr val="318F9A"/>
          </a:solidFill>
        </p:spPr>
      </p:sp>
      <p:sp>
        <p:nvSpPr>
          <p:cNvPr id="8" name="AutoShape 8"/>
          <p:cNvSpPr/>
          <p:nvPr/>
        </p:nvSpPr>
        <p:spPr>
          <a:xfrm>
            <a:off x="17215332" y="-176148"/>
            <a:ext cx="1319275" cy="1914778"/>
          </a:xfrm>
          <a:prstGeom prst="rect">
            <a:avLst/>
          </a:prstGeom>
          <a:solidFill>
            <a:srgbClr val="04383F"/>
          </a:solidFill>
        </p:spPr>
      </p:sp>
      <p:grpSp>
        <p:nvGrpSpPr>
          <p:cNvPr id="9" name="Group 9"/>
          <p:cNvGrpSpPr/>
          <p:nvPr/>
        </p:nvGrpSpPr>
        <p:grpSpPr>
          <a:xfrm rot="-6582049">
            <a:off x="2348662" y="6728352"/>
            <a:ext cx="2138011" cy="2138011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 rot="-6582049">
            <a:off x="2064793" y="6074647"/>
            <a:ext cx="1694294" cy="1694294"/>
            <a:chOff x="-2540" y="-2540"/>
            <a:chExt cx="6355080" cy="6355080"/>
          </a:xfrm>
        </p:grpSpPr>
        <p:sp>
          <p:nvSpPr>
            <p:cNvPr id="12" name="Freeform 12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318F9A"/>
            </a:solidFill>
          </p:spPr>
        </p:sp>
      </p:grpSp>
      <p:sp>
        <p:nvSpPr>
          <p:cNvPr id="13" name="AutoShape 13"/>
          <p:cNvSpPr/>
          <p:nvPr/>
        </p:nvSpPr>
        <p:spPr>
          <a:xfrm>
            <a:off x="7707632" y="1028700"/>
            <a:ext cx="10869754" cy="125413"/>
          </a:xfrm>
          <a:prstGeom prst="rect">
            <a:avLst/>
          </a:prstGeom>
          <a:solidFill>
            <a:srgbClr val="318F9A"/>
          </a:solidFill>
        </p:spPr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55E903DE-9E95-4E95-A535-6AE5DB93A694}"/>
              </a:ext>
            </a:extLst>
          </p:cNvPr>
          <p:cNvSpPr txBox="1"/>
          <p:nvPr/>
        </p:nvSpPr>
        <p:spPr>
          <a:xfrm>
            <a:off x="3815528" y="5159232"/>
            <a:ext cx="9302918" cy="625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180"/>
              </a:lnSpc>
            </a:pPr>
            <a:r>
              <a:rPr lang="en-US" altLang="zh-TW" sz="3700" spc="443" dirty="0">
                <a:solidFill>
                  <a:srgbClr val="04383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3700" spc="443" dirty="0">
                <a:solidFill>
                  <a:srgbClr val="04383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在整理期間成交量明顯萎縮</a:t>
            </a:r>
            <a:endParaRPr lang="en-US" sz="3700" spc="443" dirty="0">
              <a:solidFill>
                <a:srgbClr val="04383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3CB62F22-0904-404D-A29C-91485434EA78}"/>
              </a:ext>
            </a:extLst>
          </p:cNvPr>
          <p:cNvSpPr txBox="1"/>
          <p:nvPr/>
        </p:nvSpPr>
        <p:spPr>
          <a:xfrm>
            <a:off x="3294107" y="6349558"/>
            <a:ext cx="9302918" cy="625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180"/>
              </a:lnSpc>
            </a:pPr>
            <a:r>
              <a:rPr lang="en-US" altLang="zh-TW" sz="3700" spc="443" dirty="0">
                <a:solidFill>
                  <a:srgbClr val="04383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3700" spc="443" dirty="0">
                <a:solidFill>
                  <a:srgbClr val="04383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以中長紅的姿態突破整理</a:t>
            </a:r>
            <a:endParaRPr lang="en-US" sz="3700" spc="443" dirty="0">
              <a:solidFill>
                <a:srgbClr val="04383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A271EB8A-4209-4EED-BED3-1EF5DFD95632}"/>
              </a:ext>
            </a:extLst>
          </p:cNvPr>
          <p:cNvSpPr txBox="1"/>
          <p:nvPr/>
        </p:nvSpPr>
        <p:spPr>
          <a:xfrm>
            <a:off x="5943600" y="7598467"/>
            <a:ext cx="9302918" cy="609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180"/>
              </a:lnSpc>
            </a:pPr>
            <a:r>
              <a:rPr lang="en-US" altLang="zh-TW" sz="3700" spc="443" dirty="0">
                <a:solidFill>
                  <a:srgbClr val="04383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3700" spc="443" dirty="0">
                <a:solidFill>
                  <a:srgbClr val="04383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突破時帶著比先前多出不少的成交量</a:t>
            </a:r>
            <a:endParaRPr lang="en-US" sz="3700" spc="443" dirty="0">
              <a:solidFill>
                <a:srgbClr val="04383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43200" y="1567124"/>
            <a:ext cx="16121478" cy="4742508"/>
            <a:chOff x="-9543009" y="-2627301"/>
            <a:chExt cx="22563032" cy="6954298"/>
          </a:xfrm>
        </p:grpSpPr>
        <p:sp>
          <p:nvSpPr>
            <p:cNvPr id="3" name="TextBox 3"/>
            <p:cNvSpPr txBox="1"/>
            <p:nvPr/>
          </p:nvSpPr>
          <p:spPr>
            <a:xfrm>
              <a:off x="-4637259" y="-2627301"/>
              <a:ext cx="7016658" cy="171819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r">
                <a:lnSpc>
                  <a:spcPts val="10500"/>
                </a:lnSpc>
              </a:pPr>
              <a:r>
                <a:rPr lang="zh-TW" altLang="en-US" sz="5500" spc="825" dirty="0">
                  <a:solidFill>
                    <a:srgbClr val="04383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交易策略概念</a:t>
              </a:r>
              <a:endParaRPr lang="en-US" sz="5500" spc="825" dirty="0">
                <a:solidFill>
                  <a:srgbClr val="04383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9543009" y="-128581"/>
              <a:ext cx="12797609" cy="97785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r">
                <a:lnSpc>
                  <a:spcPts val="5180"/>
                </a:lnSpc>
              </a:pPr>
              <a:r>
                <a:rPr lang="en-US" altLang="zh-TW" sz="3700" spc="443" dirty="0">
                  <a:solidFill>
                    <a:srgbClr val="04383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1.</a:t>
              </a:r>
              <a:r>
                <a:rPr lang="zh-TW" altLang="en-US" sz="3700" spc="443" dirty="0">
                  <a:solidFill>
                    <a:srgbClr val="04383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爬取</a:t>
              </a:r>
              <a:r>
                <a:rPr lang="en-US" altLang="zh-TW" sz="3700" spc="443" dirty="0">
                  <a:solidFill>
                    <a:srgbClr val="04383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0050</a:t>
              </a:r>
              <a:r>
                <a:rPr lang="zh-TW" altLang="en-US" sz="3700" spc="443" dirty="0">
                  <a:solidFill>
                    <a:srgbClr val="04383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成分股資料</a:t>
              </a:r>
              <a:endParaRPr lang="en-US" sz="3700" spc="443" dirty="0">
                <a:solidFill>
                  <a:srgbClr val="04383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621676"/>
              <a:ext cx="13020023" cy="7053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500"/>
                </a:lnSpc>
              </a:pPr>
              <a:endParaRPr lang="en-US" sz="3000" spc="30" dirty="0">
                <a:solidFill>
                  <a:srgbClr val="04383F"/>
                </a:solidFill>
                <a:latin typeface="Glacial Indifference"/>
              </a:endParaRPr>
            </a:p>
          </p:txBody>
        </p:sp>
      </p:grpSp>
      <p:sp>
        <p:nvSpPr>
          <p:cNvPr id="6" name="AutoShape 6"/>
          <p:cNvSpPr/>
          <p:nvPr/>
        </p:nvSpPr>
        <p:spPr>
          <a:xfrm>
            <a:off x="-228992" y="-211377"/>
            <a:ext cx="5013462" cy="4036391"/>
          </a:xfrm>
          <a:prstGeom prst="rect">
            <a:avLst/>
          </a:prstGeom>
          <a:solidFill>
            <a:srgbClr val="04383F"/>
          </a:solidFill>
        </p:spPr>
      </p:sp>
      <p:sp>
        <p:nvSpPr>
          <p:cNvPr id="7" name="AutoShape 7"/>
          <p:cNvSpPr/>
          <p:nvPr/>
        </p:nvSpPr>
        <p:spPr>
          <a:xfrm>
            <a:off x="1028700" y="2344329"/>
            <a:ext cx="119085" cy="8229600"/>
          </a:xfrm>
          <a:prstGeom prst="rect">
            <a:avLst/>
          </a:prstGeom>
          <a:solidFill>
            <a:srgbClr val="318F9A"/>
          </a:solidFill>
        </p:spPr>
      </p:sp>
      <p:sp>
        <p:nvSpPr>
          <p:cNvPr id="8" name="AutoShape 8"/>
          <p:cNvSpPr/>
          <p:nvPr/>
        </p:nvSpPr>
        <p:spPr>
          <a:xfrm>
            <a:off x="17215332" y="-176148"/>
            <a:ext cx="1319275" cy="1914778"/>
          </a:xfrm>
          <a:prstGeom prst="rect">
            <a:avLst/>
          </a:prstGeom>
          <a:solidFill>
            <a:srgbClr val="04383F"/>
          </a:solidFill>
        </p:spPr>
      </p:sp>
      <p:grpSp>
        <p:nvGrpSpPr>
          <p:cNvPr id="9" name="Group 9"/>
          <p:cNvGrpSpPr/>
          <p:nvPr/>
        </p:nvGrpSpPr>
        <p:grpSpPr>
          <a:xfrm rot="-6582049">
            <a:off x="2348662" y="6728352"/>
            <a:ext cx="2138011" cy="2138011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 rot="-6582049">
            <a:off x="2064793" y="6074647"/>
            <a:ext cx="1694294" cy="1694294"/>
            <a:chOff x="-2540" y="-2540"/>
            <a:chExt cx="6355080" cy="6355080"/>
          </a:xfrm>
        </p:grpSpPr>
        <p:sp>
          <p:nvSpPr>
            <p:cNvPr id="12" name="Freeform 12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318F9A"/>
            </a:solidFill>
          </p:spPr>
        </p:sp>
      </p:grpSp>
      <p:sp>
        <p:nvSpPr>
          <p:cNvPr id="13" name="AutoShape 13"/>
          <p:cNvSpPr/>
          <p:nvPr/>
        </p:nvSpPr>
        <p:spPr>
          <a:xfrm>
            <a:off x="7707632" y="1028700"/>
            <a:ext cx="10869754" cy="125413"/>
          </a:xfrm>
          <a:prstGeom prst="rect">
            <a:avLst/>
          </a:prstGeom>
          <a:solidFill>
            <a:srgbClr val="318F9A"/>
          </a:solidFill>
        </p:spPr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55E903DE-9E95-4E95-A535-6AE5DB93A694}"/>
              </a:ext>
            </a:extLst>
          </p:cNvPr>
          <p:cNvSpPr txBox="1"/>
          <p:nvPr/>
        </p:nvSpPr>
        <p:spPr>
          <a:xfrm>
            <a:off x="3657600" y="4407063"/>
            <a:ext cx="9302918" cy="622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180"/>
              </a:lnSpc>
            </a:pPr>
            <a:r>
              <a:rPr lang="en-US" altLang="zh-TW" sz="3700" spc="443" dirty="0">
                <a:solidFill>
                  <a:srgbClr val="04383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3700" spc="443" dirty="0">
                <a:solidFill>
                  <a:srgbClr val="04383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爬取</a:t>
            </a:r>
            <a:r>
              <a:rPr lang="en-US" altLang="zh-TW" sz="3700" spc="443" dirty="0">
                <a:solidFill>
                  <a:srgbClr val="04383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0050</a:t>
            </a:r>
            <a:r>
              <a:rPr lang="zh-TW" altLang="en-US" sz="3700" spc="443" dirty="0">
                <a:solidFill>
                  <a:srgbClr val="04383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成分股股價資料</a:t>
            </a:r>
            <a:endParaRPr lang="en-US" sz="3700" spc="443" dirty="0">
              <a:solidFill>
                <a:srgbClr val="04383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3CB62F22-0904-404D-A29C-91485434EA78}"/>
              </a:ext>
            </a:extLst>
          </p:cNvPr>
          <p:cNvSpPr txBox="1"/>
          <p:nvPr/>
        </p:nvSpPr>
        <p:spPr>
          <a:xfrm>
            <a:off x="1828799" y="5617515"/>
            <a:ext cx="9302918" cy="625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180"/>
              </a:lnSpc>
            </a:pPr>
            <a:r>
              <a:rPr lang="en-US" altLang="zh-TW" sz="3700" spc="443" dirty="0">
                <a:solidFill>
                  <a:srgbClr val="04383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3700" spc="443" dirty="0">
                <a:solidFill>
                  <a:srgbClr val="04383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將資料匯入資料庫</a:t>
            </a:r>
            <a:endParaRPr lang="en-US" sz="3700" spc="443" dirty="0">
              <a:solidFill>
                <a:srgbClr val="04383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A271EB8A-4209-4EED-BED3-1EF5DFD95632}"/>
              </a:ext>
            </a:extLst>
          </p:cNvPr>
          <p:cNvSpPr txBox="1"/>
          <p:nvPr/>
        </p:nvSpPr>
        <p:spPr>
          <a:xfrm>
            <a:off x="1093004" y="7915020"/>
            <a:ext cx="9302918" cy="622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180"/>
              </a:lnSpc>
            </a:pPr>
            <a:r>
              <a:rPr lang="en-US" altLang="zh-TW" sz="3700" spc="443" dirty="0">
                <a:solidFill>
                  <a:srgbClr val="04383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sz="3700" spc="443" dirty="0">
                <a:solidFill>
                  <a:srgbClr val="04383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畫出個股</a:t>
            </a:r>
            <a:r>
              <a:rPr lang="en-US" altLang="zh-TW" sz="3700" spc="443" dirty="0">
                <a:solidFill>
                  <a:srgbClr val="04383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3700" spc="443" dirty="0">
                <a:solidFill>
                  <a:srgbClr val="04383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線圖</a:t>
            </a:r>
            <a:endParaRPr lang="en-US" sz="3700" spc="443" dirty="0">
              <a:solidFill>
                <a:srgbClr val="04383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61107CE3-BBE1-42C6-ACED-EBECBE11E17B}"/>
              </a:ext>
            </a:extLst>
          </p:cNvPr>
          <p:cNvSpPr txBox="1"/>
          <p:nvPr/>
        </p:nvSpPr>
        <p:spPr>
          <a:xfrm>
            <a:off x="5796851" y="6827883"/>
            <a:ext cx="9302918" cy="622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180"/>
              </a:lnSpc>
            </a:pPr>
            <a:r>
              <a:rPr lang="en-US" altLang="zh-TW" sz="3700" spc="443" dirty="0">
                <a:solidFill>
                  <a:srgbClr val="04383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3700" spc="443" dirty="0">
                <a:solidFill>
                  <a:srgbClr val="04383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回測買進時點並將績效輸出至</a:t>
            </a:r>
            <a:r>
              <a:rPr lang="en-US" altLang="zh-TW" sz="3700" spc="443" dirty="0">
                <a:solidFill>
                  <a:srgbClr val="04383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endParaRPr lang="en-US" sz="3700" spc="443" dirty="0">
              <a:solidFill>
                <a:srgbClr val="04383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5566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8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30936" y="8067331"/>
            <a:ext cx="1190969" cy="1190969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494137" y="7948137"/>
            <a:ext cx="832747" cy="832747"/>
            <a:chOff x="-2540" y="-2540"/>
            <a:chExt cx="6355080" cy="6355080"/>
          </a:xfrm>
        </p:grpSpPr>
        <p:sp>
          <p:nvSpPr>
            <p:cNvPr id="5" name="Freeform 5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318F9A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4473594" y="3843595"/>
            <a:ext cx="9410608" cy="3635292"/>
            <a:chOff x="10203" y="2196234"/>
            <a:chExt cx="12547476" cy="4847056"/>
          </a:xfrm>
        </p:grpSpPr>
        <p:sp>
          <p:nvSpPr>
            <p:cNvPr id="7" name="TextBox 7"/>
            <p:cNvSpPr txBox="1"/>
            <p:nvPr/>
          </p:nvSpPr>
          <p:spPr>
            <a:xfrm>
              <a:off x="93061" y="2196234"/>
              <a:ext cx="12464618" cy="16781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0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7500" spc="825" dirty="0">
                  <a:solidFill>
                    <a:srgbClr val="FDFDFD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程式碼說明</a:t>
              </a:r>
              <a:endParaRPr kumimoji="0" lang="en-US" sz="7500" b="0" i="0" u="none" strike="noStrike" kern="1200" cap="none" spc="825" normalizeH="0" baseline="0" noProof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0203" y="5358213"/>
              <a:ext cx="12464618" cy="16850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0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500" b="0" i="0" u="none" strike="noStrike" kern="1200" cap="none" spc="825" normalizeH="0" baseline="0" noProof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League Spartan Italics"/>
                <a:ea typeface="+mn-ea"/>
                <a:cs typeface="+mn-cs"/>
              </a:endParaRPr>
            </a:p>
          </p:txBody>
        </p:sp>
        <p:sp>
          <p:nvSpPr>
            <p:cNvPr id="11" name="AutoShape 11"/>
            <p:cNvSpPr/>
            <p:nvPr/>
          </p:nvSpPr>
          <p:spPr>
            <a:xfrm>
              <a:off x="86712" y="4539041"/>
              <a:ext cx="12445258" cy="154517"/>
            </a:xfrm>
            <a:prstGeom prst="rect">
              <a:avLst/>
            </a:prstGeom>
            <a:solidFill>
              <a:srgbClr val="FDFDFD"/>
            </a:solidFill>
          </p:spPr>
        </p:sp>
      </p:grpSp>
      <p:sp>
        <p:nvSpPr>
          <p:cNvPr id="12" name="AutoShape 12"/>
          <p:cNvSpPr/>
          <p:nvPr/>
        </p:nvSpPr>
        <p:spPr>
          <a:xfrm>
            <a:off x="-264222" y="-264222"/>
            <a:ext cx="2756790" cy="2002852"/>
          </a:xfrm>
          <a:prstGeom prst="rect">
            <a:avLst/>
          </a:prstGeom>
          <a:solidFill>
            <a:srgbClr val="FDFDFD"/>
          </a:solidFill>
        </p:spPr>
      </p:sp>
      <p:sp>
        <p:nvSpPr>
          <p:cNvPr id="13" name="AutoShape 13"/>
          <p:cNvSpPr/>
          <p:nvPr/>
        </p:nvSpPr>
        <p:spPr>
          <a:xfrm>
            <a:off x="1186741" y="-3245485"/>
            <a:ext cx="119085" cy="8229600"/>
          </a:xfrm>
          <a:prstGeom prst="rect">
            <a:avLst/>
          </a:prstGeom>
          <a:solidFill>
            <a:srgbClr val="318F9A"/>
          </a:solidFill>
        </p:spPr>
      </p:sp>
      <p:sp>
        <p:nvSpPr>
          <p:cNvPr id="14" name="AutoShape 14"/>
          <p:cNvSpPr/>
          <p:nvPr/>
        </p:nvSpPr>
        <p:spPr>
          <a:xfrm>
            <a:off x="15949587" y="8548370"/>
            <a:ext cx="2598257" cy="1967622"/>
          </a:xfrm>
          <a:prstGeom prst="rect">
            <a:avLst/>
          </a:prstGeom>
          <a:solidFill>
            <a:srgbClr val="FDFDFD"/>
          </a:solidFill>
        </p:spPr>
      </p:sp>
      <p:sp>
        <p:nvSpPr>
          <p:cNvPr id="15" name="AutoShape 15"/>
          <p:cNvSpPr/>
          <p:nvPr/>
        </p:nvSpPr>
        <p:spPr>
          <a:xfrm>
            <a:off x="17199757" y="5143500"/>
            <a:ext cx="119085" cy="8229600"/>
          </a:xfrm>
          <a:prstGeom prst="rect">
            <a:avLst/>
          </a:prstGeom>
          <a:solidFill>
            <a:srgbClr val="318F9A"/>
          </a:solidFill>
        </p:spPr>
      </p:sp>
      <p:grpSp>
        <p:nvGrpSpPr>
          <p:cNvPr id="16" name="Group 16"/>
          <p:cNvGrpSpPr/>
          <p:nvPr/>
        </p:nvGrpSpPr>
        <p:grpSpPr>
          <a:xfrm rot="-10800000">
            <a:off x="16317019" y="869315"/>
            <a:ext cx="1194200" cy="1194200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 rot="-10800000">
            <a:off x="16111484" y="1348026"/>
            <a:ext cx="835006" cy="835006"/>
            <a:chOff x="-2540" y="-2540"/>
            <a:chExt cx="6355080" cy="6355080"/>
          </a:xfrm>
        </p:grpSpPr>
        <p:sp>
          <p:nvSpPr>
            <p:cNvPr id="19" name="Freeform 19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318F9A"/>
            </a:solidFill>
          </p:spPr>
        </p:sp>
      </p:grpSp>
    </p:spTree>
    <p:extLst>
      <p:ext uri="{BB962C8B-B14F-4D97-AF65-F5344CB8AC3E}">
        <p14:creationId xmlns:p14="http://schemas.microsoft.com/office/powerpoint/2010/main" val="3242319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8F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17121639" y="-174768"/>
            <a:ext cx="1352222" cy="1879548"/>
          </a:xfrm>
          <a:prstGeom prst="rect">
            <a:avLst/>
          </a:prstGeom>
          <a:solidFill>
            <a:srgbClr val="FDFDFD"/>
          </a:solidFill>
        </p:spPr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800000">
            <a:off x="16503582" y="1318310"/>
            <a:ext cx="1120203" cy="772940"/>
          </a:xfrm>
          <a:prstGeom prst="rect">
            <a:avLst/>
          </a:prstGeom>
        </p:spPr>
      </p:pic>
      <p:sp>
        <p:nvSpPr>
          <p:cNvPr id="7" name="AutoShape 7"/>
          <p:cNvSpPr/>
          <p:nvPr/>
        </p:nvSpPr>
        <p:spPr>
          <a:xfrm>
            <a:off x="8417722" y="604079"/>
            <a:ext cx="10869754" cy="125413"/>
          </a:xfrm>
          <a:prstGeom prst="rect">
            <a:avLst/>
          </a:prstGeom>
          <a:solidFill>
            <a:srgbClr val="04383F"/>
          </a:solidFill>
        </p:spPr>
      </p:sp>
      <p:sp>
        <p:nvSpPr>
          <p:cNvPr id="8" name="AutoShape 8"/>
          <p:cNvSpPr/>
          <p:nvPr/>
        </p:nvSpPr>
        <p:spPr>
          <a:xfrm>
            <a:off x="-211377" y="8548370"/>
            <a:ext cx="1457911" cy="1950007"/>
          </a:xfrm>
          <a:prstGeom prst="rect">
            <a:avLst/>
          </a:prstGeom>
          <a:solidFill>
            <a:srgbClr val="FDFDFD"/>
          </a:soli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44387" y="8161900"/>
            <a:ext cx="1120203" cy="772940"/>
          </a:xfrm>
          <a:prstGeom prst="rect">
            <a:avLst/>
          </a:prstGeom>
        </p:spPr>
      </p:pic>
      <p:sp>
        <p:nvSpPr>
          <p:cNvPr id="10" name="AutoShape 10"/>
          <p:cNvSpPr/>
          <p:nvPr/>
        </p:nvSpPr>
        <p:spPr>
          <a:xfrm>
            <a:off x="-954368" y="9582038"/>
            <a:ext cx="10869754" cy="125413"/>
          </a:xfrm>
          <a:prstGeom prst="rect">
            <a:avLst/>
          </a:prstGeom>
          <a:solidFill>
            <a:srgbClr val="04383F"/>
          </a:solidFill>
        </p:spPr>
      </p:sp>
      <p:grpSp>
        <p:nvGrpSpPr>
          <p:cNvPr id="11" name="Group 11"/>
          <p:cNvGrpSpPr/>
          <p:nvPr/>
        </p:nvGrpSpPr>
        <p:grpSpPr>
          <a:xfrm rot="-6582049">
            <a:off x="16874388" y="8718296"/>
            <a:ext cx="1075468" cy="107546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 rot="-6582049">
            <a:off x="16692811" y="8654176"/>
            <a:ext cx="677655" cy="677655"/>
            <a:chOff x="-2540" y="-2540"/>
            <a:chExt cx="6355080" cy="6355080"/>
          </a:xfrm>
        </p:grpSpPr>
        <p:sp>
          <p:nvSpPr>
            <p:cNvPr id="14" name="Freeform 14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15" name="Group 15"/>
          <p:cNvGrpSpPr/>
          <p:nvPr/>
        </p:nvGrpSpPr>
        <p:grpSpPr>
          <a:xfrm rot="3994440">
            <a:off x="390590" y="448080"/>
            <a:ext cx="1075468" cy="1075468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id="17" name="Group 17"/>
          <p:cNvGrpSpPr>
            <a:grpSpLocks noChangeAspect="1"/>
          </p:cNvGrpSpPr>
          <p:nvPr/>
        </p:nvGrpSpPr>
        <p:grpSpPr>
          <a:xfrm rot="3994440">
            <a:off x="965660" y="363279"/>
            <a:ext cx="677655" cy="677655"/>
            <a:chOff x="-2540" y="-2540"/>
            <a:chExt cx="6355080" cy="6355080"/>
          </a:xfrm>
        </p:grpSpPr>
        <p:sp>
          <p:nvSpPr>
            <p:cNvPr id="18" name="Freeform 18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19" name="Group 11">
            <a:extLst>
              <a:ext uri="{FF2B5EF4-FFF2-40B4-BE49-F238E27FC236}">
                <a16:creationId xmlns:a16="http://schemas.microsoft.com/office/drawing/2014/main" id="{D5E331C1-F8C9-4623-B208-9375BAB42C7C}"/>
              </a:ext>
            </a:extLst>
          </p:cNvPr>
          <p:cNvGrpSpPr/>
          <p:nvPr/>
        </p:nvGrpSpPr>
        <p:grpSpPr>
          <a:xfrm>
            <a:off x="-2590800" y="389657"/>
            <a:ext cx="10869754" cy="1587934"/>
            <a:chOff x="383881" y="1106519"/>
            <a:chExt cx="14493006" cy="2117245"/>
          </a:xfrm>
        </p:grpSpPr>
        <p:sp>
          <p:nvSpPr>
            <p:cNvPr id="20" name="TextBox 12">
              <a:extLst>
                <a:ext uri="{FF2B5EF4-FFF2-40B4-BE49-F238E27FC236}">
                  <a16:creationId xmlns:a16="http://schemas.microsoft.com/office/drawing/2014/main" id="{2808D9E2-8D8A-4F35-913C-E25AA825F5AA}"/>
                </a:ext>
              </a:extLst>
            </p:cNvPr>
            <p:cNvSpPr txBox="1"/>
            <p:nvPr/>
          </p:nvSpPr>
          <p:spPr>
            <a:xfrm>
              <a:off x="6633529" y="1106519"/>
              <a:ext cx="8016344" cy="1589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10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5500" b="0" i="0" u="none" strike="noStrike" kern="1200" cap="none" spc="825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程式碼說明</a:t>
              </a:r>
              <a:endParaRPr kumimoji="0" lang="en-US" sz="5500" b="0" i="0" u="none" strike="noStrike" kern="1200" cap="none" spc="825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21" name="AutoShape 13">
              <a:extLst>
                <a:ext uri="{FF2B5EF4-FFF2-40B4-BE49-F238E27FC236}">
                  <a16:creationId xmlns:a16="http://schemas.microsoft.com/office/drawing/2014/main" id="{95A025B6-5C22-4A1A-8DF5-E0787A1FFCAA}"/>
                </a:ext>
              </a:extLst>
            </p:cNvPr>
            <p:cNvSpPr/>
            <p:nvPr/>
          </p:nvSpPr>
          <p:spPr>
            <a:xfrm>
              <a:off x="383881" y="3056547"/>
              <a:ext cx="14493006" cy="167217"/>
            </a:xfrm>
            <a:prstGeom prst="rect">
              <a:avLst/>
            </a:prstGeom>
            <a:solidFill>
              <a:srgbClr val="FDFDFD"/>
            </a:solidFill>
          </p:spPr>
        </p:sp>
      </p:grpSp>
      <p:sp>
        <p:nvSpPr>
          <p:cNvPr id="4" name="文字方塊 3">
            <a:extLst>
              <a:ext uri="{FF2B5EF4-FFF2-40B4-BE49-F238E27FC236}">
                <a16:creationId xmlns:a16="http://schemas.microsoft.com/office/drawing/2014/main" id="{18E2045F-B5F2-4A4A-AA5C-178045DEDBB4}"/>
              </a:ext>
            </a:extLst>
          </p:cNvPr>
          <p:cNvSpPr txBox="1"/>
          <p:nvPr/>
        </p:nvSpPr>
        <p:spPr>
          <a:xfrm>
            <a:off x="7772400" y="2682057"/>
            <a:ext cx="2743200" cy="523220"/>
          </a:xfrm>
          <a:prstGeom prst="rect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設定可調整參數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B3DCA8D8-A3DE-43EE-AD8E-F8DF87B93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3679612"/>
            <a:ext cx="10869754" cy="375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361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8F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17121639" y="-174768"/>
            <a:ext cx="1352222" cy="1879548"/>
          </a:xfrm>
          <a:prstGeom prst="rect">
            <a:avLst/>
          </a:prstGeom>
          <a:solidFill>
            <a:srgbClr val="FDFDFD"/>
          </a:solidFill>
        </p:spPr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800000">
            <a:off x="16503582" y="1318310"/>
            <a:ext cx="1120203" cy="772940"/>
          </a:xfrm>
          <a:prstGeom prst="rect">
            <a:avLst/>
          </a:prstGeom>
        </p:spPr>
      </p:pic>
      <p:sp>
        <p:nvSpPr>
          <p:cNvPr id="7" name="AutoShape 7"/>
          <p:cNvSpPr/>
          <p:nvPr/>
        </p:nvSpPr>
        <p:spPr>
          <a:xfrm>
            <a:off x="8417722" y="604079"/>
            <a:ext cx="10869754" cy="125413"/>
          </a:xfrm>
          <a:prstGeom prst="rect">
            <a:avLst/>
          </a:prstGeom>
          <a:solidFill>
            <a:srgbClr val="04383F"/>
          </a:solidFill>
        </p:spPr>
      </p:sp>
      <p:sp>
        <p:nvSpPr>
          <p:cNvPr id="8" name="AutoShape 8"/>
          <p:cNvSpPr/>
          <p:nvPr/>
        </p:nvSpPr>
        <p:spPr>
          <a:xfrm>
            <a:off x="-211377" y="8548370"/>
            <a:ext cx="1457911" cy="1950007"/>
          </a:xfrm>
          <a:prstGeom prst="rect">
            <a:avLst/>
          </a:prstGeom>
          <a:solidFill>
            <a:srgbClr val="FDFDFD"/>
          </a:soli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44387" y="8161900"/>
            <a:ext cx="1120203" cy="772940"/>
          </a:xfrm>
          <a:prstGeom prst="rect">
            <a:avLst/>
          </a:prstGeom>
        </p:spPr>
      </p:pic>
      <p:sp>
        <p:nvSpPr>
          <p:cNvPr id="10" name="AutoShape 10"/>
          <p:cNvSpPr/>
          <p:nvPr/>
        </p:nvSpPr>
        <p:spPr>
          <a:xfrm>
            <a:off x="-954368" y="9582038"/>
            <a:ext cx="10869754" cy="125413"/>
          </a:xfrm>
          <a:prstGeom prst="rect">
            <a:avLst/>
          </a:prstGeom>
          <a:solidFill>
            <a:srgbClr val="04383F"/>
          </a:solidFill>
        </p:spPr>
      </p:sp>
      <p:grpSp>
        <p:nvGrpSpPr>
          <p:cNvPr id="11" name="Group 11"/>
          <p:cNvGrpSpPr/>
          <p:nvPr/>
        </p:nvGrpSpPr>
        <p:grpSpPr>
          <a:xfrm rot="-6582049">
            <a:off x="16874388" y="8718296"/>
            <a:ext cx="1075468" cy="107546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 rot="-6582049">
            <a:off x="16692811" y="8654176"/>
            <a:ext cx="677655" cy="677655"/>
            <a:chOff x="-2540" y="-2540"/>
            <a:chExt cx="6355080" cy="6355080"/>
          </a:xfrm>
        </p:grpSpPr>
        <p:sp>
          <p:nvSpPr>
            <p:cNvPr id="14" name="Freeform 14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15" name="Group 15"/>
          <p:cNvGrpSpPr/>
          <p:nvPr/>
        </p:nvGrpSpPr>
        <p:grpSpPr>
          <a:xfrm rot="3994440">
            <a:off x="390590" y="448080"/>
            <a:ext cx="1075468" cy="1075468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id="17" name="Group 17"/>
          <p:cNvGrpSpPr>
            <a:grpSpLocks noChangeAspect="1"/>
          </p:cNvGrpSpPr>
          <p:nvPr/>
        </p:nvGrpSpPr>
        <p:grpSpPr>
          <a:xfrm rot="3994440">
            <a:off x="965660" y="363279"/>
            <a:ext cx="677655" cy="677655"/>
            <a:chOff x="-2540" y="-2540"/>
            <a:chExt cx="6355080" cy="6355080"/>
          </a:xfrm>
        </p:grpSpPr>
        <p:sp>
          <p:nvSpPr>
            <p:cNvPr id="18" name="Freeform 18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19" name="Group 11">
            <a:extLst>
              <a:ext uri="{FF2B5EF4-FFF2-40B4-BE49-F238E27FC236}">
                <a16:creationId xmlns:a16="http://schemas.microsoft.com/office/drawing/2014/main" id="{D5E331C1-F8C9-4623-B208-9375BAB42C7C}"/>
              </a:ext>
            </a:extLst>
          </p:cNvPr>
          <p:cNvGrpSpPr/>
          <p:nvPr/>
        </p:nvGrpSpPr>
        <p:grpSpPr>
          <a:xfrm>
            <a:off x="-2590800" y="389657"/>
            <a:ext cx="10869754" cy="1587934"/>
            <a:chOff x="383881" y="1106519"/>
            <a:chExt cx="14493006" cy="2117245"/>
          </a:xfrm>
        </p:grpSpPr>
        <p:sp>
          <p:nvSpPr>
            <p:cNvPr id="20" name="TextBox 12">
              <a:extLst>
                <a:ext uri="{FF2B5EF4-FFF2-40B4-BE49-F238E27FC236}">
                  <a16:creationId xmlns:a16="http://schemas.microsoft.com/office/drawing/2014/main" id="{2808D9E2-8D8A-4F35-913C-E25AA825F5AA}"/>
                </a:ext>
              </a:extLst>
            </p:cNvPr>
            <p:cNvSpPr txBox="1"/>
            <p:nvPr/>
          </p:nvSpPr>
          <p:spPr>
            <a:xfrm>
              <a:off x="6633529" y="1106519"/>
              <a:ext cx="8016344" cy="1589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0500"/>
                </a:lnSpc>
              </a:pPr>
              <a:r>
                <a:rPr lang="zh-TW" altLang="en-US" sz="5500" spc="825" dirty="0">
                  <a:solidFill>
                    <a:schemeClr val="bg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程式碼說明</a:t>
              </a:r>
              <a:endParaRPr lang="en-US" sz="5500" spc="825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1" name="AutoShape 13">
              <a:extLst>
                <a:ext uri="{FF2B5EF4-FFF2-40B4-BE49-F238E27FC236}">
                  <a16:creationId xmlns:a16="http://schemas.microsoft.com/office/drawing/2014/main" id="{95A025B6-5C22-4A1A-8DF5-E0787A1FFCAA}"/>
                </a:ext>
              </a:extLst>
            </p:cNvPr>
            <p:cNvSpPr/>
            <p:nvPr/>
          </p:nvSpPr>
          <p:spPr>
            <a:xfrm>
              <a:off x="383881" y="3056547"/>
              <a:ext cx="14493006" cy="167217"/>
            </a:xfrm>
            <a:prstGeom prst="rect">
              <a:avLst/>
            </a:prstGeom>
            <a:solidFill>
              <a:srgbClr val="FDFDFD"/>
            </a:solidFill>
          </p:spPr>
        </p:sp>
      </p:grpSp>
      <p:pic>
        <p:nvPicPr>
          <p:cNvPr id="23" name="圖片 22">
            <a:extLst>
              <a:ext uri="{FF2B5EF4-FFF2-40B4-BE49-F238E27FC236}">
                <a16:creationId xmlns:a16="http://schemas.microsoft.com/office/drawing/2014/main" id="{16DB8028-4BE7-4D2A-8735-1816E9107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293" y="2777519"/>
            <a:ext cx="14127846" cy="4717264"/>
          </a:xfrm>
          <a:prstGeom prst="rect">
            <a:avLst/>
          </a:prstGeom>
        </p:spPr>
      </p:pic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58DF895D-246C-4CF3-9C72-9202B0865F33}"/>
              </a:ext>
            </a:extLst>
          </p:cNvPr>
          <p:cNvSpPr/>
          <p:nvPr/>
        </p:nvSpPr>
        <p:spPr>
          <a:xfrm>
            <a:off x="2067861" y="3004728"/>
            <a:ext cx="14127846" cy="1447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7B8D66A1-610B-4679-B2C0-89AD60C70DD9}"/>
              </a:ext>
            </a:extLst>
          </p:cNvPr>
          <p:cNvSpPr/>
          <p:nvPr/>
        </p:nvSpPr>
        <p:spPr>
          <a:xfrm>
            <a:off x="10363200" y="1852178"/>
            <a:ext cx="5562600" cy="77294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302FC3B2-E64C-4EFB-A5BC-1961C31E1F8F}"/>
              </a:ext>
            </a:extLst>
          </p:cNvPr>
          <p:cNvSpPr txBox="1"/>
          <p:nvPr/>
        </p:nvSpPr>
        <p:spPr>
          <a:xfrm>
            <a:off x="10391775" y="2035580"/>
            <a:ext cx="571397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從網頁爬取</a:t>
            </a:r>
            <a:r>
              <a:rPr lang="en-US" altLang="zh-TW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0050</a:t>
            </a:r>
            <a:r>
              <a:rPr lang="zh-TW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資料及各成分股持股比例</a:t>
            </a: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6F07AC02-FE13-40D5-80CC-4B379B556E5F}"/>
              </a:ext>
            </a:extLst>
          </p:cNvPr>
          <p:cNvSpPr/>
          <p:nvPr/>
        </p:nvSpPr>
        <p:spPr>
          <a:xfrm>
            <a:off x="2077386" y="5479666"/>
            <a:ext cx="14127846" cy="202246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7DE2DA18-DDA1-4721-8FC4-6282398119B9}"/>
              </a:ext>
            </a:extLst>
          </p:cNvPr>
          <p:cNvSpPr/>
          <p:nvPr/>
        </p:nvSpPr>
        <p:spPr>
          <a:xfrm>
            <a:off x="2438400" y="7748979"/>
            <a:ext cx="5562600" cy="772941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567E7697-9EFD-4DD8-BDBA-F9BE0B7DB86E}"/>
              </a:ext>
            </a:extLst>
          </p:cNvPr>
          <p:cNvSpPr txBox="1"/>
          <p:nvPr/>
        </p:nvSpPr>
        <p:spPr>
          <a:xfrm>
            <a:off x="2438400" y="7926191"/>
            <a:ext cx="571397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取得</a:t>
            </a:r>
            <a:r>
              <a:rPr lang="en-US" altLang="zh-TW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0050</a:t>
            </a:r>
            <a:r>
              <a:rPr lang="zh-TW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歷史股價資料，並篩選可用資訊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8F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17121639" y="-174768"/>
            <a:ext cx="1352222" cy="1879548"/>
          </a:xfrm>
          <a:prstGeom prst="rect">
            <a:avLst/>
          </a:prstGeom>
          <a:solidFill>
            <a:srgbClr val="FDFDFD"/>
          </a:solidFill>
        </p:spPr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800000">
            <a:off x="16503582" y="1318310"/>
            <a:ext cx="1120203" cy="772940"/>
          </a:xfrm>
          <a:prstGeom prst="rect">
            <a:avLst/>
          </a:prstGeom>
        </p:spPr>
      </p:pic>
      <p:sp>
        <p:nvSpPr>
          <p:cNvPr id="7" name="AutoShape 7"/>
          <p:cNvSpPr/>
          <p:nvPr/>
        </p:nvSpPr>
        <p:spPr>
          <a:xfrm>
            <a:off x="8417722" y="604079"/>
            <a:ext cx="10869754" cy="125413"/>
          </a:xfrm>
          <a:prstGeom prst="rect">
            <a:avLst/>
          </a:prstGeom>
          <a:solidFill>
            <a:srgbClr val="04383F"/>
          </a:solidFill>
        </p:spPr>
      </p:sp>
      <p:sp>
        <p:nvSpPr>
          <p:cNvPr id="8" name="AutoShape 8"/>
          <p:cNvSpPr/>
          <p:nvPr/>
        </p:nvSpPr>
        <p:spPr>
          <a:xfrm>
            <a:off x="-211377" y="8548370"/>
            <a:ext cx="1457911" cy="1950007"/>
          </a:xfrm>
          <a:prstGeom prst="rect">
            <a:avLst/>
          </a:prstGeom>
          <a:solidFill>
            <a:srgbClr val="FDFDFD"/>
          </a:soli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44387" y="8161900"/>
            <a:ext cx="1120203" cy="772940"/>
          </a:xfrm>
          <a:prstGeom prst="rect">
            <a:avLst/>
          </a:prstGeom>
        </p:spPr>
      </p:pic>
      <p:sp>
        <p:nvSpPr>
          <p:cNvPr id="10" name="AutoShape 10"/>
          <p:cNvSpPr/>
          <p:nvPr/>
        </p:nvSpPr>
        <p:spPr>
          <a:xfrm>
            <a:off x="-954368" y="9582038"/>
            <a:ext cx="10869754" cy="125413"/>
          </a:xfrm>
          <a:prstGeom prst="rect">
            <a:avLst/>
          </a:prstGeom>
          <a:solidFill>
            <a:srgbClr val="04383F"/>
          </a:solidFill>
        </p:spPr>
      </p:sp>
      <p:grpSp>
        <p:nvGrpSpPr>
          <p:cNvPr id="11" name="Group 11"/>
          <p:cNvGrpSpPr/>
          <p:nvPr/>
        </p:nvGrpSpPr>
        <p:grpSpPr>
          <a:xfrm rot="-6582049">
            <a:off x="16874388" y="8718296"/>
            <a:ext cx="1075468" cy="107546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 rot="-6582049">
            <a:off x="16692811" y="8654176"/>
            <a:ext cx="677655" cy="677655"/>
            <a:chOff x="-2540" y="-2540"/>
            <a:chExt cx="6355080" cy="6355080"/>
          </a:xfrm>
        </p:grpSpPr>
        <p:sp>
          <p:nvSpPr>
            <p:cNvPr id="14" name="Freeform 14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15" name="Group 15"/>
          <p:cNvGrpSpPr/>
          <p:nvPr/>
        </p:nvGrpSpPr>
        <p:grpSpPr>
          <a:xfrm rot="3994440">
            <a:off x="390590" y="448080"/>
            <a:ext cx="1075468" cy="1075468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id="17" name="Group 17"/>
          <p:cNvGrpSpPr>
            <a:grpSpLocks noChangeAspect="1"/>
          </p:cNvGrpSpPr>
          <p:nvPr/>
        </p:nvGrpSpPr>
        <p:grpSpPr>
          <a:xfrm rot="3994440">
            <a:off x="965660" y="363279"/>
            <a:ext cx="677655" cy="677655"/>
            <a:chOff x="-2540" y="-2540"/>
            <a:chExt cx="6355080" cy="6355080"/>
          </a:xfrm>
        </p:grpSpPr>
        <p:sp>
          <p:nvSpPr>
            <p:cNvPr id="18" name="Freeform 18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19" name="Group 11">
            <a:extLst>
              <a:ext uri="{FF2B5EF4-FFF2-40B4-BE49-F238E27FC236}">
                <a16:creationId xmlns:a16="http://schemas.microsoft.com/office/drawing/2014/main" id="{D5E331C1-F8C9-4623-B208-9375BAB42C7C}"/>
              </a:ext>
            </a:extLst>
          </p:cNvPr>
          <p:cNvGrpSpPr/>
          <p:nvPr/>
        </p:nvGrpSpPr>
        <p:grpSpPr>
          <a:xfrm>
            <a:off x="-2590800" y="389657"/>
            <a:ext cx="10869754" cy="1587934"/>
            <a:chOff x="383881" y="1106519"/>
            <a:chExt cx="14493006" cy="2117245"/>
          </a:xfrm>
        </p:grpSpPr>
        <p:sp>
          <p:nvSpPr>
            <p:cNvPr id="20" name="TextBox 12">
              <a:extLst>
                <a:ext uri="{FF2B5EF4-FFF2-40B4-BE49-F238E27FC236}">
                  <a16:creationId xmlns:a16="http://schemas.microsoft.com/office/drawing/2014/main" id="{2808D9E2-8D8A-4F35-913C-E25AA825F5AA}"/>
                </a:ext>
              </a:extLst>
            </p:cNvPr>
            <p:cNvSpPr txBox="1"/>
            <p:nvPr/>
          </p:nvSpPr>
          <p:spPr>
            <a:xfrm>
              <a:off x="6633529" y="1106519"/>
              <a:ext cx="8016344" cy="1589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10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5500" b="0" i="0" u="none" strike="noStrike" kern="1200" cap="none" spc="825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程式碼說明</a:t>
              </a:r>
              <a:endParaRPr kumimoji="0" lang="en-US" sz="5500" b="0" i="0" u="none" strike="noStrike" kern="1200" cap="none" spc="825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21" name="AutoShape 13">
              <a:extLst>
                <a:ext uri="{FF2B5EF4-FFF2-40B4-BE49-F238E27FC236}">
                  <a16:creationId xmlns:a16="http://schemas.microsoft.com/office/drawing/2014/main" id="{95A025B6-5C22-4A1A-8DF5-E0787A1FFCAA}"/>
                </a:ext>
              </a:extLst>
            </p:cNvPr>
            <p:cNvSpPr/>
            <p:nvPr/>
          </p:nvSpPr>
          <p:spPr>
            <a:xfrm>
              <a:off x="383881" y="3056547"/>
              <a:ext cx="14493006" cy="167217"/>
            </a:xfrm>
            <a:prstGeom prst="rect">
              <a:avLst/>
            </a:prstGeom>
            <a:solidFill>
              <a:srgbClr val="FDFDFD"/>
            </a:solidFill>
          </p:spPr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2B6F1B89-F68A-4ADE-BF5C-1A1C25B68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0509" y="3925861"/>
            <a:ext cx="9253040" cy="3800017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8E2045F-B5F2-4A4A-AA5C-178045DEDBB4}"/>
              </a:ext>
            </a:extLst>
          </p:cNvPr>
          <p:cNvSpPr txBox="1"/>
          <p:nvPr/>
        </p:nvSpPr>
        <p:spPr>
          <a:xfrm>
            <a:off x="4648200" y="3007021"/>
            <a:ext cx="8839200" cy="523220"/>
          </a:xfrm>
          <a:prstGeom prst="rect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建立名為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 </a:t>
            </a:r>
            <a:r>
              <a:rPr lang="en-US" altLang="zh-TW" sz="2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stockprofit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.csv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檔，放置後續回測績效</a:t>
            </a:r>
          </a:p>
        </p:txBody>
      </p:sp>
    </p:spTree>
    <p:extLst>
      <p:ext uri="{BB962C8B-B14F-4D97-AF65-F5344CB8AC3E}">
        <p14:creationId xmlns:p14="http://schemas.microsoft.com/office/powerpoint/2010/main" val="2092046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893</Words>
  <Application>Microsoft Office PowerPoint</Application>
  <PresentationFormat>自訂</PresentationFormat>
  <Paragraphs>135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7" baseType="lpstr">
      <vt:lpstr>Calibri</vt:lpstr>
      <vt:lpstr>微軟正黑體</vt:lpstr>
      <vt:lpstr>Glacial Indifference</vt:lpstr>
      <vt:lpstr>League Spartan Italics</vt:lpstr>
      <vt:lpstr>Arial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B084030019</cp:lastModifiedBy>
  <cp:revision>29</cp:revision>
  <dcterms:created xsi:type="dcterms:W3CDTF">2006-08-16T00:00:00Z</dcterms:created>
  <dcterms:modified xsi:type="dcterms:W3CDTF">2022-01-13T15:25:41Z</dcterms:modified>
  <dc:identifier>DAE0Lbdf1DM</dc:identifier>
</cp:coreProperties>
</file>