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90" r:id="rId3"/>
    <p:sldId id="16463" r:id="rId4"/>
    <p:sldId id="16473" r:id="rId5"/>
    <p:sldId id="16465" r:id="rId6"/>
    <p:sldId id="16474" r:id="rId7"/>
    <p:sldId id="16471" r:id="rId8"/>
    <p:sldId id="16469" r:id="rId9"/>
    <p:sldId id="16467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1F019-7472-4713-B39A-82AE05BDB356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58691-1F91-4104-9C51-8843EF8257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280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36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56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51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33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85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19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8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086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FAD18-B7FC-458D-A956-8FE0B71D8C1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073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540E13-522F-44ED-B577-66D5545F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4795AB-C68C-4B7F-BDE3-B2E841A505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B4107-1C20-4EAE-BBFD-1F3712944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EA1F96-2622-4EEF-8C91-D335B19D9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0F594-CB3F-4C82-9746-60C35B7F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3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33F61-5ED9-4E28-8B19-68DB5D96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985910-DFAD-4303-A459-A87924534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E4F3-00C6-4751-8C36-7C4AA479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440BE2-493D-4407-A37E-937F0CED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552189-02D9-4E6C-AE8E-8203E42B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61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2EDC88-7B3B-46EF-90D0-77E600B4A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19FC961-45B8-47B7-B925-704ABBC3E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88FB36-52DB-4CB3-ABE9-F78B62DF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A37B14-C00E-48C3-AAB4-094E5903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FD3994-E1F0-4B79-9E8F-B2BE1850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035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C8EBE-39EA-4E19-B50E-A26822F5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B7926-D2F8-437A-A433-AAB74A3BD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03BA92-8089-4369-A2E4-EBD11C4D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F64831-354D-484B-8FDA-EBBE81E7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3EF7A-556C-4981-9C8E-1D08719B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76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FB323-7D64-47F8-872B-50329DF3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875DDF-BEED-4B0F-B9C4-F1B0998D5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031724-61B9-4E5A-8FCE-AD1668A0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722369-2B63-4938-AE8F-3C5DF672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D39691-36CC-426C-A8EE-7D249FA1A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421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9280D-62D3-48B6-B588-2B84AAA2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16770-8119-4570-9715-E61EFB014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99E9C8-D329-4719-9A64-7755E03C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28106B-16C7-41D8-9BEC-645CB3E0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2FE566-7553-4B17-A6CE-0CEE3EAD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230AC-553B-4043-BA2A-C3900C67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36AD7-F62A-4BF6-AFA3-697E123BB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5DCF97-678F-415F-AC1A-E453C75C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D7CEC8-A94A-4576-BA2A-75709EC1F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E8DA223-BDC2-48A1-BFF1-A0D7067F0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976671-077C-4576-9344-AD8311B6D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537223-94F7-4A8B-8F27-73EBCAFC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F295B-68A6-42C3-A4B4-4258F9B7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AAA2B7-4A46-4D39-ADE2-A80B372C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23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13C4F-12F7-4069-AC67-AC7381F2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3738D0-5649-4F14-BFF0-A506C7D1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C7F3F9-17D8-4D0C-B4EE-9025FB02F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836768B-4FE2-461A-A9FA-E1E151D3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6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116F32-7DED-4871-AA2A-6F1261A9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A5A5D0-27C0-4A25-8A1C-5CAE48FC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281F49-5939-4645-8092-1208DE6F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52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BDEDBB-B2E6-407C-A25A-1C65919B9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1D0488-29EE-4FCB-AD73-3467E64A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6EC0334-55EA-443F-9C2E-649A57A55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B279B0-08C0-4FA2-B63C-68B31A12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4A92AE-B40F-4B22-B8B1-2A39B62A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8F3C8D-D1E6-421A-BE8A-48D4BD66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75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CBD72F-450E-4568-A5EC-2956C752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FF7575A-A6DB-467B-9FC3-AD5FAC8803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29EB67-209A-4131-831D-98519EDE4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E2952F-AC84-4789-AEED-5AE2400F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9AAA0C-0C98-46F0-82F3-E00E7A05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23836A-CDC6-4D7F-954B-6807B5BD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19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79E764D-05AA-4641-B9E0-4CF96E5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4B42856-614E-431E-B863-FDFE4CC3B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1DDE4A-54DF-405D-9BAE-31A6CA7CB1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75EE6-9F29-4969-A74E-F78175E6E2E8}" type="datetimeFigureOut">
              <a:rPr lang="zh-TW" altLang="en-US" smtClean="0"/>
              <a:t>2022/1/6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A223D9-B82D-4DCA-8505-019DAB0F0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A12E0B-EE13-4EF4-B39C-74D9443D0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517FD-C77B-427F-B6CD-717C2FE1C1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629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0975D47F-FE0D-49EB-B163-AF91073A4002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7A1BE885-D5D3-4152-A4D5-34702B34D0C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7" name="任意多边形: 形状 36">
            <a:extLst>
              <a:ext uri="{FF2B5EF4-FFF2-40B4-BE49-F238E27FC236}">
                <a16:creationId xmlns:a16="http://schemas.microsoft.com/office/drawing/2014/main" id="{FFF0C30B-1169-4918-9D41-2F594C7915F4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4E4030-DFB9-491D-AA12-7496A1A77D4B}"/>
              </a:ext>
            </a:extLst>
          </p:cNvPr>
          <p:cNvGrpSpPr/>
          <p:nvPr/>
        </p:nvGrpSpPr>
        <p:grpSpPr>
          <a:xfrm>
            <a:off x="461736" y="336783"/>
            <a:ext cx="11260364" cy="6066967"/>
            <a:chOff x="461736" y="336783"/>
            <a:chExt cx="11260364" cy="6066967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0EE1DB9D-AC2B-4A12-B110-9085682E4EE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4D4941A9-3DB8-48B8-A092-BEC812A61040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ECF0B7D-2A48-4065-8E8B-B333291D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943" y="3062669"/>
            <a:ext cx="1019144" cy="1019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F3697C-8592-4823-988F-641162FAD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522" y="2122152"/>
            <a:ext cx="1862082" cy="9310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F5DF39C-CA77-4053-AB0D-1777F94E3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320" y="4507205"/>
            <a:ext cx="1150877" cy="8631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64DBA31-73A0-4D73-9121-23F67C0C2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31" y="3355752"/>
            <a:ext cx="1152946" cy="153726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EA6C936-B995-440E-A2F7-341A585C58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395" y="5127226"/>
            <a:ext cx="1884161" cy="12561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8D40C0D-25BA-4F3A-8BA8-CCCF11626A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7469" y="4932512"/>
            <a:ext cx="1221361" cy="122136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F920C4A-AF69-42B7-9CA2-927A3FD4B4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37" y="517842"/>
            <a:ext cx="1123950" cy="11239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2F136E4-ADEC-4B3E-86A1-12BC8FB241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89" y="1086813"/>
            <a:ext cx="1169552" cy="584776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05BA3FAA-5002-45FD-BA62-2FEB01B84B18}"/>
              </a:ext>
            </a:extLst>
          </p:cNvPr>
          <p:cNvSpPr/>
          <p:nvPr/>
        </p:nvSpPr>
        <p:spPr>
          <a:xfrm>
            <a:off x="-213023" y="2512502"/>
            <a:ext cx="126496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金融投資與程式交易期末報告</a:t>
            </a:r>
            <a:endParaRPr lang="zh-CN" altLang="en-US" sz="5400" b="1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AF8ACB-1539-453E-A616-968D7816DE47}"/>
              </a:ext>
            </a:extLst>
          </p:cNvPr>
          <p:cNvSpPr/>
          <p:nvPr/>
        </p:nvSpPr>
        <p:spPr>
          <a:xfrm>
            <a:off x="4029618" y="4740981"/>
            <a:ext cx="4132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B074030025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劉于寧</a:t>
            </a:r>
          </a:p>
        </p:txBody>
      </p:sp>
      <p:sp>
        <p:nvSpPr>
          <p:cNvPr id="33" name="任意多边形: 形状 32">
            <a:extLst>
              <a:ext uri="{FF2B5EF4-FFF2-40B4-BE49-F238E27FC236}">
                <a16:creationId xmlns:a16="http://schemas.microsoft.com/office/drawing/2014/main" id="{8F1E72B7-A4F9-4867-97BD-B550A894D522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等腰三角形 33">
            <a:extLst>
              <a:ext uri="{FF2B5EF4-FFF2-40B4-BE49-F238E27FC236}">
                <a16:creationId xmlns:a16="http://schemas.microsoft.com/office/drawing/2014/main" id="{5DB9487B-99BF-4C35-AA53-E07A650C851B}"/>
              </a:ext>
            </a:extLst>
          </p:cNvPr>
          <p:cNvSpPr/>
          <p:nvPr/>
        </p:nvSpPr>
        <p:spPr>
          <a:xfrm>
            <a:off x="10093041" y="2387600"/>
            <a:ext cx="320959" cy="276689"/>
          </a:xfrm>
          <a:prstGeom prst="triangle">
            <a:avLst/>
          </a:prstGeom>
          <a:solidFill>
            <a:srgbClr val="E61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30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window dir="vert"/>
      </p:transition>
    </mc:Choice>
    <mc:Fallback xmlns="">
      <p:transition spd="slow" advClick="0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83A8C68-9946-42C7-82C9-2FE0DAE61D4A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185846E-F018-4B65-83BD-B7847A836BAE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553BEBF0-52F3-42F9-B2DD-A4A8BFADBC4A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7979AE8E-CED1-4EFE-9AA2-DBAFBFEFF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60" y="517842"/>
            <a:ext cx="1123950" cy="1123950"/>
          </a:xfrm>
          <a:prstGeom prst="rect">
            <a:avLst/>
          </a:prstGeom>
        </p:spPr>
      </p:pic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A18FAB3A-1DD1-4871-935C-2DBBF58E3C11}"/>
              </a:ext>
            </a:extLst>
          </p:cNvPr>
          <p:cNvSpPr/>
          <p:nvPr/>
        </p:nvSpPr>
        <p:spPr>
          <a:xfrm>
            <a:off x="10261429" y="4264374"/>
            <a:ext cx="526098" cy="485662"/>
          </a:xfrm>
          <a:custGeom>
            <a:avLst/>
            <a:gdLst>
              <a:gd name="connsiteX0" fmla="*/ 1066800 w 1066800"/>
              <a:gd name="connsiteY0" fmla="*/ 0 h 889000"/>
              <a:gd name="connsiteX1" fmla="*/ 1066800 w 1066800"/>
              <a:gd name="connsiteY1" fmla="*/ 889000 h 889000"/>
              <a:gd name="connsiteX2" fmla="*/ 0 w 1066800"/>
              <a:gd name="connsiteY2" fmla="*/ 889000 h 889000"/>
              <a:gd name="connsiteX3" fmla="*/ 647700 w 1066800"/>
              <a:gd name="connsiteY3" fmla="*/ 495300 h 889000"/>
              <a:gd name="connsiteX4" fmla="*/ 0 w 1066800"/>
              <a:gd name="connsiteY4" fmla="*/ 101600 h 889000"/>
              <a:gd name="connsiteX5" fmla="*/ 1041400 w 1066800"/>
              <a:gd name="connsiteY5" fmla="*/ 25400 h 889000"/>
              <a:gd name="connsiteX6" fmla="*/ 1066800 w 1066800"/>
              <a:gd name="connsiteY6" fmla="*/ 0 h 889000"/>
              <a:gd name="connsiteX0" fmla="*/ 1041400 w 1066800"/>
              <a:gd name="connsiteY0" fmla="*/ 0 h 863600"/>
              <a:gd name="connsiteX1" fmla="*/ 1066800 w 1066800"/>
              <a:gd name="connsiteY1" fmla="*/ 863600 h 863600"/>
              <a:gd name="connsiteX2" fmla="*/ 0 w 1066800"/>
              <a:gd name="connsiteY2" fmla="*/ 863600 h 863600"/>
              <a:gd name="connsiteX3" fmla="*/ 647700 w 1066800"/>
              <a:gd name="connsiteY3" fmla="*/ 469900 h 863600"/>
              <a:gd name="connsiteX4" fmla="*/ 0 w 1066800"/>
              <a:gd name="connsiteY4" fmla="*/ 76200 h 863600"/>
              <a:gd name="connsiteX5" fmla="*/ 1041400 w 1066800"/>
              <a:gd name="connsiteY5" fmla="*/ 0 h 863600"/>
              <a:gd name="connsiteX0" fmla="*/ 1081881 w 1081881"/>
              <a:gd name="connsiteY0" fmla="*/ 0 h 868363"/>
              <a:gd name="connsiteX1" fmla="*/ 1066800 w 1081881"/>
              <a:gd name="connsiteY1" fmla="*/ 868363 h 868363"/>
              <a:gd name="connsiteX2" fmla="*/ 0 w 1081881"/>
              <a:gd name="connsiteY2" fmla="*/ 868363 h 868363"/>
              <a:gd name="connsiteX3" fmla="*/ 647700 w 1081881"/>
              <a:gd name="connsiteY3" fmla="*/ 474663 h 868363"/>
              <a:gd name="connsiteX4" fmla="*/ 0 w 1081881"/>
              <a:gd name="connsiteY4" fmla="*/ 80963 h 868363"/>
              <a:gd name="connsiteX5" fmla="*/ 1081881 w 1081881"/>
              <a:gd name="connsiteY5" fmla="*/ 0 h 868363"/>
              <a:gd name="connsiteX0" fmla="*/ 1086643 w 1086643"/>
              <a:gd name="connsiteY0" fmla="*/ 14287 h 882650"/>
              <a:gd name="connsiteX1" fmla="*/ 1071562 w 1086643"/>
              <a:gd name="connsiteY1" fmla="*/ 882650 h 882650"/>
              <a:gd name="connsiteX2" fmla="*/ 4762 w 1086643"/>
              <a:gd name="connsiteY2" fmla="*/ 882650 h 882650"/>
              <a:gd name="connsiteX3" fmla="*/ 652462 w 1086643"/>
              <a:gd name="connsiteY3" fmla="*/ 488950 h 882650"/>
              <a:gd name="connsiteX4" fmla="*/ 0 w 1086643"/>
              <a:gd name="connsiteY4" fmla="*/ 0 h 882650"/>
              <a:gd name="connsiteX5" fmla="*/ 1086643 w 1086643"/>
              <a:gd name="connsiteY5" fmla="*/ 14287 h 882650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52462 w 1086643"/>
              <a:gd name="connsiteY3" fmla="*/ 488950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86643 w 1086643"/>
              <a:gd name="connsiteY0" fmla="*/ 14287 h 887412"/>
              <a:gd name="connsiteX1" fmla="*/ 1083468 w 1086643"/>
              <a:gd name="connsiteY1" fmla="*/ 887412 h 887412"/>
              <a:gd name="connsiteX2" fmla="*/ 4762 w 1086643"/>
              <a:gd name="connsiteY2" fmla="*/ 882650 h 887412"/>
              <a:gd name="connsiteX3" fmla="*/ 671512 w 1086643"/>
              <a:gd name="connsiteY3" fmla="*/ 415131 h 887412"/>
              <a:gd name="connsiteX4" fmla="*/ 0 w 1086643"/>
              <a:gd name="connsiteY4" fmla="*/ 0 h 887412"/>
              <a:gd name="connsiteX5" fmla="*/ 1086643 w 1086643"/>
              <a:gd name="connsiteY5" fmla="*/ 14287 h 887412"/>
              <a:gd name="connsiteX0" fmla="*/ 1079499 w 1083592"/>
              <a:gd name="connsiteY0" fmla="*/ 2381 h 887412"/>
              <a:gd name="connsiteX1" fmla="*/ 1083468 w 1083592"/>
              <a:gd name="connsiteY1" fmla="*/ 887412 h 887412"/>
              <a:gd name="connsiteX2" fmla="*/ 4762 w 1083592"/>
              <a:gd name="connsiteY2" fmla="*/ 882650 h 887412"/>
              <a:gd name="connsiteX3" fmla="*/ 671512 w 1083592"/>
              <a:gd name="connsiteY3" fmla="*/ 415131 h 887412"/>
              <a:gd name="connsiteX4" fmla="*/ 0 w 1083592"/>
              <a:gd name="connsiteY4" fmla="*/ 0 h 887412"/>
              <a:gd name="connsiteX5" fmla="*/ 1079499 w 1083592"/>
              <a:gd name="connsiteY5" fmla="*/ 2381 h 887412"/>
              <a:gd name="connsiteX0" fmla="*/ 1091405 w 1091405"/>
              <a:gd name="connsiteY0" fmla="*/ 4762 h 887412"/>
              <a:gd name="connsiteX1" fmla="*/ 1083468 w 1091405"/>
              <a:gd name="connsiteY1" fmla="*/ 887412 h 887412"/>
              <a:gd name="connsiteX2" fmla="*/ 4762 w 1091405"/>
              <a:gd name="connsiteY2" fmla="*/ 882650 h 887412"/>
              <a:gd name="connsiteX3" fmla="*/ 671512 w 1091405"/>
              <a:gd name="connsiteY3" fmla="*/ 415131 h 887412"/>
              <a:gd name="connsiteX4" fmla="*/ 0 w 1091405"/>
              <a:gd name="connsiteY4" fmla="*/ 0 h 887412"/>
              <a:gd name="connsiteX5" fmla="*/ 1091405 w 1091405"/>
              <a:gd name="connsiteY5" fmla="*/ 4762 h 887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1405" h="887412">
                <a:moveTo>
                  <a:pt x="1091405" y="4762"/>
                </a:moveTo>
                <a:cubicBezTo>
                  <a:pt x="1090347" y="295804"/>
                  <a:pt x="1084526" y="596370"/>
                  <a:pt x="1083468" y="887412"/>
                </a:cubicBezTo>
                <a:lnTo>
                  <a:pt x="4762" y="882650"/>
                </a:lnTo>
                <a:lnTo>
                  <a:pt x="671512" y="415131"/>
                </a:lnTo>
                <a:lnTo>
                  <a:pt x="0" y="0"/>
                </a:lnTo>
                <a:lnTo>
                  <a:pt x="1091405" y="4762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標題 1">
            <a:extLst>
              <a:ext uri="{FF2B5EF4-FFF2-40B4-BE49-F238E27FC236}">
                <a16:creationId xmlns:a16="http://schemas.microsoft.com/office/drawing/2014/main" id="{5309F1A9-BB4B-4622-883B-C10208BF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207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選股條件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(F-Score)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70978DD5-D9E5-4C69-BBFA-57DB9F029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57311"/>
            <a:ext cx="12409714" cy="55918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以下每個面向，符合條件得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分，不符合就是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分，並將下列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項分數加總得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F-Score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0" indent="0">
              <a:buNone/>
            </a:pP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獲利性：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當年度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ROA &gt; 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當年度的營業現金流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&gt; 0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當年度的營業現金流大於淨利</a:t>
            </a:r>
          </a:p>
          <a:p>
            <a:pPr marL="0" indent="0">
              <a:buNone/>
            </a:pP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安全性：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當年度長期負債金額小於上一年度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當年度流動比例（流動資產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流動負債）大於上一年度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上一年度沒有發行新股</a:t>
            </a:r>
          </a:p>
          <a:p>
            <a:pPr marL="0" indent="0">
              <a:buNone/>
            </a:pPr>
            <a:r>
              <a:rPr lang="zh-TW" altLang="en-US" u="sng" dirty="0">
                <a:latin typeface="標楷體" panose="03000509000000000000" pitchFamily="65" charset="-120"/>
                <a:ea typeface="標楷體" panose="03000509000000000000" pitchFamily="65" charset="-120"/>
              </a:rPr>
              <a:t>成長性：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當年度的總資產報酬率大於上一個年度的總資產報酬率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當前毛利率大於上一年度</a:t>
            </a: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當前資產週轉率大於上一年度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※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報告將會依分數分為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組，計算各自整體績效表現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B93C342-1BA6-4A26-B6DC-7C96FA4AB3FD}"/>
              </a:ext>
            </a:extLst>
          </p:cNvPr>
          <p:cNvSpPr txBox="1"/>
          <p:nvPr/>
        </p:nvSpPr>
        <p:spPr>
          <a:xfrm>
            <a:off x="6096000" y="42774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TEJ(2015~2020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年財報資料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10" name="42 Rectángulo">
            <a:extLst>
              <a:ext uri="{FF2B5EF4-FFF2-40B4-BE49-F238E27FC236}">
                <a16:creationId xmlns:a16="http://schemas.microsoft.com/office/drawing/2014/main" id="{46B29E98-2C7C-4E26-9CF6-8C03C4B9F3DE}"/>
              </a:ext>
            </a:extLst>
          </p:cNvPr>
          <p:cNvSpPr/>
          <p:nvPr/>
        </p:nvSpPr>
        <p:spPr>
          <a:xfrm>
            <a:off x="8199668" y="1787610"/>
            <a:ext cx="3883475" cy="2962426"/>
          </a:xfrm>
          <a:prstGeom prst="rect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[</a:t>
            </a: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調整頻率</a:t>
            </a:r>
            <a:r>
              <a:rPr lang="en-US" altLang="zh-TW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半年</a:t>
            </a:r>
            <a:r>
              <a:rPr lang="en-US" altLang="zh-TW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利用每半年的財報</a:t>
            </a:r>
            <a:endParaRPr lang="en-US" altLang="zh-TW" sz="20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得分標準與去年同期比較</a:t>
            </a:r>
            <a:endParaRPr lang="en-US" altLang="zh-TW" sz="20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20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[</a:t>
            </a: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調整頻率</a:t>
            </a:r>
            <a:r>
              <a:rPr lang="en-US" altLang="zh-TW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一年</a:t>
            </a:r>
            <a:r>
              <a:rPr lang="en-US" altLang="zh-TW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)]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利用年報</a:t>
            </a:r>
            <a:endParaRPr lang="en-US" altLang="zh-TW" sz="20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b="1" kern="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去年年報數據比較</a:t>
            </a:r>
            <a:endParaRPr lang="en-US" altLang="zh-TW" sz="20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000" b="1" kern="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0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兩種調整頻率分為兩個</a:t>
            </a:r>
            <a:r>
              <a:rPr lang="en-US" altLang="zh-TW" sz="20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R</a:t>
            </a:r>
            <a:r>
              <a:rPr lang="zh-TW" altLang="en-US" sz="2000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檔案呈現</a:t>
            </a:r>
            <a:endParaRPr lang="en-US" altLang="zh-CN" sz="2000" kern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6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flip dir="r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835447" y="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502901" y="395516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391374" y="675169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進出場條件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cxnSp>
        <p:nvCxnSpPr>
          <p:cNvPr id="10" name="直接连接符 17">
            <a:extLst>
              <a:ext uri="{FF2B5EF4-FFF2-40B4-BE49-F238E27FC236}">
                <a16:creationId xmlns:a16="http://schemas.microsoft.com/office/drawing/2014/main" id="{BDB8F812-C88C-4FFC-992A-90F72DC8381C}"/>
              </a:ext>
            </a:extLst>
          </p:cNvPr>
          <p:cNvCxnSpPr>
            <a:cxnSpLocks/>
          </p:cNvCxnSpPr>
          <p:nvPr/>
        </p:nvCxnSpPr>
        <p:spPr>
          <a:xfrm>
            <a:off x="4223656" y="2701247"/>
            <a:ext cx="0" cy="270456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42 Rectángulo">
            <a:extLst>
              <a:ext uri="{FF2B5EF4-FFF2-40B4-BE49-F238E27FC236}">
                <a16:creationId xmlns:a16="http://schemas.microsoft.com/office/drawing/2014/main" id="{C598D67C-BDCA-4F45-A056-1540F83AFB6D}"/>
              </a:ext>
            </a:extLst>
          </p:cNvPr>
          <p:cNvSpPr/>
          <p:nvPr/>
        </p:nvSpPr>
        <p:spPr>
          <a:xfrm>
            <a:off x="8432799" y="1423374"/>
            <a:ext cx="2788355" cy="118054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策略三</a:t>
            </a:r>
            <a:endParaRPr lang="en-US" altLang="zh-CN" sz="4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8" name="42 Rectángulo">
            <a:extLst>
              <a:ext uri="{FF2B5EF4-FFF2-40B4-BE49-F238E27FC236}">
                <a16:creationId xmlns:a16="http://schemas.microsoft.com/office/drawing/2014/main" id="{26CC2FD1-59E9-4BD8-A67B-D724E51F0206}"/>
              </a:ext>
            </a:extLst>
          </p:cNvPr>
          <p:cNvSpPr/>
          <p:nvPr/>
        </p:nvSpPr>
        <p:spPr>
          <a:xfrm>
            <a:off x="1045013" y="1423374"/>
            <a:ext cx="2788355" cy="118054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策略一</a:t>
            </a:r>
            <a:endParaRPr lang="en-US" altLang="zh-CN" sz="4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C3C3330C-184F-4408-A387-717E0F42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294" y="3043761"/>
            <a:ext cx="3172386" cy="1985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進場：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收盤價上穿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5MA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出場：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收盤價下穿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5MA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F570B25-C2F9-4FCB-A0A1-D2FC66367A35}"/>
              </a:ext>
            </a:extLst>
          </p:cNvPr>
          <p:cNvSpPr txBox="1"/>
          <p:nvPr/>
        </p:nvSpPr>
        <p:spPr>
          <a:xfrm>
            <a:off x="5962650" y="7619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TEJ(2017~2021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年股價資料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C762538-F86B-4636-A9AE-A18DBE8CF930}"/>
              </a:ext>
            </a:extLst>
          </p:cNvPr>
          <p:cNvSpPr txBox="1"/>
          <p:nvPr/>
        </p:nvSpPr>
        <p:spPr>
          <a:xfrm>
            <a:off x="8575217" y="3043760"/>
            <a:ext cx="2646699" cy="234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於財報公布時買入，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持有至下一期財報公布時賣出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半年報：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8/14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日進場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年報：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3/31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日進場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42 Rectángulo">
            <a:extLst>
              <a:ext uri="{FF2B5EF4-FFF2-40B4-BE49-F238E27FC236}">
                <a16:creationId xmlns:a16="http://schemas.microsoft.com/office/drawing/2014/main" id="{D2D10F91-B4E5-45D4-B5BA-13EAB6357F9B}"/>
              </a:ext>
            </a:extLst>
          </p:cNvPr>
          <p:cNvSpPr/>
          <p:nvPr/>
        </p:nvSpPr>
        <p:spPr>
          <a:xfrm>
            <a:off x="4738906" y="1423374"/>
            <a:ext cx="2788355" cy="118054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40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策略二</a:t>
            </a:r>
            <a:endParaRPr lang="en-US" altLang="zh-CN" sz="40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cxnSp>
        <p:nvCxnSpPr>
          <p:cNvPr id="19" name="直接连接符 17">
            <a:extLst>
              <a:ext uri="{FF2B5EF4-FFF2-40B4-BE49-F238E27FC236}">
                <a16:creationId xmlns:a16="http://schemas.microsoft.com/office/drawing/2014/main" id="{D3F8AFD7-735F-4AAB-8FCF-672BB67AB90E}"/>
              </a:ext>
            </a:extLst>
          </p:cNvPr>
          <p:cNvCxnSpPr>
            <a:cxnSpLocks/>
          </p:cNvCxnSpPr>
          <p:nvPr/>
        </p:nvCxnSpPr>
        <p:spPr>
          <a:xfrm>
            <a:off x="8033658" y="2701247"/>
            <a:ext cx="0" cy="270456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2F8647D-72FB-42CD-B2F4-501D89DF4E46}"/>
              </a:ext>
            </a:extLst>
          </p:cNvPr>
          <p:cNvSpPr txBox="1"/>
          <p:nvPr/>
        </p:nvSpPr>
        <p:spPr>
          <a:xfrm>
            <a:off x="4412306" y="2967559"/>
            <a:ext cx="3815331" cy="1884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進場：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收盤價上穿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5MA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進場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出場：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買進後曾經最高價回落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10%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出場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722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835447" y="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613381-F828-4CF3-8E77-C82AFD27146E}"/>
              </a:ext>
            </a:extLst>
          </p:cNvPr>
          <p:cNvGrpSpPr/>
          <p:nvPr/>
        </p:nvGrpSpPr>
        <p:grpSpPr>
          <a:xfrm>
            <a:off x="502901" y="395516"/>
            <a:ext cx="11260364" cy="6066967"/>
            <a:chOff x="461736" y="336783"/>
            <a:chExt cx="11260364" cy="6066967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2E6F996-B125-43A3-A5AF-E0E75C6C716F}"/>
                </a:ext>
              </a:extLst>
            </p:cNvPr>
            <p:cNvSpPr/>
            <p:nvPr/>
          </p:nvSpPr>
          <p:spPr>
            <a:xfrm>
              <a:off x="461736" y="336783"/>
              <a:ext cx="11260364" cy="6066967"/>
            </a:xfrm>
            <a:prstGeom prst="roundRect">
              <a:avLst>
                <a:gd name="adj" fmla="val 1595"/>
              </a:avLst>
            </a:prstGeom>
            <a:solidFill>
              <a:schemeClr val="bg1"/>
            </a:solidFill>
            <a:ln>
              <a:noFill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1E9BDDCD-6382-459D-958F-775801A6FA9E}"/>
                </a:ext>
              </a:extLst>
            </p:cNvPr>
            <p:cNvSpPr/>
            <p:nvPr/>
          </p:nvSpPr>
          <p:spPr>
            <a:xfrm>
              <a:off x="798286" y="624115"/>
              <a:ext cx="10580913" cy="5471886"/>
            </a:xfrm>
            <a:prstGeom prst="roundRect">
              <a:avLst>
                <a:gd name="adj" fmla="val 1595"/>
              </a:avLst>
            </a:prstGeom>
            <a:noFill/>
            <a:ln w="158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  <a:effectLst>
              <a:outerShdw blurRad="152400" sx="102000" sy="102000" algn="ctr" rotWithShape="0">
                <a:prstClr val="black">
                  <a:alpha val="3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422386" y="675169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程式架構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grpSp>
        <p:nvGrpSpPr>
          <p:cNvPr id="65" name="群組 64">
            <a:extLst>
              <a:ext uri="{FF2B5EF4-FFF2-40B4-BE49-F238E27FC236}">
                <a16:creationId xmlns:a16="http://schemas.microsoft.com/office/drawing/2014/main" id="{A0595568-076D-4714-A08E-E041992A3AD1}"/>
              </a:ext>
            </a:extLst>
          </p:cNvPr>
          <p:cNvGrpSpPr/>
          <p:nvPr/>
        </p:nvGrpSpPr>
        <p:grpSpPr>
          <a:xfrm>
            <a:off x="968236" y="1628093"/>
            <a:ext cx="4908926" cy="3911539"/>
            <a:chOff x="1386305" y="1426427"/>
            <a:chExt cx="4908926" cy="3911539"/>
          </a:xfrm>
        </p:grpSpPr>
        <p:cxnSp>
          <p:nvCxnSpPr>
            <p:cNvPr id="10" name="直接连接符 17">
              <a:extLst>
                <a:ext uri="{FF2B5EF4-FFF2-40B4-BE49-F238E27FC236}">
                  <a16:creationId xmlns:a16="http://schemas.microsoft.com/office/drawing/2014/main" id="{BDB8F812-C88C-4FFC-992A-90F72DC838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17383" y="2667996"/>
              <a:ext cx="1088235" cy="445318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42 Rectángulo">
              <a:extLst>
                <a:ext uri="{FF2B5EF4-FFF2-40B4-BE49-F238E27FC236}">
                  <a16:creationId xmlns:a16="http://schemas.microsoft.com/office/drawing/2014/main" id="{D2D10F91-B4E5-45D4-B5BA-13EAB6357F9B}"/>
                </a:ext>
              </a:extLst>
            </p:cNvPr>
            <p:cNvSpPr/>
            <p:nvPr/>
          </p:nvSpPr>
          <p:spPr>
            <a:xfrm>
              <a:off x="2769028" y="1426427"/>
              <a:ext cx="2788355" cy="1180542"/>
            </a:xfrm>
            <a:prstGeom prst="rect">
              <a:avLst/>
            </a:prstGeom>
            <a:solidFill>
              <a:srgbClr val="D9EBEF"/>
            </a:solidFill>
            <a:ln w="635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8550" tIns="34274" rIns="68550" bIns="34274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32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以</a:t>
              </a:r>
              <a:r>
                <a:rPr lang="zh-TW" altLang="en-US" sz="3200" b="1" kern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年</a:t>
              </a:r>
              <a:r>
                <a:rPr lang="zh-TW" altLang="en-US" sz="32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為單位調整持股</a:t>
              </a:r>
              <a:endParaRPr lang="en-US" altLang="zh-CN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cxnSp>
          <p:nvCxnSpPr>
            <p:cNvPr id="21" name="直接连接符 17">
              <a:extLst>
                <a:ext uri="{FF2B5EF4-FFF2-40B4-BE49-F238E27FC236}">
                  <a16:creationId xmlns:a16="http://schemas.microsoft.com/office/drawing/2014/main" id="{C16EBE47-CFC9-44FE-B1DC-ADA78E05D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5619" y="2678746"/>
              <a:ext cx="1" cy="44224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7">
              <a:extLst>
                <a:ext uri="{FF2B5EF4-FFF2-40B4-BE49-F238E27FC236}">
                  <a16:creationId xmlns:a16="http://schemas.microsoft.com/office/drawing/2014/main" id="{A22D6262-9D5D-49F9-B02F-B105CEB12349}"/>
                </a:ext>
              </a:extLst>
            </p:cNvPr>
            <p:cNvCxnSpPr>
              <a:cxnSpLocks/>
            </p:cNvCxnSpPr>
            <p:nvPr/>
          </p:nvCxnSpPr>
          <p:spPr>
            <a:xfrm>
              <a:off x="4084642" y="2678746"/>
              <a:ext cx="1236208" cy="42012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42 Rectángulo">
              <a:extLst>
                <a:ext uri="{FF2B5EF4-FFF2-40B4-BE49-F238E27FC236}">
                  <a16:creationId xmlns:a16="http://schemas.microsoft.com/office/drawing/2014/main" id="{272761FD-E1D9-4FD6-BD2E-E1D6B0A76B15}"/>
                </a:ext>
              </a:extLst>
            </p:cNvPr>
            <p:cNvSpPr/>
            <p:nvPr/>
          </p:nvSpPr>
          <p:spPr>
            <a:xfrm>
              <a:off x="2018037" y="3169329"/>
              <a:ext cx="1083554" cy="679002"/>
            </a:xfrm>
            <a:prstGeom prst="rect">
              <a:avLst/>
            </a:prstGeom>
            <a:solidFill>
              <a:srgbClr val="D9EBEF"/>
            </a:solidFill>
            <a:ln w="635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8550" tIns="34274" rIns="68550" bIns="34274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策略一</a:t>
              </a:r>
              <a:endParaRPr lang="en-US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28" name="42 Rectángulo">
              <a:extLst>
                <a:ext uri="{FF2B5EF4-FFF2-40B4-BE49-F238E27FC236}">
                  <a16:creationId xmlns:a16="http://schemas.microsoft.com/office/drawing/2014/main" id="{E5DB117F-B648-4970-981A-72DB3AE530F4}"/>
                </a:ext>
              </a:extLst>
            </p:cNvPr>
            <p:cNvSpPr/>
            <p:nvPr/>
          </p:nvSpPr>
          <p:spPr>
            <a:xfrm>
              <a:off x="3557045" y="3169329"/>
              <a:ext cx="1083554" cy="679002"/>
            </a:xfrm>
            <a:prstGeom prst="rect">
              <a:avLst/>
            </a:prstGeom>
            <a:solidFill>
              <a:srgbClr val="D9EBEF"/>
            </a:solidFill>
            <a:ln w="635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8550" tIns="34274" rIns="68550" bIns="34274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策略二</a:t>
              </a:r>
              <a:endParaRPr lang="en-US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29" name="42 Rectángulo">
              <a:extLst>
                <a:ext uri="{FF2B5EF4-FFF2-40B4-BE49-F238E27FC236}">
                  <a16:creationId xmlns:a16="http://schemas.microsoft.com/office/drawing/2014/main" id="{D2C65587-5EB5-4C64-96FC-CDF4667CEB3F}"/>
                </a:ext>
              </a:extLst>
            </p:cNvPr>
            <p:cNvSpPr/>
            <p:nvPr/>
          </p:nvSpPr>
          <p:spPr>
            <a:xfrm>
              <a:off x="5211677" y="3158327"/>
              <a:ext cx="1083554" cy="679002"/>
            </a:xfrm>
            <a:prstGeom prst="rect">
              <a:avLst/>
            </a:prstGeom>
            <a:solidFill>
              <a:srgbClr val="D9EBEF"/>
            </a:solidFill>
            <a:ln w="635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8550" tIns="34274" rIns="68550" bIns="34274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策略三</a:t>
              </a:r>
              <a:endParaRPr lang="en-US" altLang="zh-CN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  <p:sp>
          <p:nvSpPr>
            <p:cNvPr id="52" name="42 Rectángulo">
              <a:extLst>
                <a:ext uri="{FF2B5EF4-FFF2-40B4-BE49-F238E27FC236}">
                  <a16:creationId xmlns:a16="http://schemas.microsoft.com/office/drawing/2014/main" id="{38B18951-2768-42D6-9183-1728D7901D17}"/>
                </a:ext>
              </a:extLst>
            </p:cNvPr>
            <p:cNvSpPr/>
            <p:nvPr/>
          </p:nvSpPr>
          <p:spPr>
            <a:xfrm>
              <a:off x="1386305" y="4813916"/>
              <a:ext cx="2257063" cy="524050"/>
            </a:xfrm>
            <a:prstGeom prst="rect">
              <a:avLst/>
            </a:prstGeom>
            <a:solidFill>
              <a:srgbClr val="D9EBEF"/>
            </a:solidFill>
            <a:ln w="63500">
              <a:solidFill>
                <a:schemeClr val="bg1"/>
              </a:solidFill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lIns="68550" tIns="34274" rIns="68550" bIns="34274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b="1" kern="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標楷體" panose="03000509000000000000" pitchFamily="65" charset="-120"/>
                  <a:ea typeface="標楷體" panose="03000509000000000000" pitchFamily="65" charset="-120"/>
                  <a:cs typeface="+mn-ea"/>
                  <a:sym typeface="+mn-lt"/>
                </a:rPr>
                <a:t>0,1,2,3,4,5,6,7,8,9</a:t>
              </a:r>
              <a:endParaRPr lang="en-US" altLang="zh-CN" sz="1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cxnSp>
        <p:nvCxnSpPr>
          <p:cNvPr id="66" name="直接连接符 17">
            <a:extLst>
              <a:ext uri="{FF2B5EF4-FFF2-40B4-BE49-F238E27FC236}">
                <a16:creationId xmlns:a16="http://schemas.microsoft.com/office/drawing/2014/main" id="{D410F815-B251-48D6-B75A-E2D878D0D88D}"/>
              </a:ext>
            </a:extLst>
          </p:cNvPr>
          <p:cNvCxnSpPr>
            <a:cxnSpLocks/>
          </p:cNvCxnSpPr>
          <p:nvPr/>
        </p:nvCxnSpPr>
        <p:spPr>
          <a:xfrm flipH="1">
            <a:off x="7353772" y="2869662"/>
            <a:ext cx="1088235" cy="44531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42 Rectángulo">
            <a:extLst>
              <a:ext uri="{FF2B5EF4-FFF2-40B4-BE49-F238E27FC236}">
                <a16:creationId xmlns:a16="http://schemas.microsoft.com/office/drawing/2014/main" id="{F685900A-0FDC-443E-829E-A91797878B61}"/>
              </a:ext>
            </a:extLst>
          </p:cNvPr>
          <p:cNvSpPr/>
          <p:nvPr/>
        </p:nvSpPr>
        <p:spPr>
          <a:xfrm>
            <a:off x="7105417" y="1628093"/>
            <a:ext cx="2788355" cy="118054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以</a:t>
            </a:r>
            <a:r>
              <a:rPr lang="zh-TW" altLang="en-US" sz="3200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半年</a:t>
            </a:r>
            <a:r>
              <a:rPr lang="zh-TW" altLang="en-US" sz="32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為單位調整持股</a:t>
            </a:r>
            <a:endParaRPr lang="en-US" altLang="zh-CN" sz="32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cxnSp>
        <p:nvCxnSpPr>
          <p:cNvPr id="68" name="直接连接符 17">
            <a:extLst>
              <a:ext uri="{FF2B5EF4-FFF2-40B4-BE49-F238E27FC236}">
                <a16:creationId xmlns:a16="http://schemas.microsoft.com/office/drawing/2014/main" id="{F5186E98-7A6E-400C-AFF0-3474E432564E}"/>
              </a:ext>
            </a:extLst>
          </p:cNvPr>
          <p:cNvCxnSpPr>
            <a:cxnSpLocks/>
          </p:cNvCxnSpPr>
          <p:nvPr/>
        </p:nvCxnSpPr>
        <p:spPr>
          <a:xfrm flipH="1">
            <a:off x="8442008" y="2880412"/>
            <a:ext cx="1" cy="44224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17">
            <a:extLst>
              <a:ext uri="{FF2B5EF4-FFF2-40B4-BE49-F238E27FC236}">
                <a16:creationId xmlns:a16="http://schemas.microsoft.com/office/drawing/2014/main" id="{47D977A0-CB47-4B6B-9E0B-48C44A6A5E9E}"/>
              </a:ext>
            </a:extLst>
          </p:cNvPr>
          <p:cNvCxnSpPr>
            <a:cxnSpLocks/>
          </p:cNvCxnSpPr>
          <p:nvPr/>
        </p:nvCxnSpPr>
        <p:spPr>
          <a:xfrm>
            <a:off x="8421031" y="2880412"/>
            <a:ext cx="1236208" cy="42012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42 Rectángulo">
            <a:extLst>
              <a:ext uri="{FF2B5EF4-FFF2-40B4-BE49-F238E27FC236}">
                <a16:creationId xmlns:a16="http://schemas.microsoft.com/office/drawing/2014/main" id="{DA5D7AB8-1EDB-41B5-B53D-273B5B58D87E}"/>
              </a:ext>
            </a:extLst>
          </p:cNvPr>
          <p:cNvSpPr/>
          <p:nvPr/>
        </p:nvSpPr>
        <p:spPr>
          <a:xfrm>
            <a:off x="6354426" y="3370995"/>
            <a:ext cx="1083554" cy="67900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策略一</a:t>
            </a:r>
            <a:endParaRPr lang="en-US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71" name="42 Rectángulo">
            <a:extLst>
              <a:ext uri="{FF2B5EF4-FFF2-40B4-BE49-F238E27FC236}">
                <a16:creationId xmlns:a16="http://schemas.microsoft.com/office/drawing/2014/main" id="{AC5CE8B5-0754-4C68-BE1E-C25C3BAEA985}"/>
              </a:ext>
            </a:extLst>
          </p:cNvPr>
          <p:cNvSpPr/>
          <p:nvPr/>
        </p:nvSpPr>
        <p:spPr>
          <a:xfrm>
            <a:off x="7893434" y="3370995"/>
            <a:ext cx="1083554" cy="67900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策略二</a:t>
            </a:r>
            <a:endParaRPr lang="en-US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72" name="42 Rectángulo">
            <a:extLst>
              <a:ext uri="{FF2B5EF4-FFF2-40B4-BE49-F238E27FC236}">
                <a16:creationId xmlns:a16="http://schemas.microsoft.com/office/drawing/2014/main" id="{DC7886DE-640F-4D71-A581-A884CA107CBA}"/>
              </a:ext>
            </a:extLst>
          </p:cNvPr>
          <p:cNvSpPr/>
          <p:nvPr/>
        </p:nvSpPr>
        <p:spPr>
          <a:xfrm>
            <a:off x="9548066" y="3359993"/>
            <a:ext cx="1083554" cy="679002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策略三</a:t>
            </a:r>
            <a:endParaRPr lang="en-US" altLang="zh-CN" sz="24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1" name="42 Rectángulo">
            <a:extLst>
              <a:ext uri="{FF2B5EF4-FFF2-40B4-BE49-F238E27FC236}">
                <a16:creationId xmlns:a16="http://schemas.microsoft.com/office/drawing/2014/main" id="{3E8407ED-7201-4D25-B44C-2C7364E76923}"/>
              </a:ext>
            </a:extLst>
          </p:cNvPr>
          <p:cNvSpPr/>
          <p:nvPr/>
        </p:nvSpPr>
        <p:spPr>
          <a:xfrm>
            <a:off x="5764915" y="4970245"/>
            <a:ext cx="2257063" cy="524050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0,1,2,3,4,5,6,7,8,9</a:t>
            </a:r>
            <a:endParaRPr lang="en-US" altLang="zh-CN" sz="1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cxnSp>
        <p:nvCxnSpPr>
          <p:cNvPr id="85" name="直接连接符 17">
            <a:extLst>
              <a:ext uri="{FF2B5EF4-FFF2-40B4-BE49-F238E27FC236}">
                <a16:creationId xmlns:a16="http://schemas.microsoft.com/office/drawing/2014/main" id="{D0C31131-4DF1-418B-A533-5C989E9394AD}"/>
              </a:ext>
            </a:extLst>
          </p:cNvPr>
          <p:cNvCxnSpPr>
            <a:cxnSpLocks/>
          </p:cNvCxnSpPr>
          <p:nvPr/>
        </p:nvCxnSpPr>
        <p:spPr>
          <a:xfrm flipH="1">
            <a:off x="9548066" y="4066728"/>
            <a:ext cx="668439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17">
            <a:extLst>
              <a:ext uri="{FF2B5EF4-FFF2-40B4-BE49-F238E27FC236}">
                <a16:creationId xmlns:a16="http://schemas.microsoft.com/office/drawing/2014/main" id="{CB52DC49-AF9D-401C-8A95-1903CBDD8A98}"/>
              </a:ext>
            </a:extLst>
          </p:cNvPr>
          <p:cNvCxnSpPr>
            <a:cxnSpLocks/>
          </p:cNvCxnSpPr>
          <p:nvPr/>
        </p:nvCxnSpPr>
        <p:spPr>
          <a:xfrm flipH="1">
            <a:off x="9798891" y="4066728"/>
            <a:ext cx="417614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17">
            <a:extLst>
              <a:ext uri="{FF2B5EF4-FFF2-40B4-BE49-F238E27FC236}">
                <a16:creationId xmlns:a16="http://schemas.microsoft.com/office/drawing/2014/main" id="{BC0CB121-E58C-416C-9BC0-9B4A1DAE2397}"/>
              </a:ext>
            </a:extLst>
          </p:cNvPr>
          <p:cNvCxnSpPr>
            <a:cxnSpLocks/>
          </p:cNvCxnSpPr>
          <p:nvPr/>
        </p:nvCxnSpPr>
        <p:spPr>
          <a:xfrm flipH="1">
            <a:off x="10007698" y="4116438"/>
            <a:ext cx="208807" cy="8932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17">
            <a:extLst>
              <a:ext uri="{FF2B5EF4-FFF2-40B4-BE49-F238E27FC236}">
                <a16:creationId xmlns:a16="http://schemas.microsoft.com/office/drawing/2014/main" id="{24842896-744E-44E2-AC8D-91715C05F0B4}"/>
              </a:ext>
            </a:extLst>
          </p:cNvPr>
          <p:cNvCxnSpPr>
            <a:cxnSpLocks/>
          </p:cNvCxnSpPr>
          <p:nvPr/>
        </p:nvCxnSpPr>
        <p:spPr>
          <a:xfrm>
            <a:off x="10216505" y="4066728"/>
            <a:ext cx="111649" cy="960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17">
            <a:extLst>
              <a:ext uri="{FF2B5EF4-FFF2-40B4-BE49-F238E27FC236}">
                <a16:creationId xmlns:a16="http://schemas.microsoft.com/office/drawing/2014/main" id="{BD32DB0A-5183-42F2-B958-63D1C9CC9D52}"/>
              </a:ext>
            </a:extLst>
          </p:cNvPr>
          <p:cNvCxnSpPr>
            <a:cxnSpLocks/>
          </p:cNvCxnSpPr>
          <p:nvPr/>
        </p:nvCxnSpPr>
        <p:spPr>
          <a:xfrm>
            <a:off x="10216505" y="4066728"/>
            <a:ext cx="290700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17">
            <a:extLst>
              <a:ext uri="{FF2B5EF4-FFF2-40B4-BE49-F238E27FC236}">
                <a16:creationId xmlns:a16="http://schemas.microsoft.com/office/drawing/2014/main" id="{5986FE44-9743-4B6C-BF81-06B309B7559B}"/>
              </a:ext>
            </a:extLst>
          </p:cNvPr>
          <p:cNvCxnSpPr>
            <a:cxnSpLocks/>
          </p:cNvCxnSpPr>
          <p:nvPr/>
        </p:nvCxnSpPr>
        <p:spPr>
          <a:xfrm>
            <a:off x="10216505" y="4066728"/>
            <a:ext cx="483093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17">
            <a:extLst>
              <a:ext uri="{FF2B5EF4-FFF2-40B4-BE49-F238E27FC236}">
                <a16:creationId xmlns:a16="http://schemas.microsoft.com/office/drawing/2014/main" id="{AD52227C-BD28-4C91-A579-E1489A18EE24}"/>
              </a:ext>
            </a:extLst>
          </p:cNvPr>
          <p:cNvCxnSpPr>
            <a:cxnSpLocks/>
          </p:cNvCxnSpPr>
          <p:nvPr/>
        </p:nvCxnSpPr>
        <p:spPr>
          <a:xfrm>
            <a:off x="10216505" y="4066728"/>
            <a:ext cx="730030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17">
            <a:extLst>
              <a:ext uri="{FF2B5EF4-FFF2-40B4-BE49-F238E27FC236}">
                <a16:creationId xmlns:a16="http://schemas.microsoft.com/office/drawing/2014/main" id="{A3048CBD-8B54-4998-8C7E-FF5A077FCB36}"/>
              </a:ext>
            </a:extLst>
          </p:cNvPr>
          <p:cNvCxnSpPr>
            <a:cxnSpLocks/>
          </p:cNvCxnSpPr>
          <p:nvPr/>
        </p:nvCxnSpPr>
        <p:spPr>
          <a:xfrm flipH="1">
            <a:off x="10162334" y="4146837"/>
            <a:ext cx="22993" cy="903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17">
            <a:extLst>
              <a:ext uri="{FF2B5EF4-FFF2-40B4-BE49-F238E27FC236}">
                <a16:creationId xmlns:a16="http://schemas.microsoft.com/office/drawing/2014/main" id="{A5C4AB68-8BFF-4029-9EC2-C1337DA4F4FA}"/>
              </a:ext>
            </a:extLst>
          </p:cNvPr>
          <p:cNvCxnSpPr>
            <a:cxnSpLocks/>
          </p:cNvCxnSpPr>
          <p:nvPr/>
        </p:nvCxnSpPr>
        <p:spPr>
          <a:xfrm flipH="1">
            <a:off x="7839352" y="4053868"/>
            <a:ext cx="668439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7">
            <a:extLst>
              <a:ext uri="{FF2B5EF4-FFF2-40B4-BE49-F238E27FC236}">
                <a16:creationId xmlns:a16="http://schemas.microsoft.com/office/drawing/2014/main" id="{12C28180-3A6E-4EA0-9033-B1EEEB67D66C}"/>
              </a:ext>
            </a:extLst>
          </p:cNvPr>
          <p:cNvCxnSpPr>
            <a:cxnSpLocks/>
          </p:cNvCxnSpPr>
          <p:nvPr/>
        </p:nvCxnSpPr>
        <p:spPr>
          <a:xfrm flipH="1">
            <a:off x="8090177" y="4053868"/>
            <a:ext cx="417614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7">
            <a:extLst>
              <a:ext uri="{FF2B5EF4-FFF2-40B4-BE49-F238E27FC236}">
                <a16:creationId xmlns:a16="http://schemas.microsoft.com/office/drawing/2014/main" id="{79892653-4007-4677-A52C-C8E9981142CC}"/>
              </a:ext>
            </a:extLst>
          </p:cNvPr>
          <p:cNvCxnSpPr>
            <a:cxnSpLocks/>
          </p:cNvCxnSpPr>
          <p:nvPr/>
        </p:nvCxnSpPr>
        <p:spPr>
          <a:xfrm flipH="1">
            <a:off x="8298984" y="4103578"/>
            <a:ext cx="208807" cy="8932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7">
            <a:extLst>
              <a:ext uri="{FF2B5EF4-FFF2-40B4-BE49-F238E27FC236}">
                <a16:creationId xmlns:a16="http://schemas.microsoft.com/office/drawing/2014/main" id="{1419AA62-12E4-4FE7-86D3-B1F93326A481}"/>
              </a:ext>
            </a:extLst>
          </p:cNvPr>
          <p:cNvCxnSpPr>
            <a:cxnSpLocks/>
          </p:cNvCxnSpPr>
          <p:nvPr/>
        </p:nvCxnSpPr>
        <p:spPr>
          <a:xfrm>
            <a:off x="8507791" y="4053868"/>
            <a:ext cx="111649" cy="960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7">
            <a:extLst>
              <a:ext uri="{FF2B5EF4-FFF2-40B4-BE49-F238E27FC236}">
                <a16:creationId xmlns:a16="http://schemas.microsoft.com/office/drawing/2014/main" id="{91F66413-8014-42DB-AB53-E1AD3A4E4BEB}"/>
              </a:ext>
            </a:extLst>
          </p:cNvPr>
          <p:cNvCxnSpPr>
            <a:cxnSpLocks/>
          </p:cNvCxnSpPr>
          <p:nvPr/>
        </p:nvCxnSpPr>
        <p:spPr>
          <a:xfrm>
            <a:off x="8507791" y="4053868"/>
            <a:ext cx="290700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7">
            <a:extLst>
              <a:ext uri="{FF2B5EF4-FFF2-40B4-BE49-F238E27FC236}">
                <a16:creationId xmlns:a16="http://schemas.microsoft.com/office/drawing/2014/main" id="{8A26F35D-4A1F-490E-A66F-1550FB3C79FF}"/>
              </a:ext>
            </a:extLst>
          </p:cNvPr>
          <p:cNvCxnSpPr>
            <a:cxnSpLocks/>
          </p:cNvCxnSpPr>
          <p:nvPr/>
        </p:nvCxnSpPr>
        <p:spPr>
          <a:xfrm>
            <a:off x="8507791" y="4053868"/>
            <a:ext cx="483093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7">
            <a:extLst>
              <a:ext uri="{FF2B5EF4-FFF2-40B4-BE49-F238E27FC236}">
                <a16:creationId xmlns:a16="http://schemas.microsoft.com/office/drawing/2014/main" id="{75E34992-A2B5-48D6-9854-FA6BC0A91608}"/>
              </a:ext>
            </a:extLst>
          </p:cNvPr>
          <p:cNvCxnSpPr>
            <a:cxnSpLocks/>
          </p:cNvCxnSpPr>
          <p:nvPr/>
        </p:nvCxnSpPr>
        <p:spPr>
          <a:xfrm>
            <a:off x="8507791" y="4053868"/>
            <a:ext cx="730030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7">
            <a:extLst>
              <a:ext uri="{FF2B5EF4-FFF2-40B4-BE49-F238E27FC236}">
                <a16:creationId xmlns:a16="http://schemas.microsoft.com/office/drawing/2014/main" id="{6E58215B-D7FA-4BE5-BE1A-AECA23B24196}"/>
              </a:ext>
            </a:extLst>
          </p:cNvPr>
          <p:cNvCxnSpPr>
            <a:cxnSpLocks/>
          </p:cNvCxnSpPr>
          <p:nvPr/>
        </p:nvCxnSpPr>
        <p:spPr>
          <a:xfrm flipH="1">
            <a:off x="8453620" y="4133977"/>
            <a:ext cx="22993" cy="903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7">
            <a:extLst>
              <a:ext uri="{FF2B5EF4-FFF2-40B4-BE49-F238E27FC236}">
                <a16:creationId xmlns:a16="http://schemas.microsoft.com/office/drawing/2014/main" id="{5809EF29-005A-49DC-BC3D-E2DA31137838}"/>
              </a:ext>
            </a:extLst>
          </p:cNvPr>
          <p:cNvCxnSpPr>
            <a:cxnSpLocks/>
          </p:cNvCxnSpPr>
          <p:nvPr/>
        </p:nvCxnSpPr>
        <p:spPr>
          <a:xfrm flipH="1">
            <a:off x="3038393" y="4057322"/>
            <a:ext cx="668439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7">
            <a:extLst>
              <a:ext uri="{FF2B5EF4-FFF2-40B4-BE49-F238E27FC236}">
                <a16:creationId xmlns:a16="http://schemas.microsoft.com/office/drawing/2014/main" id="{4FC59604-D54A-49F0-8F4D-087665E0DF88}"/>
              </a:ext>
            </a:extLst>
          </p:cNvPr>
          <p:cNvCxnSpPr>
            <a:cxnSpLocks/>
          </p:cNvCxnSpPr>
          <p:nvPr/>
        </p:nvCxnSpPr>
        <p:spPr>
          <a:xfrm flipH="1">
            <a:off x="3289218" y="4057322"/>
            <a:ext cx="417614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7">
            <a:extLst>
              <a:ext uri="{FF2B5EF4-FFF2-40B4-BE49-F238E27FC236}">
                <a16:creationId xmlns:a16="http://schemas.microsoft.com/office/drawing/2014/main" id="{0EEFC3D3-C52A-4C11-9D25-A4F46CB85631}"/>
              </a:ext>
            </a:extLst>
          </p:cNvPr>
          <p:cNvCxnSpPr>
            <a:cxnSpLocks/>
          </p:cNvCxnSpPr>
          <p:nvPr/>
        </p:nvCxnSpPr>
        <p:spPr>
          <a:xfrm flipH="1">
            <a:off x="3498025" y="4107032"/>
            <a:ext cx="208807" cy="8932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7">
            <a:extLst>
              <a:ext uri="{FF2B5EF4-FFF2-40B4-BE49-F238E27FC236}">
                <a16:creationId xmlns:a16="http://schemas.microsoft.com/office/drawing/2014/main" id="{A67BE2DB-3280-4754-A4C7-2253A7914649}"/>
              </a:ext>
            </a:extLst>
          </p:cNvPr>
          <p:cNvCxnSpPr>
            <a:cxnSpLocks/>
          </p:cNvCxnSpPr>
          <p:nvPr/>
        </p:nvCxnSpPr>
        <p:spPr>
          <a:xfrm>
            <a:off x="3706832" y="4057322"/>
            <a:ext cx="111649" cy="960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7">
            <a:extLst>
              <a:ext uri="{FF2B5EF4-FFF2-40B4-BE49-F238E27FC236}">
                <a16:creationId xmlns:a16="http://schemas.microsoft.com/office/drawing/2014/main" id="{6F9099CE-D250-4693-8F84-BEF13496708F}"/>
              </a:ext>
            </a:extLst>
          </p:cNvPr>
          <p:cNvCxnSpPr>
            <a:cxnSpLocks/>
          </p:cNvCxnSpPr>
          <p:nvPr/>
        </p:nvCxnSpPr>
        <p:spPr>
          <a:xfrm>
            <a:off x="3706832" y="4057322"/>
            <a:ext cx="290700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7">
            <a:extLst>
              <a:ext uri="{FF2B5EF4-FFF2-40B4-BE49-F238E27FC236}">
                <a16:creationId xmlns:a16="http://schemas.microsoft.com/office/drawing/2014/main" id="{C9F96FA9-277B-4611-B657-2210A43ECF8A}"/>
              </a:ext>
            </a:extLst>
          </p:cNvPr>
          <p:cNvCxnSpPr>
            <a:cxnSpLocks/>
          </p:cNvCxnSpPr>
          <p:nvPr/>
        </p:nvCxnSpPr>
        <p:spPr>
          <a:xfrm>
            <a:off x="3706832" y="4057322"/>
            <a:ext cx="483093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7">
            <a:extLst>
              <a:ext uri="{FF2B5EF4-FFF2-40B4-BE49-F238E27FC236}">
                <a16:creationId xmlns:a16="http://schemas.microsoft.com/office/drawing/2014/main" id="{B976AADD-65F9-4DBB-8B53-C637F3458B16}"/>
              </a:ext>
            </a:extLst>
          </p:cNvPr>
          <p:cNvCxnSpPr>
            <a:cxnSpLocks/>
          </p:cNvCxnSpPr>
          <p:nvPr/>
        </p:nvCxnSpPr>
        <p:spPr>
          <a:xfrm>
            <a:off x="3706832" y="4057322"/>
            <a:ext cx="730030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7">
            <a:extLst>
              <a:ext uri="{FF2B5EF4-FFF2-40B4-BE49-F238E27FC236}">
                <a16:creationId xmlns:a16="http://schemas.microsoft.com/office/drawing/2014/main" id="{6757314A-C2F0-47B3-A298-F059C9E30F24}"/>
              </a:ext>
            </a:extLst>
          </p:cNvPr>
          <p:cNvCxnSpPr>
            <a:cxnSpLocks/>
          </p:cNvCxnSpPr>
          <p:nvPr/>
        </p:nvCxnSpPr>
        <p:spPr>
          <a:xfrm flipH="1">
            <a:off x="3652661" y="4137431"/>
            <a:ext cx="22993" cy="903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7">
            <a:extLst>
              <a:ext uri="{FF2B5EF4-FFF2-40B4-BE49-F238E27FC236}">
                <a16:creationId xmlns:a16="http://schemas.microsoft.com/office/drawing/2014/main" id="{35679B95-A294-4AB6-88AE-270FD994B8CA}"/>
              </a:ext>
            </a:extLst>
          </p:cNvPr>
          <p:cNvCxnSpPr>
            <a:cxnSpLocks/>
          </p:cNvCxnSpPr>
          <p:nvPr/>
        </p:nvCxnSpPr>
        <p:spPr>
          <a:xfrm flipH="1">
            <a:off x="4605667" y="4078567"/>
            <a:ext cx="668439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7">
            <a:extLst>
              <a:ext uri="{FF2B5EF4-FFF2-40B4-BE49-F238E27FC236}">
                <a16:creationId xmlns:a16="http://schemas.microsoft.com/office/drawing/2014/main" id="{43CBB3F1-C7F3-4CB9-BC68-AC6AD2EC29C6}"/>
              </a:ext>
            </a:extLst>
          </p:cNvPr>
          <p:cNvCxnSpPr>
            <a:cxnSpLocks/>
          </p:cNvCxnSpPr>
          <p:nvPr/>
        </p:nvCxnSpPr>
        <p:spPr>
          <a:xfrm flipH="1">
            <a:off x="4856492" y="4078567"/>
            <a:ext cx="417614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7">
            <a:extLst>
              <a:ext uri="{FF2B5EF4-FFF2-40B4-BE49-F238E27FC236}">
                <a16:creationId xmlns:a16="http://schemas.microsoft.com/office/drawing/2014/main" id="{FDE7C5E7-6538-4621-B89C-828FE36EAC94}"/>
              </a:ext>
            </a:extLst>
          </p:cNvPr>
          <p:cNvCxnSpPr>
            <a:cxnSpLocks/>
          </p:cNvCxnSpPr>
          <p:nvPr/>
        </p:nvCxnSpPr>
        <p:spPr>
          <a:xfrm flipH="1">
            <a:off x="5065299" y="4128277"/>
            <a:ext cx="208807" cy="8932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7">
            <a:extLst>
              <a:ext uri="{FF2B5EF4-FFF2-40B4-BE49-F238E27FC236}">
                <a16:creationId xmlns:a16="http://schemas.microsoft.com/office/drawing/2014/main" id="{53D24DC5-E395-43FC-BDF8-EFEE2B684E70}"/>
              </a:ext>
            </a:extLst>
          </p:cNvPr>
          <p:cNvCxnSpPr>
            <a:cxnSpLocks/>
          </p:cNvCxnSpPr>
          <p:nvPr/>
        </p:nvCxnSpPr>
        <p:spPr>
          <a:xfrm>
            <a:off x="5274106" y="4078567"/>
            <a:ext cx="111649" cy="960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7">
            <a:extLst>
              <a:ext uri="{FF2B5EF4-FFF2-40B4-BE49-F238E27FC236}">
                <a16:creationId xmlns:a16="http://schemas.microsoft.com/office/drawing/2014/main" id="{3D3F01C3-2055-457F-B77E-E698B972AC34}"/>
              </a:ext>
            </a:extLst>
          </p:cNvPr>
          <p:cNvCxnSpPr>
            <a:cxnSpLocks/>
          </p:cNvCxnSpPr>
          <p:nvPr/>
        </p:nvCxnSpPr>
        <p:spPr>
          <a:xfrm>
            <a:off x="5274106" y="4078567"/>
            <a:ext cx="290700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7">
            <a:extLst>
              <a:ext uri="{FF2B5EF4-FFF2-40B4-BE49-F238E27FC236}">
                <a16:creationId xmlns:a16="http://schemas.microsoft.com/office/drawing/2014/main" id="{BA845C1E-12FE-48A6-8DD5-4980CF81F2B4}"/>
              </a:ext>
            </a:extLst>
          </p:cNvPr>
          <p:cNvCxnSpPr>
            <a:cxnSpLocks/>
          </p:cNvCxnSpPr>
          <p:nvPr/>
        </p:nvCxnSpPr>
        <p:spPr>
          <a:xfrm>
            <a:off x="5274106" y="4078567"/>
            <a:ext cx="483093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7">
            <a:extLst>
              <a:ext uri="{FF2B5EF4-FFF2-40B4-BE49-F238E27FC236}">
                <a16:creationId xmlns:a16="http://schemas.microsoft.com/office/drawing/2014/main" id="{714DF5F1-A802-46F7-90BC-AC8D07D03C55}"/>
              </a:ext>
            </a:extLst>
          </p:cNvPr>
          <p:cNvCxnSpPr>
            <a:cxnSpLocks/>
          </p:cNvCxnSpPr>
          <p:nvPr/>
        </p:nvCxnSpPr>
        <p:spPr>
          <a:xfrm>
            <a:off x="5274106" y="4078567"/>
            <a:ext cx="730030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7">
            <a:extLst>
              <a:ext uri="{FF2B5EF4-FFF2-40B4-BE49-F238E27FC236}">
                <a16:creationId xmlns:a16="http://schemas.microsoft.com/office/drawing/2014/main" id="{0A4F6F0C-C0F5-4C08-9426-B487F2AC3F6F}"/>
              </a:ext>
            </a:extLst>
          </p:cNvPr>
          <p:cNvCxnSpPr>
            <a:cxnSpLocks/>
          </p:cNvCxnSpPr>
          <p:nvPr/>
        </p:nvCxnSpPr>
        <p:spPr>
          <a:xfrm flipH="1">
            <a:off x="5219935" y="4158676"/>
            <a:ext cx="22993" cy="903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7">
            <a:extLst>
              <a:ext uri="{FF2B5EF4-FFF2-40B4-BE49-F238E27FC236}">
                <a16:creationId xmlns:a16="http://schemas.microsoft.com/office/drawing/2014/main" id="{154BA0EE-996A-4E23-8D91-881B5E33AF8D}"/>
              </a:ext>
            </a:extLst>
          </p:cNvPr>
          <p:cNvCxnSpPr>
            <a:cxnSpLocks/>
          </p:cNvCxnSpPr>
          <p:nvPr/>
        </p:nvCxnSpPr>
        <p:spPr>
          <a:xfrm flipH="1">
            <a:off x="6239423" y="4057322"/>
            <a:ext cx="668439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7">
            <a:extLst>
              <a:ext uri="{FF2B5EF4-FFF2-40B4-BE49-F238E27FC236}">
                <a16:creationId xmlns:a16="http://schemas.microsoft.com/office/drawing/2014/main" id="{FBADAEBA-D9A3-425C-A612-51157C9C12F0}"/>
              </a:ext>
            </a:extLst>
          </p:cNvPr>
          <p:cNvCxnSpPr>
            <a:cxnSpLocks/>
          </p:cNvCxnSpPr>
          <p:nvPr/>
        </p:nvCxnSpPr>
        <p:spPr>
          <a:xfrm flipH="1">
            <a:off x="6490248" y="4057322"/>
            <a:ext cx="417614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7">
            <a:extLst>
              <a:ext uri="{FF2B5EF4-FFF2-40B4-BE49-F238E27FC236}">
                <a16:creationId xmlns:a16="http://schemas.microsoft.com/office/drawing/2014/main" id="{3C67AE2A-420C-49B0-BE0F-B64C026921BB}"/>
              </a:ext>
            </a:extLst>
          </p:cNvPr>
          <p:cNvCxnSpPr>
            <a:cxnSpLocks/>
          </p:cNvCxnSpPr>
          <p:nvPr/>
        </p:nvCxnSpPr>
        <p:spPr>
          <a:xfrm flipH="1">
            <a:off x="6699055" y="4107032"/>
            <a:ext cx="208807" cy="8932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7">
            <a:extLst>
              <a:ext uri="{FF2B5EF4-FFF2-40B4-BE49-F238E27FC236}">
                <a16:creationId xmlns:a16="http://schemas.microsoft.com/office/drawing/2014/main" id="{D13D7C1C-4E4C-4D77-B88D-CF682D069944}"/>
              </a:ext>
            </a:extLst>
          </p:cNvPr>
          <p:cNvCxnSpPr>
            <a:cxnSpLocks/>
          </p:cNvCxnSpPr>
          <p:nvPr/>
        </p:nvCxnSpPr>
        <p:spPr>
          <a:xfrm>
            <a:off x="6907862" y="4057322"/>
            <a:ext cx="111649" cy="960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7">
            <a:extLst>
              <a:ext uri="{FF2B5EF4-FFF2-40B4-BE49-F238E27FC236}">
                <a16:creationId xmlns:a16="http://schemas.microsoft.com/office/drawing/2014/main" id="{D04C821B-4CD8-409B-B823-CB0884F5EFB8}"/>
              </a:ext>
            </a:extLst>
          </p:cNvPr>
          <p:cNvCxnSpPr>
            <a:cxnSpLocks/>
          </p:cNvCxnSpPr>
          <p:nvPr/>
        </p:nvCxnSpPr>
        <p:spPr>
          <a:xfrm>
            <a:off x="6907862" y="4057322"/>
            <a:ext cx="290700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7">
            <a:extLst>
              <a:ext uri="{FF2B5EF4-FFF2-40B4-BE49-F238E27FC236}">
                <a16:creationId xmlns:a16="http://schemas.microsoft.com/office/drawing/2014/main" id="{9CF6127B-344B-48C3-BD2A-24CD98EFBC0D}"/>
              </a:ext>
            </a:extLst>
          </p:cNvPr>
          <p:cNvCxnSpPr>
            <a:cxnSpLocks/>
          </p:cNvCxnSpPr>
          <p:nvPr/>
        </p:nvCxnSpPr>
        <p:spPr>
          <a:xfrm>
            <a:off x="6907862" y="4057322"/>
            <a:ext cx="483093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7">
            <a:extLst>
              <a:ext uri="{FF2B5EF4-FFF2-40B4-BE49-F238E27FC236}">
                <a16:creationId xmlns:a16="http://schemas.microsoft.com/office/drawing/2014/main" id="{CB796B83-DD36-4F33-B879-05FB8E821043}"/>
              </a:ext>
            </a:extLst>
          </p:cNvPr>
          <p:cNvCxnSpPr>
            <a:cxnSpLocks/>
          </p:cNvCxnSpPr>
          <p:nvPr/>
        </p:nvCxnSpPr>
        <p:spPr>
          <a:xfrm>
            <a:off x="6907862" y="4057322"/>
            <a:ext cx="730030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7">
            <a:extLst>
              <a:ext uri="{FF2B5EF4-FFF2-40B4-BE49-F238E27FC236}">
                <a16:creationId xmlns:a16="http://schemas.microsoft.com/office/drawing/2014/main" id="{4645C4F1-B1C1-4C68-BF04-F0B3AA090059}"/>
              </a:ext>
            </a:extLst>
          </p:cNvPr>
          <p:cNvCxnSpPr>
            <a:cxnSpLocks/>
          </p:cNvCxnSpPr>
          <p:nvPr/>
        </p:nvCxnSpPr>
        <p:spPr>
          <a:xfrm flipH="1">
            <a:off x="6853691" y="4137431"/>
            <a:ext cx="22993" cy="903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7">
            <a:extLst>
              <a:ext uri="{FF2B5EF4-FFF2-40B4-BE49-F238E27FC236}">
                <a16:creationId xmlns:a16="http://schemas.microsoft.com/office/drawing/2014/main" id="{3AFDF7A9-C496-4C54-ABC6-ED24354337FD}"/>
              </a:ext>
            </a:extLst>
          </p:cNvPr>
          <p:cNvCxnSpPr>
            <a:cxnSpLocks/>
          </p:cNvCxnSpPr>
          <p:nvPr/>
        </p:nvCxnSpPr>
        <p:spPr>
          <a:xfrm flipH="1">
            <a:off x="1372011" y="4036329"/>
            <a:ext cx="668439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7">
            <a:extLst>
              <a:ext uri="{FF2B5EF4-FFF2-40B4-BE49-F238E27FC236}">
                <a16:creationId xmlns:a16="http://schemas.microsoft.com/office/drawing/2014/main" id="{85F54F39-F311-47DB-B055-3EE08B120A12}"/>
              </a:ext>
            </a:extLst>
          </p:cNvPr>
          <p:cNvCxnSpPr>
            <a:cxnSpLocks/>
          </p:cNvCxnSpPr>
          <p:nvPr/>
        </p:nvCxnSpPr>
        <p:spPr>
          <a:xfrm flipH="1">
            <a:off x="1622836" y="4036329"/>
            <a:ext cx="417614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7">
            <a:extLst>
              <a:ext uri="{FF2B5EF4-FFF2-40B4-BE49-F238E27FC236}">
                <a16:creationId xmlns:a16="http://schemas.microsoft.com/office/drawing/2014/main" id="{C49C5984-C1A1-46CA-9374-C19D02CD27F7}"/>
              </a:ext>
            </a:extLst>
          </p:cNvPr>
          <p:cNvCxnSpPr>
            <a:cxnSpLocks/>
          </p:cNvCxnSpPr>
          <p:nvPr/>
        </p:nvCxnSpPr>
        <p:spPr>
          <a:xfrm flipH="1">
            <a:off x="1831643" y="4086039"/>
            <a:ext cx="208807" cy="89327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7">
            <a:extLst>
              <a:ext uri="{FF2B5EF4-FFF2-40B4-BE49-F238E27FC236}">
                <a16:creationId xmlns:a16="http://schemas.microsoft.com/office/drawing/2014/main" id="{B030545D-B1C3-452E-9357-679D39D9AED7}"/>
              </a:ext>
            </a:extLst>
          </p:cNvPr>
          <p:cNvCxnSpPr>
            <a:cxnSpLocks/>
          </p:cNvCxnSpPr>
          <p:nvPr/>
        </p:nvCxnSpPr>
        <p:spPr>
          <a:xfrm>
            <a:off x="2040450" y="4036329"/>
            <a:ext cx="111649" cy="96099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7">
            <a:extLst>
              <a:ext uri="{FF2B5EF4-FFF2-40B4-BE49-F238E27FC236}">
                <a16:creationId xmlns:a16="http://schemas.microsoft.com/office/drawing/2014/main" id="{7A233304-B20A-4694-96EA-AF121EE99879}"/>
              </a:ext>
            </a:extLst>
          </p:cNvPr>
          <p:cNvCxnSpPr>
            <a:cxnSpLocks/>
          </p:cNvCxnSpPr>
          <p:nvPr/>
        </p:nvCxnSpPr>
        <p:spPr>
          <a:xfrm>
            <a:off x="2040450" y="4036329"/>
            <a:ext cx="290700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7">
            <a:extLst>
              <a:ext uri="{FF2B5EF4-FFF2-40B4-BE49-F238E27FC236}">
                <a16:creationId xmlns:a16="http://schemas.microsoft.com/office/drawing/2014/main" id="{55A3BF05-360E-4653-870E-77E84F1783DC}"/>
              </a:ext>
            </a:extLst>
          </p:cNvPr>
          <p:cNvCxnSpPr>
            <a:cxnSpLocks/>
          </p:cNvCxnSpPr>
          <p:nvPr/>
        </p:nvCxnSpPr>
        <p:spPr>
          <a:xfrm>
            <a:off x="2040450" y="4036329"/>
            <a:ext cx="483093" cy="9520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7">
            <a:extLst>
              <a:ext uri="{FF2B5EF4-FFF2-40B4-BE49-F238E27FC236}">
                <a16:creationId xmlns:a16="http://schemas.microsoft.com/office/drawing/2014/main" id="{D1C8DED3-547A-40E8-B476-7A441577925C}"/>
              </a:ext>
            </a:extLst>
          </p:cNvPr>
          <p:cNvCxnSpPr>
            <a:cxnSpLocks/>
          </p:cNvCxnSpPr>
          <p:nvPr/>
        </p:nvCxnSpPr>
        <p:spPr>
          <a:xfrm>
            <a:off x="2040450" y="4036329"/>
            <a:ext cx="730030" cy="93530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7">
            <a:extLst>
              <a:ext uri="{FF2B5EF4-FFF2-40B4-BE49-F238E27FC236}">
                <a16:creationId xmlns:a16="http://schemas.microsoft.com/office/drawing/2014/main" id="{ED3048B6-FE85-40A2-AF24-742DFFAF43E3}"/>
              </a:ext>
            </a:extLst>
          </p:cNvPr>
          <p:cNvCxnSpPr>
            <a:cxnSpLocks/>
          </p:cNvCxnSpPr>
          <p:nvPr/>
        </p:nvCxnSpPr>
        <p:spPr>
          <a:xfrm flipH="1">
            <a:off x="1986279" y="4116438"/>
            <a:ext cx="22993" cy="903387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42 Rectángulo">
            <a:extLst>
              <a:ext uri="{FF2B5EF4-FFF2-40B4-BE49-F238E27FC236}">
                <a16:creationId xmlns:a16="http://schemas.microsoft.com/office/drawing/2014/main" id="{08AA57C1-D470-40D5-B6C5-0C7C6F2AFD46}"/>
              </a:ext>
            </a:extLst>
          </p:cNvPr>
          <p:cNvSpPr/>
          <p:nvPr/>
        </p:nvSpPr>
        <p:spPr>
          <a:xfrm>
            <a:off x="2588701" y="5022403"/>
            <a:ext cx="2257063" cy="524050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0,1,2,3,4,5,6,7,8,9</a:t>
            </a:r>
            <a:endParaRPr lang="en-US" altLang="zh-CN" sz="1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1" name="42 Rectángulo">
            <a:extLst>
              <a:ext uri="{FF2B5EF4-FFF2-40B4-BE49-F238E27FC236}">
                <a16:creationId xmlns:a16="http://schemas.microsoft.com/office/drawing/2014/main" id="{806FC991-F409-44D5-B394-064FC2386B2E}"/>
              </a:ext>
            </a:extLst>
          </p:cNvPr>
          <p:cNvSpPr/>
          <p:nvPr/>
        </p:nvSpPr>
        <p:spPr>
          <a:xfrm>
            <a:off x="4338827" y="5004147"/>
            <a:ext cx="2257063" cy="524050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0,1,2,3,4,5,6,7,8,9</a:t>
            </a:r>
            <a:endParaRPr lang="en-US" altLang="zh-CN" sz="1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2" name="42 Rectángulo">
            <a:extLst>
              <a:ext uri="{FF2B5EF4-FFF2-40B4-BE49-F238E27FC236}">
                <a16:creationId xmlns:a16="http://schemas.microsoft.com/office/drawing/2014/main" id="{57304949-4AB2-4821-9425-A3AF08E98F76}"/>
              </a:ext>
            </a:extLst>
          </p:cNvPr>
          <p:cNvSpPr/>
          <p:nvPr/>
        </p:nvSpPr>
        <p:spPr>
          <a:xfrm>
            <a:off x="7419680" y="5004147"/>
            <a:ext cx="2257063" cy="524050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0,1,2,3,4,5,6,7,8,9</a:t>
            </a:r>
            <a:endParaRPr lang="en-US" altLang="zh-CN" sz="1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3" name="42 Rectángulo">
            <a:extLst>
              <a:ext uri="{FF2B5EF4-FFF2-40B4-BE49-F238E27FC236}">
                <a16:creationId xmlns:a16="http://schemas.microsoft.com/office/drawing/2014/main" id="{80949E38-E428-4CDF-A9A3-BDBC414E0D54}"/>
              </a:ext>
            </a:extLst>
          </p:cNvPr>
          <p:cNvSpPr/>
          <p:nvPr/>
        </p:nvSpPr>
        <p:spPr>
          <a:xfrm>
            <a:off x="9095486" y="5013553"/>
            <a:ext cx="2257063" cy="524050"/>
          </a:xfrm>
          <a:prstGeom prst="rect">
            <a:avLst/>
          </a:prstGeom>
          <a:solidFill>
            <a:srgbClr val="D9EBEF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b="1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0,1,2,3,4,5,6,7,8,9</a:t>
            </a:r>
            <a:endParaRPr lang="en-US" altLang="zh-CN" sz="1600" b="1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2AFBE33C-D28A-4020-A010-95A1A9C34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545" y="2091884"/>
            <a:ext cx="1903459" cy="307545"/>
          </a:xfr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持股調整頻率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5" name="內容版面配置區 2">
            <a:extLst>
              <a:ext uri="{FF2B5EF4-FFF2-40B4-BE49-F238E27FC236}">
                <a16:creationId xmlns:a16="http://schemas.microsoft.com/office/drawing/2014/main" id="{F746DF98-2DF1-4D89-B8B3-61370F5175B0}"/>
              </a:ext>
            </a:extLst>
          </p:cNvPr>
          <p:cNvSpPr txBox="1">
            <a:spLocks/>
          </p:cNvSpPr>
          <p:nvPr/>
        </p:nvSpPr>
        <p:spPr>
          <a:xfrm>
            <a:off x="5379655" y="2975937"/>
            <a:ext cx="1447795" cy="3642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進出場策略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6" name="內容版面配置區 2">
            <a:extLst>
              <a:ext uri="{FF2B5EF4-FFF2-40B4-BE49-F238E27FC236}">
                <a16:creationId xmlns:a16="http://schemas.microsoft.com/office/drawing/2014/main" id="{55062B8C-DE61-4F49-BCA3-E6A5BE38F94C}"/>
              </a:ext>
            </a:extLst>
          </p:cNvPr>
          <p:cNvSpPr txBox="1">
            <a:spLocks/>
          </p:cNvSpPr>
          <p:nvPr/>
        </p:nvSpPr>
        <p:spPr>
          <a:xfrm>
            <a:off x="5335274" y="5761661"/>
            <a:ext cx="1554079" cy="3075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TW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F-Score</a:t>
            </a:r>
            <a:r>
              <a:rPr lang="zh-TW" altLang="en-US" sz="1900" dirty="0">
                <a:latin typeface="標楷體" panose="03000509000000000000" pitchFamily="65" charset="-120"/>
                <a:ea typeface="標楷體" panose="03000509000000000000" pitchFamily="65" charset="-120"/>
              </a:rPr>
              <a:t>分數</a:t>
            </a:r>
            <a:endParaRPr lang="en-US" altLang="zh-TW" sz="19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90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E6F996-B125-43A3-A5AF-E0E75C6C716F}"/>
              </a:ext>
            </a:extLst>
          </p:cNvPr>
          <p:cNvSpPr/>
          <p:nvPr/>
        </p:nvSpPr>
        <p:spPr>
          <a:xfrm>
            <a:off x="228600" y="185296"/>
            <a:ext cx="11734800" cy="6487409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978574" y="439751"/>
            <a:ext cx="4083169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F-Score</a:t>
            </a:r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組別報酬比較</a:t>
            </a:r>
            <a:endParaRPr lang="en-US" altLang="zh-TW" sz="32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各組五年年化報酬率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每半年調整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7086" y="529733"/>
            <a:ext cx="538163" cy="40481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4B12E3D-10F3-484B-B735-E81AC6F6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282" y="3433640"/>
            <a:ext cx="5311876" cy="3163331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F3D34234-2254-4036-80AE-7713434B3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3012" y="3428429"/>
            <a:ext cx="5271557" cy="3168542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1C1FFF0A-7553-49E4-97B9-4FE0D4646811}"/>
              </a:ext>
            </a:extLst>
          </p:cNvPr>
          <p:cNvSpPr txBox="1"/>
          <p:nvPr/>
        </p:nvSpPr>
        <p:spPr>
          <a:xfrm>
            <a:off x="5811717" y="463057"/>
            <a:ext cx="5867400" cy="129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F-Score9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之平均年化報酬率最高，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Score0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最低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各組</a:t>
            </a:r>
            <a:r>
              <a:rPr lang="en-US" altLang="zh-TW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F-Score</a:t>
            </a: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分數高低與報酬率無正向相關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夏普比率大致隨著分數增加有正向走勢</a:t>
            </a:r>
            <a:endParaRPr lang="en-US" altLang="zh-TW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6955A3-8C2E-4709-8322-675A247E6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97589" y="2098241"/>
            <a:ext cx="7924511" cy="110219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7E83F94C-4E68-4523-831C-00B253DA3063}"/>
              </a:ext>
            </a:extLst>
          </p:cNvPr>
          <p:cNvSpPr txBox="1"/>
          <p:nvPr/>
        </p:nvSpPr>
        <p:spPr>
          <a:xfrm>
            <a:off x="7927107" y="6337405"/>
            <a:ext cx="6139542" cy="336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因有多期無</a:t>
            </a: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F-Score0</a:t>
            </a:r>
            <a:r>
              <a:rPr lang="zh-TW" altLang="en-US" sz="12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之個股，故無列出該分數之走勢圖</a:t>
            </a:r>
            <a:r>
              <a:rPr lang="en-US" altLang="zh-TW" sz="12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1200" dirty="0">
              <a:solidFill>
                <a:schemeClr val="accent5">
                  <a:lumMod val="5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E68F17-6997-465C-85E5-B33C591F6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13" y="1559127"/>
            <a:ext cx="3134837" cy="1769165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19C4EC2C-E837-4945-BD79-96DBDF181950}"/>
              </a:ext>
            </a:extLst>
          </p:cNvPr>
          <p:cNvSpPr/>
          <p:nvPr/>
        </p:nvSpPr>
        <p:spPr>
          <a:xfrm>
            <a:off x="11038114" y="2917789"/>
            <a:ext cx="683986" cy="282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3" name="圖形 22" descr="皇冠 以實心填滿">
            <a:extLst>
              <a:ext uri="{FF2B5EF4-FFF2-40B4-BE49-F238E27FC236}">
                <a16:creationId xmlns:a16="http://schemas.microsoft.com/office/drawing/2014/main" id="{E9928A97-B9B2-4B3C-A30E-3567957DB3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56220">
            <a:off x="11643036" y="2909057"/>
            <a:ext cx="355268" cy="35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98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E6F996-B125-43A3-A5AF-E0E75C6C716F}"/>
              </a:ext>
            </a:extLst>
          </p:cNvPr>
          <p:cNvSpPr/>
          <p:nvPr/>
        </p:nvSpPr>
        <p:spPr>
          <a:xfrm>
            <a:off x="228600" y="185296"/>
            <a:ext cx="11734800" cy="6487409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—</a:t>
            </a:r>
            <a:r>
              <a:rPr lang="zh-TW" alt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策略一、策略二</a:t>
            </a:r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067452" y="330592"/>
            <a:ext cx="5763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進出場策略報酬比較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(1)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每年調整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pPr algn="ctr"/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67610" y="472459"/>
            <a:ext cx="538163" cy="4048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3D91DEF-E5F7-4D40-9A82-366E1222F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40"/>
          <a:stretch/>
        </p:blipFill>
        <p:spPr>
          <a:xfrm>
            <a:off x="635636" y="1443593"/>
            <a:ext cx="5378476" cy="335956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5716A01-6941-4E2E-8860-8006F7EFE4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522"/>
          <a:stretch/>
        </p:blipFill>
        <p:spPr>
          <a:xfrm>
            <a:off x="6327234" y="1443594"/>
            <a:ext cx="5378476" cy="335956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AE36E6F-CE66-432C-9F73-9DA6B6704E66}"/>
              </a:ext>
            </a:extLst>
          </p:cNvPr>
          <p:cNvSpPr/>
          <p:nvPr/>
        </p:nvSpPr>
        <p:spPr>
          <a:xfrm>
            <a:off x="2569276" y="1040869"/>
            <a:ext cx="1415188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策略一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57AC374-DA5B-4BF8-91C8-6A20C61B4DA8}"/>
              </a:ext>
            </a:extLst>
          </p:cNvPr>
          <p:cNvSpPr/>
          <p:nvPr/>
        </p:nvSpPr>
        <p:spPr>
          <a:xfrm>
            <a:off x="8308878" y="1045544"/>
            <a:ext cx="1415188" cy="40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策略二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140F56-D56D-4FF6-A976-8A5DCF062EBD}"/>
              </a:ext>
            </a:extLst>
          </p:cNvPr>
          <p:cNvSpPr/>
          <p:nvPr/>
        </p:nvSpPr>
        <p:spPr>
          <a:xfrm>
            <a:off x="7029476" y="1440419"/>
            <a:ext cx="1047927" cy="3342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6F17EA7C-2E84-4441-BF6D-F493AF86B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0103" y="4854151"/>
            <a:ext cx="7351795" cy="1011358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2A9B8A87-D53E-4438-82EB-B117709E374F}"/>
              </a:ext>
            </a:extLst>
          </p:cNvPr>
          <p:cNvSpPr/>
          <p:nvPr/>
        </p:nvSpPr>
        <p:spPr>
          <a:xfrm>
            <a:off x="8088492" y="1440419"/>
            <a:ext cx="1262337" cy="3342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533C3C-6BCD-4729-871E-E00A05176AA9}"/>
              </a:ext>
            </a:extLst>
          </p:cNvPr>
          <p:cNvSpPr/>
          <p:nvPr/>
        </p:nvSpPr>
        <p:spPr>
          <a:xfrm>
            <a:off x="4859518" y="1451960"/>
            <a:ext cx="1165684" cy="3342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3FE2B3F-4518-4F10-95D7-BCE9D2111CF2}"/>
              </a:ext>
            </a:extLst>
          </p:cNvPr>
          <p:cNvSpPr/>
          <p:nvPr/>
        </p:nvSpPr>
        <p:spPr>
          <a:xfrm>
            <a:off x="7928834" y="4850975"/>
            <a:ext cx="1812269" cy="671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E24014F-9583-4405-85B5-36856A7CB4F1}"/>
              </a:ext>
            </a:extLst>
          </p:cNvPr>
          <p:cNvSpPr/>
          <p:nvPr/>
        </p:nvSpPr>
        <p:spPr>
          <a:xfrm>
            <a:off x="3243943" y="5525099"/>
            <a:ext cx="3083291" cy="340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3380EC9-A144-484E-9025-ADF43EB46A26}"/>
              </a:ext>
            </a:extLst>
          </p:cNvPr>
          <p:cNvSpPr txBox="1"/>
          <p:nvPr/>
        </p:nvSpPr>
        <p:spPr>
          <a:xfrm>
            <a:off x="486547" y="5915164"/>
            <a:ext cx="1121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策略二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之每次交易平均報酬率、勝率皆較大，</a:t>
            </a:r>
            <a:endParaRPr lang="en-US" altLang="zh-TW" sz="2000" dirty="0">
              <a:solidFill>
                <a:schemeClr val="accent1">
                  <a:lumMod val="7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但加入平均持有期間後進行計算，年化報酬率顯示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策略一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較佳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E972768-6157-47D0-BFA0-553A632D292C}"/>
              </a:ext>
            </a:extLst>
          </p:cNvPr>
          <p:cNvSpPr/>
          <p:nvPr/>
        </p:nvSpPr>
        <p:spPr>
          <a:xfrm>
            <a:off x="9076051" y="92200"/>
            <a:ext cx="3007999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※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報告後新增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991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E6F996-B125-43A3-A5AF-E0E75C6C716F}"/>
              </a:ext>
            </a:extLst>
          </p:cNvPr>
          <p:cNvSpPr/>
          <p:nvPr/>
        </p:nvSpPr>
        <p:spPr>
          <a:xfrm>
            <a:off x="228600" y="185296"/>
            <a:ext cx="11734800" cy="6487409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245730" y="460236"/>
            <a:ext cx="44935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進出場策略報酬比較</a:t>
            </a:r>
            <a:r>
              <a:rPr lang="en-US" altLang="zh-TW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(2)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8244" y="613765"/>
            <a:ext cx="538163" cy="40481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8965262-1AD3-4EB4-9F7D-1EA2089F8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152" y="4627759"/>
            <a:ext cx="4099770" cy="107670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DA7E61F8-5002-4B07-9CA3-6C7239517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0634" y="4627760"/>
            <a:ext cx="3830593" cy="10767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A2C1B0E-ED6D-4EE3-9BBA-1BE9FFFE7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9855" y="1258340"/>
            <a:ext cx="7552290" cy="30350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9FFD5843-A807-4B15-BCAC-763FFA002DDC}"/>
              </a:ext>
            </a:extLst>
          </p:cNvPr>
          <p:cNvSpPr/>
          <p:nvPr/>
        </p:nvSpPr>
        <p:spPr>
          <a:xfrm>
            <a:off x="4569221" y="4647433"/>
            <a:ext cx="919702" cy="103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0B954F-2CA9-4FF9-B702-142AF7C6590F}"/>
              </a:ext>
            </a:extLst>
          </p:cNvPr>
          <p:cNvSpPr/>
          <p:nvPr/>
        </p:nvSpPr>
        <p:spPr>
          <a:xfrm>
            <a:off x="9401525" y="4624585"/>
            <a:ext cx="919702" cy="1060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1" name="圖形 20" descr="皇冠 以實心填滿">
            <a:extLst>
              <a:ext uri="{FF2B5EF4-FFF2-40B4-BE49-F238E27FC236}">
                <a16:creationId xmlns:a16="http://schemas.microsoft.com/office/drawing/2014/main" id="{BF2ED760-B7D6-4E93-BB0B-7969ABFCFF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56220">
            <a:off x="5217482" y="4246056"/>
            <a:ext cx="604760" cy="6047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3D0D7C4A-2410-4B5E-ABF7-B32ED41CFC46}"/>
              </a:ext>
            </a:extLst>
          </p:cNvPr>
          <p:cNvSpPr txBox="1"/>
          <p:nvPr/>
        </p:nvSpPr>
        <p:spPr>
          <a:xfrm>
            <a:off x="1956778" y="6002242"/>
            <a:ext cx="8278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chemeClr val="accent5">
                    <a:lumMod val="5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總體來說，</a:t>
            </a:r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策略三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之五年平均年化報酬率較大，也擁有較小的波動度</a:t>
            </a:r>
          </a:p>
        </p:txBody>
      </p:sp>
    </p:spTree>
    <p:extLst>
      <p:ext uri="{BB962C8B-B14F-4D97-AF65-F5344CB8AC3E}">
        <p14:creationId xmlns:p14="http://schemas.microsoft.com/office/powerpoint/2010/main" val="426973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E6F996-B125-43A3-A5AF-E0E75C6C716F}"/>
              </a:ext>
            </a:extLst>
          </p:cNvPr>
          <p:cNvSpPr/>
          <p:nvPr/>
        </p:nvSpPr>
        <p:spPr>
          <a:xfrm>
            <a:off x="228600" y="185295"/>
            <a:ext cx="11734800" cy="6487409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6682434" y="329030"/>
            <a:ext cx="73034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調整頻率比較 </a:t>
            </a:r>
            <a:endParaRPr lang="en-US" altLang="zh-TW" sz="36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  <a:p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各組五年平均年化報酬率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(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每年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/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每半年調整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)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80961" y="487278"/>
            <a:ext cx="538163" cy="40481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2327ABC-D68A-45E1-B5C7-EF7001F52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37" y="3552567"/>
            <a:ext cx="4782113" cy="284154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B035FE7-72B3-4E0D-AD1E-1FDC9A6EE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37" y="463887"/>
            <a:ext cx="4782113" cy="28528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99704A4-0851-4644-B1BB-E5274F916F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082" y="2946444"/>
            <a:ext cx="5741018" cy="3447668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7FB6DEF6-E9E9-43D8-AEFF-298F758EEA77}"/>
              </a:ext>
            </a:extLst>
          </p:cNvPr>
          <p:cNvSpPr txBox="1"/>
          <p:nvPr/>
        </p:nvSpPr>
        <p:spPr>
          <a:xfrm>
            <a:off x="7107506" y="2348338"/>
            <a:ext cx="3608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每年調整</a:t>
            </a:r>
            <a:r>
              <a:rPr lang="zh-TW" altLang="en-US" sz="2000" dirty="0">
                <a:solidFill>
                  <a:schemeClr val="accent1">
                    <a:lumMod val="7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之平均報酬率較大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F126FCFC-07ED-467E-B7A6-47F61007D8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32658"/>
          <a:stretch/>
        </p:blipFill>
        <p:spPr>
          <a:xfrm>
            <a:off x="6970650" y="1347535"/>
            <a:ext cx="3570902" cy="69857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09894E3-AA86-4061-BF26-E87E227DCAE5}"/>
              </a:ext>
            </a:extLst>
          </p:cNvPr>
          <p:cNvSpPr/>
          <p:nvPr/>
        </p:nvSpPr>
        <p:spPr>
          <a:xfrm>
            <a:off x="9416143" y="1336649"/>
            <a:ext cx="1124857" cy="7094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20" name="圖形 19" descr="皇冠 以實心填滿">
            <a:extLst>
              <a:ext uri="{FF2B5EF4-FFF2-40B4-BE49-F238E27FC236}">
                <a16:creationId xmlns:a16="http://schemas.microsoft.com/office/drawing/2014/main" id="{46C387EB-265E-4CA3-B670-3B9D29234D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456220">
            <a:off x="10429224" y="1220344"/>
            <a:ext cx="604760" cy="60476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73D06A6-FC67-428D-BF93-8AEC874633F8}"/>
              </a:ext>
            </a:extLst>
          </p:cNvPr>
          <p:cNvSpPr/>
          <p:nvPr/>
        </p:nvSpPr>
        <p:spPr>
          <a:xfrm>
            <a:off x="9578975" y="76301"/>
            <a:ext cx="2465211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※</a:t>
            </a:r>
            <a:r>
              <a:rPr lang="zh-TW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報告後修正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7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4B1F3059-1C5D-4027-A664-6197D573F006}"/>
              </a:ext>
            </a:extLst>
          </p:cNvPr>
          <p:cNvSpPr/>
          <p:nvPr/>
        </p:nvSpPr>
        <p:spPr>
          <a:xfrm>
            <a:off x="-12700" y="-12700"/>
            <a:ext cx="3505200" cy="6883400"/>
          </a:xfrm>
          <a:custGeom>
            <a:avLst/>
            <a:gdLst>
              <a:gd name="connsiteX0" fmla="*/ 12700 w 3505200"/>
              <a:gd name="connsiteY0" fmla="*/ 12700 h 6883400"/>
              <a:gd name="connsiteX1" fmla="*/ 3505200 w 3505200"/>
              <a:gd name="connsiteY1" fmla="*/ 0 h 6883400"/>
              <a:gd name="connsiteX2" fmla="*/ 1663700 w 3505200"/>
              <a:gd name="connsiteY2" fmla="*/ 6883400 h 6883400"/>
              <a:gd name="connsiteX3" fmla="*/ 0 w 3505200"/>
              <a:gd name="connsiteY3" fmla="*/ 6883400 h 6883400"/>
              <a:gd name="connsiteX4" fmla="*/ 12700 w 3505200"/>
              <a:gd name="connsiteY4" fmla="*/ 12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6883400">
                <a:moveTo>
                  <a:pt x="12700" y="12700"/>
                </a:moveTo>
                <a:lnTo>
                  <a:pt x="3505200" y="0"/>
                </a:lnTo>
                <a:lnTo>
                  <a:pt x="1663700" y="6883400"/>
                </a:lnTo>
                <a:lnTo>
                  <a:pt x="0" y="6883400"/>
                </a:lnTo>
                <a:cubicBezTo>
                  <a:pt x="4233" y="4593167"/>
                  <a:pt x="8467" y="2302933"/>
                  <a:pt x="12700" y="12700"/>
                </a:cubicBez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D71ECB3D-DFC8-48C2-8F5A-2F57B29A057A}"/>
              </a:ext>
            </a:extLst>
          </p:cNvPr>
          <p:cNvSpPr/>
          <p:nvPr/>
        </p:nvSpPr>
        <p:spPr>
          <a:xfrm>
            <a:off x="1651000" y="-25400"/>
            <a:ext cx="10071100" cy="6908800"/>
          </a:xfrm>
          <a:custGeom>
            <a:avLst/>
            <a:gdLst>
              <a:gd name="connsiteX0" fmla="*/ 1828800 w 10071100"/>
              <a:gd name="connsiteY0" fmla="*/ 0 h 6908800"/>
              <a:gd name="connsiteX1" fmla="*/ 0 w 10071100"/>
              <a:gd name="connsiteY1" fmla="*/ 6908800 h 6908800"/>
              <a:gd name="connsiteX2" fmla="*/ 10071100 w 10071100"/>
              <a:gd name="connsiteY2" fmla="*/ 6896100 h 6908800"/>
              <a:gd name="connsiteX3" fmla="*/ 6083300 w 10071100"/>
              <a:gd name="connsiteY3" fmla="*/ 25400 h 6908800"/>
              <a:gd name="connsiteX4" fmla="*/ 1828800 w 10071100"/>
              <a:gd name="connsiteY4" fmla="*/ 0 h 690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71100" h="6908800">
                <a:moveTo>
                  <a:pt x="1828800" y="0"/>
                </a:moveTo>
                <a:lnTo>
                  <a:pt x="0" y="6908800"/>
                </a:lnTo>
                <a:lnTo>
                  <a:pt x="10071100" y="6896100"/>
                </a:lnTo>
                <a:lnTo>
                  <a:pt x="6083300" y="25400"/>
                </a:lnTo>
                <a:lnTo>
                  <a:pt x="1828800" y="0"/>
                </a:lnTo>
                <a:close/>
              </a:path>
            </a:pathLst>
          </a:cu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308E788A-80AE-44B3-A0C3-815597C500CB}"/>
              </a:ext>
            </a:extLst>
          </p:cNvPr>
          <p:cNvSpPr/>
          <p:nvPr/>
        </p:nvSpPr>
        <p:spPr>
          <a:xfrm>
            <a:off x="7737475" y="-12700"/>
            <a:ext cx="4467225" cy="6899275"/>
          </a:xfrm>
          <a:custGeom>
            <a:avLst/>
            <a:gdLst>
              <a:gd name="connsiteX0" fmla="*/ 0 w 4457700"/>
              <a:gd name="connsiteY0" fmla="*/ 0 h 6896100"/>
              <a:gd name="connsiteX1" fmla="*/ 4457700 w 4457700"/>
              <a:gd name="connsiteY1" fmla="*/ 12700 h 6896100"/>
              <a:gd name="connsiteX2" fmla="*/ 4457700 w 4457700"/>
              <a:gd name="connsiteY2" fmla="*/ 6896100 h 6896100"/>
              <a:gd name="connsiteX3" fmla="*/ 4000500 w 4457700"/>
              <a:gd name="connsiteY3" fmla="*/ 6883400 h 6896100"/>
              <a:gd name="connsiteX4" fmla="*/ 0 w 4457700"/>
              <a:gd name="connsiteY4" fmla="*/ 0 h 6896100"/>
              <a:gd name="connsiteX0" fmla="*/ 0 w 4457700"/>
              <a:gd name="connsiteY0" fmla="*/ 0 h 6911975"/>
              <a:gd name="connsiteX1" fmla="*/ 4457700 w 4457700"/>
              <a:gd name="connsiteY1" fmla="*/ 12700 h 6911975"/>
              <a:gd name="connsiteX2" fmla="*/ 4457700 w 4457700"/>
              <a:gd name="connsiteY2" fmla="*/ 6896100 h 6911975"/>
              <a:gd name="connsiteX3" fmla="*/ 3981450 w 4457700"/>
              <a:gd name="connsiteY3" fmla="*/ 6911975 h 6911975"/>
              <a:gd name="connsiteX4" fmla="*/ 0 w 4457700"/>
              <a:gd name="connsiteY4" fmla="*/ 0 h 6911975"/>
              <a:gd name="connsiteX0" fmla="*/ 0 w 4448175"/>
              <a:gd name="connsiteY0" fmla="*/ 34925 h 6899275"/>
              <a:gd name="connsiteX1" fmla="*/ 4448175 w 4448175"/>
              <a:gd name="connsiteY1" fmla="*/ 0 h 6899275"/>
              <a:gd name="connsiteX2" fmla="*/ 4448175 w 4448175"/>
              <a:gd name="connsiteY2" fmla="*/ 6883400 h 6899275"/>
              <a:gd name="connsiteX3" fmla="*/ 3971925 w 4448175"/>
              <a:gd name="connsiteY3" fmla="*/ 6899275 h 6899275"/>
              <a:gd name="connsiteX4" fmla="*/ 0 w 4448175"/>
              <a:gd name="connsiteY4" fmla="*/ 34925 h 6899275"/>
              <a:gd name="connsiteX0" fmla="*/ 0 w 4467225"/>
              <a:gd name="connsiteY0" fmla="*/ 6350 h 6899275"/>
              <a:gd name="connsiteX1" fmla="*/ 4467225 w 4467225"/>
              <a:gd name="connsiteY1" fmla="*/ 0 h 6899275"/>
              <a:gd name="connsiteX2" fmla="*/ 4467225 w 4467225"/>
              <a:gd name="connsiteY2" fmla="*/ 6883400 h 6899275"/>
              <a:gd name="connsiteX3" fmla="*/ 3990975 w 4467225"/>
              <a:gd name="connsiteY3" fmla="*/ 6899275 h 6899275"/>
              <a:gd name="connsiteX4" fmla="*/ 0 w 4467225"/>
              <a:gd name="connsiteY4" fmla="*/ 6350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67225" h="6899275">
                <a:moveTo>
                  <a:pt x="0" y="6350"/>
                </a:moveTo>
                <a:lnTo>
                  <a:pt x="4467225" y="0"/>
                </a:lnTo>
                <a:lnTo>
                  <a:pt x="4467225" y="6883400"/>
                </a:lnTo>
                <a:lnTo>
                  <a:pt x="3990975" y="6899275"/>
                </a:lnTo>
                <a:lnTo>
                  <a:pt x="0" y="6350"/>
                </a:lnTo>
                <a:close/>
              </a:path>
            </a:pathLst>
          </a:cu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2E6F996-B125-43A3-A5AF-E0E75C6C716F}"/>
              </a:ext>
            </a:extLst>
          </p:cNvPr>
          <p:cNvSpPr/>
          <p:nvPr/>
        </p:nvSpPr>
        <p:spPr>
          <a:xfrm>
            <a:off x="461736" y="336783"/>
            <a:ext cx="11260364" cy="6066967"/>
          </a:xfrm>
          <a:prstGeom prst="roundRect">
            <a:avLst>
              <a:gd name="adj" fmla="val 1595"/>
            </a:avLst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1316176" y="675169"/>
            <a:ext cx="71609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分數與報酬率無明顯正相關之可能原因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8479DFB-F5AE-43B6-9ECC-7725300D6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55562" y="788456"/>
            <a:ext cx="538163" cy="40481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3C1F97C-D765-449A-8AFC-AB9DBC746318}"/>
              </a:ext>
            </a:extLst>
          </p:cNvPr>
          <p:cNvSpPr txBox="1"/>
          <p:nvPr/>
        </p:nvSpPr>
        <p:spPr>
          <a:xfrm>
            <a:off x="1078479" y="1416159"/>
            <a:ext cx="6567569" cy="1423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過去的結果不代表未來，這個分數主要是參考的作用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需考慮不同產業的比較可能會有所不同。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個股特殊情形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如換發新股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02D89EC-6E2B-4EC2-967B-1C0F4BCB8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36" y="3147086"/>
            <a:ext cx="5691102" cy="215200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8D4F6FA-164E-4DCD-933C-C39AD6E0A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564" y="3143023"/>
            <a:ext cx="5280110" cy="287123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3A292EB-F4FF-4584-AA35-B65ADFA5EEB7}"/>
              </a:ext>
            </a:extLst>
          </p:cNvPr>
          <p:cNvSpPr txBox="1"/>
          <p:nvPr/>
        </p:nvSpPr>
        <p:spPr>
          <a:xfrm>
            <a:off x="469900" y="6028942"/>
            <a:ext cx="1980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資料來源：鉅亨網</a:t>
            </a: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515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 advTm="0">
        <p14:prism/>
      </p:transition>
    </mc:Choice>
    <mc:Fallback xmlns="">
      <p:transition spd="slow" advClick="0" advTm="0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592</Words>
  <Application>Microsoft Office PowerPoint</Application>
  <PresentationFormat>寬螢幕</PresentationFormat>
  <Paragraphs>95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標楷體</vt:lpstr>
      <vt:lpstr>Arial</vt:lpstr>
      <vt:lpstr>Calibri</vt:lpstr>
      <vt:lpstr>Calibri Light</vt:lpstr>
      <vt:lpstr>Office 佈景主題</vt:lpstr>
      <vt:lpstr>PowerPoint 簡報</vt:lpstr>
      <vt:lpstr>選股條件(F-Score)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Yu-Ning Liu</dc:creator>
  <cp:lastModifiedBy>Yu-Ning Liu</cp:lastModifiedBy>
  <cp:revision>45</cp:revision>
  <dcterms:created xsi:type="dcterms:W3CDTF">2021-12-30T01:59:48Z</dcterms:created>
  <dcterms:modified xsi:type="dcterms:W3CDTF">2022-01-06T12:20:31Z</dcterms:modified>
</cp:coreProperties>
</file>