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5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23099FAB-4EAD-439F-9186-B64C13A4C05A}" type="datetimeFigureOut">
              <a:rPr lang="zh-CN" altLang="en-US" smtClean="0"/>
              <a:t>2015/5/11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8F854D-74F4-472D-9ADE-B43F1BBFF6AD}"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206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3099FAB-4EAD-439F-9186-B64C13A4C05A}" type="datetimeFigureOut">
              <a:rPr lang="zh-CN" altLang="en-US" smtClean="0"/>
              <a:t>2015/5/11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8F854D-74F4-472D-9ADE-B43F1BBFF6AD}" type="slidenum">
              <a:rPr lang="zh-CN" altLang="en-US" smtClean="0"/>
              <a:t>‹#›</a:t>
            </a:fld>
            <a:endParaRPr lang="zh-CN" altLang="en-US"/>
          </a:p>
        </p:txBody>
      </p:sp>
    </p:spTree>
    <p:extLst>
      <p:ext uri="{BB962C8B-B14F-4D97-AF65-F5344CB8AC3E}">
        <p14:creationId xmlns:p14="http://schemas.microsoft.com/office/powerpoint/2010/main" val="264156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3099FAB-4EAD-439F-9186-B64C13A4C05A}" type="datetimeFigureOut">
              <a:rPr lang="zh-CN" altLang="en-US" smtClean="0"/>
              <a:t>2015/5/11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8F854D-74F4-472D-9ADE-B43F1BBFF6AD}"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89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3099FAB-4EAD-439F-9186-B64C13A4C05A}" type="datetimeFigureOut">
              <a:rPr lang="zh-CN" altLang="en-US" smtClean="0"/>
              <a:t>2015/5/11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8F854D-74F4-472D-9ADE-B43F1BBFF6AD}" type="slidenum">
              <a:rPr lang="zh-CN" altLang="en-US" smtClean="0"/>
              <a:t>‹#›</a:t>
            </a:fld>
            <a:endParaRPr lang="zh-CN" altLang="en-US"/>
          </a:p>
        </p:txBody>
      </p:sp>
    </p:spTree>
    <p:extLst>
      <p:ext uri="{BB962C8B-B14F-4D97-AF65-F5344CB8AC3E}">
        <p14:creationId xmlns:p14="http://schemas.microsoft.com/office/powerpoint/2010/main" val="2906430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3099FAB-4EAD-439F-9186-B64C13A4C05A}" type="datetimeFigureOut">
              <a:rPr lang="zh-CN" altLang="en-US" smtClean="0"/>
              <a:t>2015/5/11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8F854D-74F4-472D-9ADE-B43F1BBFF6AD}"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50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3099FAB-4EAD-439F-9186-B64C13A4C05A}" type="datetimeFigureOut">
              <a:rPr lang="zh-CN" altLang="en-US" smtClean="0"/>
              <a:t>2015/5/11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8F854D-74F4-472D-9ADE-B43F1BBFF6AD}" type="slidenum">
              <a:rPr lang="zh-CN" altLang="en-US" smtClean="0"/>
              <a:t>‹#›</a:t>
            </a:fld>
            <a:endParaRPr lang="zh-CN" altLang="en-US"/>
          </a:p>
        </p:txBody>
      </p:sp>
    </p:spTree>
    <p:extLst>
      <p:ext uri="{BB962C8B-B14F-4D97-AF65-F5344CB8AC3E}">
        <p14:creationId xmlns:p14="http://schemas.microsoft.com/office/powerpoint/2010/main" val="62601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3099FAB-4EAD-439F-9186-B64C13A4C05A}" type="datetimeFigureOut">
              <a:rPr lang="zh-CN" altLang="en-US" smtClean="0"/>
              <a:t>2015/5/11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8F854D-74F4-472D-9ADE-B43F1BBFF6AD}" type="slidenum">
              <a:rPr lang="zh-CN" altLang="en-US" smtClean="0"/>
              <a:t>‹#›</a:t>
            </a:fld>
            <a:endParaRPr lang="zh-CN" altLang="en-US"/>
          </a:p>
        </p:txBody>
      </p:sp>
    </p:spTree>
    <p:extLst>
      <p:ext uri="{BB962C8B-B14F-4D97-AF65-F5344CB8AC3E}">
        <p14:creationId xmlns:p14="http://schemas.microsoft.com/office/powerpoint/2010/main" val="96835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3099FAB-4EAD-439F-9186-B64C13A4C05A}" type="datetimeFigureOut">
              <a:rPr lang="zh-CN" altLang="en-US" smtClean="0"/>
              <a:t>2015/5/11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8F854D-74F4-472D-9ADE-B43F1BBFF6AD}" type="slidenum">
              <a:rPr lang="zh-CN" altLang="en-US" smtClean="0"/>
              <a:t>‹#›</a:t>
            </a:fld>
            <a:endParaRPr lang="zh-CN" altLang="en-US"/>
          </a:p>
        </p:txBody>
      </p:sp>
    </p:spTree>
    <p:extLst>
      <p:ext uri="{BB962C8B-B14F-4D97-AF65-F5344CB8AC3E}">
        <p14:creationId xmlns:p14="http://schemas.microsoft.com/office/powerpoint/2010/main" val="112720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99FAB-4EAD-439F-9186-B64C13A4C05A}" type="datetimeFigureOut">
              <a:rPr lang="zh-CN" altLang="en-US" smtClean="0"/>
              <a:t>2015/5/11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8F854D-74F4-472D-9ADE-B43F1BBFF6AD}" type="slidenum">
              <a:rPr lang="zh-CN" altLang="en-US" smtClean="0"/>
              <a:t>‹#›</a:t>
            </a:fld>
            <a:endParaRPr lang="zh-CN" altLang="en-US"/>
          </a:p>
        </p:txBody>
      </p:sp>
    </p:spTree>
    <p:extLst>
      <p:ext uri="{BB962C8B-B14F-4D97-AF65-F5344CB8AC3E}">
        <p14:creationId xmlns:p14="http://schemas.microsoft.com/office/powerpoint/2010/main" val="278222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3099FAB-4EAD-439F-9186-B64C13A4C05A}" type="datetimeFigureOut">
              <a:rPr lang="zh-CN" altLang="en-US" smtClean="0"/>
              <a:t>2015/5/11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8F854D-74F4-472D-9ADE-B43F1BBFF6AD}" type="slidenum">
              <a:rPr lang="zh-CN" altLang="en-US" smtClean="0"/>
              <a:t>‹#›</a:t>
            </a:fld>
            <a:endParaRPr lang="zh-CN" altLang="en-US"/>
          </a:p>
        </p:txBody>
      </p:sp>
    </p:spTree>
    <p:extLst>
      <p:ext uri="{BB962C8B-B14F-4D97-AF65-F5344CB8AC3E}">
        <p14:creationId xmlns:p14="http://schemas.microsoft.com/office/powerpoint/2010/main" val="246831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3099FAB-4EAD-439F-9186-B64C13A4C05A}" type="datetimeFigureOut">
              <a:rPr lang="zh-CN" altLang="en-US" smtClean="0"/>
              <a:t>2015/5/11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8F854D-74F4-472D-9ADE-B43F1BBFF6AD}"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17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3099FAB-4EAD-439F-9186-B64C13A4C05A}" type="datetimeFigureOut">
              <a:rPr lang="zh-CN" altLang="en-US" smtClean="0"/>
              <a:t>2015/5/11</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8F854D-74F4-472D-9ADE-B43F1BBFF6AD}"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009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Differential Private </a:t>
            </a:r>
            <a:r>
              <a:rPr lang="en-US" altLang="zh-CN" dirty="0" smtClean="0"/>
              <a:t/>
            </a:r>
            <a:br>
              <a:rPr lang="en-US" altLang="zh-CN" dirty="0" smtClean="0"/>
            </a:br>
            <a:r>
              <a:rPr lang="en-US" altLang="zh-CN" dirty="0" smtClean="0"/>
              <a:t>Random </a:t>
            </a:r>
            <a:r>
              <a:rPr lang="en-US" altLang="zh-CN" dirty="0"/>
              <a:t>Forest</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255810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DIFFERENTIAL PRIVATE RANDOM FOREST</a:t>
            </a:r>
            <a:endParaRPr lang="zh-CN" altLang="en-US" dirty="0"/>
          </a:p>
        </p:txBody>
      </p:sp>
      <p:sp>
        <p:nvSpPr>
          <p:cNvPr id="3" name="内容占位符 2"/>
          <p:cNvSpPr>
            <a:spLocks noGrp="1"/>
          </p:cNvSpPr>
          <p:nvPr>
            <p:ph idx="1"/>
          </p:nvPr>
        </p:nvSpPr>
        <p:spPr/>
        <p:txBody>
          <a:bodyPr/>
          <a:lstStyle/>
          <a:p>
            <a:r>
              <a:rPr lang="zh-CN" altLang="zh-CN" dirty="0"/>
              <a:t>隐私预算的分配。共</a:t>
            </a:r>
            <a:r>
              <a:rPr lang="en-US" altLang="zh-CN" dirty="0"/>
              <a:t>Pϵ</a:t>
            </a:r>
            <a:r>
              <a:rPr lang="zh-CN" altLang="zh-CN" dirty="0"/>
              <a:t>，每棵树是</a:t>
            </a:r>
            <a:r>
              <a:rPr lang="en-US" altLang="zh-CN" dirty="0"/>
              <a:t>ϵ</a:t>
            </a:r>
            <a:r>
              <a:rPr lang="zh-CN" altLang="zh-CN" dirty="0"/>
              <a:t>′，每一层是</a:t>
            </a:r>
            <a:r>
              <a:rPr lang="en-US" altLang="zh-CN" dirty="0"/>
              <a:t>ϵ</a:t>
            </a:r>
            <a:r>
              <a:rPr lang="zh-CN" altLang="zh-CN" dirty="0"/>
              <a:t>（树的深度是</a:t>
            </a:r>
            <a:r>
              <a:rPr lang="en-US" altLang="zh-CN" dirty="0"/>
              <a:t>h</a:t>
            </a:r>
            <a:r>
              <a:rPr lang="zh-CN" altLang="zh-CN" dirty="0"/>
              <a:t>），每一层每个</a:t>
            </a:r>
            <a:r>
              <a:rPr lang="en-US" altLang="zh-CN" dirty="0"/>
              <a:t>node</a:t>
            </a:r>
            <a:r>
              <a:rPr lang="zh-CN" altLang="zh-CN" dirty="0"/>
              <a:t>的隐私预算是</a:t>
            </a:r>
            <a:r>
              <a:rPr lang="en-US" altLang="zh-CN" dirty="0"/>
              <a:t>ϵ</a:t>
            </a:r>
            <a:r>
              <a:rPr lang="zh-CN" altLang="zh-CN" dirty="0"/>
              <a:t>，因为是不相交子集。</a:t>
            </a:r>
          </a:p>
          <a:p>
            <a:r>
              <a:rPr lang="zh-CN" altLang="zh-CN" dirty="0"/>
              <a:t>每一个</a:t>
            </a:r>
            <a:r>
              <a:rPr lang="en-US" altLang="zh-CN" dirty="0" smtClean="0"/>
              <a:t>node</a:t>
            </a:r>
            <a:r>
              <a:rPr lang="zh-CN" altLang="zh-CN" dirty="0" smtClean="0"/>
              <a:t>，</a:t>
            </a:r>
            <a:r>
              <a:rPr lang="zh-CN" altLang="zh-CN" dirty="0"/>
              <a:t>分配一半的隐私预算用来估计实例的数量；另一半用来确定</a:t>
            </a:r>
            <a:r>
              <a:rPr lang="en-US" altLang="zh-CN" dirty="0"/>
              <a:t>class count</a:t>
            </a:r>
            <a:r>
              <a:rPr lang="zh-CN" altLang="zh-CN" dirty="0"/>
              <a:t>分类计数（</a:t>
            </a:r>
            <a:r>
              <a:rPr lang="en-US" altLang="zh-CN" dirty="0"/>
              <a:t>leaves</a:t>
            </a:r>
            <a:r>
              <a:rPr lang="zh-CN" altLang="zh-CN" dirty="0"/>
              <a:t>）或估计属性（</a:t>
            </a:r>
            <a:r>
              <a:rPr lang="en-US" altLang="zh-CN" dirty="0"/>
              <a:t>nodes</a:t>
            </a:r>
            <a:r>
              <a:rPr lang="zh-CN" altLang="zh-CN" dirty="0"/>
              <a:t>）。分类计数是在不相交子集上计数的，所以每一次查询可用的是</a:t>
            </a:r>
            <a:r>
              <a:rPr lang="en-US" altLang="zh-CN" dirty="0"/>
              <a:t>ϵ</a:t>
            </a:r>
            <a:r>
              <a:rPr lang="zh-CN" altLang="zh-CN" dirty="0"/>
              <a:t>′。</a:t>
            </a:r>
          </a:p>
          <a:p>
            <a:r>
              <a:rPr lang="zh-CN" altLang="zh-CN" dirty="0"/>
              <a:t>为了防止隐私预算的滥用，指数机制用来选择最佳分裂属性，整个预算用来选择最佳属性在一次查询中。</a:t>
            </a:r>
            <a:endParaRPr lang="zh-CN" altLang="en-US" dirty="0"/>
          </a:p>
        </p:txBody>
      </p:sp>
    </p:spTree>
    <p:extLst>
      <p:ext uri="{BB962C8B-B14F-4D97-AF65-F5344CB8AC3E}">
        <p14:creationId xmlns:p14="http://schemas.microsoft.com/office/powerpoint/2010/main" val="3610887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DIFFERENTIAL PRIVATE RANDOM FOREST</a:t>
            </a:r>
            <a:endParaRPr lang="zh-CN" altLang="en-US" dirty="0"/>
          </a:p>
        </p:txBody>
      </p:sp>
      <p:sp>
        <p:nvSpPr>
          <p:cNvPr id="3" name="内容占位符 2"/>
          <p:cNvSpPr>
            <a:spLocks noGrp="1"/>
          </p:cNvSpPr>
          <p:nvPr>
            <p:ph idx="1"/>
          </p:nvPr>
        </p:nvSpPr>
        <p:spPr/>
        <p:txBody>
          <a:bodyPr/>
          <a:lstStyle/>
          <a:p>
            <a:r>
              <a:rPr lang="en-US" altLang="zh-CN" b="1" dirty="0"/>
              <a:t>C </a:t>
            </a:r>
            <a:r>
              <a:rPr lang="zh-CN" altLang="zh-CN" b="1" dirty="0"/>
              <a:t>分裂准则</a:t>
            </a:r>
            <a:endParaRPr lang="zh-CN" altLang="zh-CN" dirty="0"/>
          </a:p>
          <a:p>
            <a:r>
              <a:rPr lang="zh-CN" altLang="zh-CN" dirty="0"/>
              <a:t>本文说了两种：</a:t>
            </a:r>
            <a:r>
              <a:rPr lang="en-US" altLang="zh-CN" dirty="0" err="1"/>
              <a:t>InfoGain</a:t>
            </a:r>
            <a:r>
              <a:rPr lang="zh-CN" altLang="zh-CN" dirty="0"/>
              <a:t>和</a:t>
            </a:r>
            <a:r>
              <a:rPr lang="en-US" altLang="zh-CN" dirty="0"/>
              <a:t>max operator</a:t>
            </a:r>
            <a:endParaRPr lang="zh-CN" altLang="zh-CN" dirty="0"/>
          </a:p>
          <a:p>
            <a:r>
              <a:rPr lang="zh-CN" altLang="zh-CN" dirty="0"/>
              <a:t>让他们作为指数机制的打分函数，不同的打分函数有各自的</a:t>
            </a:r>
            <a:r>
              <a:rPr lang="zh-CN" altLang="zh-CN" dirty="0">
                <a:solidFill>
                  <a:schemeClr val="accent3">
                    <a:lumMod val="75000"/>
                  </a:schemeClr>
                </a:solidFill>
              </a:rPr>
              <a:t>敏感度</a:t>
            </a:r>
          </a:p>
          <a:p>
            <a:endParaRPr lang="zh-CN" altLang="en-US" dirty="0"/>
          </a:p>
        </p:txBody>
      </p:sp>
    </p:spTree>
    <p:extLst>
      <p:ext uri="{BB962C8B-B14F-4D97-AF65-F5344CB8AC3E}">
        <p14:creationId xmlns:p14="http://schemas.microsoft.com/office/powerpoint/2010/main" val="275691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DIFFERENTIAL PRIVATE RANDOM FOREST</a:t>
            </a:r>
            <a:endParaRPr lang="zh-CN" altLang="en-US" dirty="0"/>
          </a:p>
        </p:txBody>
      </p:sp>
      <p:sp>
        <p:nvSpPr>
          <p:cNvPr id="3" name="内容占位符 2"/>
          <p:cNvSpPr>
            <a:spLocks noGrp="1"/>
          </p:cNvSpPr>
          <p:nvPr>
            <p:ph idx="1"/>
          </p:nvPr>
        </p:nvSpPr>
        <p:spPr/>
        <p:txBody>
          <a:bodyPr/>
          <a:lstStyle/>
          <a:p>
            <a:r>
              <a:rPr lang="en-US" altLang="zh-CN" b="1" dirty="0"/>
              <a:t>D</a:t>
            </a:r>
            <a:r>
              <a:rPr lang="zh-CN" altLang="zh-CN" b="1" dirty="0"/>
              <a:t>停止准则</a:t>
            </a:r>
            <a:endParaRPr lang="zh-CN" altLang="zh-CN" dirty="0"/>
          </a:p>
          <a:p>
            <a:r>
              <a:rPr lang="zh-CN" altLang="zh-CN" dirty="0">
                <a:solidFill>
                  <a:schemeClr val="accent3">
                    <a:lumMod val="75000"/>
                  </a:schemeClr>
                </a:solidFill>
              </a:rPr>
              <a:t>树递归停止</a:t>
            </a:r>
            <a:r>
              <a:rPr lang="zh-CN" altLang="zh-CN" dirty="0"/>
              <a:t>有以下三个条件</a:t>
            </a:r>
            <a:r>
              <a:rPr lang="zh-CN" altLang="zh-CN" dirty="0" smtClean="0"/>
              <a:t>：</a:t>
            </a:r>
            <a:endParaRPr lang="en-US" altLang="zh-CN" dirty="0" smtClean="0"/>
          </a:p>
          <a:p>
            <a:endParaRPr lang="en-US" altLang="zh-CN" dirty="0"/>
          </a:p>
          <a:p>
            <a:endParaRPr lang="en-US" altLang="zh-CN" dirty="0" smtClean="0"/>
          </a:p>
          <a:p>
            <a:r>
              <a:rPr lang="zh-CN" altLang="zh-CN" dirty="0"/>
              <a:t>一旦某个条件达到了，</a:t>
            </a:r>
            <a:r>
              <a:rPr lang="zh-CN" altLang="zh-CN" dirty="0">
                <a:solidFill>
                  <a:schemeClr val="accent3">
                    <a:lumMod val="75000"/>
                  </a:schemeClr>
                </a:solidFill>
              </a:rPr>
              <a:t>带噪音的大多数类的统计来替代精确的类计数</a:t>
            </a:r>
            <a:r>
              <a:rPr lang="zh-CN" altLang="zh-CN" dirty="0"/>
              <a:t>。</a:t>
            </a:r>
          </a:p>
          <a:p>
            <a:endParaRPr lang="zh-CN" altLang="en-US" dirty="0"/>
          </a:p>
        </p:txBody>
      </p:sp>
      <p:pic>
        <p:nvPicPr>
          <p:cNvPr id="7" name="图片 6"/>
          <p:cNvPicPr/>
          <p:nvPr/>
        </p:nvPicPr>
        <p:blipFill>
          <a:blip r:embed="rId2"/>
          <a:stretch>
            <a:fillRect/>
          </a:stretch>
        </p:blipFill>
        <p:spPr>
          <a:xfrm>
            <a:off x="1755752" y="3285119"/>
            <a:ext cx="4791075" cy="828675"/>
          </a:xfrm>
          <a:prstGeom prst="rect">
            <a:avLst/>
          </a:prstGeom>
        </p:spPr>
      </p:pic>
    </p:spTree>
    <p:extLst>
      <p:ext uri="{BB962C8B-B14F-4D97-AF65-F5344CB8AC3E}">
        <p14:creationId xmlns:p14="http://schemas.microsoft.com/office/powerpoint/2010/main" val="344341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DIFFERENTIAL PRIVATE RANDOM FOREST</a:t>
            </a:r>
            <a:endParaRPr lang="zh-CN" altLang="en-US" dirty="0"/>
          </a:p>
        </p:txBody>
      </p:sp>
      <p:sp>
        <p:nvSpPr>
          <p:cNvPr id="3" name="内容占位符 2"/>
          <p:cNvSpPr>
            <a:spLocks noGrp="1"/>
          </p:cNvSpPr>
          <p:nvPr>
            <p:ph idx="1"/>
          </p:nvPr>
        </p:nvSpPr>
        <p:spPr/>
        <p:txBody>
          <a:bodyPr/>
          <a:lstStyle/>
          <a:p>
            <a:r>
              <a:rPr lang="zh-CN" altLang="zh-CN" dirty="0"/>
              <a:t>在</a:t>
            </a:r>
            <a:r>
              <a:rPr lang="en-US" altLang="zh-CN" dirty="0"/>
              <a:t>DiffPID3</a:t>
            </a:r>
            <a:r>
              <a:rPr lang="zh-CN" altLang="zh-CN" dirty="0"/>
              <a:t>中，如果叶结点中只有少量实例，噪声会覆盖真实计数，错误的</a:t>
            </a:r>
            <a:r>
              <a:rPr lang="en-US" altLang="zh-CN" dirty="0"/>
              <a:t>class</a:t>
            </a:r>
            <a:r>
              <a:rPr lang="zh-CN" altLang="zh-CN" dirty="0"/>
              <a:t>可能被选择，所以为了避免这个结果，引入一个阈值（依赖于加入的噪声），一旦实例数小于这个值，迭代就会停止。在我们的研究中，发现这儿阈值准则会降低分类准确度，且没用。</a:t>
            </a:r>
          </a:p>
          <a:p>
            <a:r>
              <a:rPr lang="zh-CN" altLang="zh-CN" dirty="0"/>
              <a:t>随机森林对任何大小的数据集都有很好的准确性，并且不论数据集有多少属性。这背后的主要原因是对数据的引导和随机选择变量。我们发现</a:t>
            </a:r>
            <a:r>
              <a:rPr lang="zh-CN" altLang="zh-CN" dirty="0">
                <a:solidFill>
                  <a:schemeClr val="accent3">
                    <a:lumMod val="75000"/>
                  </a:schemeClr>
                </a:solidFill>
              </a:rPr>
              <a:t>有没有阈值没啥影响。</a:t>
            </a:r>
            <a:endParaRPr lang="zh-CN" altLang="en-US" dirty="0">
              <a:solidFill>
                <a:schemeClr val="accent3">
                  <a:lumMod val="75000"/>
                </a:schemeClr>
              </a:solidFill>
            </a:endParaRPr>
          </a:p>
        </p:txBody>
      </p:sp>
    </p:spTree>
    <p:extLst>
      <p:ext uri="{BB962C8B-B14F-4D97-AF65-F5344CB8AC3E}">
        <p14:creationId xmlns:p14="http://schemas.microsoft.com/office/powerpoint/2010/main" val="1602878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DIFFERENTIAL PRIVATE RANDOM FOREST</a:t>
            </a:r>
            <a:endParaRPr lang="zh-CN" altLang="en-US" dirty="0"/>
          </a:p>
        </p:txBody>
      </p:sp>
      <p:sp>
        <p:nvSpPr>
          <p:cNvPr id="3" name="内容占位符 2"/>
          <p:cNvSpPr>
            <a:spLocks noGrp="1"/>
          </p:cNvSpPr>
          <p:nvPr>
            <p:ph idx="1"/>
          </p:nvPr>
        </p:nvSpPr>
        <p:spPr/>
        <p:txBody>
          <a:bodyPr/>
          <a:lstStyle/>
          <a:p>
            <a:r>
              <a:rPr lang="en-US" altLang="zh-CN" b="1" dirty="0"/>
              <a:t>E </a:t>
            </a:r>
            <a:r>
              <a:rPr lang="zh-CN" altLang="zh-CN" b="1" dirty="0"/>
              <a:t>打分函数的敏感度</a:t>
            </a:r>
            <a:endParaRPr lang="zh-CN" altLang="zh-CN" dirty="0"/>
          </a:p>
          <a:p>
            <a:r>
              <a:rPr lang="en-US" altLang="zh-CN" dirty="0" err="1"/>
              <a:t>InfoGain</a:t>
            </a:r>
            <a:endParaRPr lang="zh-CN" altLang="zh-CN" dirty="0"/>
          </a:p>
          <a:p>
            <a:endParaRPr lang="zh-CN" altLang="en-US" dirty="0"/>
          </a:p>
        </p:txBody>
      </p:sp>
      <p:pic>
        <p:nvPicPr>
          <p:cNvPr id="4" name="图片 3"/>
          <p:cNvPicPr/>
          <p:nvPr/>
        </p:nvPicPr>
        <p:blipFill>
          <a:blip r:embed="rId2"/>
          <a:stretch>
            <a:fillRect/>
          </a:stretch>
        </p:blipFill>
        <p:spPr>
          <a:xfrm>
            <a:off x="3752850" y="3138487"/>
            <a:ext cx="4686300" cy="581025"/>
          </a:xfrm>
          <a:prstGeom prst="rect">
            <a:avLst/>
          </a:prstGeom>
        </p:spPr>
      </p:pic>
      <p:pic>
        <p:nvPicPr>
          <p:cNvPr id="5" name="图片 4"/>
          <p:cNvPicPr/>
          <p:nvPr/>
        </p:nvPicPr>
        <p:blipFill>
          <a:blip r:embed="rId3"/>
          <a:stretch>
            <a:fillRect/>
          </a:stretch>
        </p:blipFill>
        <p:spPr>
          <a:xfrm>
            <a:off x="3276600" y="4128611"/>
            <a:ext cx="5638800" cy="590550"/>
          </a:xfrm>
          <a:prstGeom prst="rect">
            <a:avLst/>
          </a:prstGeom>
        </p:spPr>
      </p:pic>
    </p:spTree>
    <p:extLst>
      <p:ext uri="{BB962C8B-B14F-4D97-AF65-F5344CB8AC3E}">
        <p14:creationId xmlns:p14="http://schemas.microsoft.com/office/powerpoint/2010/main" val="3301996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DIFFERENTIAL PRIVATE RANDOM FOREST</a:t>
            </a:r>
            <a:endParaRPr lang="zh-CN" altLang="en-US" dirty="0"/>
          </a:p>
        </p:txBody>
      </p:sp>
      <p:sp>
        <p:nvSpPr>
          <p:cNvPr id="3" name="内容占位符 2"/>
          <p:cNvSpPr>
            <a:spLocks noGrp="1"/>
          </p:cNvSpPr>
          <p:nvPr>
            <p:ph idx="1"/>
          </p:nvPr>
        </p:nvSpPr>
        <p:spPr/>
        <p:txBody>
          <a:bodyPr/>
          <a:lstStyle/>
          <a:p>
            <a:r>
              <a:rPr lang="en-US" altLang="zh-CN" b="1" dirty="0"/>
              <a:t>E </a:t>
            </a:r>
            <a:r>
              <a:rPr lang="zh-CN" altLang="zh-CN" b="1" dirty="0"/>
              <a:t>打分函数的敏感度</a:t>
            </a:r>
            <a:endParaRPr lang="zh-CN" altLang="zh-CN" dirty="0"/>
          </a:p>
          <a:p>
            <a:r>
              <a:rPr lang="en-US" altLang="zh-CN" dirty="0"/>
              <a:t>Max Operator</a:t>
            </a:r>
            <a:endParaRPr lang="zh-CN" altLang="zh-CN" dirty="0"/>
          </a:p>
          <a:p>
            <a:r>
              <a:rPr lang="zh-CN" altLang="zh-CN" dirty="0"/>
              <a:t>与节点错误分类率一致，选择最高出现频率的类。敏感度是</a:t>
            </a:r>
            <a:r>
              <a:rPr lang="en-US" altLang="zh-CN" dirty="0"/>
              <a:t>1</a:t>
            </a:r>
            <a:r>
              <a:rPr lang="zh-CN" altLang="zh-CN" dirty="0"/>
              <a:t>。</a:t>
            </a:r>
          </a:p>
          <a:p>
            <a:endParaRPr lang="zh-CN" altLang="en-US" dirty="0"/>
          </a:p>
        </p:txBody>
      </p:sp>
      <p:pic>
        <p:nvPicPr>
          <p:cNvPr id="6" name="图片 5"/>
          <p:cNvPicPr/>
          <p:nvPr/>
        </p:nvPicPr>
        <p:blipFill>
          <a:blip r:embed="rId2"/>
          <a:stretch>
            <a:fillRect/>
          </a:stretch>
        </p:blipFill>
        <p:spPr>
          <a:xfrm>
            <a:off x="3179064" y="4120367"/>
            <a:ext cx="5410200" cy="1476375"/>
          </a:xfrm>
          <a:prstGeom prst="rect">
            <a:avLst/>
          </a:prstGeom>
        </p:spPr>
      </p:pic>
    </p:spTree>
    <p:extLst>
      <p:ext uri="{BB962C8B-B14F-4D97-AF65-F5344CB8AC3E}">
        <p14:creationId xmlns:p14="http://schemas.microsoft.com/office/powerpoint/2010/main" val="813143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DIFFERENTIAL PRIVATE RANDOM FOREST</a:t>
            </a:r>
            <a:endParaRPr lang="zh-CN" altLang="en-US" dirty="0"/>
          </a:p>
        </p:txBody>
      </p:sp>
      <p:sp>
        <p:nvSpPr>
          <p:cNvPr id="3" name="内容占位符 2"/>
          <p:cNvSpPr>
            <a:spLocks noGrp="1"/>
          </p:cNvSpPr>
          <p:nvPr>
            <p:ph idx="1"/>
          </p:nvPr>
        </p:nvSpPr>
        <p:spPr/>
        <p:txBody>
          <a:bodyPr/>
          <a:lstStyle/>
          <a:p>
            <a:r>
              <a:rPr lang="en-US" altLang="zh-CN" b="1" dirty="0"/>
              <a:t>E </a:t>
            </a:r>
            <a:r>
              <a:rPr lang="zh-CN" altLang="zh-CN" b="1" dirty="0"/>
              <a:t>打分函数的</a:t>
            </a:r>
            <a:r>
              <a:rPr lang="zh-CN" altLang="zh-CN" b="1" dirty="0" smtClean="0"/>
              <a:t>敏感度</a:t>
            </a:r>
            <a:endParaRPr lang="en-US" altLang="zh-CN" b="1" dirty="0" smtClean="0"/>
          </a:p>
          <a:p>
            <a:r>
              <a:rPr lang="zh-CN" altLang="en-US" dirty="0"/>
              <a:t>基</a:t>
            </a:r>
            <a:r>
              <a:rPr lang="zh-CN" altLang="en-US" dirty="0" smtClean="0"/>
              <a:t>尼指数</a:t>
            </a:r>
            <a:endParaRPr lang="en-US" altLang="zh-CN" dirty="0" smtClean="0"/>
          </a:p>
          <a:p>
            <a:r>
              <a:rPr lang="zh-CN" altLang="en-US" dirty="0" smtClean="0"/>
              <a:t>敏感度为</a:t>
            </a:r>
            <a:r>
              <a:rPr lang="en-US" altLang="zh-CN" dirty="0" smtClean="0"/>
              <a:t>2</a:t>
            </a:r>
          </a:p>
          <a:p>
            <a:endParaRPr lang="en-US" altLang="zh-CN" dirty="0"/>
          </a:p>
          <a:p>
            <a:r>
              <a:rPr lang="zh-CN" altLang="zh-CN" dirty="0"/>
              <a:t>我们的实验中，这三种的准确率对不同数据大小是相同的。原因是</a:t>
            </a:r>
            <a:r>
              <a:rPr lang="zh-CN" altLang="zh-CN" dirty="0">
                <a:solidFill>
                  <a:schemeClr val="accent3">
                    <a:lumMod val="75000"/>
                  </a:schemeClr>
                </a:solidFill>
              </a:rPr>
              <a:t>属性选择的随机性</a:t>
            </a:r>
          </a:p>
          <a:p>
            <a:endParaRPr lang="zh-CN" altLang="zh-CN" dirty="0"/>
          </a:p>
        </p:txBody>
      </p:sp>
    </p:spTree>
    <p:extLst>
      <p:ext uri="{BB962C8B-B14F-4D97-AF65-F5344CB8AC3E}">
        <p14:creationId xmlns:p14="http://schemas.microsoft.com/office/powerpoint/2010/main" val="2932952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 EXPERIMENTAL RESULTS</a:t>
            </a:r>
            <a:endParaRPr lang="zh-CN" altLang="en-US" dirty="0"/>
          </a:p>
        </p:txBody>
      </p:sp>
      <p:sp>
        <p:nvSpPr>
          <p:cNvPr id="3" name="内容占位符 2"/>
          <p:cNvSpPr>
            <a:spLocks noGrp="1"/>
          </p:cNvSpPr>
          <p:nvPr>
            <p:ph idx="1"/>
          </p:nvPr>
        </p:nvSpPr>
        <p:spPr/>
        <p:txBody>
          <a:bodyPr/>
          <a:lstStyle/>
          <a:p>
            <a:r>
              <a:rPr lang="zh-CN" altLang="zh-CN" dirty="0"/>
              <a:t>实验结果</a:t>
            </a:r>
          </a:p>
          <a:p>
            <a:r>
              <a:rPr lang="zh-CN" altLang="zh-CN" dirty="0"/>
              <a:t>分为合成数据和实际数据，连续和离散属性都有。</a:t>
            </a:r>
          </a:p>
          <a:p>
            <a:r>
              <a:rPr lang="zh-CN" altLang="zh-CN" dirty="0"/>
              <a:t>实验对不同隐私预算测了</a:t>
            </a:r>
            <a:r>
              <a:rPr lang="en-US" altLang="zh-CN" dirty="0"/>
              <a:t>DIFFPID3</a:t>
            </a:r>
            <a:r>
              <a:rPr lang="zh-CN" altLang="zh-CN" dirty="0"/>
              <a:t>算法的三种打分函数，</a:t>
            </a:r>
            <a:r>
              <a:rPr lang="en-US" altLang="zh-CN" dirty="0" err="1"/>
              <a:t>DiffPRF</a:t>
            </a:r>
            <a:r>
              <a:rPr lang="zh-CN" altLang="zh-CN" dirty="0"/>
              <a:t>的三种打分函数和随机森林本身的准确度。</a:t>
            </a:r>
          </a:p>
          <a:p>
            <a:r>
              <a:rPr lang="zh-CN" altLang="zh-CN" dirty="0"/>
              <a:t>结果看起来还蛮好的</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1142439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 DISCUSSION</a:t>
            </a:r>
            <a:endParaRPr lang="zh-CN" altLang="en-US" dirty="0"/>
          </a:p>
        </p:txBody>
      </p:sp>
      <p:sp>
        <p:nvSpPr>
          <p:cNvPr id="3" name="内容占位符 2"/>
          <p:cNvSpPr>
            <a:spLocks noGrp="1"/>
          </p:cNvSpPr>
          <p:nvPr>
            <p:ph idx="1"/>
          </p:nvPr>
        </p:nvSpPr>
        <p:spPr/>
        <p:txBody>
          <a:bodyPr/>
          <a:lstStyle/>
          <a:p>
            <a:r>
              <a:rPr lang="zh-CN" altLang="zh-CN" dirty="0"/>
              <a:t>这边主要讨论了，阈值限制没啥用，会降低准确度</a:t>
            </a:r>
            <a:r>
              <a:rPr lang="zh-CN" altLang="zh-CN" dirty="0" smtClean="0"/>
              <a:t>。</a:t>
            </a:r>
            <a:endParaRPr lang="en-US" altLang="zh-CN" dirty="0" smtClean="0"/>
          </a:p>
          <a:p>
            <a:endParaRPr lang="zh-CN" altLang="zh-CN" dirty="0"/>
          </a:p>
          <a:p>
            <a:r>
              <a:rPr lang="zh-CN" altLang="zh-CN" dirty="0"/>
              <a:t>另外对不同的打分函数，它们自身的敏感度对准确性也没什么影响（原本那篇说</a:t>
            </a:r>
            <a:r>
              <a:rPr lang="en-US" altLang="zh-CN" dirty="0" err="1"/>
              <a:t>InfoGain</a:t>
            </a:r>
            <a:r>
              <a:rPr lang="zh-CN" altLang="zh-CN" dirty="0"/>
              <a:t>影响大，而</a:t>
            </a:r>
            <a:r>
              <a:rPr lang="en-US" altLang="zh-CN" dirty="0"/>
              <a:t>MO</a:t>
            </a:r>
            <a:r>
              <a:rPr lang="zh-CN" altLang="zh-CN" dirty="0"/>
              <a:t>影响小）</a:t>
            </a:r>
          </a:p>
          <a:p>
            <a:endParaRPr lang="zh-CN" altLang="en-US" dirty="0"/>
          </a:p>
        </p:txBody>
      </p:sp>
    </p:spTree>
    <p:extLst>
      <p:ext uri="{BB962C8B-B14F-4D97-AF65-F5344CB8AC3E}">
        <p14:creationId xmlns:p14="http://schemas.microsoft.com/office/powerpoint/2010/main" val="3650138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Thank you</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0061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a:t>
            </a:r>
            <a:endParaRPr lang="zh-CN" altLang="en-US" dirty="0"/>
          </a:p>
        </p:txBody>
      </p:sp>
      <p:sp>
        <p:nvSpPr>
          <p:cNvPr id="3" name="内容占位符 2"/>
          <p:cNvSpPr>
            <a:spLocks noGrp="1"/>
          </p:cNvSpPr>
          <p:nvPr>
            <p:ph idx="1"/>
          </p:nvPr>
        </p:nvSpPr>
        <p:spPr/>
        <p:txBody>
          <a:bodyPr/>
          <a:lstStyle/>
          <a:p>
            <a:r>
              <a:rPr lang="zh-CN" altLang="zh-CN" b="1" dirty="0"/>
              <a:t>研究是否有可能</a:t>
            </a:r>
            <a:r>
              <a:rPr lang="zh-CN" altLang="zh-CN" b="1" dirty="0">
                <a:solidFill>
                  <a:schemeClr val="accent3">
                    <a:lumMod val="75000"/>
                  </a:schemeClr>
                </a:solidFill>
              </a:rPr>
              <a:t>将差分隐私应用到决策树算法</a:t>
            </a:r>
            <a:r>
              <a:rPr lang="zh-CN" altLang="zh-CN" b="1" dirty="0"/>
              <a:t>中，并且有好的准确性和高的</a:t>
            </a:r>
            <a:r>
              <a:rPr lang="zh-CN" altLang="zh-CN" b="1" dirty="0" smtClean="0"/>
              <a:t>效率</a:t>
            </a:r>
            <a:endParaRPr lang="en-US" altLang="zh-CN" b="1" dirty="0" smtClean="0"/>
          </a:p>
          <a:p>
            <a:r>
              <a:rPr lang="zh-CN" altLang="zh-CN" b="1" dirty="0"/>
              <a:t>考虑使用</a:t>
            </a:r>
            <a:r>
              <a:rPr lang="zh-CN" altLang="zh-CN" b="1" dirty="0">
                <a:solidFill>
                  <a:schemeClr val="accent3">
                    <a:lumMod val="75000"/>
                  </a:schemeClr>
                </a:solidFill>
              </a:rPr>
              <a:t>随机</a:t>
            </a:r>
            <a:r>
              <a:rPr lang="zh-CN" altLang="zh-CN" b="1" dirty="0" smtClean="0">
                <a:solidFill>
                  <a:schemeClr val="accent3">
                    <a:lumMod val="75000"/>
                  </a:schemeClr>
                </a:solidFill>
              </a:rPr>
              <a:t>森林</a:t>
            </a:r>
            <a:r>
              <a:rPr lang="zh-CN" altLang="zh-CN" b="1" dirty="0" smtClean="0"/>
              <a:t>提供</a:t>
            </a:r>
            <a:r>
              <a:rPr lang="zh-CN" altLang="zh-CN" b="1" dirty="0"/>
              <a:t>差分隐私</a:t>
            </a:r>
            <a:r>
              <a:rPr lang="zh-CN" altLang="zh-CN" b="1" dirty="0" smtClean="0"/>
              <a:t>问题</a:t>
            </a:r>
            <a:endParaRPr lang="en-US" altLang="zh-CN" b="1" dirty="0"/>
          </a:p>
          <a:p>
            <a:pPr lvl="1"/>
            <a:r>
              <a:rPr lang="zh-CN" altLang="zh-CN" b="1" dirty="0"/>
              <a:t>具有比其他决策树算法更好的精度。</a:t>
            </a:r>
            <a:endParaRPr lang="en-US" altLang="zh-CN" b="1" dirty="0"/>
          </a:p>
          <a:p>
            <a:pPr lvl="1"/>
            <a:r>
              <a:rPr lang="zh-CN" altLang="zh-CN" b="1" dirty="0"/>
              <a:t>随机森林在大的数据集上运行高效，没有删除，并且估计了哪些变量是分类中重要的。</a:t>
            </a:r>
            <a:endParaRPr lang="en-US" altLang="zh-CN" b="1" dirty="0"/>
          </a:p>
          <a:p>
            <a:pPr lvl="1"/>
            <a:r>
              <a:rPr lang="zh-CN" altLang="zh-CN" b="1" dirty="0"/>
              <a:t>此外，使用提供差分隐私的随机森林主要优点是不需要剪枝，这在大多数的基于决策树算法中需要，因此它的计算效率更高。</a:t>
            </a:r>
            <a:endParaRPr lang="en-US" altLang="zh-CN" b="1" dirty="0"/>
          </a:p>
          <a:p>
            <a:r>
              <a:rPr lang="zh-CN" altLang="zh-CN" b="1" dirty="0" smtClean="0"/>
              <a:t>本文</a:t>
            </a:r>
            <a:r>
              <a:rPr lang="zh-CN" altLang="zh-CN" b="1" dirty="0"/>
              <a:t>的研究，不仅工作在差分隐私框架的随机森林，而且对不同的打分函数，如信息增益，最大算子，基尼指数，研究在结果合适时的噪声对准确性和敏感性的影响。</a:t>
            </a:r>
            <a:endParaRPr lang="zh-CN" altLang="en-US" b="1" dirty="0"/>
          </a:p>
          <a:p>
            <a:endParaRPr lang="en-US" altLang="zh-CN" b="1" dirty="0" smtClean="0"/>
          </a:p>
        </p:txBody>
      </p:sp>
    </p:spTree>
    <p:extLst>
      <p:ext uri="{BB962C8B-B14F-4D97-AF65-F5344CB8AC3E}">
        <p14:creationId xmlns:p14="http://schemas.microsoft.com/office/powerpoint/2010/main" val="663001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232150" y="517525"/>
            <a:ext cx="5727700" cy="5822950"/>
          </a:xfrm>
          <a:prstGeom prst="rect">
            <a:avLst/>
          </a:prstGeom>
          <a:noFill/>
          <a:ln>
            <a:noFill/>
          </a:ln>
        </p:spPr>
      </p:pic>
    </p:spTree>
    <p:extLst>
      <p:ext uri="{BB962C8B-B14F-4D97-AF65-F5344CB8AC3E}">
        <p14:creationId xmlns:p14="http://schemas.microsoft.com/office/powerpoint/2010/main" val="3168573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RELATED WORK</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latin typeface="+mn-ea"/>
              </a:rPr>
              <a:t> </a:t>
            </a:r>
            <a:r>
              <a:rPr lang="en-US" altLang="zh-CN" b="1" dirty="0">
                <a:latin typeface="+mn-ea"/>
              </a:rPr>
              <a:t>Friedman and A. Schuster, “Data mining with differential </a:t>
            </a:r>
            <a:r>
              <a:rPr lang="en-US" altLang="zh-CN" b="1" dirty="0" smtClean="0">
                <a:latin typeface="+mn-ea"/>
              </a:rPr>
              <a:t>privacy”</a:t>
            </a:r>
          </a:p>
          <a:p>
            <a:pPr marL="0" indent="0">
              <a:buNone/>
            </a:pPr>
            <a:r>
              <a:rPr lang="zh-CN" altLang="zh-CN" b="1" dirty="0" smtClean="0"/>
              <a:t>他们</a:t>
            </a:r>
            <a:r>
              <a:rPr lang="zh-CN" altLang="zh-CN" b="1" dirty="0"/>
              <a:t>工作的主要缺陷</a:t>
            </a:r>
            <a:r>
              <a:rPr lang="zh-CN" altLang="zh-CN" b="1" dirty="0" smtClean="0"/>
              <a:t>是</a:t>
            </a:r>
            <a:r>
              <a:rPr lang="zh-CN" altLang="en-US" b="1" dirty="0" smtClean="0"/>
              <a:t>打分函数对噪声的敏感度</a:t>
            </a:r>
            <a:r>
              <a:rPr lang="zh-CN" altLang="zh-CN" b="1" dirty="0" smtClean="0"/>
              <a:t>，</a:t>
            </a:r>
            <a:r>
              <a:rPr lang="zh-CN" altLang="zh-CN" b="1" dirty="0"/>
              <a:t>从而影响最后的分类</a:t>
            </a:r>
            <a:r>
              <a:rPr lang="zh-CN" altLang="zh-CN" b="1" dirty="0" smtClean="0"/>
              <a:t>精度</a:t>
            </a:r>
            <a:endParaRPr lang="en-US" altLang="zh-CN" b="1" dirty="0" smtClean="0"/>
          </a:p>
          <a:p>
            <a:pPr marL="0" indent="0">
              <a:buNone/>
            </a:pPr>
            <a:endParaRPr lang="en-US" altLang="zh-CN" b="1" dirty="0" smtClean="0"/>
          </a:p>
          <a:p>
            <a:pPr marL="0" indent="0">
              <a:buNone/>
            </a:pPr>
            <a:r>
              <a:rPr lang="en-US" altLang="zh-CN" b="1" dirty="0" smtClean="0"/>
              <a:t>Differential </a:t>
            </a:r>
            <a:r>
              <a:rPr lang="en-US" altLang="zh-CN" b="1" dirty="0"/>
              <a:t>Private ID3</a:t>
            </a:r>
            <a:r>
              <a:rPr lang="zh-CN" altLang="zh-CN" b="1" dirty="0"/>
              <a:t>比</a:t>
            </a:r>
            <a:r>
              <a:rPr lang="en-US" altLang="zh-CN" b="1" dirty="0" err="1"/>
              <a:t>SuLQ</a:t>
            </a:r>
            <a:r>
              <a:rPr lang="en-US" altLang="zh-CN" b="1" dirty="0"/>
              <a:t>-based ID3</a:t>
            </a:r>
            <a:r>
              <a:rPr lang="zh-CN" altLang="zh-CN" b="1" dirty="0"/>
              <a:t>好</a:t>
            </a:r>
            <a:r>
              <a:rPr lang="zh-CN" altLang="zh-CN" b="1" dirty="0" smtClean="0"/>
              <a:t>。</a:t>
            </a:r>
            <a:r>
              <a:rPr lang="zh-CN" altLang="en-US" b="1" dirty="0" smtClean="0">
                <a:latin typeface="+mn-ea"/>
              </a:rPr>
              <a:t>本文中采用该方法</a:t>
            </a:r>
            <a:endParaRPr lang="zh-CN" altLang="zh-CN" b="1" dirty="0"/>
          </a:p>
        </p:txBody>
      </p:sp>
    </p:spTree>
    <p:extLst>
      <p:ext uri="{BB962C8B-B14F-4D97-AF65-F5344CB8AC3E}">
        <p14:creationId xmlns:p14="http://schemas.microsoft.com/office/powerpoint/2010/main" val="3135212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THEORETICAL BACKGROUND</a:t>
            </a:r>
            <a:endParaRPr lang="zh-CN" altLang="en-US" dirty="0"/>
          </a:p>
        </p:txBody>
      </p:sp>
      <p:sp>
        <p:nvSpPr>
          <p:cNvPr id="3" name="内容占位符 2"/>
          <p:cNvSpPr>
            <a:spLocks noGrp="1"/>
          </p:cNvSpPr>
          <p:nvPr>
            <p:ph idx="1"/>
          </p:nvPr>
        </p:nvSpPr>
        <p:spPr/>
        <p:txBody>
          <a:bodyPr/>
          <a:lstStyle/>
          <a:p>
            <a:r>
              <a:rPr lang="zh-CN" altLang="zh-CN" b="1" dirty="0"/>
              <a:t>差分隐私概念，敏感度，</a:t>
            </a:r>
            <a:r>
              <a:rPr lang="en-US" altLang="zh-CN" b="1" dirty="0" err="1"/>
              <a:t>laplase</a:t>
            </a:r>
            <a:r>
              <a:rPr lang="zh-CN" altLang="zh-CN" b="1" dirty="0"/>
              <a:t>机制，指数</a:t>
            </a:r>
            <a:r>
              <a:rPr lang="zh-CN" altLang="zh-CN" b="1" dirty="0" smtClean="0"/>
              <a:t>机制</a:t>
            </a:r>
            <a:endParaRPr lang="en-US" altLang="zh-CN" b="1" dirty="0" smtClean="0"/>
          </a:p>
          <a:p>
            <a:endParaRPr lang="en-US" altLang="zh-CN" b="1" dirty="0"/>
          </a:p>
          <a:p>
            <a:r>
              <a:rPr lang="zh-CN" altLang="zh-CN" b="1" dirty="0" smtClean="0"/>
              <a:t>随机森林</a:t>
            </a:r>
            <a:endParaRPr lang="en-US" altLang="zh-CN" b="1" dirty="0" smtClean="0"/>
          </a:p>
          <a:p>
            <a:pPr lvl="1"/>
            <a:r>
              <a:rPr lang="zh-CN" altLang="en-US" dirty="0"/>
              <a:t>随机森林，指的是利用多棵树对样本进行训练并预测的一种分类器</a:t>
            </a:r>
            <a:r>
              <a:rPr lang="zh-CN" altLang="en-US" dirty="0" smtClean="0"/>
              <a:t>。</a:t>
            </a:r>
            <a:endParaRPr lang="en-US" altLang="zh-CN" dirty="0" smtClean="0"/>
          </a:p>
          <a:p>
            <a:pPr lvl="1"/>
            <a:endParaRPr lang="zh-CN" altLang="en-US" b="1" dirty="0"/>
          </a:p>
        </p:txBody>
      </p:sp>
    </p:spTree>
    <p:extLst>
      <p:ext uri="{BB962C8B-B14F-4D97-AF65-F5344CB8AC3E}">
        <p14:creationId xmlns:p14="http://schemas.microsoft.com/office/powerpoint/2010/main" val="2720987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随机森林</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1. </a:t>
            </a:r>
            <a:r>
              <a:rPr lang="zh-CN" altLang="en-US" dirty="0"/>
              <a:t>假如有</a:t>
            </a:r>
            <a:r>
              <a:rPr lang="en-US" altLang="zh-CN" dirty="0"/>
              <a:t>N</a:t>
            </a:r>
            <a:r>
              <a:rPr lang="zh-CN" altLang="en-US" dirty="0"/>
              <a:t>个样本，则有放回的随机选择</a:t>
            </a:r>
            <a:r>
              <a:rPr lang="en-US" altLang="zh-CN" dirty="0"/>
              <a:t>N</a:t>
            </a:r>
            <a:r>
              <a:rPr lang="zh-CN" altLang="en-US" dirty="0"/>
              <a:t>个样本</a:t>
            </a:r>
            <a:r>
              <a:rPr lang="en-US" altLang="zh-CN" dirty="0"/>
              <a:t>(</a:t>
            </a:r>
            <a:r>
              <a:rPr lang="zh-CN" altLang="en-US" dirty="0"/>
              <a:t>每次随机选择一个样本，然后返回继续选择</a:t>
            </a:r>
            <a:r>
              <a:rPr lang="en-US" altLang="zh-CN" dirty="0"/>
              <a:t>)</a:t>
            </a:r>
            <a:r>
              <a:rPr lang="zh-CN" altLang="en-US" dirty="0"/>
              <a:t>。这选择好了的</a:t>
            </a:r>
            <a:r>
              <a:rPr lang="en-US" altLang="zh-CN" dirty="0"/>
              <a:t>N</a:t>
            </a:r>
            <a:r>
              <a:rPr lang="zh-CN" altLang="en-US" dirty="0"/>
              <a:t>个样本用来训练一个决策树，作为决策树根节点处的样本。</a:t>
            </a:r>
          </a:p>
          <a:p>
            <a:r>
              <a:rPr lang="en-US" altLang="zh-CN" dirty="0" smtClean="0"/>
              <a:t>2</a:t>
            </a:r>
            <a:r>
              <a:rPr lang="en-US" altLang="zh-CN" dirty="0"/>
              <a:t>. </a:t>
            </a:r>
            <a:r>
              <a:rPr lang="zh-CN" altLang="en-US" dirty="0"/>
              <a:t>当每个样本有</a:t>
            </a:r>
            <a:r>
              <a:rPr lang="en-US" altLang="zh-CN" dirty="0"/>
              <a:t>M</a:t>
            </a:r>
            <a:r>
              <a:rPr lang="zh-CN" altLang="en-US" dirty="0"/>
              <a:t>个属性时，在决策树的每个节点需要分裂时，随机从这</a:t>
            </a:r>
            <a:r>
              <a:rPr lang="en-US" altLang="zh-CN" dirty="0"/>
              <a:t>M</a:t>
            </a:r>
            <a:r>
              <a:rPr lang="zh-CN" altLang="en-US" dirty="0"/>
              <a:t>个属性中选取出</a:t>
            </a:r>
            <a:r>
              <a:rPr lang="en-US" altLang="zh-CN" dirty="0"/>
              <a:t>m</a:t>
            </a:r>
            <a:r>
              <a:rPr lang="zh-CN" altLang="en-US" dirty="0"/>
              <a:t>个属性，满足条件</a:t>
            </a:r>
            <a:r>
              <a:rPr lang="en-US" altLang="zh-CN" dirty="0"/>
              <a:t>m &lt;&lt; M</a:t>
            </a:r>
            <a:r>
              <a:rPr lang="zh-CN" altLang="en-US" dirty="0"/>
              <a:t>。然后从这</a:t>
            </a:r>
            <a:r>
              <a:rPr lang="en-US" altLang="zh-CN" dirty="0"/>
              <a:t>m</a:t>
            </a:r>
            <a:r>
              <a:rPr lang="zh-CN" altLang="en-US" dirty="0"/>
              <a:t>个属性中采用某种策略（比如说信息增益）来选择</a:t>
            </a:r>
            <a:r>
              <a:rPr lang="en-US" altLang="zh-CN" dirty="0"/>
              <a:t>1</a:t>
            </a:r>
            <a:r>
              <a:rPr lang="zh-CN" altLang="en-US" dirty="0"/>
              <a:t>个属性作为该节点的分裂属性。</a:t>
            </a:r>
          </a:p>
          <a:p>
            <a:r>
              <a:rPr lang="en-US" altLang="zh-CN" dirty="0" smtClean="0"/>
              <a:t>3</a:t>
            </a:r>
            <a:r>
              <a:rPr lang="en-US" altLang="zh-CN" dirty="0"/>
              <a:t>. </a:t>
            </a:r>
            <a:r>
              <a:rPr lang="zh-CN" altLang="en-US" dirty="0"/>
              <a:t>决策树形成过程中每个节点都要按照步骤</a:t>
            </a:r>
            <a:r>
              <a:rPr lang="en-US" altLang="zh-CN" dirty="0"/>
              <a:t>2</a:t>
            </a:r>
            <a:r>
              <a:rPr lang="zh-CN" altLang="en-US" dirty="0"/>
              <a:t>来分裂（很容易理解，如果下一次该节点选出来的那一个属性是刚刚其父节点分裂时用过的属性，则该节点已经达到了叶子节点，无须继续分裂了）。一直到不能够再分裂为止。注意整个决策树形成过程中没有进行剪枝。</a:t>
            </a:r>
          </a:p>
          <a:p>
            <a:r>
              <a:rPr lang="en-US" altLang="zh-CN" dirty="0" smtClean="0"/>
              <a:t>4</a:t>
            </a:r>
            <a:r>
              <a:rPr lang="en-US" altLang="zh-CN" dirty="0"/>
              <a:t>. </a:t>
            </a:r>
            <a:r>
              <a:rPr lang="zh-CN" altLang="en-US" dirty="0"/>
              <a:t>按照步骤</a:t>
            </a:r>
            <a:r>
              <a:rPr lang="en-US" altLang="zh-CN" dirty="0"/>
              <a:t>1~3</a:t>
            </a:r>
            <a:r>
              <a:rPr lang="zh-CN" altLang="en-US" dirty="0"/>
              <a:t>建立大量的决策树，这样就构成了随机森林了。</a:t>
            </a:r>
          </a:p>
          <a:p>
            <a:r>
              <a:rPr lang="zh-CN" altLang="en-US" dirty="0" smtClean="0"/>
              <a:t>从</a:t>
            </a:r>
            <a:r>
              <a:rPr lang="zh-CN" altLang="en-US" dirty="0"/>
              <a:t>上面的步骤可以看出，随机森林的随机性体现在每颗数的训练样本是随机的，树中每个节点的分类属性也是随机选择的。有了这</a:t>
            </a:r>
            <a:r>
              <a:rPr lang="en-US" altLang="zh-CN" dirty="0"/>
              <a:t>2</a:t>
            </a:r>
            <a:r>
              <a:rPr lang="zh-CN" altLang="en-US" dirty="0"/>
              <a:t>个随机的保证，随机森林就不会产生过拟合的现象了。</a:t>
            </a:r>
          </a:p>
          <a:p>
            <a:r>
              <a:rPr lang="zh-CN" altLang="en-US" dirty="0"/>
              <a:t> </a:t>
            </a:r>
            <a:r>
              <a:rPr lang="zh-CN" altLang="en-US" dirty="0" smtClean="0"/>
              <a:t>随机</a:t>
            </a:r>
            <a:r>
              <a:rPr lang="zh-CN" altLang="en-US" dirty="0"/>
              <a:t>森林有</a:t>
            </a:r>
            <a:r>
              <a:rPr lang="en-US" altLang="zh-CN" dirty="0"/>
              <a:t>2</a:t>
            </a:r>
            <a:r>
              <a:rPr lang="zh-CN" altLang="en-US" dirty="0"/>
              <a:t>个参数需要人为控制，一个是森林中树的数量，一般建议取很大。另一个是</a:t>
            </a:r>
            <a:r>
              <a:rPr lang="en-US" altLang="zh-CN" dirty="0"/>
              <a:t>m</a:t>
            </a:r>
            <a:r>
              <a:rPr lang="zh-CN" altLang="en-US" dirty="0"/>
              <a:t>的大小，推荐</a:t>
            </a:r>
            <a:r>
              <a:rPr lang="en-US" altLang="zh-CN" dirty="0"/>
              <a:t>m</a:t>
            </a:r>
            <a:r>
              <a:rPr lang="zh-CN" altLang="en-US" dirty="0"/>
              <a:t>的值为</a:t>
            </a:r>
            <a:r>
              <a:rPr lang="en-US" altLang="zh-CN" dirty="0"/>
              <a:t>M</a:t>
            </a:r>
            <a:r>
              <a:rPr lang="zh-CN" altLang="en-US" dirty="0"/>
              <a:t>的均方根。</a:t>
            </a:r>
          </a:p>
          <a:p>
            <a:endParaRPr lang="zh-CN" altLang="en-US" dirty="0"/>
          </a:p>
        </p:txBody>
      </p:sp>
    </p:spTree>
    <p:extLst>
      <p:ext uri="{BB962C8B-B14F-4D97-AF65-F5344CB8AC3E}">
        <p14:creationId xmlns:p14="http://schemas.microsoft.com/office/powerpoint/2010/main" val="2678251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smtClean="0"/>
              <a:t>DIFFERENTIAL </a:t>
            </a:r>
            <a:r>
              <a:rPr lang="nb-NO" altLang="zh-CN" dirty="0"/>
              <a:t>PRIVATE RANDOM FOREST</a:t>
            </a:r>
            <a:endParaRPr lang="zh-CN" altLang="en-US" dirty="0"/>
          </a:p>
        </p:txBody>
      </p:sp>
      <p:sp>
        <p:nvSpPr>
          <p:cNvPr id="3" name="内容占位符 2"/>
          <p:cNvSpPr>
            <a:spLocks noGrp="1"/>
          </p:cNvSpPr>
          <p:nvPr>
            <p:ph idx="1"/>
          </p:nvPr>
        </p:nvSpPr>
        <p:spPr/>
        <p:txBody>
          <a:bodyPr/>
          <a:lstStyle/>
          <a:p>
            <a:r>
              <a:rPr lang="zh-CN" altLang="zh-CN" dirty="0"/>
              <a:t>把差分隐私的概念应用到经典随机森林算法中。为了使随机森林隐私化，我们使用了</a:t>
            </a:r>
            <a:r>
              <a:rPr lang="en-US" altLang="zh-CN" dirty="0"/>
              <a:t>Differential private ID3</a:t>
            </a:r>
            <a:r>
              <a:rPr lang="zh-CN" altLang="zh-CN" dirty="0"/>
              <a:t>在构建随机森林的每一个迭代过程中。使用指数</a:t>
            </a:r>
            <a:r>
              <a:rPr lang="zh-CN" altLang="zh-CN" dirty="0" smtClean="0"/>
              <a:t>机制</a:t>
            </a:r>
            <a:r>
              <a:rPr lang="zh-CN" altLang="zh-CN" dirty="0"/>
              <a:t>从</a:t>
            </a:r>
            <a:r>
              <a:rPr lang="en-US" altLang="zh-CN" dirty="0"/>
              <a:t>m</a:t>
            </a:r>
            <a:r>
              <a:rPr lang="zh-CN" altLang="zh-CN" dirty="0"/>
              <a:t>个属性中选择分裂属性</a:t>
            </a:r>
            <a:r>
              <a:rPr lang="zh-CN" altLang="zh-CN" dirty="0" smtClean="0"/>
              <a:t>。</a:t>
            </a:r>
            <a:endParaRPr lang="en-US" altLang="zh-CN" dirty="0" smtClean="0"/>
          </a:p>
          <a:p>
            <a:endParaRPr lang="zh-CN" altLang="zh-CN" dirty="0"/>
          </a:p>
          <a:p>
            <a:r>
              <a:rPr lang="en-US" altLang="zh-CN" dirty="0" smtClean="0"/>
              <a:t>Input</a:t>
            </a:r>
            <a:r>
              <a:rPr lang="zh-CN" altLang="en-US" dirty="0" smtClean="0"/>
              <a:t>：</a:t>
            </a:r>
            <a:r>
              <a:rPr lang="zh-CN" altLang="zh-CN" dirty="0" smtClean="0"/>
              <a:t>数据</a:t>
            </a:r>
            <a:r>
              <a:rPr lang="zh-CN" altLang="zh-CN" dirty="0"/>
              <a:t>集</a:t>
            </a:r>
            <a:r>
              <a:rPr lang="en-US" altLang="zh-CN" dirty="0"/>
              <a:t>D</a:t>
            </a:r>
            <a:r>
              <a:rPr lang="zh-CN" altLang="zh-CN" dirty="0"/>
              <a:t>，有属性</a:t>
            </a:r>
            <a:r>
              <a:rPr lang="en-US" altLang="zh-CN" dirty="0"/>
              <a:t>A</a:t>
            </a:r>
            <a:r>
              <a:rPr lang="zh-CN" altLang="zh-CN" dirty="0"/>
              <a:t>（</a:t>
            </a:r>
            <a:r>
              <a:rPr lang="en-US" altLang="zh-CN" dirty="0"/>
              <a:t>d</a:t>
            </a:r>
            <a:r>
              <a:rPr lang="zh-CN" altLang="zh-CN" dirty="0"/>
              <a:t>个）和一个分类属性</a:t>
            </a:r>
            <a:r>
              <a:rPr lang="en-US" altLang="zh-CN" dirty="0"/>
              <a:t>C</a:t>
            </a:r>
            <a:endParaRPr lang="zh-CN" altLang="en-US" dirty="0"/>
          </a:p>
        </p:txBody>
      </p:sp>
    </p:spTree>
    <p:extLst>
      <p:ext uri="{BB962C8B-B14F-4D97-AF65-F5344CB8AC3E}">
        <p14:creationId xmlns:p14="http://schemas.microsoft.com/office/powerpoint/2010/main" val="2374247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DIFFERENTIAL PRIVATE RANDOM FOREST</a:t>
            </a:r>
            <a:endParaRPr lang="zh-CN" altLang="en-US" dirty="0"/>
          </a:p>
        </p:txBody>
      </p:sp>
      <p:sp>
        <p:nvSpPr>
          <p:cNvPr id="3" name="内容占位符 2"/>
          <p:cNvSpPr>
            <a:spLocks noGrp="1"/>
          </p:cNvSpPr>
          <p:nvPr>
            <p:ph idx="1"/>
          </p:nvPr>
        </p:nvSpPr>
        <p:spPr/>
        <p:txBody>
          <a:bodyPr/>
          <a:lstStyle/>
          <a:p>
            <a:r>
              <a:rPr lang="en-US" altLang="zh-CN" b="1" dirty="0"/>
              <a:t>A</a:t>
            </a:r>
            <a:r>
              <a:rPr lang="zh-CN" altLang="zh-CN" b="1" dirty="0"/>
              <a:t>预处理</a:t>
            </a:r>
            <a:endParaRPr lang="zh-CN" altLang="zh-CN" dirty="0"/>
          </a:p>
          <a:p>
            <a:r>
              <a:rPr lang="zh-CN" altLang="zh-CN" dirty="0"/>
              <a:t>将连续属性</a:t>
            </a:r>
            <a:r>
              <a:rPr lang="zh-CN" altLang="zh-CN" dirty="0" smtClean="0"/>
              <a:t>离散化</a:t>
            </a:r>
            <a:endParaRPr lang="en-US" altLang="zh-CN" dirty="0" smtClean="0"/>
          </a:p>
          <a:p>
            <a:endParaRPr lang="en-US" altLang="zh-CN" dirty="0" smtClean="0"/>
          </a:p>
          <a:p>
            <a:r>
              <a:rPr lang="zh-CN" altLang="zh-CN" dirty="0"/>
              <a:t>熵作为分裂准则，</a:t>
            </a:r>
            <a:r>
              <a:rPr lang="en-US" altLang="zh-CN" dirty="0"/>
              <a:t>MDL</a:t>
            </a:r>
            <a:r>
              <a:rPr lang="zh-CN" altLang="zh-CN" dirty="0"/>
              <a:t>原则作为停止准则。</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147516" y="3404918"/>
            <a:ext cx="5486400" cy="2752725"/>
          </a:xfrm>
          <a:prstGeom prst="rect">
            <a:avLst/>
          </a:prstGeom>
          <a:noFill/>
          <a:ln>
            <a:noFill/>
          </a:ln>
        </p:spPr>
      </p:pic>
    </p:spTree>
    <p:extLst>
      <p:ext uri="{BB962C8B-B14F-4D97-AF65-F5344CB8AC3E}">
        <p14:creationId xmlns:p14="http://schemas.microsoft.com/office/powerpoint/2010/main" val="42562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DIFFERENTIAL PRIVATE RANDOM FOREST</a:t>
            </a:r>
            <a:endParaRPr lang="zh-CN" altLang="en-US" dirty="0"/>
          </a:p>
        </p:txBody>
      </p:sp>
      <p:sp>
        <p:nvSpPr>
          <p:cNvPr id="3" name="内容占位符 2"/>
          <p:cNvSpPr>
            <a:spLocks noGrp="1"/>
          </p:cNvSpPr>
          <p:nvPr>
            <p:ph idx="1"/>
          </p:nvPr>
        </p:nvSpPr>
        <p:spPr/>
        <p:txBody>
          <a:bodyPr>
            <a:normAutofit/>
          </a:bodyPr>
          <a:lstStyle/>
          <a:p>
            <a:r>
              <a:rPr lang="en-US" altLang="zh-CN" b="1" dirty="0"/>
              <a:t>B</a:t>
            </a:r>
            <a:r>
              <a:rPr lang="zh-CN" altLang="zh-CN" b="1" dirty="0"/>
              <a:t>算法（重点！！）</a:t>
            </a:r>
            <a:endParaRPr lang="zh-CN" altLang="zh-CN" dirty="0"/>
          </a:p>
          <a:p>
            <a:r>
              <a:rPr lang="en-US" altLang="zh-CN" dirty="0" smtClean="0"/>
              <a:t>3</a:t>
            </a:r>
            <a:r>
              <a:rPr lang="zh-CN" altLang="zh-CN" dirty="0"/>
              <a:t>）把全部的隐私预算分给每一棵树</a:t>
            </a:r>
            <a:r>
              <a:rPr lang="en-US" altLang="zh-CN" dirty="0"/>
              <a:t>P/B</a:t>
            </a:r>
            <a:endParaRPr lang="zh-CN" altLang="zh-CN" dirty="0"/>
          </a:p>
          <a:p>
            <a:r>
              <a:rPr lang="en-US" altLang="zh-CN" dirty="0"/>
              <a:t>4</a:t>
            </a:r>
            <a:r>
              <a:rPr lang="zh-CN" altLang="zh-CN" dirty="0"/>
              <a:t>）把每一棵树的隐私预算分给每一层</a:t>
            </a:r>
          </a:p>
          <a:p>
            <a:r>
              <a:rPr lang="en-US" altLang="zh-CN" dirty="0"/>
              <a:t>5</a:t>
            </a:r>
            <a:r>
              <a:rPr lang="zh-CN" altLang="zh-CN" dirty="0"/>
              <a:t>）对于每一棵树</a:t>
            </a:r>
          </a:p>
          <a:p>
            <a:pPr lvl="1"/>
            <a:r>
              <a:rPr lang="en-US" altLang="zh-CN" dirty="0"/>
              <a:t>a</a:t>
            </a:r>
            <a:r>
              <a:rPr lang="zh-CN" altLang="zh-CN" dirty="0"/>
              <a:t>）从</a:t>
            </a:r>
            <a:r>
              <a:rPr lang="en-US" altLang="zh-CN" dirty="0"/>
              <a:t>D</a:t>
            </a:r>
            <a:r>
              <a:rPr lang="zh-CN" altLang="zh-CN" dirty="0"/>
              <a:t>中有放回地选择τ个</a:t>
            </a:r>
            <a:r>
              <a:rPr lang="en-US" altLang="zh-CN" dirty="0"/>
              <a:t>sample</a:t>
            </a:r>
            <a:endParaRPr lang="zh-CN" altLang="zh-CN" dirty="0"/>
          </a:p>
          <a:p>
            <a:pPr lvl="1"/>
            <a:r>
              <a:rPr lang="en-US" altLang="zh-CN" dirty="0"/>
              <a:t>b</a:t>
            </a:r>
            <a:r>
              <a:rPr lang="zh-CN" altLang="zh-CN" dirty="0"/>
              <a:t>）生成每一棵随机森林中的树按照以下步骤，直到所有属性都用光或者</a:t>
            </a:r>
            <a:r>
              <a:rPr lang="en-US" altLang="zh-CN" dirty="0"/>
              <a:t>d=0</a:t>
            </a:r>
            <a:endParaRPr lang="zh-CN" altLang="zh-CN" dirty="0"/>
          </a:p>
          <a:p>
            <a:pPr lvl="1"/>
            <a:r>
              <a:rPr lang="en-US" altLang="zh-CN" dirty="0"/>
              <a:t>	</a:t>
            </a:r>
            <a:r>
              <a:rPr lang="en-US" altLang="zh-CN" dirty="0" err="1"/>
              <a:t>i</a:t>
            </a:r>
            <a:r>
              <a:rPr lang="zh-CN" altLang="zh-CN" dirty="0"/>
              <a:t>）从</a:t>
            </a:r>
            <a:r>
              <a:rPr lang="en-US" altLang="zh-CN" dirty="0"/>
              <a:t>A</a:t>
            </a:r>
            <a:r>
              <a:rPr lang="zh-CN" altLang="zh-CN" dirty="0"/>
              <a:t>的</a:t>
            </a:r>
            <a:r>
              <a:rPr lang="en-US" altLang="zh-CN" dirty="0"/>
              <a:t>d</a:t>
            </a:r>
            <a:r>
              <a:rPr lang="zh-CN" altLang="zh-CN" dirty="0"/>
              <a:t>个属性中选择</a:t>
            </a:r>
            <a:r>
              <a:rPr lang="en-US" altLang="zh-CN" dirty="0"/>
              <a:t>m</a:t>
            </a:r>
            <a:r>
              <a:rPr lang="zh-CN" altLang="zh-CN" dirty="0"/>
              <a:t>个属性</a:t>
            </a:r>
          </a:p>
          <a:p>
            <a:pPr lvl="1"/>
            <a:r>
              <a:rPr lang="en-US" altLang="zh-CN" dirty="0"/>
              <a:t>	ii</a:t>
            </a:r>
            <a:r>
              <a:rPr lang="zh-CN" altLang="zh-CN" dirty="0"/>
              <a:t>）用指数机制从</a:t>
            </a:r>
            <a:r>
              <a:rPr lang="en-US" altLang="zh-CN" dirty="0"/>
              <a:t>m</a:t>
            </a:r>
            <a:r>
              <a:rPr lang="zh-CN" altLang="zh-CN" dirty="0"/>
              <a:t>个属性中选择分裂属性</a:t>
            </a:r>
          </a:p>
          <a:p>
            <a:pPr lvl="1"/>
            <a:r>
              <a:rPr lang="en-US" altLang="zh-CN" dirty="0"/>
              <a:t>	iii</a:t>
            </a:r>
            <a:r>
              <a:rPr lang="zh-CN" altLang="zh-CN" dirty="0"/>
              <a:t>）把这个</a:t>
            </a:r>
            <a:r>
              <a:rPr lang="en-US" altLang="zh-CN" dirty="0"/>
              <a:t>node</a:t>
            </a:r>
            <a:r>
              <a:rPr lang="zh-CN" altLang="zh-CN" dirty="0"/>
              <a:t>分裂成俩子</a:t>
            </a:r>
            <a:r>
              <a:rPr lang="en-US" altLang="zh-CN" dirty="0"/>
              <a:t>node</a:t>
            </a:r>
            <a:endParaRPr lang="zh-CN" altLang="zh-CN" dirty="0"/>
          </a:p>
          <a:p>
            <a:r>
              <a:rPr lang="en-US" altLang="zh-CN" dirty="0"/>
              <a:t>6</a:t>
            </a:r>
            <a:r>
              <a:rPr lang="zh-CN" altLang="zh-CN" dirty="0"/>
              <a:t>）输出全部的树，对一个新的</a:t>
            </a:r>
            <a:r>
              <a:rPr lang="en-US" altLang="zh-CN" dirty="0"/>
              <a:t>x</a:t>
            </a:r>
            <a:r>
              <a:rPr lang="zh-CN" altLang="zh-CN" dirty="0"/>
              <a:t>来做预测</a:t>
            </a:r>
          </a:p>
          <a:p>
            <a:endParaRPr lang="zh-CN" altLang="en-US" dirty="0"/>
          </a:p>
        </p:txBody>
      </p:sp>
    </p:spTree>
    <p:extLst>
      <p:ext uri="{BB962C8B-B14F-4D97-AF65-F5344CB8AC3E}">
        <p14:creationId xmlns:p14="http://schemas.microsoft.com/office/powerpoint/2010/main" val="41570273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21</TotalTime>
  <Words>1174</Words>
  <Application>Microsoft Office PowerPoint</Application>
  <PresentationFormat>宽屏</PresentationFormat>
  <Paragraphs>85</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华文仿宋</vt:lpstr>
      <vt:lpstr>Arial</vt:lpstr>
      <vt:lpstr>Tw Cen MT</vt:lpstr>
      <vt:lpstr>Tw Cen MT Condensed</vt:lpstr>
      <vt:lpstr>Wingdings 3</vt:lpstr>
      <vt:lpstr>积分</vt:lpstr>
      <vt:lpstr>Differential Private  Random Forest</vt:lpstr>
      <vt:lpstr>INTRODUCTION</vt:lpstr>
      <vt:lpstr>PowerPoint 演示文稿</vt:lpstr>
      <vt:lpstr>RELATED WORK</vt:lpstr>
      <vt:lpstr>THEORETICAL BACKGROUND</vt:lpstr>
      <vt:lpstr>随机森林</vt:lpstr>
      <vt:lpstr>DIFFERENTIAL PRIVATE RANDOM FOREST</vt:lpstr>
      <vt:lpstr>DIFFERENTIAL PRIVATE RANDOM FOREST</vt:lpstr>
      <vt:lpstr>DIFFERENTIAL PRIVATE RANDOM FOREST</vt:lpstr>
      <vt:lpstr>DIFFERENTIAL PRIVATE RANDOM FOREST</vt:lpstr>
      <vt:lpstr>DIFFERENTIAL PRIVATE RANDOM FOREST</vt:lpstr>
      <vt:lpstr>DIFFERENTIAL PRIVATE RANDOM FOREST</vt:lpstr>
      <vt:lpstr>DIFFERENTIAL PRIVATE RANDOM FOREST</vt:lpstr>
      <vt:lpstr>DIFFERENTIAL PRIVATE RANDOM FOREST</vt:lpstr>
      <vt:lpstr>DIFFERENTIAL PRIVATE RANDOM FOREST</vt:lpstr>
      <vt:lpstr>DIFFERENTIAL PRIVATE RANDOM FOREST</vt:lpstr>
      <vt:lpstr>V. EXPERIMENTAL RESULTS</vt:lpstr>
      <vt:lpstr>VI. DISCUSSION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Differential Private  Random Forest</dc:title>
  <dc:creator>ZTB</dc:creator>
  <cp:lastModifiedBy>ZTB</cp:lastModifiedBy>
  <cp:revision>5</cp:revision>
  <dcterms:created xsi:type="dcterms:W3CDTF">2015-05-11T10:35:10Z</dcterms:created>
  <dcterms:modified xsi:type="dcterms:W3CDTF">2015-05-11T10:56:52Z</dcterms:modified>
</cp:coreProperties>
</file>