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5"/>
  </p:notesMasterIdLst>
  <p:sldIdLst>
    <p:sldId id="256" r:id="rId2"/>
    <p:sldId id="302" r:id="rId3"/>
    <p:sldId id="584" r:id="rId4"/>
    <p:sldId id="547" r:id="rId5"/>
    <p:sldId id="628" r:id="rId6"/>
    <p:sldId id="621" r:id="rId7"/>
    <p:sldId id="622" r:id="rId8"/>
    <p:sldId id="623" r:id="rId9"/>
    <p:sldId id="626" r:id="rId10"/>
    <p:sldId id="624" r:id="rId11"/>
    <p:sldId id="625" r:id="rId12"/>
    <p:sldId id="627" r:id="rId13"/>
    <p:sldId id="381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B1EAED"/>
    <a:srgbClr val="FFCC99"/>
    <a:srgbClr val="FF9900"/>
    <a:srgbClr val="0066FF"/>
    <a:srgbClr val="FF3300"/>
    <a:srgbClr val="00FF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000" autoAdjust="0"/>
  </p:normalViewPr>
  <p:slideViewPr>
    <p:cSldViewPr>
      <p:cViewPr varScale="1">
        <p:scale>
          <a:sx n="89" d="100"/>
          <a:sy n="89" d="100"/>
        </p:scale>
        <p:origin x="1473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5T02:15:09.50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2513 3206,'154'15,"403"-18,2649-10,-2163 14,-392-20,1887-61,763 81,-3201 2,-66 2</inkml:trace>
  <inkml:trace contextRef="#ctx0" brushRef="#br0" timeOffset="2703.1239">14787 2107,'57'-2,"-2"-3,1-2,-1-2,31-10,356-100,-407 111,1 2,0 2,0 1,0 2,0 2,6 1,32-1,419 1,-430 3,-2 3,1 1,-2 5,0 1,36 16,90 29,100 17,-224-64,0 4,-1 2,-1 2,0 3,-2 3,28 18,136 90,-186-119,1 2,-2 2,1 1,-3 1,0 2,28 27,31 29,-67-62,-1 2,-1 1,0 1,-2 0,-1 1,0 2,15 26,98 230,-126-252,0 1,-1-1,-2 1,-1-1,-2 1,-1 0,-3 26,2-2,1-37,-2-1,0-1,-1 1,0 0,-2-1,1 0,-1 0,-2 0,0-1,0 0,-1 1,-9 10,-145 257,94-220,-31 8,-80 56,-120 26,33-44,-21-8,22-10,-424 87,407-126,175-34,-45 10,-1-6,0-8,-103-5,95 10,-80 15,199-28</inkml:trace>
  <inkml:trace contextRef="#ctx0" brushRef="#br0" timeOffset="4296.874">14355 1929,'42'85,"-9"3,-4 1,-4 2,-4 0,-3 2,-2 34,39 245,-9-130,-33-162,-4-1,-3 2,-3 51,-4 579,-19-478,0-76,12-82,8-74,0 1,0-1,-1 2,1-2,-1 1,1-1,-1 1,1-1,-1 1,0-1,0 1,1-1,-1 1,-1-2,2 2,-2-1,1 0,0 1,-1-2,2 2,-2-1,1-1,-1 1,1 0,-1 0,1-1,-1 1,1 0,-1-1,1 1,-2-1,2 0,-1 0,1 0,-1 0,0 0,1 0,-1 0,1 0,-1-1,-1 0,-12-6</inkml:trace>
  <inkml:trace contextRef="#ctx0" brushRef="#br1" timeOffset="79738.366">12529 3050,'-1'-6,"-1"1,0 0,0 0,-1 0,1 1,0-1,-1 1,0-1,-1 1,1 0,-1 0,1 0,-2 1,-3-3,-2-4,-309-292,-76-118,332 361,-37-34,4-4,-35-49,60 59,-5 3,-26-19,-10-13,5-5,-77-116,94 117,-57-57,33 33,-6 12,35 39,-44-86,29 37,61 91,32 41</inkml:trace>
  <inkml:trace contextRef="#ctx0" brushRef="#br1" timeOffset="83566.491">11173 3187,'16'76,"-17"-28,-3-1,0 1,-4 0,-10 36,-12 79,18-50,-41 233,49-330,-35 152,-12 131,19-49,-29 87,4-17,19-170,29-104,-2-1,-3 0,-1-1,-2-1,-3 2,-65 125,39-14,34-121,0 0,3 1,1 0,2 0,-1 30,-11 42,17-93</inkml:trace>
  <inkml:trace contextRef="#ctx0" brushRef="#br1" timeOffset="85425.841">8660 3050,'-26'-47,"-211"-335,40 54,60 97,45 87,7-4,-58-140,-46-51,74 146,34 50,-44-84,30 63,29 62,46 64,12 30</inkml:trace>
  <inkml:trace contextRef="#ctx0" brushRef="#br1" timeOffset="87628.991">7914 3246,'-32'119,"-58"66,60-131,-58 153,1-7,-30 82,-57 154,84-179,27-113,-94 180,31-72,-14-21,43-21,55-106,-6-3,-2 54,1-46,43-97</inkml:trace>
  <inkml:trace contextRef="#ctx0" brushRef="#br1" timeOffset="89503.953">5753 3128,'-32'-77,"20"56,-88-142,-97-164,14-13,22 64,-39-74,91 175,15 21,-43-80,80 128,39 75,1-1,1 0,2-1,-7-25,-48-95,22 61,-14-32,56 111</inkml:trace>
  <inkml:trace contextRef="#ctx0" brushRef="#br1" timeOffset="91582.117">3966 3148,'-27'72,"12"-41,-1 0,-1-1,-1-2,-2 1,-1-2,-22 23,6-6,-221 259,42-68,-39 55,88-110,47-48,-6-6,-48 35,-82 81,157-156,-27 15,-4-2,-36 31,114-58,35-39,10-17</inkml:trace>
  <inkml:trace contextRef="#ctx0" brushRef="#br1" timeOffset="96852.259">510 1989,'63'34,"188"144,-95-55,-66-33,-65-68,1-2,0 0,2-2,0-2,26 12,66 41,-58-22,-3 2,-2 4,5 8,-15-15,114 94,-73-60,-86-78,0-1,0 2,-1-1,1-1,0 2,0-1,-2 1,2-1,-1 0,0 1,0 0,0-1,-1 1,1-1,0 1,-1 0,1-1,-1 1,0 0,0 0,0 0,-1-1,1 1,-1 0,0-1,1 1,-1-1,-1 1,2 0,-2-1,1 0,-1 0,1 1,-1-1,1 0,-2 0,2 0,-3 1,-1 1,0 0,-1 0,1-1,-1 0,0 0,0 0,0-1,0 0,0 0,-1-1,1 1,0-1,-1-1,-4 0,-45 12,-85 37,-58 42,84-34,55-26,-2-2,0-3,-1-3,-8 0,-151 50,81-24,-48 10,45-18,113-32,2 1,0 1,0 2,1 1,0 1,-4 6,10-8,-27 19,34-23</inkml:trace>
  <inkml:trace contextRef="#ctx0" brushRef="#br1" timeOffset="98133.439">333 2087,'5'2,"-1"-1,1 2,-1-1,1 0,-1 0,1 1,-1 0,0 0,0 0,0 1,-1-1,1 1,-1 0,0 0,0 1,0-2,0 2,-1-1,1 1,-2 0,1 0,0 0,0 4,2 1,49 184,-42-124,-4 2,-2 0,-5-1,-3 24,1 20,-17 147,-2-17,1-55,1-24,-5-131,13-30</inkml:trace>
  <inkml:trace contextRef="#ctx0" brushRef="#br1" timeOffset="99102.259">490 2813,'449'0,"-221"29,-140-14,542 61,-593-72,-12 1</inkml:trace>
  <inkml:trace contextRef="#ctx0" brushRef="#br1" timeOffset="100024.118">627 3108,'671'-1,"-562"-8,-75 6,1 0,-2 1,2 2,-1 2,0 1,3 1,-27 0,-9-1</inkml:trace>
  <inkml:trace contextRef="#ctx0" brushRef="#br1" timeOffset="100774.091">765 3402,'6'-3,"17"-5,17-1,11-2,11-2,2 0,-7 2,-10 6,-10 0,-10 3</inkml:trace>
  <inkml:trace contextRef="#ctx0" brushRef="#br1" timeOffset="101821.01">666 2460,'4'3,"4"2,1 2,2 1,2-1,3-2,12-2,11-1,2 2,-2 0,-8 4,-6 0,-4-2,-2-1,-1-2,4-1,0-2,-3 0</inkml:trace>
  <inkml:trace contextRef="#ctx0" brushRef="#br1" timeOffset="103617.885">490 3343,'4'0,"3"0,5 0,3 0,3 0,2 0,0 0,0 0,1-4,0 0,-1 1,-1-1,-2 2</inkml:trace>
  <inkml:trace contextRef="#ctx0" brushRef="#br1" timeOffset="107774.135">4202 398,'-27'-60,"4"21,-69-189,68 169,19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2.48555" units="1/cm"/>
          <inkml:channelProperty channel="Y" name="resolution" value="92.78351" units="1/cm"/>
          <inkml:channelProperty channel="T" name="resolution" value="1" units="1/dev"/>
        </inkml:channelProperties>
      </inkml:inkSource>
      <inkml:timestamp xml:id="ts0" timeString="2020-04-16T06:36:21.46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8689 11980 0</inkml:trace>
  <inkml:trace contextRef="#ctx0" brushRef="#br0" timeOffset="10105.2372">13165 10097 0</inkml:trace>
  <inkml:trace contextRef="#ctx0" brushRef="#br0" timeOffset="24235.8473">15420 11218 0,'0'0'0,"-22"0"0,-9-10 16,-1 10-16,-10 0 16,-1 0-16,-211 0 46,-233 116 33,308-42-17,-33 53 1,180-127-63,-169 180 62,169-169-46,-84 126 46,105-105-62,-52 137 63,63-147-63,-74 221 62,42-42 1,21 0 15,33 11-16,30-11 1,54-11 15,-95-168-78,84 94 62,-84-95-62,116 96 63,-96-107-63,128 107 62,-138-107-46,117 11 47,127-21-1,-223 0-62,159 0 63,-169 0-48,63 0 32,-63 0-31,370-31 46,-381 31-62,127-43 63,-95 33-63,201-54 62,-222 64-46,180-42 46,-170 42-62,148-85 63,-158 85-63,0-10 15,148-64 32,-53 21 16,-117 53-48,96-64 48,-95 54-63,73-33 62,-84 22-62,96-32 63,-86 53-63,1-10 16,42-33 30,-43 33-30,43-33 47,-32 22-63,32-42 62,-53 41-62,43-62 63,-33 73-63,22-95 62,10-10 16,-31-32-15,-11 42-1,0 95-62,-11-63 78,11 64-78,-42-107 63,42 107-63,-42-117 62,42 106-62,-32-43 63,32 53-63,-32-52 78,11 52-78,21 1 16,-32-43 30,11 32 17,-21-43-1,31 32 17,1 22-79,-1-32 62,11 31-46,-11-31 31,11 20-47,-31-20 62,31 32-46,-32-33 46,32 33-62,-64-12 63,54 12-48,-75-32 32,11 20 16,-42 1 15,31 0-16,64 21-62,-64-11 63,75 11-48,-75 0 48,74 0-63,-84 0 62,85 0-46,-65 0 31,65 0-47,-64 0 62,63 0-46,-73 0 47,20 0-1,1 0 1,-33 0-1,86 0-46,-107-10 46,107 10-46,-75-11 31,74 11-47,-73 0 62,63 0-46,-32 0 46,-21-10 1,63 10-63,-42-21 62,43 21-46,-33-22 31,22 22-32,-53-21 48,63 21-47,-42-10 30,43 10 17,-22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EF14E8-2EF3-408D-ACED-6D06554E2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1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1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2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14"/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CC345-8616-41EF-9DB3-1ABAA0091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94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CF52D-E520-4F90-BD23-4C3DF4CE2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91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4ED99-A095-4F0B-B0C1-FD25D229D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39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7200"/>
              <a:t>“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7200"/>
              <a:t>”</a:t>
            </a:r>
          </a:p>
        </p:txBody>
      </p:sp>
      <p:cxnSp>
        <p:nvCxnSpPr>
          <p:cNvPr id="7" name="Straight Connector 18"/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CF26-2938-4ADC-AA15-035F737AE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8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77E8-5A6B-4AE2-96C3-F5B6D8FDA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78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0"/>
              <a:t>“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8000"/>
              <a:t>”</a:t>
            </a:r>
          </a:p>
        </p:txBody>
      </p:sp>
      <p:cxnSp>
        <p:nvCxnSpPr>
          <p:cNvPr id="7" name="Straight Connector 25"/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4570E-1707-4465-B9CC-15D3C1BB2C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46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/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8521-D749-45C4-9960-2ADAABA95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68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48824-9B8E-4053-8A2D-E1E743629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9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EE7C7-D5D3-417A-AB83-1C9DC2927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77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4AE0E-2039-49DA-A85E-1EA5EA3DB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0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0"/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32B0-74B3-4199-882D-CE2F6B3F7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1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94CC-BCAF-41AA-AEAC-E773A020D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9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0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0CC4-DE6B-4516-B957-8A1D232A5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5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299F6-A840-45BD-ADC2-273275D2E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9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2237-29CB-4A59-9DC6-0CE403D55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52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4BB73-A2BF-4195-BDA1-010146075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9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15BD4-B39B-4471-A568-3AFC25875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7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51938" cy="6858000"/>
            <a:chOff x="0" y="0"/>
            <a:chExt cx="9152467" cy="6858000"/>
          </a:xfrm>
        </p:grpSpPr>
        <p:pic>
          <p:nvPicPr>
            <p:cNvPr id="1032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390A0AD-5104-4CE2-BA05-D5680043A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26" r:id="rId7"/>
    <p:sldLayoutId id="2147484036" r:id="rId8"/>
    <p:sldLayoutId id="2147484027" r:id="rId9"/>
    <p:sldLayoutId id="2147484028" r:id="rId10"/>
    <p:sldLayoutId id="2147484037" r:id="rId11"/>
    <p:sldLayoutId id="2147484038" r:id="rId12"/>
    <p:sldLayoutId id="2147484029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1"/>
          <p:cNvSpPr txBox="1">
            <a:spLocks noChangeArrowheads="1"/>
          </p:cNvSpPr>
          <p:nvPr/>
        </p:nvSpPr>
        <p:spPr bwMode="auto">
          <a:xfrm>
            <a:off x="5796136" y="4653136"/>
            <a:ext cx="1008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黄作胜</a:t>
            </a:r>
          </a:p>
        </p:txBody>
      </p:sp>
      <p:sp>
        <p:nvSpPr>
          <p:cNvPr id="16387" name="标题 3"/>
          <p:cNvSpPr>
            <a:spLocks noGrp="1"/>
          </p:cNvSpPr>
          <p:nvPr>
            <p:ph type="title"/>
          </p:nvPr>
        </p:nvSpPr>
        <p:spPr>
          <a:xfrm>
            <a:off x="1115616" y="1628800"/>
            <a:ext cx="6798734" cy="223409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n>
                  <a:noFill/>
                </a:ln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Ch7 </a:t>
            </a:r>
            <a:r>
              <a:rPr lang="zh-CN" altLang="en-US" b="1" dirty="0" smtClean="0">
                <a:ln>
                  <a:noFill/>
                </a:ln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项目实践</a:t>
            </a:r>
            <a:endParaRPr lang="zh-CN" altLang="en-US" b="1" dirty="0">
              <a:ln>
                <a:noFill/>
              </a:ln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文档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20888"/>
            <a:ext cx="6799262" cy="38185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可行性分析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需求分析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]-&gt;[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技术选型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概要设计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详细设计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测试文档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0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开发实现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软件实现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代码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配置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描述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资源（数据）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产品包装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46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/QA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90788"/>
            <a:ext cx="6799262" cy="36745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测试及测试报告	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测试过程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测试用例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测试报告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产品发布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反馈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产品迭代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演进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879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6B955D9-005A-428C-8CA4-0EF4096A47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2996952"/>
            <a:ext cx="7886700" cy="993775"/>
          </a:xfrm>
        </p:spPr>
        <p:txBody>
          <a:bodyPr/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84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〇、前情回顾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FA2006D-9288-4ABF-BF29-A8B933882CD5}"/>
              </a:ext>
            </a:extLst>
          </p:cNvPr>
          <p:cNvGrpSpPr/>
          <p:nvPr/>
        </p:nvGrpSpPr>
        <p:grpSpPr>
          <a:xfrm>
            <a:off x="1259632" y="2419411"/>
            <a:ext cx="6622705" cy="3673885"/>
            <a:chOff x="1037242" y="5960330"/>
            <a:chExt cx="7073849" cy="898031"/>
          </a:xfrm>
        </p:grpSpPr>
        <p:sp>
          <p:nvSpPr>
            <p:cNvPr id="8" name="Shape 64">
              <a:extLst>
                <a:ext uri="{FF2B5EF4-FFF2-40B4-BE49-F238E27FC236}">
                  <a16:creationId xmlns:a16="http://schemas.microsoft.com/office/drawing/2014/main" id="{A67675A1-C67D-4EBA-AE98-018E9AC81C9F}"/>
                </a:ext>
              </a:extLst>
            </p:cNvPr>
            <p:cNvSpPr/>
            <p:nvPr/>
          </p:nvSpPr>
          <p:spPr>
            <a:xfrm>
              <a:off x="1037242" y="5960330"/>
              <a:ext cx="7073848" cy="320391"/>
            </a:xfrm>
            <a:custGeom>
              <a:avLst/>
              <a:gdLst/>
              <a:ahLst/>
              <a:cxnLst/>
              <a:rect l="0" t="0" r="0" b="0"/>
              <a:pathLst>
                <a:path w="3341643" h="208861">
                  <a:moveTo>
                    <a:pt x="50801" y="0"/>
                  </a:moveTo>
                  <a:lnTo>
                    <a:pt x="3290843" y="0"/>
                  </a:lnTo>
                  <a:cubicBezTo>
                    <a:pt x="3318783" y="0"/>
                    <a:pt x="3341643" y="22860"/>
                    <a:pt x="3341643" y="50800"/>
                  </a:cubicBezTo>
                  <a:lnTo>
                    <a:pt x="3341643" y="208861"/>
                  </a:lnTo>
                  <a:lnTo>
                    <a:pt x="0" y="208861"/>
                  </a:lnTo>
                  <a:lnTo>
                    <a:pt x="0" y="50800"/>
                  </a:lnTo>
                  <a:cubicBezTo>
                    <a:pt x="0" y="22860"/>
                    <a:pt x="22861" y="0"/>
                    <a:pt x="5080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72">
              <a:extLst>
                <a:ext uri="{FF2B5EF4-FFF2-40B4-BE49-F238E27FC236}">
                  <a16:creationId xmlns:a16="http://schemas.microsoft.com/office/drawing/2014/main" id="{CB535FD2-39AE-4D18-834C-96EBAC47364B}"/>
                </a:ext>
              </a:extLst>
            </p:cNvPr>
            <p:cNvSpPr/>
            <p:nvPr/>
          </p:nvSpPr>
          <p:spPr>
            <a:xfrm>
              <a:off x="1037242" y="6145558"/>
              <a:ext cx="7073849" cy="712803"/>
            </a:xfrm>
            <a:custGeom>
              <a:avLst/>
              <a:gdLst/>
              <a:ahLst/>
              <a:cxnLst/>
              <a:rect l="0" t="0" r="0" b="0"/>
              <a:pathLst>
                <a:path w="3341643" h="377516">
                  <a:moveTo>
                    <a:pt x="0" y="0"/>
                  </a:moveTo>
                  <a:lnTo>
                    <a:pt x="3341643" y="0"/>
                  </a:lnTo>
                  <a:lnTo>
                    <a:pt x="3341643" y="326715"/>
                  </a:lnTo>
                  <a:cubicBezTo>
                    <a:pt x="3341643" y="354655"/>
                    <a:pt x="3318783" y="377516"/>
                    <a:pt x="3290843" y="377516"/>
                  </a:cubicBezTo>
                  <a:lnTo>
                    <a:pt x="50801" y="377516"/>
                  </a:lnTo>
                  <a:cubicBezTo>
                    <a:pt x="22861" y="377516"/>
                    <a:pt x="0" y="354655"/>
                    <a:pt x="0" y="326715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5F5F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339752" y="3284984"/>
            <a:ext cx="4752528" cy="2551285"/>
          </a:xfrm>
        </p:spPr>
        <p:txBody>
          <a:bodyPr/>
          <a:lstStyle/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en-US" altLang="zh-CN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.1 </a:t>
            </a:r>
            <a:r>
              <a:rPr lang="zh-CN" altLang="en-US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常见架构的简介</a:t>
            </a:r>
            <a:endParaRPr lang="zh-CN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en-US" altLang="zh-CN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.2 </a:t>
            </a:r>
            <a:r>
              <a:rPr lang="zh-CN" altLang="en-US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进程与线程</a:t>
            </a:r>
            <a:endParaRPr lang="en-US" altLang="zh-CN" sz="2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en-US" altLang="zh-CN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.3 </a:t>
            </a:r>
            <a:r>
              <a:rPr lang="zh-CN" altLang="en-US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软件开发中的网络基础</a:t>
            </a:r>
            <a:endParaRPr lang="en-US" altLang="zh-CN" sz="2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en-US" altLang="zh-CN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.4 </a:t>
            </a:r>
            <a:r>
              <a:rPr lang="zh-CN" altLang="en-US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一些常用的框架</a:t>
            </a:r>
            <a:endParaRPr lang="zh-CN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14:cNvPr>
              <p14:cNvContentPartPr/>
              <p14:nvPr/>
            </p14:nvContentPartPr>
            <p14:xfrm>
              <a:off x="1259632" y="2796002"/>
              <a:ext cx="6704100" cy="239814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3631" y="2760005"/>
                <a:ext cx="6803103" cy="2470135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1E2220E5-2E09-463F-B63F-83C557EF9D96}"/>
              </a:ext>
            </a:extLst>
          </p:cNvPr>
          <p:cNvSpPr txBox="1"/>
          <p:nvPr/>
        </p:nvSpPr>
        <p:spPr>
          <a:xfrm>
            <a:off x="6538190" y="3815958"/>
            <a:ext cx="153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完成课程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2428B1D-C93B-4BB3-97EA-CF2D19244070}"/>
              </a:ext>
            </a:extLst>
          </p:cNvPr>
          <p:cNvSpPr txBox="1"/>
          <p:nvPr/>
        </p:nvSpPr>
        <p:spPr>
          <a:xfrm>
            <a:off x="2520757" y="4104498"/>
            <a:ext cx="10482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开发环境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49AC547-286F-47A9-B5A5-ABCC986959F1}"/>
              </a:ext>
            </a:extLst>
          </p:cNvPr>
          <p:cNvSpPr txBox="1"/>
          <p:nvPr/>
        </p:nvSpPr>
        <p:spPr>
          <a:xfrm>
            <a:off x="2166513" y="4444796"/>
            <a:ext cx="10482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开发工具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FF6B31A-5AFE-4932-91E5-FCD7C36257B3}"/>
              </a:ext>
            </a:extLst>
          </p:cNvPr>
          <p:cNvSpPr txBox="1"/>
          <p:nvPr/>
        </p:nvSpPr>
        <p:spPr>
          <a:xfrm>
            <a:off x="3179454" y="3464117"/>
            <a:ext cx="1018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协作工具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016678A-4B66-4538-9E0E-3B8717DB9E59}"/>
              </a:ext>
            </a:extLst>
          </p:cNvPr>
          <p:cNvSpPr txBox="1"/>
          <p:nvPr/>
        </p:nvSpPr>
        <p:spPr>
          <a:xfrm>
            <a:off x="2979724" y="3143927"/>
            <a:ext cx="10181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协作准则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D03AC8-904E-4722-A9E1-214E67B37FC3}"/>
              </a:ext>
            </a:extLst>
          </p:cNvPr>
          <p:cNvSpPr txBox="1"/>
          <p:nvPr/>
        </p:nvSpPr>
        <p:spPr>
          <a:xfrm>
            <a:off x="2790008" y="2805228"/>
            <a:ext cx="10181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协作沟通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A663A3F-6453-4E30-BBB6-64462AC49648}"/>
              </a:ext>
            </a:extLst>
          </p:cNvPr>
          <p:cNvSpPr txBox="1"/>
          <p:nvPr/>
        </p:nvSpPr>
        <p:spPr>
          <a:xfrm>
            <a:off x="4041139" y="4108114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需求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0EE9E7D-58E2-4E86-AA55-6118BD42B628}"/>
              </a:ext>
            </a:extLst>
          </p:cNvPr>
          <p:cNvSpPr txBox="1"/>
          <p:nvPr/>
        </p:nvSpPr>
        <p:spPr>
          <a:xfrm>
            <a:off x="3974053" y="4428304"/>
            <a:ext cx="12513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设计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C7A78CD-F111-467D-8143-4AD37379C0B9}"/>
              </a:ext>
            </a:extLst>
          </p:cNvPr>
          <p:cNvSpPr txBox="1"/>
          <p:nvPr/>
        </p:nvSpPr>
        <p:spPr>
          <a:xfrm>
            <a:off x="3808166" y="4729861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实现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AFBF624-9B5A-4317-AFE1-DB8AA6AFFC1A}"/>
              </a:ext>
            </a:extLst>
          </p:cNvPr>
          <p:cNvSpPr txBox="1"/>
          <p:nvPr/>
        </p:nvSpPr>
        <p:spPr>
          <a:xfrm>
            <a:off x="3638422" y="5050051"/>
            <a:ext cx="9179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测试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2A9A680-24E1-4D6D-BFFD-1FF4C94ED56B}"/>
              </a:ext>
            </a:extLst>
          </p:cNvPr>
          <p:cNvSpPr txBox="1"/>
          <p:nvPr/>
        </p:nvSpPr>
        <p:spPr>
          <a:xfrm>
            <a:off x="4183895" y="3471788"/>
            <a:ext cx="10615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开发规范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0BB1DF3-59FB-4264-949D-311704587784}"/>
              </a:ext>
            </a:extLst>
          </p:cNvPr>
          <p:cNvSpPr txBox="1"/>
          <p:nvPr/>
        </p:nvSpPr>
        <p:spPr>
          <a:xfrm>
            <a:off x="3987732" y="3124006"/>
            <a:ext cx="1074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管理规范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01FF949-300B-4805-ADF8-D0720EC0ABD8}"/>
              </a:ext>
            </a:extLst>
          </p:cNvPr>
          <p:cNvSpPr txBox="1"/>
          <p:nvPr/>
        </p:nvSpPr>
        <p:spPr>
          <a:xfrm>
            <a:off x="5261745" y="4066039"/>
            <a:ext cx="1123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开发实例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09B7350-D40B-459B-A749-36FDC186EC5B}"/>
              </a:ext>
            </a:extLst>
          </p:cNvPr>
          <p:cNvSpPr txBox="1"/>
          <p:nvPr/>
        </p:nvSpPr>
        <p:spPr>
          <a:xfrm>
            <a:off x="5142868" y="4406696"/>
            <a:ext cx="11428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深入的实践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C0730EF-FC16-4C26-97AD-B8D22A83D0B7}"/>
              </a:ext>
            </a:extLst>
          </p:cNvPr>
          <p:cNvSpPr txBox="1"/>
          <p:nvPr/>
        </p:nvSpPr>
        <p:spPr>
          <a:xfrm>
            <a:off x="5431493" y="3375623"/>
            <a:ext cx="11428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1DF2B7C-1407-4395-B853-2C5755FC137C}"/>
              </a:ext>
            </a:extLst>
          </p:cNvPr>
          <p:cNvSpPr txBox="1"/>
          <p:nvPr/>
        </p:nvSpPr>
        <p:spPr>
          <a:xfrm>
            <a:off x="5060321" y="2982344"/>
            <a:ext cx="1123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620CBCC-20BF-417A-8F3D-70313C3A9BB7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本章内容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3262247" y="3618463"/>
              <a:ext cx="3124440" cy="13183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2887" y="3609103"/>
                <a:ext cx="3143160" cy="13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788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§7.0 </a:t>
            </a:r>
            <a:r>
              <a:rPr lang="zh-CN" altLang="en-US" b="1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一个标准流程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模板</a:t>
            </a:r>
            <a:endParaRPr lang="en-US" altLang="zh-CN" b="1" dirty="0" smtClean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</a:t>
            </a:r>
            <a:r>
              <a:rPr lang="en-US" altLang="zh-CN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.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*</a:t>
            </a:r>
            <a:r>
              <a:rPr lang="en-US" altLang="zh-CN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开发示例</a:t>
            </a:r>
            <a:endParaRPr lang="en-US" altLang="zh-CN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73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填充模板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707904" y="2564905"/>
            <a:ext cx="1872208" cy="792087"/>
          </a:xfrm>
          <a:solidFill>
            <a:srgbClr val="CCECFF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一个</a:t>
            </a: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Idea]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组建团队</a:t>
            </a: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分工</a:t>
            </a: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8224" y="2527735"/>
            <a:ext cx="1296144" cy="147732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产品经理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项目经理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259632" y="2617384"/>
            <a:ext cx="2531566" cy="325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前序工作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准备阶段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订立规范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迭代开发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722278" y="3429000"/>
            <a:ext cx="1497793" cy="1152127"/>
          </a:xfrm>
          <a:prstGeom prst="rect">
            <a:avLst/>
          </a:prstGeom>
          <a:solidFill>
            <a:srgbClr val="B1EAE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学习调研</a:t>
            </a: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开发环境</a:t>
            </a: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建库</a:t>
            </a: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	</a:t>
            </a:r>
            <a:endParaRPr lang="zh-CN" altLang="en-US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85527" y="4773921"/>
            <a:ext cx="1308249" cy="923330"/>
          </a:xfrm>
          <a:prstGeom prst="rect">
            <a:avLst/>
          </a:prstGeom>
          <a:solidFill>
            <a:srgbClr val="FFCC99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管理规范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流程规范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开发规范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75656" y="4869160"/>
            <a:ext cx="858861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实现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11" name="曲线连接符 10"/>
          <p:cNvCxnSpPr/>
          <p:nvPr/>
        </p:nvCxnSpPr>
        <p:spPr>
          <a:xfrm>
            <a:off x="2699792" y="2852936"/>
            <a:ext cx="1022486" cy="10801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endCxn id="5" idx="1"/>
          </p:cNvCxnSpPr>
          <p:nvPr/>
        </p:nvCxnSpPr>
        <p:spPr>
          <a:xfrm>
            <a:off x="5436096" y="3140968"/>
            <a:ext cx="1152128" cy="1254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7" idx="1"/>
          </p:cNvCxnSpPr>
          <p:nvPr/>
        </p:nvCxnSpPr>
        <p:spPr>
          <a:xfrm>
            <a:off x="2699792" y="3409471"/>
            <a:ext cx="1022486" cy="5955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endCxn id="8" idx="1"/>
          </p:cNvCxnSpPr>
          <p:nvPr/>
        </p:nvCxnSpPr>
        <p:spPr>
          <a:xfrm>
            <a:off x="2699792" y="3876007"/>
            <a:ext cx="1685735" cy="13595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endCxn id="9" idx="1"/>
          </p:cNvCxnSpPr>
          <p:nvPr/>
        </p:nvCxnSpPr>
        <p:spPr>
          <a:xfrm rot="5400000">
            <a:off x="1283586" y="4773199"/>
            <a:ext cx="888196" cy="504056"/>
          </a:xfrm>
          <a:prstGeom prst="curvedConnector4">
            <a:avLst>
              <a:gd name="adj1" fmla="val 16214"/>
              <a:gd name="adj2" fmla="val 14535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93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前序工作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一个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Idea</a:t>
            </a:r>
          </a:p>
          <a:p>
            <a:pPr marL="0" indent="0">
              <a:buNone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组建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团队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分工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产品经理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项目经理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5106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准备阶段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开启项目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学习调研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开发环境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建库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15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订立规范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20888"/>
            <a:ext cx="6799262" cy="38185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各种规范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管理规范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流程规范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开发（代码）规范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69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开发是一个迭代过程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迭代流程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软件实现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测试及测试报告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产品发布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9921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4381</TotalTime>
  <Words>361</Words>
  <Application>Microsoft Office PowerPoint</Application>
  <PresentationFormat>全屏显示(4:3)</PresentationFormat>
  <Paragraphs>95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Adobe 黑体 Std R</vt:lpstr>
      <vt:lpstr>Adobe 楷体 Std R</vt:lpstr>
      <vt:lpstr>方正舒体</vt:lpstr>
      <vt:lpstr>华文楷体</vt:lpstr>
      <vt:lpstr>华文新魏</vt:lpstr>
      <vt:lpstr>宋体</vt:lpstr>
      <vt:lpstr>Arial</vt:lpstr>
      <vt:lpstr>Garamond</vt:lpstr>
      <vt:lpstr>环保</vt:lpstr>
      <vt:lpstr>Ch7 项目实践</vt:lpstr>
      <vt:lpstr>〇、前情回顾</vt:lpstr>
      <vt:lpstr>PowerPoint 演示文稿</vt:lpstr>
      <vt:lpstr>目录</vt:lpstr>
      <vt:lpstr>填充模板</vt:lpstr>
      <vt:lpstr>前序工作</vt:lpstr>
      <vt:lpstr>准备阶段</vt:lpstr>
      <vt:lpstr>订立规范</vt:lpstr>
      <vt:lpstr>开发是一个迭代过程</vt:lpstr>
      <vt:lpstr>过程迭代-文档</vt:lpstr>
      <vt:lpstr>过程迭代-开发实现</vt:lpstr>
      <vt:lpstr>过程迭代-测试/QA</vt:lpstr>
      <vt:lpstr>Q&amp;A</vt:lpstr>
    </vt:vector>
  </TitlesOfParts>
  <Company>***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《循环结构》说课稿</dc:title>
  <dc:creator>*</dc:creator>
  <cp:lastModifiedBy>hzs</cp:lastModifiedBy>
  <cp:revision>860</cp:revision>
  <dcterms:created xsi:type="dcterms:W3CDTF">2008-12-24T03:46:18Z</dcterms:created>
  <dcterms:modified xsi:type="dcterms:W3CDTF">2020-05-05T14:08:10Z</dcterms:modified>
</cp:coreProperties>
</file>