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0"/>
  </p:notesMasterIdLst>
  <p:handoutMasterIdLst>
    <p:handoutMasterId r:id="rId41"/>
  </p:handoutMasterIdLst>
  <p:sldIdLst>
    <p:sldId id="547" r:id="rId2"/>
    <p:sldId id="621" r:id="rId3"/>
    <p:sldId id="622" r:id="rId4"/>
    <p:sldId id="648" r:id="rId5"/>
    <p:sldId id="649" r:id="rId6"/>
    <p:sldId id="650" r:id="rId7"/>
    <p:sldId id="651" r:id="rId8"/>
    <p:sldId id="652" r:id="rId9"/>
    <p:sldId id="654" r:id="rId10"/>
    <p:sldId id="655" r:id="rId11"/>
    <p:sldId id="653" r:id="rId12"/>
    <p:sldId id="635" r:id="rId13"/>
    <p:sldId id="658" r:id="rId14"/>
    <p:sldId id="636" r:id="rId15"/>
    <p:sldId id="637" r:id="rId16"/>
    <p:sldId id="641" r:id="rId17"/>
    <p:sldId id="647" r:id="rId18"/>
    <p:sldId id="639" r:id="rId19"/>
    <p:sldId id="642" r:id="rId20"/>
    <p:sldId id="638" r:id="rId21"/>
    <p:sldId id="640" r:id="rId22"/>
    <p:sldId id="656" r:id="rId23"/>
    <p:sldId id="657" r:id="rId24"/>
    <p:sldId id="663" r:id="rId25"/>
    <p:sldId id="664" r:id="rId26"/>
    <p:sldId id="665" r:id="rId27"/>
    <p:sldId id="659" r:id="rId28"/>
    <p:sldId id="661" r:id="rId29"/>
    <p:sldId id="662" r:id="rId30"/>
    <p:sldId id="667" r:id="rId31"/>
    <p:sldId id="643" r:id="rId32"/>
    <p:sldId id="668" r:id="rId33"/>
    <p:sldId id="644" r:id="rId34"/>
    <p:sldId id="646" r:id="rId35"/>
    <p:sldId id="660" r:id="rId36"/>
    <p:sldId id="632" r:id="rId37"/>
    <p:sldId id="669" r:id="rId38"/>
    <p:sldId id="381" r:id="rId39"/>
  </p:sldIdLst>
  <p:sldSz cx="9144000" cy="6858000" type="screen4x3"/>
  <p:notesSz cx="99250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9CCFF"/>
    <a:srgbClr val="CCECFF"/>
    <a:srgbClr val="FF9900"/>
    <a:srgbClr val="B1EAED"/>
    <a:srgbClr val="FF3300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898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881C-20D1-4850-8691-874CEEF6734A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898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4E365-2CEF-4766-B62E-9F65E4C21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5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898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505" y="3228896"/>
            <a:ext cx="794004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898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常见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示例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怎样设计实现一个小型网站？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使用哪些语言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框架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工具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会涉及到哪些特别的环节？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537495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37496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420888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让你的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能开发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下载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JDK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配置环境变量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Javac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命令能运行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4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简要了解一下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tomcat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如何获取？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如何运行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示例效果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6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不只是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80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443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端口的区别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的网站更安全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域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名系统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证书和证书颁发机构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端到端传输数据的安全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正常网络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5745" y="2943916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3"/>
            <a:endCxn id="18" idx="1"/>
          </p:cNvCxnSpPr>
          <p:nvPr/>
        </p:nvCxnSpPr>
        <p:spPr>
          <a:xfrm flipV="1">
            <a:off x="2495961" y="3713430"/>
            <a:ext cx="3682372" cy="255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691680" y="2523090"/>
            <a:ext cx="6192688" cy="3351639"/>
            <a:chOff x="1691680" y="2523090"/>
            <a:chExt cx="6192688" cy="3351639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1680" y="2523090"/>
              <a:ext cx="6192688" cy="3158369"/>
              <a:chOff x="1691680" y="2636912"/>
              <a:chExt cx="6261495" cy="335851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691680" y="2636912"/>
                <a:ext cx="813217" cy="2986273"/>
                <a:chOff x="2390983" y="2564903"/>
                <a:chExt cx="813217" cy="2986273"/>
              </a:xfrm>
            </p:grpSpPr>
            <p:pic>
              <p:nvPicPr>
                <p:cNvPr id="1030" name="Picture 6" descr="https://bkimg.cdn.bcebos.com/pic/cb8065380cd791232b140067a0345982b2b78029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90983" y="2564903"/>
                  <a:ext cx="766047" cy="7660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https://bkimg.cdn.bcebos.com/pic/10dfa9ec8a1363271e1055209c8fa0ec08fac720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984" y="3695904"/>
                  <a:ext cx="813216" cy="813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bkimg.cdn.bcebos.com/pic/c9fcc3cec3fdfc0391a26bcad83f8794a5c226ed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8437" y="4824649"/>
                  <a:ext cx="740007" cy="7265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" name="组合 33"/>
              <p:cNvGrpSpPr/>
              <p:nvPr/>
            </p:nvGrpSpPr>
            <p:grpSpPr>
              <a:xfrm>
                <a:off x="6132973" y="3402959"/>
                <a:ext cx="1820202" cy="2592466"/>
                <a:chOff x="6132973" y="3402959"/>
                <a:chExt cx="1820202" cy="25924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228184" y="3402959"/>
                  <a:ext cx="1368152" cy="1230803"/>
                  <a:chOff x="3885127" y="1532789"/>
                  <a:chExt cx="1484555" cy="1444334"/>
                </a:xfrm>
              </p:grpSpPr>
              <p:pic>
                <p:nvPicPr>
                  <p:cNvPr id="18" name="图片 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85127" y="1532789"/>
                    <a:ext cx="1373746" cy="1172840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95936" y="1804283"/>
                    <a:ext cx="1373746" cy="11728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文本框 32"/>
                <p:cNvSpPr txBox="1"/>
                <p:nvPr/>
              </p:nvSpPr>
              <p:spPr>
                <a:xfrm>
                  <a:off x="6132973" y="5308136"/>
                  <a:ext cx="1820202" cy="687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something.com</a:t>
                  </a:r>
                </a:p>
                <a:p>
                  <a:r>
                    <a:rPr lang="en-US" altLang="zh-CN" dirty="0" smtClean="0"/>
                    <a:t>:115.24.37.1x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2495961" y="3969068"/>
              <a:ext cx="3519342" cy="1905661"/>
              <a:chOff x="2495961" y="3969068"/>
              <a:chExt cx="3519342" cy="1905661"/>
            </a:xfrm>
          </p:grpSpPr>
          <p:cxnSp>
            <p:nvCxnSpPr>
              <p:cNvPr id="4" name="曲线连接符 3"/>
              <p:cNvCxnSpPr>
                <a:stCxn id="1032" idx="3"/>
                <a:endCxn id="26" idx="1"/>
              </p:cNvCxnSpPr>
              <p:nvPr/>
            </p:nvCxnSpPr>
            <p:spPr>
              <a:xfrm>
                <a:off x="2495961" y="3969068"/>
                <a:ext cx="2267222" cy="143571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>
                <a:stCxn id="26" idx="2"/>
                <a:endCxn id="1032" idx="3"/>
              </p:cNvCxnSpPr>
              <p:nvPr/>
            </p:nvCxnSpPr>
            <p:spPr>
              <a:xfrm rot="5400000" flipH="1">
                <a:off x="2989771" y="3475258"/>
                <a:ext cx="1905661" cy="2893282"/>
              </a:xfrm>
              <a:prstGeom prst="curvedConnector4">
                <a:avLst>
                  <a:gd name="adj1" fmla="val -11996"/>
                  <a:gd name="adj2" fmla="val 60819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3183" y="4934842"/>
                <a:ext cx="1252120" cy="9398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55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被监听的网络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042089"/>
            <a:ext cx="6109718" cy="2808312"/>
            <a:chOff x="1691680" y="2636912"/>
            <a:chExt cx="6177603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3253" y="3025795"/>
              <a:ext cx="1266030" cy="9994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794" y="2969534"/>
            <a:ext cx="682435" cy="682435"/>
          </a:xfrm>
          <a:prstGeom prst="rect">
            <a:avLst/>
          </a:prstGeom>
        </p:spPr>
      </p:pic>
      <p:cxnSp>
        <p:nvCxnSpPr>
          <p:cNvPr id="20" name="曲线连接符 19"/>
          <p:cNvCxnSpPr>
            <a:stCxn id="10" idx="3"/>
            <a:endCxn id="19" idx="1"/>
          </p:cNvCxnSpPr>
          <p:nvPr/>
        </p:nvCxnSpPr>
        <p:spPr>
          <a:xfrm>
            <a:off x="5133229" y="3310752"/>
            <a:ext cx="1479301" cy="566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32" idx="3"/>
          </p:cNvCxnSpPr>
          <p:nvPr/>
        </p:nvCxnSpPr>
        <p:spPr>
          <a:xfrm flipV="1">
            <a:off x="2559211" y="3310751"/>
            <a:ext cx="1917013" cy="1177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389029" y="3126085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40152" y="523941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something.com</a:t>
            </a:r>
          </a:p>
          <a:p>
            <a:r>
              <a:rPr lang="en-US" altLang="zh-CN" dirty="0" smtClean="0"/>
              <a:t>:115.24.37.1x</a:t>
            </a:r>
            <a:endParaRPr lang="zh-CN" altLang="en-US" dirty="0"/>
          </a:p>
        </p:txBody>
      </p:sp>
      <p:cxnSp>
        <p:nvCxnSpPr>
          <p:cNvPr id="39" name="曲线连接符 38"/>
          <p:cNvCxnSpPr/>
          <p:nvPr/>
        </p:nvCxnSpPr>
        <p:spPr>
          <a:xfrm rot="5400000" flipH="1">
            <a:off x="3249737" y="3817051"/>
            <a:ext cx="1448352" cy="2807957"/>
          </a:xfrm>
          <a:prstGeom prst="curvedConnector4">
            <a:avLst>
              <a:gd name="adj1" fmla="val -15783"/>
              <a:gd name="adj2" fmla="val 6114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08" y="4996532"/>
            <a:ext cx="1252120" cy="939887"/>
          </a:xfrm>
          <a:prstGeom prst="rect">
            <a:avLst/>
          </a:prstGeom>
        </p:spPr>
      </p:pic>
      <p:cxnSp>
        <p:nvCxnSpPr>
          <p:cNvPr id="47" name="曲线连接符 46"/>
          <p:cNvCxnSpPr>
            <a:stCxn id="1032" idx="3"/>
            <a:endCxn id="40" idx="0"/>
          </p:cNvCxnSpPr>
          <p:nvPr/>
        </p:nvCxnSpPr>
        <p:spPr>
          <a:xfrm>
            <a:off x="2559211" y="4488067"/>
            <a:ext cx="2807957" cy="5084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假浏览器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19672" y="3166005"/>
            <a:ext cx="6220671" cy="2820834"/>
            <a:chOff x="1691680" y="2623596"/>
            <a:chExt cx="6289790" cy="2999589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2603344" y="2623596"/>
              <a:ext cx="5378126" cy="2951760"/>
              <a:chOff x="2603344" y="2623596"/>
              <a:chExt cx="5378126" cy="295176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2603344" y="2623596"/>
                <a:ext cx="1776440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something.com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284984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Phishing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619672" y="2819091"/>
            <a:ext cx="6220671" cy="3167747"/>
            <a:chOff x="1691680" y="2254699"/>
            <a:chExt cx="6289790" cy="3368486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3075034" y="2254699"/>
              <a:ext cx="4906436" cy="3320657"/>
              <a:chOff x="3075034" y="2254699"/>
              <a:chExt cx="4906436" cy="332065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3075034" y="2254699"/>
                <a:ext cx="2000660" cy="392736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</a:t>
                </a:r>
                <a:r>
                  <a:rPr lang="en-US" altLang="zh-CN" dirty="0" smtClean="0"/>
                  <a:t>eh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5" y="2717021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曲线连接符 14"/>
          <p:cNvCxnSpPr>
            <a:stCxn id="10" idx="1"/>
            <a:endCxn id="1030" idx="0"/>
          </p:cNvCxnSpPr>
          <p:nvPr/>
        </p:nvCxnSpPr>
        <p:spPr>
          <a:xfrm rot="10800000" flipV="1">
            <a:off x="1998487" y="2962237"/>
            <a:ext cx="557289" cy="2162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域名劫持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Domain name hijacking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63688" y="2924944"/>
            <a:ext cx="6461293" cy="2991670"/>
            <a:chOff x="1691680" y="2636912"/>
            <a:chExt cx="6533085" cy="318125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6341283" y="3107201"/>
              <a:ext cx="1883482" cy="2710961"/>
              <a:chOff x="6341283" y="3107201"/>
              <a:chExt cx="1883482" cy="27109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569820" y="3107201"/>
                <a:ext cx="1266031" cy="2710961"/>
                <a:chOff x="4255831" y="1185719"/>
                <a:chExt cx="1373746" cy="3181284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1" y="1185719"/>
                  <a:ext cx="1373746" cy="117283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2" y="3194162"/>
                  <a:ext cx="1373745" cy="1172841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6341283" y="4425979"/>
                <a:ext cx="1883482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115.24.37.1x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253" y="4388571"/>
            <a:ext cx="490434" cy="4999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15857" y="4952690"/>
            <a:ext cx="1859526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something.com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0"/>
            <a:endCxn id="18" idx="1"/>
          </p:cNvCxnSpPr>
          <p:nvPr/>
        </p:nvCxnSpPr>
        <p:spPr>
          <a:xfrm rot="5400000" flipH="1" flipV="1">
            <a:off x="4301329" y="1701651"/>
            <a:ext cx="151395" cy="44223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62197" y="2882239"/>
            <a:ext cx="186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曲线连接符 35"/>
          <p:cNvCxnSpPr>
            <a:stCxn id="20" idx="2"/>
            <a:endCxn id="1032" idx="3"/>
          </p:cNvCxnSpPr>
          <p:nvPr/>
        </p:nvCxnSpPr>
        <p:spPr>
          <a:xfrm rot="5400000" flipH="1">
            <a:off x="2742745" y="4196147"/>
            <a:ext cx="1228099" cy="1577651"/>
          </a:xfrm>
          <a:prstGeom prst="curvedConnector4">
            <a:avLst>
              <a:gd name="adj1" fmla="val -18614"/>
              <a:gd name="adj2" fmla="val 794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410" y="5311725"/>
            <a:ext cx="1252120" cy="939887"/>
          </a:xfrm>
          <a:prstGeom prst="rect">
            <a:avLst/>
          </a:prstGeom>
        </p:spPr>
      </p:pic>
      <p:cxnSp>
        <p:nvCxnSpPr>
          <p:cNvPr id="38" name="曲线连接符 37"/>
          <p:cNvCxnSpPr>
            <a:stCxn id="1032" idx="3"/>
            <a:endCxn id="20" idx="0"/>
          </p:cNvCxnSpPr>
          <p:nvPr/>
        </p:nvCxnSpPr>
        <p:spPr>
          <a:xfrm>
            <a:off x="2567969" y="4370922"/>
            <a:ext cx="1577651" cy="5817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197655"/>
            <a:ext cx="385358" cy="7643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20" y="4207405"/>
            <a:ext cx="397035" cy="776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197655"/>
            <a:ext cx="385358" cy="764360"/>
          </a:xfrm>
          <a:prstGeom prst="rect">
            <a:avLst/>
          </a:prstGeom>
        </p:spPr>
      </p:pic>
      <p:cxnSp>
        <p:nvCxnSpPr>
          <p:cNvPr id="28" name="曲线连接符 27"/>
          <p:cNvCxnSpPr>
            <a:endCxn id="22" idx="1"/>
          </p:cNvCxnSpPr>
          <p:nvPr/>
        </p:nvCxnSpPr>
        <p:spPr>
          <a:xfrm>
            <a:off x="3150628" y="3773470"/>
            <a:ext cx="1637396" cy="8063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3" idx="0"/>
          </p:cNvCxnSpPr>
          <p:nvPr/>
        </p:nvCxnSpPr>
        <p:spPr>
          <a:xfrm flipV="1">
            <a:off x="3157158" y="4207405"/>
            <a:ext cx="2717080" cy="70121"/>
          </a:xfrm>
          <a:prstGeom prst="curvedConnector4">
            <a:avLst>
              <a:gd name="adj1" fmla="val 46347"/>
              <a:gd name="adj2" fmla="val 4260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4" idx="3"/>
          </p:cNvCxnSpPr>
          <p:nvPr/>
        </p:nvCxnSpPr>
        <p:spPr>
          <a:xfrm flipV="1">
            <a:off x="2843808" y="4579835"/>
            <a:ext cx="4057766" cy="721373"/>
          </a:xfrm>
          <a:prstGeom prst="curvedConnector3">
            <a:avLst>
              <a:gd name="adj1" fmla="val 10563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2" idx="1"/>
          </p:cNvCxnSpPr>
          <p:nvPr/>
        </p:nvCxnSpPr>
        <p:spPr>
          <a:xfrm flipV="1">
            <a:off x="2843808" y="4579835"/>
            <a:ext cx="1944216" cy="20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23" idx="2"/>
          </p:cNvCxnSpPr>
          <p:nvPr/>
        </p:nvCxnSpPr>
        <p:spPr>
          <a:xfrm flipV="1">
            <a:off x="2883947" y="4983405"/>
            <a:ext cx="2990291" cy="8334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19" idx="3"/>
          </p:cNvCxnSpPr>
          <p:nvPr/>
        </p:nvCxnSpPr>
        <p:spPr>
          <a:xfrm flipV="1">
            <a:off x="2716331" y="4606204"/>
            <a:ext cx="5121347" cy="733013"/>
          </a:xfrm>
          <a:prstGeom prst="curvedConnector3">
            <a:avLst>
              <a:gd name="adj1" fmla="val 1044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4024"/>
            <a:ext cx="385358" cy="7643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397635" y="2516545"/>
            <a:ext cx="4118580" cy="797479"/>
            <a:chOff x="2397635" y="2516545"/>
            <a:chExt cx="4118580" cy="797479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635" y="2516545"/>
              <a:ext cx="2387014" cy="657931"/>
              <a:chOff x="2358099" y="2516546"/>
              <a:chExt cx="3726069" cy="79208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9952" y="2516546"/>
                <a:ext cx="672446" cy="792088"/>
              </a:xfrm>
              <a:prstGeom prst="rect">
                <a:avLst/>
              </a:prstGeom>
            </p:spPr>
          </p:pic>
          <p:cxnSp>
            <p:nvCxnSpPr>
              <p:cNvPr id="6" name="曲线连接符 5"/>
              <p:cNvCxnSpPr>
                <a:endCxn id="4" idx="1"/>
              </p:cNvCxnSpPr>
              <p:nvPr/>
            </p:nvCxnSpPr>
            <p:spPr>
              <a:xfrm>
                <a:off x="2358099" y="2779279"/>
                <a:ext cx="1781854" cy="13331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曲线连接符 16"/>
              <p:cNvCxnSpPr>
                <a:stCxn id="4" idx="3"/>
              </p:cNvCxnSpPr>
              <p:nvPr/>
            </p:nvCxnSpPr>
            <p:spPr>
              <a:xfrm>
                <a:off x="4812398" y="2912590"/>
                <a:ext cx="1271770" cy="14612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784648" y="2790804"/>
              <a:ext cx="173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5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一个网站</a:t>
              </a:r>
              <a:endParaRPr lang="zh-CN" altLang="en-US" sz="2800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威胁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468338" y="2564905"/>
            <a:ext cx="5839965" cy="2664296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客户端软件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APP]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假的服务器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假的域名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信道被监听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信息篡改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由权威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认证，发一个用于验证的证书（用私钥加密，使用公钥解密）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证书中有单向加密的数据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SHA/MD5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通信过程的数据使用通信密钥加密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编码及调试过程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先让代码能调试运行起来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先简单有效地反馈结果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逐步细化，模块独立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丰富功能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0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关于注册的逻辑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、提交前，检测什么？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、提交后，检测什么？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用户名重复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密码的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规则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是否多次提交</a:t>
            </a:r>
            <a:endParaRPr lang="en-US" altLang="zh-CN" dirty="0" smtClean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17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登录的逻辑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、用户名密码提交前的检测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、用户名密码的验证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不存在该用户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用户名和密码不匹配</a:t>
            </a:r>
            <a:endParaRPr lang="zh-CN" altLang="en-US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00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更改密码的策略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安全策略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是否登录成功？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密码是否符合规范？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更改的密码与原密码是否重复？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6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“数据”相关的迭代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写死在代码中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写在一个（配置）文件中，可以修改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放在数据库中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数据库的数据加密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87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密码的安全性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密码的复杂度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123456</a:t>
            </a: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111111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abcdefgh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Abefgttw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Sotoni#t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&amp;*</a:t>
            </a:r>
          </a:p>
        </p:txBody>
      </p:sp>
    </p:spTree>
    <p:extLst>
      <p:ext uri="{BB962C8B-B14F-4D97-AF65-F5344CB8AC3E}">
        <p14:creationId xmlns:p14="http://schemas.microsoft.com/office/powerpoint/2010/main" val="135623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密码的安全性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验证策略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短信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微信验证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邮件验证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9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537495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37496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420888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危险的数据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136894"/>
            <a:ext cx="4940859" cy="2808312"/>
            <a:chOff x="1691680" y="2636912"/>
            <a:chExt cx="4995757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1407" y="2813133"/>
              <a:ext cx="1266030" cy="9994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692" y="4755612"/>
            <a:ext cx="415815" cy="415815"/>
          </a:xfrm>
          <a:prstGeom prst="rect">
            <a:avLst/>
          </a:prstGeom>
        </p:spPr>
      </p:pic>
      <p:cxnSp>
        <p:nvCxnSpPr>
          <p:cNvPr id="20" name="曲线连接符 19"/>
          <p:cNvCxnSpPr>
            <a:stCxn id="1032" idx="3"/>
            <a:endCxn id="19" idx="1"/>
          </p:cNvCxnSpPr>
          <p:nvPr/>
        </p:nvCxnSpPr>
        <p:spPr>
          <a:xfrm flipV="1">
            <a:off x="2559211" y="3772557"/>
            <a:ext cx="2884460" cy="810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564" y="4509120"/>
            <a:ext cx="906772" cy="774160"/>
          </a:xfrm>
          <a:prstGeom prst="rect">
            <a:avLst/>
          </a:prstGeom>
        </p:spPr>
      </p:pic>
      <p:cxnSp>
        <p:nvCxnSpPr>
          <p:cNvPr id="22" name="曲线连接符 21"/>
          <p:cNvCxnSpPr>
            <a:stCxn id="19" idx="3"/>
            <a:endCxn id="21" idx="0"/>
          </p:cNvCxnSpPr>
          <p:nvPr/>
        </p:nvCxnSpPr>
        <p:spPr>
          <a:xfrm>
            <a:off x="6695789" y="3772557"/>
            <a:ext cx="447161" cy="7365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密码的加密存储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怎么做？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单向加密，不能解密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只能加密后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MD5/SHA</a:t>
            </a:r>
          </a:p>
        </p:txBody>
      </p:sp>
    </p:spTree>
    <p:extLst>
      <p:ext uri="{BB962C8B-B14F-4D97-AF65-F5344CB8AC3E}">
        <p14:creationId xmlns:p14="http://schemas.microsoft.com/office/powerpoint/2010/main" val="25394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哪种方式安全？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 </a:t>
            </a:r>
            <a:r>
              <a:rPr lang="en-US" altLang="zh-CN" dirty="0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endParaRPr lang="zh-CN" altLang="en-US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5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社会工程学问题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用户习惯在不同的网站上使用相同的用户名，这样好记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用户也习惯使用相同的密码，这样也好记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01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撞库问题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3608" y="3140968"/>
            <a:ext cx="3168352" cy="2265791"/>
            <a:chOff x="1043608" y="3140968"/>
            <a:chExt cx="3168352" cy="22657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140968"/>
              <a:ext cx="1147086" cy="9793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160419"/>
              <a:ext cx="3168352" cy="124634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283968" y="2492896"/>
            <a:ext cx="4050160" cy="2041862"/>
            <a:chOff x="4283968" y="2492896"/>
            <a:chExt cx="4050160" cy="20418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2280" y="2492896"/>
              <a:ext cx="1147086" cy="9793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3429000"/>
              <a:ext cx="4050160" cy="1105758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349" y="3428926"/>
            <a:ext cx="682435" cy="6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5292080" y="3101163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3" idx="2"/>
            <a:endCxn id="22" idx="1"/>
          </p:cNvCxnSpPr>
          <p:nvPr/>
        </p:nvCxnSpPr>
        <p:spPr>
          <a:xfrm rot="5400000" flipH="1" flipV="1">
            <a:off x="3332156" y="3199376"/>
            <a:ext cx="1297198" cy="2622649"/>
          </a:xfrm>
          <a:prstGeom prst="curvedConnector4">
            <a:avLst>
              <a:gd name="adj1" fmla="val -17623"/>
              <a:gd name="adj2" fmla="val 7687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总结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做个网站感觉也不是很难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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很多事不用自己做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把学过的知识点串起来了一些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感觉不了解的信息太多了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需要进一步探究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作业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在简单的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框架基础上逐步丰富功能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修改密码功能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能够独立运行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提供代码和相应的设计和测试文档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77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1294534" y="2780928"/>
            <a:ext cx="353967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n>
                  <a:solidFill>
                    <a:srgbClr val="0070C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n>
                  <a:solidFill>
                    <a:srgbClr val="FF990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2671043"/>
            <a:ext cx="1359768" cy="1584176"/>
          </a:xfrm>
          <a:solidFill>
            <a:srgbClr val="B1EAED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甘特图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[WBS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8" name="曲线连接符 17"/>
          <p:cNvCxnSpPr>
            <a:endCxn id="3" idx="1"/>
          </p:cNvCxnSpPr>
          <p:nvPr/>
        </p:nvCxnSpPr>
        <p:spPr>
          <a:xfrm flipV="1">
            <a:off x="3203848" y="3463131"/>
            <a:ext cx="2232248" cy="564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077867" y="5079796"/>
            <a:ext cx="2871936" cy="455174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17" idx="2"/>
            <a:endCxn id="22" idx="1"/>
          </p:cNvCxnSpPr>
          <p:nvPr/>
        </p:nvCxnSpPr>
        <p:spPr>
          <a:xfrm rot="16200000" flipH="1">
            <a:off x="3316005" y="4545520"/>
            <a:ext cx="510231" cy="10134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2459558" cy="2592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2911" y="2628320"/>
            <a:ext cx="1486304" cy="1200329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>
            <a:off x="3122483" y="3175884"/>
            <a:ext cx="1160428" cy="526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87501" y="3491964"/>
            <a:ext cx="2007281" cy="923330"/>
          </a:xfrm>
          <a:prstGeom prst="rect">
            <a:avLst/>
          </a:prstGeom>
          <a:solidFill>
            <a:srgbClr val="B1EAED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trike="sng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[PHP]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</a:p>
        </p:txBody>
      </p:sp>
      <p:cxnSp>
        <p:nvCxnSpPr>
          <p:cNvPr id="9" name="曲线连接符 8"/>
          <p:cNvCxnSpPr>
            <a:endCxn id="8" idx="1"/>
          </p:cNvCxnSpPr>
          <p:nvPr/>
        </p:nvCxnSpPr>
        <p:spPr>
          <a:xfrm>
            <a:off x="5445831" y="3645024"/>
            <a:ext cx="1041670" cy="308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87501" y="2405085"/>
            <a:ext cx="1757212" cy="923330"/>
          </a:xfrm>
          <a:prstGeom prst="rect">
            <a:avLst/>
          </a:prstGeom>
          <a:solidFill>
            <a:srgbClr val="B1EAED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静态页面访问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5" idx="1"/>
          </p:cNvCxnSpPr>
          <p:nvPr/>
        </p:nvCxnSpPr>
        <p:spPr>
          <a:xfrm flipV="1">
            <a:off x="5445831" y="2866750"/>
            <a:ext cx="1041670" cy="229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28937" y="3977880"/>
            <a:ext cx="1835759" cy="1477328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端注册模块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端数据库接口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2" name="曲线连接符 21"/>
          <p:cNvCxnSpPr>
            <a:endCxn id="21" idx="1"/>
          </p:cNvCxnSpPr>
          <p:nvPr/>
        </p:nvCxnSpPr>
        <p:spPr>
          <a:xfrm>
            <a:off x="3122483" y="3645024"/>
            <a:ext cx="1106454" cy="1071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32" idx="1"/>
          </p:cNvCxnSpPr>
          <p:nvPr/>
        </p:nvCxnSpPr>
        <p:spPr>
          <a:xfrm>
            <a:off x="3059832" y="4725144"/>
            <a:ext cx="1137856" cy="1098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97688" y="5639173"/>
            <a:ext cx="2552302" cy="369332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自动化压力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38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9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961750" y="2736441"/>
            <a:ext cx="2520280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模块单元式开发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迭代集成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7" name="曲线连接符 6"/>
          <p:cNvCxnSpPr>
            <a:endCxn id="14" idx="1"/>
          </p:cNvCxnSpPr>
          <p:nvPr/>
        </p:nvCxnSpPr>
        <p:spPr>
          <a:xfrm flipV="1">
            <a:off x="3244302" y="3240497"/>
            <a:ext cx="1717448" cy="22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936032" y="3903159"/>
            <a:ext cx="2520280" cy="962363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数据库配置信息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密码规则信息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7" idx="1"/>
          </p:cNvCxnSpPr>
          <p:nvPr/>
        </p:nvCxnSpPr>
        <p:spPr>
          <a:xfrm>
            <a:off x="3244302" y="3744553"/>
            <a:ext cx="1691730" cy="639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098852" y="5229199"/>
            <a:ext cx="1944216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正则表达式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31" name="曲线连接符 30"/>
          <p:cNvCxnSpPr>
            <a:stCxn id="17" idx="2"/>
            <a:endCxn id="30" idx="0"/>
          </p:cNvCxnSpPr>
          <p:nvPr/>
        </p:nvCxnSpPr>
        <p:spPr>
          <a:xfrm rot="5400000">
            <a:off x="5451728" y="4484754"/>
            <a:ext cx="363677" cy="1125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6228184" y="5229200"/>
            <a:ext cx="2520280" cy="44953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[xml/properties]</a:t>
            </a:r>
          </a:p>
        </p:txBody>
      </p:sp>
      <p:cxnSp>
        <p:nvCxnSpPr>
          <p:cNvPr id="45" name="曲线连接符 44"/>
          <p:cNvCxnSpPr>
            <a:stCxn id="17" idx="3"/>
            <a:endCxn id="42" idx="0"/>
          </p:cNvCxnSpPr>
          <p:nvPr/>
        </p:nvCxnSpPr>
        <p:spPr>
          <a:xfrm>
            <a:off x="7456312" y="4384341"/>
            <a:ext cx="32012" cy="84485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012160" y="4206627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endCxn id="22" idx="1"/>
          </p:cNvCxnSpPr>
          <p:nvPr/>
        </p:nvCxnSpPr>
        <p:spPr>
          <a:xfrm>
            <a:off x="3995938" y="4899929"/>
            <a:ext cx="2016222" cy="6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346" y="2492896"/>
            <a:ext cx="2891606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139952" y="2564904"/>
            <a:ext cx="2304256" cy="1008112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测试策略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 flipV="1">
            <a:off x="3099037" y="3068960"/>
            <a:ext cx="1040915" cy="1440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508104" y="3637187"/>
            <a:ext cx="2736304" cy="10151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密码强度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反馈时间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线上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2" name="曲线连接符 11"/>
          <p:cNvCxnSpPr>
            <a:endCxn id="11" idx="1"/>
          </p:cNvCxnSpPr>
          <p:nvPr/>
        </p:nvCxnSpPr>
        <p:spPr>
          <a:xfrm>
            <a:off x="3203848" y="3762036"/>
            <a:ext cx="2304256" cy="382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572000" y="4716552"/>
            <a:ext cx="2232248" cy="151216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用例通过率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[Bug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率及曲线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软件的完成度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3203848" y="4269633"/>
            <a:ext cx="1368152" cy="12030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13312</TotalTime>
  <Words>1121</Words>
  <Application>Microsoft Office PowerPoint</Application>
  <PresentationFormat>全屏显示(4:3)</PresentationFormat>
  <Paragraphs>266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Adobe 黑体 Std R</vt:lpstr>
      <vt:lpstr>Adobe 楷体 Std R</vt:lpstr>
      <vt:lpstr>方正舒体</vt:lpstr>
      <vt:lpstr>华文琥珀</vt:lpstr>
      <vt:lpstr>宋体</vt:lpstr>
      <vt:lpstr>Arial</vt:lpstr>
      <vt:lpstr>Garamond</vt:lpstr>
      <vt:lpstr>Wingdings</vt:lpstr>
      <vt:lpstr>环保</vt:lpstr>
      <vt:lpstr>§7.2 常见示例</vt:lpstr>
      <vt:lpstr>前序工作</vt:lpstr>
      <vt:lpstr>准备阶段</vt:lpstr>
      <vt:lpstr>订立规范</vt:lpstr>
      <vt:lpstr>过程迭代-文档</vt:lpstr>
      <vt:lpstr>开发是一个迭代过程</vt:lpstr>
      <vt:lpstr>过程迭代-开发实现</vt:lpstr>
      <vt:lpstr>过程迭代-开发实现</vt:lpstr>
      <vt:lpstr>过程迭代-测试/QA</vt:lpstr>
      <vt:lpstr>一些细节</vt:lpstr>
      <vt:lpstr>准备阶段</vt:lpstr>
      <vt:lpstr>让你的Java能开发</vt:lpstr>
      <vt:lpstr>简要了解一下tomcat</vt:lpstr>
      <vt:lpstr>关于Http与Https</vt:lpstr>
      <vt:lpstr>正常网络</vt:lpstr>
      <vt:lpstr>被监听的网络</vt:lpstr>
      <vt:lpstr>假浏览器</vt:lpstr>
      <vt:lpstr>Phishing</vt:lpstr>
      <vt:lpstr>域名劫持 Domain name hijacking</vt:lpstr>
      <vt:lpstr>威胁</vt:lpstr>
      <vt:lpstr>HttpS</vt:lpstr>
      <vt:lpstr>过程迭代-开发实现</vt:lpstr>
      <vt:lpstr>过程迭代-编码及调试过程</vt:lpstr>
      <vt:lpstr>关于注册的逻辑</vt:lpstr>
      <vt:lpstr>登录的逻辑</vt:lpstr>
      <vt:lpstr>更改密码的策略</vt:lpstr>
      <vt:lpstr>“数据”相关的迭代</vt:lpstr>
      <vt:lpstr>密码的安全性</vt:lpstr>
      <vt:lpstr>密码的安全性-验证策略</vt:lpstr>
      <vt:lpstr>危险的数据</vt:lpstr>
      <vt:lpstr>密码的加密存储</vt:lpstr>
      <vt:lpstr>问题</vt:lpstr>
      <vt:lpstr>社会工程学问题</vt:lpstr>
      <vt:lpstr>撞库问题</vt:lpstr>
      <vt:lpstr>过程迭代-开发实现</vt:lpstr>
      <vt:lpstr>总结</vt:lpstr>
      <vt:lpstr>作业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1069</cp:revision>
  <cp:lastPrinted>2020-04-24T01:11:38Z</cp:lastPrinted>
  <dcterms:created xsi:type="dcterms:W3CDTF">2008-12-24T03:46:18Z</dcterms:created>
  <dcterms:modified xsi:type="dcterms:W3CDTF">2020-05-05T14:12:50Z</dcterms:modified>
</cp:coreProperties>
</file>