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3"/>
  </p:notesMasterIdLst>
  <p:sldIdLst>
    <p:sldId id="256" r:id="rId2"/>
    <p:sldId id="382" r:id="rId3"/>
    <p:sldId id="302" r:id="rId4"/>
    <p:sldId id="400" r:id="rId5"/>
    <p:sldId id="401" r:id="rId6"/>
    <p:sldId id="404" r:id="rId7"/>
    <p:sldId id="402" r:id="rId8"/>
    <p:sldId id="405" r:id="rId9"/>
    <p:sldId id="406" r:id="rId10"/>
    <p:sldId id="407" r:id="rId11"/>
    <p:sldId id="403" r:id="rId12"/>
    <p:sldId id="410" r:id="rId13"/>
    <p:sldId id="409" r:id="rId14"/>
    <p:sldId id="411" r:id="rId15"/>
    <p:sldId id="412" r:id="rId16"/>
    <p:sldId id="413" r:id="rId17"/>
    <p:sldId id="414" r:id="rId18"/>
    <p:sldId id="416" r:id="rId19"/>
    <p:sldId id="417" r:id="rId20"/>
    <p:sldId id="415" r:id="rId21"/>
    <p:sldId id="381" r:id="rId2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99"/>
    <a:srgbClr val="B1EAED"/>
    <a:srgbClr val="99CCFF"/>
    <a:srgbClr val="FF9900"/>
    <a:srgbClr val="0066FF"/>
    <a:srgbClr val="FF3300"/>
    <a:srgbClr val="00FF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2" autoAdjust="0"/>
    <p:restoredTop sz="94630" autoAdjust="0"/>
  </p:normalViewPr>
  <p:slideViewPr>
    <p:cSldViewPr>
      <p:cViewPr varScale="1">
        <p:scale>
          <a:sx n="84" d="100"/>
          <a:sy n="84" d="100"/>
        </p:scale>
        <p:origin x="145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5T02:15:09.50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  <inkml:brush xml:id="br1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2513 3206,'154'15,"403"-18,2649-10,-2163 14,-392-20,1888-61,762 81,-3201 2,-66 2</inkml:trace>
  <inkml:trace contextRef="#ctx0" brushRef="#br0" timeOffset="2703.1239">14788 2107,'57'-2,"-2"-3,1-2,-1-2,31-10,356-100,-407 111,1 2,0 2,0 1,0 2,0 2,6 1,32-1,419 1,-430 3,-2 3,1 1,-2 5,0 1,36 16,90 29,100 17,-224-64,0 4,-1 2,-1 2,0 3,-2 3,28 18,136 90,-186-119,1 2,-2 2,1 1,-3 1,0 2,28 27,31 29,-67-62,-1 2,-1 1,0 1,-2 0,-1 1,0 2,15 26,98 230,-126-252,0 1,-1-1,-2 1,-1-1,-2 1,-1 0,-3 26,2-2,1-37,-2-1,0-1,-1 1,0 0,-2-1,1 0,-1 0,-2 0,0-1,0 0,-1 1,-9 10,-145 257,94-220,-31 8,-80 56,-120 26,33-44,-21-8,22-10,-424 87,407-126,175-34,-45 10,-1-6,0-8,-103-5,95 10,-80 15,199-28</inkml:trace>
  <inkml:trace contextRef="#ctx0" brushRef="#br0" timeOffset="4296.874">14356 1929,'42'85,"-9"3,-4 1,-4 2,-4 0,-3 2,-2 34,39 245,-9-130,-33-162,-4-1,-3 2,-3 51,-4 579,-19-478,0-76,12-82,8-74,0 1,0-1,-1 2,1-2,-1 1,1-1,-1 1,1-1,-1 1,0-1,0 1,1-1,-1 1,-1-2,2 2,-2-1,1 0,0 1,-1-2,2 2,-2-1,1-1,-1 1,1 0,-1 0,1-1,-1 1,1 0,-1-1,1 1,-2-1,2 0,-1 0,1 0,-1 0,0 0,1 0,-1 0,1 0,-1-1,-1 0,-12-6</inkml:trace>
  <inkml:trace contextRef="#ctx0" brushRef="#br1" timeOffset="79738.366">12530 3050,'-1'-6,"-1"1,0 0,0 0,-1 0,1 1,0-1,-1 1,0-1,-1 1,1 0,-1 0,1 0,-2 1,-3-3,-2-4,-309-292,-76-118,332 361,-37-34,4-4,-35-49,60 59,-5 3,-26-19,-10-13,5-5,-77-116,94 117,-57-57,33 33,-6 12,35 39,-44-86,29 37,61 91,32 41</inkml:trace>
  <inkml:trace contextRef="#ctx0" brushRef="#br1" timeOffset="83566.491">11174 3187,'16'76,"-17"-28,-3-1,0 1,-4 0,-10 36,-12 79,18-50,-41 233,49-330,-35 152,-12 131,19-49,-29 87,4-17,19-170,29-104,-2-1,-3 0,-1-1,-2-1,-3 2,-65 125,39-14,34-121,0 0,3 1,1 0,2 0,-1 30,-11 42,17-93</inkml:trace>
  <inkml:trace contextRef="#ctx0" brushRef="#br1" timeOffset="85425.841">8660 3050,'-26'-47,"-211"-335,40 54,60 97,45 87,7-4,-58-140,-46-51,74 146,34 50,-44-84,30 63,29 62,46 64,12 30</inkml:trace>
  <inkml:trace contextRef="#ctx0" brushRef="#br1" timeOffset="87628.991">7914 3246,'-32'119,"-58"66,60-131,-58 153,1-7,-30 82,-57 154,84-179,27-113,-94 180,31-72,-14-21,43-21,55-106,-6-3,-2 54,1-46,43-97</inkml:trace>
  <inkml:trace contextRef="#ctx0" brushRef="#br1" timeOffset="89503.953">5753 3128,'-32'-77,"20"56,-88-142,-97-164,14-13,22 64,-39-74,91 175,15 21,-43-80,80 128,39 75,1-1,1 0,2-1,-7-25,-48-95,22 61,-14-32,56 111</inkml:trace>
  <inkml:trace contextRef="#ctx0" brushRef="#br1" timeOffset="91582.117">3966 3148,'-27'72,"12"-41,-1 0,-1-1,-1-2,-2 1,-1-2,-22 23,6-6,-221 259,42-68,-39 55,88-110,47-48,-6-6,-48 35,-82 81,157-156,-27 15,-4-2,-36 31,114-58,35-39,10-17</inkml:trace>
  <inkml:trace contextRef="#ctx0" brushRef="#br1" timeOffset="96852.259">510 1989,'63'34,"188"144,-95-55,-66-33,-65-68,1-2,0 0,2-2,0-2,26 12,66 41,-58-22,-3 2,-2 4,5 8,-15-15,114 94,-73-60,-86-78,0-1,0 2,-1-1,1-1,0 2,0-1,-2 1,2-1,-1 0,0 1,0 0,0-1,-1 1,1-1,0 1,-1 0,1-1,-1 1,0 0,0 0,0 0,-1-1,1 1,-1 0,0-1,1 1,-1-1,-1 1,2 0,-2-1,1 0,-1 0,1 1,-1-1,1 0,-2 0,2 0,-3 1,-1 1,0 0,-1 0,1-1,-1 0,0 0,0 0,0-1,0 0,0 0,-1-1,1 1,0-1,-1-1,-4 0,-45 12,-85 37,-58 42,84-34,55-26,-2-2,0-3,-1-3,-8 0,-151 50,81-24,-48 10,45-18,113-32,2 1,0 1,0 2,1 1,0 1,-4 6,10-8,-27 19,34-23</inkml:trace>
  <inkml:trace contextRef="#ctx0" brushRef="#br1" timeOffset="98133.439">333 2087,'5'2,"-1"-1,1 2,-1-1,1 0,-1 0,1 1,-1 0,0 0,0 0,0 1,-1-1,1 1,-1 0,0 0,0 1,0-2,0 2,-1-1,1 1,-2 0,1 0,0 0,0 4,2 1,49 184,-42-124,-4 2,-2 0,-5-1,-3 24,1 20,-17 147,-2-17,1-55,1-24,-5-131,13-30</inkml:trace>
  <inkml:trace contextRef="#ctx0" brushRef="#br1" timeOffset="99102.259">490 2813,'449'0,"-221"29,-140-14,542 61,-593-72,-12 1</inkml:trace>
  <inkml:trace contextRef="#ctx0" brushRef="#br1" timeOffset="100024.118">627 3108,'671'-1,"-562"-8,-75 6,1 0,-2 1,2 2,-1 2,0 1,3 1,-27 0,-9-1</inkml:trace>
  <inkml:trace contextRef="#ctx0" brushRef="#br1" timeOffset="100774.091">765 3402,'6'-3,"17"-5,17-1,11-2,11-2,2 0,-7 2,-10 6,-10 0,-10 3</inkml:trace>
  <inkml:trace contextRef="#ctx0" brushRef="#br1" timeOffset="101821.01">666 2460,'4'3,"4"2,1 2,2 1,2-1,3-2,12-2,11-1,2 2,-2 0,-8 4,-6 0,-4-2,-2-1,-1-2,4-1,0-2,-3 0</inkml:trace>
  <inkml:trace contextRef="#ctx0" brushRef="#br1" timeOffset="103617.885">490 3343,'4'0,"3"0,5 0,3 0,3 0,2 0,0 0,0 0,1-4,0 0,-1 1,-1-1,-2 2</inkml:trace>
  <inkml:trace contextRef="#ctx0" brushRef="#br1" timeOffset="107774.135">4202 398,'-27'-60,"4"21,-69-189,68 169,19 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EF14E8-2EF3-408D-ACED-6D06554E2C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1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677" cy="6858000"/>
          </a:xfrm>
        </p:grpSpPr>
        <p:pic>
          <p:nvPicPr>
            <p:cNvPr id="5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" name="Picture 11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0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2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7480469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Connector 14"/>
          <p:cNvCxnSpPr/>
          <p:nvPr/>
        </p:nvCxnSpPr>
        <p:spPr>
          <a:xfrm>
            <a:off x="2019300" y="3471863"/>
            <a:ext cx="51133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838" y="5054600"/>
            <a:ext cx="6731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2463" y="5054600"/>
            <a:ext cx="40640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725" y="5054600"/>
            <a:ext cx="414338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CC345-8616-41EF-9DB3-1ABAA0091E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94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CF52D-E520-4F90-BD23-4C3DF4CE23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91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4"/>
          <p:cNvCxnSpPr/>
          <p:nvPr/>
        </p:nvCxnSpPr>
        <p:spPr>
          <a:xfrm>
            <a:off x="1277938" y="41402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4ED99-A095-4F0B-B0C1-FD25D229D4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399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849313" y="9048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7200"/>
              <a:t>“</a:t>
            </a: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7634288" y="2827338"/>
            <a:ext cx="457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7200"/>
              <a:t>”</a:t>
            </a:r>
          </a:p>
        </p:txBody>
      </p:sp>
      <p:cxnSp>
        <p:nvCxnSpPr>
          <p:cNvPr id="7" name="Straight Connector 18"/>
          <p:cNvCxnSpPr/>
          <p:nvPr/>
        </p:nvCxnSpPr>
        <p:spPr>
          <a:xfrm>
            <a:off x="1277938" y="41402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ACF26-2938-4ADC-AA15-035F737AE1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826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77E8-5A6B-4AE2-96C3-F5B6D8FDAD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786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877888" y="896938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8000"/>
              <a:t>“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650163" y="2608263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8000"/>
              <a:t>”</a:t>
            </a:r>
          </a:p>
        </p:txBody>
      </p:sp>
      <p:cxnSp>
        <p:nvCxnSpPr>
          <p:cNvPr id="7" name="Straight Connector 25"/>
          <p:cNvCxnSpPr/>
          <p:nvPr/>
        </p:nvCxnSpPr>
        <p:spPr>
          <a:xfrm>
            <a:off x="1277938" y="34290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4570E-1707-4465-B9CC-15D3C1BB2C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46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4"/>
          <p:cNvCxnSpPr/>
          <p:nvPr/>
        </p:nvCxnSpPr>
        <p:spPr>
          <a:xfrm>
            <a:off x="1277938" y="34290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rtlCol="0">
            <a:normAutofit/>
          </a:bodyPr>
          <a:lstStyle>
            <a:lvl1pPr>
              <a:defRPr lang="en-US" sz="3200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B8521-D749-45C4-9960-2ADAABA952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688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1277938" y="2354263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48824-9B8E-4053-8A2D-E1E7436296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39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6245225" y="906463"/>
            <a:ext cx="0" cy="4968875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EE7C7-D5D3-417A-AB83-1C9DC2927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77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4AE0E-2039-49DA-A85E-1EA5EA3DB4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04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0"/>
          <p:cNvCxnSpPr/>
          <p:nvPr/>
        </p:nvCxnSpPr>
        <p:spPr>
          <a:xfrm>
            <a:off x="1277938" y="35988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C32B0-74B3-4199-882D-CE2F6B3F78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12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594CC-BCAF-41AA-AEAC-E773A020DD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90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0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A0CC4-DE6B-4516-B957-8A1D232A56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51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3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299F6-A840-45BD-ADC2-273275D2EA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96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2237-29CB-4A59-9DC6-0CE403D55F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52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/>
          <p:nvPr/>
        </p:nvCxnSpPr>
        <p:spPr>
          <a:xfrm>
            <a:off x="1277938" y="2913063"/>
            <a:ext cx="23336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4BB73-A2BF-4195-BDA1-0101460757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9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15BD4-B39B-4471-A568-3AFC25875D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74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0"/>
            <a:ext cx="9151938" cy="6858000"/>
            <a:chOff x="0" y="0"/>
            <a:chExt cx="9152467" cy="6858000"/>
          </a:xfrm>
        </p:grpSpPr>
        <p:pic>
          <p:nvPicPr>
            <p:cNvPr id="1032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6" name="Picture 9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0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76338" y="2490788"/>
            <a:ext cx="6799262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6390A0AD-5104-4CE2-BA05-D5680043AE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26" r:id="rId7"/>
    <p:sldLayoutId id="2147484036" r:id="rId8"/>
    <p:sldLayoutId id="2147484027" r:id="rId9"/>
    <p:sldLayoutId id="2147484028" r:id="rId10"/>
    <p:sldLayoutId id="2147484037" r:id="rId11"/>
    <p:sldLayoutId id="2147484038" r:id="rId12"/>
    <p:sldLayoutId id="2147484029" r:id="rId13"/>
    <p:sldLayoutId id="2147484039" r:id="rId14"/>
    <p:sldLayoutId id="2147484040" r:id="rId15"/>
    <p:sldLayoutId id="2147484041" r:id="rId16"/>
    <p:sldLayoutId id="2147484042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rgbClr val="26262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标题 3"/>
          <p:cNvSpPr>
            <a:spLocks noGrp="1"/>
          </p:cNvSpPr>
          <p:nvPr>
            <p:ph type="ctrTitle"/>
          </p:nvPr>
        </p:nvSpPr>
        <p:spPr>
          <a:xfrm>
            <a:off x="1763713" y="1844675"/>
            <a:ext cx="5689600" cy="14732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n>
                  <a:noFill/>
                </a:ln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课程回顾</a:t>
            </a:r>
            <a:endParaRPr lang="zh-CN" altLang="en-US" b="1" dirty="0">
              <a:ln>
                <a:noFill/>
              </a:ln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三、关于规范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51833" y="2442387"/>
            <a:ext cx="2448272" cy="3421751"/>
          </a:xfrm>
          <a:solidFill>
            <a:srgbClr val="FFC000"/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流程规范</a:t>
            </a:r>
            <a:endParaRPr lang="en-US" altLang="zh-CN" b="1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</a:t>
            </a:r>
            <a:r>
              <a:rPr lang="zh-CN" altLang="en-US" sz="2000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说明书</a:t>
            </a:r>
            <a:endParaRPr lang="en-US" altLang="zh-CN" sz="2000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概要设计</a:t>
            </a:r>
            <a:endParaRPr lang="en-US" altLang="zh-CN" sz="2000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详细设计</a:t>
            </a:r>
            <a:endParaRPr lang="en-US" altLang="zh-CN" sz="2000" b="1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</a:t>
            </a:r>
            <a:r>
              <a:rPr lang="zh-CN" altLang="en-US" sz="2000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要点</a:t>
            </a:r>
            <a:r>
              <a:rPr lang="zh-CN" altLang="en-US" sz="2000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说明</a:t>
            </a:r>
            <a:endParaRPr lang="en-US" altLang="zh-CN" sz="2000" b="1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测试用例</a:t>
            </a:r>
            <a:endParaRPr lang="en-US" altLang="zh-CN" sz="2000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sz="2000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……</a:t>
            </a:r>
            <a:endParaRPr lang="zh-CN" altLang="en-US" sz="2000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755576" y="2430826"/>
            <a:ext cx="2376264" cy="3444875"/>
          </a:xfrm>
          <a:prstGeom prst="rect">
            <a:avLst/>
          </a:prstGeom>
          <a:solidFill>
            <a:srgbClr val="B1EAE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规范</a:t>
            </a:r>
            <a:endParaRPr lang="en-US" altLang="zh-CN" b="1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文档的种类</a:t>
            </a:r>
            <a:endParaRPr lang="en-US" altLang="zh-CN" sz="2000" b="1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文档的格式</a:t>
            </a:r>
            <a:endParaRPr lang="en-US" altLang="zh-CN" sz="2000" b="1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文档的内容</a:t>
            </a:r>
            <a:endParaRPr lang="en-US" altLang="zh-CN" sz="2000" b="1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文档的内容变动</a:t>
            </a:r>
            <a:endParaRPr lang="en-US" altLang="zh-CN" sz="2000" b="1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文档的管理办法</a:t>
            </a:r>
            <a:endParaRPr lang="en-US" altLang="zh-CN" sz="2000" b="1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940152" y="2453950"/>
            <a:ext cx="2448272" cy="3421751"/>
          </a:xfrm>
          <a:prstGeom prst="rect">
            <a:avLst/>
          </a:prstGeom>
          <a:solidFill>
            <a:srgbClr val="FF99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编程</a:t>
            </a:r>
            <a:r>
              <a:rPr lang="zh-CN" altLang="en-US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规范</a:t>
            </a:r>
            <a:endParaRPr lang="en-US" altLang="zh-CN" b="1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标识符</a:t>
            </a:r>
            <a:endParaRPr lang="en-US" altLang="zh-CN" sz="2000" b="1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注释</a:t>
            </a:r>
            <a:endParaRPr lang="en-US" altLang="zh-CN" sz="2000" b="1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基本逻辑</a:t>
            </a:r>
            <a:endParaRPr lang="en-US" altLang="zh-CN" sz="2000" b="1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b="1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异常处理</a:t>
            </a:r>
            <a:endParaRPr lang="en-US" altLang="zh-CN" sz="2000" b="1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sz="2000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……</a:t>
            </a:r>
            <a:endParaRPr lang="en-US" altLang="zh-CN" sz="2000" b="1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550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四、关于项目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38233" y="2492895"/>
            <a:ext cx="1584176" cy="3433108"/>
          </a:xfrm>
          <a:solidFill>
            <a:srgbClr val="FF9900"/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开发过程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需求分析</a:t>
            </a:r>
            <a:endParaRPr lang="en-US" altLang="zh-CN" sz="20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概要设计</a:t>
            </a:r>
            <a:endParaRPr lang="en-US" altLang="zh-CN" sz="20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详细设计</a:t>
            </a:r>
            <a:endParaRPr lang="en-US" altLang="zh-CN" sz="20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实现</a:t>
            </a:r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</a:t>
            </a:r>
            <a:r>
              <a:rPr lang="en-US" altLang="zh-CN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/QA</a:t>
            </a:r>
          </a:p>
          <a:p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部署维护</a:t>
            </a:r>
            <a:endParaRPr lang="zh-CN" altLang="en-US" sz="20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411760" y="2492894"/>
            <a:ext cx="1584176" cy="3444875"/>
          </a:xfrm>
          <a:prstGeom prst="rect">
            <a:avLst/>
          </a:prstGeom>
          <a:solidFill>
            <a:srgbClr val="B1EAE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概要设计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系统结构</a:t>
            </a:r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子系统</a:t>
            </a:r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大模块</a:t>
            </a:r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模块之间的关联</a:t>
            </a:r>
            <a:endParaRPr lang="zh-CN" altLang="en-US" sz="20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067944" y="2492894"/>
            <a:ext cx="2088232" cy="3444875"/>
          </a:xfrm>
          <a:prstGeom prst="rect">
            <a:avLst/>
          </a:prstGeom>
          <a:solidFill>
            <a:srgbClr val="99CC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详细设计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各模块的算法设计</a:t>
            </a:r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逻辑流程设计</a:t>
            </a:r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数据结构设计</a:t>
            </a:r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界面设计</a:t>
            </a:r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数据库表结构</a:t>
            </a:r>
            <a:endParaRPr lang="zh-CN" altLang="en-US" sz="2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510F112-F0D4-4211-8633-DB48D3DB23E0}"/>
              </a:ext>
            </a:extLst>
          </p:cNvPr>
          <p:cNvSpPr txBox="1">
            <a:spLocks/>
          </p:cNvSpPr>
          <p:nvPr/>
        </p:nvSpPr>
        <p:spPr bwMode="auto">
          <a:xfrm>
            <a:off x="6228184" y="2481127"/>
            <a:ext cx="2197562" cy="3444875"/>
          </a:xfrm>
          <a:prstGeom prst="rect">
            <a:avLst/>
          </a:prstGeom>
          <a:solidFill>
            <a:srgbClr val="FFCC9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/QA</a:t>
            </a:r>
          </a:p>
          <a:p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单元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集成测试</a:t>
            </a:r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静态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动态测试</a:t>
            </a:r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负载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压力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性能测试</a:t>
            </a:r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黑盒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白盒测试</a:t>
            </a:r>
            <a:endParaRPr lang="en-US" altLang="zh-CN" sz="2000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覆盖</a:t>
            </a:r>
            <a:r>
              <a:rPr lang="en-US" altLang="zh-CN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sz="20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边界值测试</a:t>
            </a:r>
            <a:endParaRPr lang="zh-CN" altLang="en-US" sz="20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417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五、关于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238919" y="2498471"/>
            <a:ext cx="2088232" cy="3369974"/>
          </a:xfrm>
          <a:prstGeom prst="rect">
            <a:avLst/>
          </a:prstGeom>
          <a:solidFill>
            <a:srgbClr val="FFC000"/>
          </a:solidFill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i="1" dirty="0"/>
              <a:t>Graph</a:t>
            </a:r>
          </a:p>
          <a:p>
            <a:pPr marL="0" indent="0">
              <a:buNone/>
            </a:pPr>
            <a:r>
              <a:rPr lang="en-US" altLang="zh-CN" b="1" i="1" dirty="0"/>
              <a:t>Chart</a:t>
            </a:r>
          </a:p>
          <a:p>
            <a:pPr marL="0" indent="0">
              <a:buNone/>
            </a:pPr>
            <a:r>
              <a:rPr lang="en-US" altLang="zh-CN" b="1" i="1" dirty="0" smtClean="0"/>
              <a:t>Figure</a:t>
            </a:r>
            <a:endParaRPr lang="en-US" altLang="zh-CN" b="1" i="1" dirty="0"/>
          </a:p>
          <a:p>
            <a:pPr marL="0" indent="0">
              <a:buNone/>
            </a:pPr>
            <a:r>
              <a:rPr lang="en-US" altLang="zh-CN" b="1" i="1" dirty="0"/>
              <a:t>Illustration</a:t>
            </a:r>
          </a:p>
          <a:p>
            <a:pPr marL="0" indent="0">
              <a:buNone/>
            </a:pPr>
            <a:r>
              <a:rPr lang="en-US" altLang="zh-CN" b="1" i="1" dirty="0"/>
              <a:t>Diagram</a:t>
            </a:r>
          </a:p>
          <a:p>
            <a:pPr marL="0" indent="0">
              <a:buNone/>
            </a:pPr>
            <a:endParaRPr lang="en-US" altLang="zh-CN" b="1" i="1" dirty="0"/>
          </a:p>
          <a:p>
            <a:endParaRPr lang="en-US" altLang="zh-CN" sz="2100" dirty="0"/>
          </a:p>
          <a:p>
            <a:endParaRPr lang="en-US" altLang="zh-CN" sz="2100" dirty="0"/>
          </a:p>
          <a:p>
            <a:endParaRPr lang="en-US" altLang="zh-CN" sz="21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25D5EE5-ADA3-419D-B7A5-B3725570D86D}"/>
              </a:ext>
            </a:extLst>
          </p:cNvPr>
          <p:cNvGrpSpPr/>
          <p:nvPr/>
        </p:nvGrpSpPr>
        <p:grpSpPr>
          <a:xfrm>
            <a:off x="755577" y="2498726"/>
            <a:ext cx="5400600" cy="3229433"/>
            <a:chOff x="780060" y="1947890"/>
            <a:chExt cx="6576704" cy="3576142"/>
          </a:xfrm>
          <a:solidFill>
            <a:srgbClr val="99CCFF"/>
          </a:solidFill>
        </p:grpSpPr>
        <p:sp>
          <p:nvSpPr>
            <p:cNvPr id="5" name="文本框 4"/>
            <p:cNvSpPr txBox="1"/>
            <p:nvPr/>
          </p:nvSpPr>
          <p:spPr>
            <a:xfrm>
              <a:off x="780060" y="3837527"/>
              <a:ext cx="1472889" cy="5112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/>
                <a:t>Image</a:t>
              </a:r>
              <a:endParaRPr lang="zh-CN" altLang="en-US" sz="2400" b="1" i="1" dirty="0"/>
            </a:p>
          </p:txBody>
        </p:sp>
        <p:sp>
          <p:nvSpPr>
            <p:cNvPr id="6" name="左大括号 5"/>
            <p:cNvSpPr/>
            <p:nvPr/>
          </p:nvSpPr>
          <p:spPr>
            <a:xfrm>
              <a:off x="2109326" y="2877877"/>
              <a:ext cx="232244" cy="2430532"/>
            </a:xfrm>
            <a:prstGeom prst="leftBrace">
              <a:avLst/>
            </a:prstGeom>
            <a:grpFill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2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341570" y="2614729"/>
              <a:ext cx="1508714" cy="5112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/>
                <a:t>Picture</a:t>
              </a:r>
              <a:endParaRPr lang="zh-CN" altLang="en-US" sz="2400" b="1" i="1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199125" y="2809412"/>
              <a:ext cx="1628275" cy="5112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Drawing</a:t>
              </a:r>
              <a:endParaRPr lang="zh-CN" altLang="en-US" sz="24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366583" y="4477631"/>
              <a:ext cx="2601598" cy="5112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Sand Painting</a:t>
              </a:r>
              <a:endParaRPr lang="zh-CN" altLang="en-US" sz="2400" dirty="0"/>
            </a:p>
          </p:txBody>
        </p:sp>
        <p:sp>
          <p:nvSpPr>
            <p:cNvPr id="10" name="左大括号 9"/>
            <p:cNvSpPr/>
            <p:nvPr/>
          </p:nvSpPr>
          <p:spPr>
            <a:xfrm>
              <a:off x="3909959" y="2132856"/>
              <a:ext cx="259229" cy="1879409"/>
            </a:xfrm>
            <a:prstGeom prst="leftBrace">
              <a:avLst/>
            </a:prstGeom>
            <a:grpFill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2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199125" y="1947890"/>
              <a:ext cx="1628275" cy="5112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/>
                <a:t>Photo</a:t>
              </a:r>
              <a:endParaRPr lang="zh-CN" altLang="en-US" sz="2400" b="1" i="1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247964" y="3745197"/>
              <a:ext cx="3108800" cy="5112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After Photoshop</a:t>
              </a:r>
              <a:endParaRPr lang="zh-CN" altLang="en-US" sz="24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413777" y="4988501"/>
              <a:ext cx="2601598" cy="5355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880" dirty="0"/>
                <a:t>……</a:t>
              </a:r>
              <a:endParaRPr lang="zh-CN" altLang="en-US" sz="288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8781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概要设计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34175" b="36404"/>
          <a:stretch/>
        </p:blipFill>
        <p:spPr>
          <a:xfrm>
            <a:off x="899592" y="2420889"/>
            <a:ext cx="6872851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03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详细设计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76338" y="2490788"/>
            <a:ext cx="6799262" cy="3444875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流程图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交互图（时序图、状态图、活动图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……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PAD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（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Problem Analysis Diagram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伪代码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441923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测试用例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1640" y="2488636"/>
            <a:ext cx="2819597" cy="2893100"/>
          </a:xfrm>
          <a:prstGeom prst="rect">
            <a:avLst/>
          </a:prstGeom>
          <a:solidFill>
            <a:srgbClr val="99CCFF"/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int fac(int n)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{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     </a:t>
            </a:r>
            <a:r>
              <a:rPr lang="zh-CN" altLang="en-US" b="1" dirty="0" smtClean="0">
                <a:solidFill>
                  <a:srgbClr val="FF0000"/>
                </a:solidFill>
              </a:rPr>
              <a:t>if </a:t>
            </a:r>
            <a:r>
              <a:rPr lang="zh-CN" altLang="en-US" b="1" dirty="0" smtClean="0">
                <a:solidFill>
                  <a:srgbClr val="FF0000"/>
                </a:solidFill>
              </a:rPr>
              <a:t>(</a:t>
            </a:r>
            <a:r>
              <a:rPr lang="en-US" altLang="zh-CN" b="1" dirty="0" smtClean="0">
                <a:solidFill>
                  <a:srgbClr val="FF0000"/>
                </a:solidFill>
              </a:rPr>
              <a:t>n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== 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)  </a:t>
            </a:r>
            <a:r>
              <a:rPr lang="zh-CN" altLang="en-US" b="1" dirty="0">
                <a:solidFill>
                  <a:srgbClr val="FF0000"/>
                </a:solidFill>
              </a:rPr>
              <a:t>return 1;</a:t>
            </a: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      return  </a:t>
            </a:r>
            <a:r>
              <a:rPr lang="zh-CN" altLang="en-US" b="1" dirty="0">
                <a:solidFill>
                  <a:srgbClr val="FF0000"/>
                </a:solidFill>
              </a:rPr>
              <a:t>n * fac(n - 1);</a:t>
            </a: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}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457200" indent="-457200">
              <a:buAutoNum type="arabicParenBoth"/>
            </a:pPr>
            <a:r>
              <a:rPr lang="en-US" altLang="zh-CN" b="1" dirty="0" err="1" smtClean="0">
                <a:solidFill>
                  <a:srgbClr val="FF0000"/>
                </a:solidFill>
              </a:rPr>
              <a:t>fac</a:t>
            </a:r>
            <a:r>
              <a:rPr lang="en-US" altLang="zh-CN" b="1" dirty="0" smtClean="0">
                <a:solidFill>
                  <a:srgbClr val="FF0000"/>
                </a:solidFill>
              </a:rPr>
              <a:t>(0</a:t>
            </a:r>
            <a:r>
              <a:rPr lang="en-US" altLang="zh-CN" b="1" dirty="0" smtClean="0">
                <a:solidFill>
                  <a:srgbClr val="FF0000"/>
                </a:solidFill>
              </a:rPr>
              <a:t>) = ?</a:t>
            </a:r>
          </a:p>
          <a:p>
            <a:pPr marL="457200" indent="-457200">
              <a:buAutoNum type="arabicParenBoth"/>
            </a:pPr>
            <a:r>
              <a:rPr lang="en-US" altLang="zh-CN" b="1" dirty="0" err="1">
                <a:solidFill>
                  <a:srgbClr val="FF0000"/>
                </a:solidFill>
              </a:rPr>
              <a:t>f</a:t>
            </a:r>
            <a:r>
              <a:rPr lang="en-US" altLang="zh-CN" b="1" dirty="0" err="1" smtClean="0">
                <a:solidFill>
                  <a:srgbClr val="FF0000"/>
                </a:solidFill>
              </a:rPr>
              <a:t>ac</a:t>
            </a:r>
            <a:r>
              <a:rPr lang="en-US" altLang="zh-CN" b="1" dirty="0" smtClean="0">
                <a:solidFill>
                  <a:srgbClr val="FF0000"/>
                </a:solidFill>
              </a:rPr>
              <a:t>(-1) = ?</a:t>
            </a:r>
          </a:p>
          <a:p>
            <a:pPr marL="457200" indent="-457200">
              <a:buAutoNum type="arabicParenBoth"/>
            </a:pPr>
            <a:r>
              <a:rPr lang="en-US" altLang="zh-CN" b="1" dirty="0" err="1" smtClean="0">
                <a:solidFill>
                  <a:srgbClr val="FF0000"/>
                </a:solidFill>
              </a:rPr>
              <a:t>fac</a:t>
            </a:r>
            <a:r>
              <a:rPr lang="en-US" altLang="zh-CN" b="1" dirty="0" smtClean="0">
                <a:solidFill>
                  <a:srgbClr val="FF0000"/>
                </a:solidFill>
              </a:rPr>
              <a:t>(65535) = ?</a:t>
            </a:r>
          </a:p>
          <a:p>
            <a:pPr marL="457200" indent="-457200">
              <a:buAutoNum type="arabicParenBoth"/>
            </a:pPr>
            <a:r>
              <a:rPr lang="en-US" altLang="zh-CN" b="1" dirty="0" err="1" smtClean="0">
                <a:solidFill>
                  <a:srgbClr val="FF0000"/>
                </a:solidFill>
              </a:rPr>
              <a:t>fac</a:t>
            </a:r>
            <a:r>
              <a:rPr lang="en-US" altLang="zh-CN" b="1" dirty="0" smtClean="0">
                <a:solidFill>
                  <a:srgbClr val="FF0000"/>
                </a:solidFill>
              </a:rPr>
              <a:t>(0xffffffff) = ?</a:t>
            </a:r>
          </a:p>
          <a:p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16016" y="2488636"/>
            <a:ext cx="3024336" cy="3139321"/>
          </a:xfrm>
          <a:prstGeom prst="rect">
            <a:avLst/>
          </a:prstGeom>
          <a:solidFill>
            <a:srgbClr val="FFCC99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howold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&lt; 2)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    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"Baby"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&lt; 14)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    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"Child"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&gt; 18)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    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"Adult"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 else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     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模块化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860032" y="2564904"/>
            <a:ext cx="2755528" cy="3444875"/>
          </a:xfrm>
          <a:solidFill>
            <a:srgbClr val="B1EAED"/>
          </a:solidFill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函数（过程）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面向对象的封装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源码包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静态库、动态库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组件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854" y="2564904"/>
            <a:ext cx="3008115" cy="244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36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六</a:t>
            </a:r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、关于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架构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87624" y="2492896"/>
            <a:ext cx="6799262" cy="3444875"/>
          </a:xfrm>
        </p:spPr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简单架构（无架构）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单机架构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(Standalone)</a:t>
            </a:r>
          </a:p>
          <a:p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C/S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架构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(Client / Server)</a:t>
            </a:r>
          </a:p>
          <a:p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B/S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架构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(Browser/Server)</a:t>
            </a:r>
          </a:p>
          <a:p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Peer 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to 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Peer</a:t>
            </a: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分布式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系统架构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(Distributed System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)</a:t>
            </a: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混合架构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(Hybrid Architecture)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940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架构相关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498168"/>
            <a:ext cx="2603574" cy="3444875"/>
          </a:xfrm>
          <a:solidFill>
            <a:srgbClr val="B1EAED"/>
          </a:solidFill>
        </p:spPr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进程与线程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多线程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线程同步与互斥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死锁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生产者消费者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716016" y="2492895"/>
            <a:ext cx="2899544" cy="3444875"/>
          </a:xfrm>
          <a:prstGeom prst="rect">
            <a:avLst/>
          </a:prstGeom>
          <a:solidFill>
            <a:srgbClr val="FFCC9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通信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与协议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MAC</a:t>
            </a:r>
          </a:p>
          <a:p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IP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与域名</a:t>
            </a:r>
            <a:endParaRPr lang="en-US" altLang="zh-CN" dirty="0" smtClean="0"/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私有地址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/IPV6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端口与服务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5046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七、项目实践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707904" y="2564905"/>
            <a:ext cx="1872208" cy="792087"/>
          </a:xfrm>
          <a:solidFill>
            <a:srgbClr val="CCECFF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一个</a:t>
            </a:r>
            <a:r>
              <a:rPr lang="en-US" altLang="zh-CN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Idea]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组建团队</a:t>
            </a:r>
            <a:r>
              <a:rPr lang="en-US" altLang="zh-CN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分工</a:t>
            </a:r>
            <a:r>
              <a:rPr lang="en-US" altLang="zh-CN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sz="1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8224" y="2527735"/>
            <a:ext cx="1296144" cy="147732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产品经理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项目经理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设计者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开发者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测试者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259632" y="2617384"/>
            <a:ext cx="2531566" cy="325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前序工作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准备阶段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订立规范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迭代开发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722278" y="3429000"/>
            <a:ext cx="1497793" cy="1152127"/>
          </a:xfrm>
          <a:prstGeom prst="rect">
            <a:avLst/>
          </a:prstGeom>
          <a:solidFill>
            <a:srgbClr val="B1EAE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学习调研</a:t>
            </a:r>
            <a:r>
              <a:rPr lang="en-US" altLang="zh-CN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开发环境</a:t>
            </a:r>
            <a:r>
              <a:rPr lang="en-US" altLang="zh-CN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建库</a:t>
            </a:r>
            <a:r>
              <a:rPr lang="en-US" altLang="zh-CN" sz="1800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	</a:t>
            </a:r>
            <a:endParaRPr lang="zh-CN" altLang="en-US" sz="1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85527" y="4773921"/>
            <a:ext cx="1308249" cy="923330"/>
          </a:xfrm>
          <a:prstGeom prst="rect">
            <a:avLst/>
          </a:prstGeom>
          <a:solidFill>
            <a:srgbClr val="FFCC99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管理规范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流程规范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开发规范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75656" y="4869160"/>
            <a:ext cx="858861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实现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</a:p>
          <a:p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[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]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cxnSp>
        <p:nvCxnSpPr>
          <p:cNvPr id="10" name="曲线连接符 9"/>
          <p:cNvCxnSpPr/>
          <p:nvPr/>
        </p:nvCxnSpPr>
        <p:spPr>
          <a:xfrm>
            <a:off x="2699792" y="2852936"/>
            <a:ext cx="1022486" cy="10801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endCxn id="5" idx="1"/>
          </p:cNvCxnSpPr>
          <p:nvPr/>
        </p:nvCxnSpPr>
        <p:spPr>
          <a:xfrm>
            <a:off x="5436096" y="3140968"/>
            <a:ext cx="1152128" cy="1254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endCxn id="7" idx="1"/>
          </p:cNvCxnSpPr>
          <p:nvPr/>
        </p:nvCxnSpPr>
        <p:spPr>
          <a:xfrm>
            <a:off x="2699792" y="3409471"/>
            <a:ext cx="1022486" cy="5955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endCxn id="8" idx="1"/>
          </p:cNvCxnSpPr>
          <p:nvPr/>
        </p:nvCxnSpPr>
        <p:spPr>
          <a:xfrm>
            <a:off x="2699792" y="3876007"/>
            <a:ext cx="1685735" cy="13595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endCxn id="9" idx="1"/>
          </p:cNvCxnSpPr>
          <p:nvPr/>
        </p:nvCxnSpPr>
        <p:spPr>
          <a:xfrm rot="5400000">
            <a:off x="1283586" y="4773199"/>
            <a:ext cx="888196" cy="504056"/>
          </a:xfrm>
          <a:prstGeom prst="curvedConnector4">
            <a:avLst>
              <a:gd name="adj1" fmla="val 16214"/>
              <a:gd name="adj2" fmla="val 145352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43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29524BEC-DC91-440A-ADED-98D5F1C9659D}"/>
                  </a:ext>
                </a:extLst>
              </p14:cNvPr>
              <p14:cNvContentPartPr/>
              <p14:nvPr/>
            </p14:nvContentPartPr>
            <p14:xfrm>
              <a:off x="1259632" y="2885908"/>
              <a:ext cx="6704100" cy="239814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29524BEC-DC91-440A-ADED-98D5F1C965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3631" y="2849916"/>
                <a:ext cx="6802743" cy="2469764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1E2220E5-2E09-463F-B63F-83C557EF9D96}"/>
              </a:ext>
            </a:extLst>
          </p:cNvPr>
          <p:cNvSpPr txBox="1"/>
          <p:nvPr/>
        </p:nvSpPr>
        <p:spPr>
          <a:xfrm>
            <a:off x="6540696" y="3887966"/>
            <a:ext cx="153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完成课程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2428B1D-C93B-4BB3-97EA-CF2D19244070}"/>
              </a:ext>
            </a:extLst>
          </p:cNvPr>
          <p:cNvSpPr txBox="1"/>
          <p:nvPr/>
        </p:nvSpPr>
        <p:spPr>
          <a:xfrm>
            <a:off x="2523263" y="4176506"/>
            <a:ext cx="10293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开发环境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49AC547-286F-47A9-B5A5-ABCC986959F1}"/>
              </a:ext>
            </a:extLst>
          </p:cNvPr>
          <p:cNvSpPr txBox="1"/>
          <p:nvPr/>
        </p:nvSpPr>
        <p:spPr>
          <a:xfrm>
            <a:off x="2169019" y="4516804"/>
            <a:ext cx="10293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开发工具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FF6B31A-5AFE-4932-91E5-FCD7C36257B3}"/>
              </a:ext>
            </a:extLst>
          </p:cNvPr>
          <p:cNvSpPr txBox="1"/>
          <p:nvPr/>
        </p:nvSpPr>
        <p:spPr>
          <a:xfrm>
            <a:off x="3181961" y="3536125"/>
            <a:ext cx="11001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协作工具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016678A-4B66-4538-9E0E-3B8717DB9E59}"/>
              </a:ext>
            </a:extLst>
          </p:cNvPr>
          <p:cNvSpPr txBox="1"/>
          <p:nvPr/>
        </p:nvSpPr>
        <p:spPr>
          <a:xfrm>
            <a:off x="2982230" y="3215935"/>
            <a:ext cx="10614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协作准则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BD03AC8-904E-4722-A9E1-214E67B37FC3}"/>
              </a:ext>
            </a:extLst>
          </p:cNvPr>
          <p:cNvSpPr txBox="1"/>
          <p:nvPr/>
        </p:nvSpPr>
        <p:spPr>
          <a:xfrm>
            <a:off x="2792515" y="2877236"/>
            <a:ext cx="10614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协作沟通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A663A3F-6453-4E30-BBB6-64462AC49648}"/>
              </a:ext>
            </a:extLst>
          </p:cNvPr>
          <p:cNvSpPr txBox="1"/>
          <p:nvPr/>
        </p:nvSpPr>
        <p:spPr>
          <a:xfrm>
            <a:off x="4043645" y="4180122"/>
            <a:ext cx="6218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需求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0EE9E7D-58E2-4E86-AA55-6118BD42B628}"/>
              </a:ext>
            </a:extLst>
          </p:cNvPr>
          <p:cNvSpPr txBox="1"/>
          <p:nvPr/>
        </p:nvSpPr>
        <p:spPr>
          <a:xfrm>
            <a:off x="3929568" y="4510958"/>
            <a:ext cx="983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设计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C7A78CD-F111-467D-8143-4AD37379C0B9}"/>
              </a:ext>
            </a:extLst>
          </p:cNvPr>
          <p:cNvSpPr txBox="1"/>
          <p:nvPr/>
        </p:nvSpPr>
        <p:spPr>
          <a:xfrm>
            <a:off x="3818393" y="4801869"/>
            <a:ext cx="6218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实现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AFBF624-9B5A-4317-AFE1-DB8AA6AFFC1A}"/>
              </a:ext>
            </a:extLst>
          </p:cNvPr>
          <p:cNvSpPr txBox="1"/>
          <p:nvPr/>
        </p:nvSpPr>
        <p:spPr>
          <a:xfrm>
            <a:off x="3640928" y="5122059"/>
            <a:ext cx="9179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测试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2A9A680-24E1-4D6D-BFFD-1FF4C94ED56B}"/>
              </a:ext>
            </a:extLst>
          </p:cNvPr>
          <p:cNvSpPr txBox="1"/>
          <p:nvPr/>
        </p:nvSpPr>
        <p:spPr>
          <a:xfrm>
            <a:off x="4261615" y="3542664"/>
            <a:ext cx="11001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开发规范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0BB1DF3-59FB-4264-949D-311704587784}"/>
              </a:ext>
            </a:extLst>
          </p:cNvPr>
          <p:cNvSpPr txBox="1"/>
          <p:nvPr/>
        </p:nvSpPr>
        <p:spPr>
          <a:xfrm>
            <a:off x="4043644" y="3155610"/>
            <a:ext cx="11359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管理规范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01FF949-300B-4805-ADF8-D0720EC0ABD8}"/>
              </a:ext>
            </a:extLst>
          </p:cNvPr>
          <p:cNvSpPr txBox="1"/>
          <p:nvPr/>
        </p:nvSpPr>
        <p:spPr>
          <a:xfrm>
            <a:off x="5267904" y="4176012"/>
            <a:ext cx="10792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开发实例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09B7350-D40B-459B-A749-36FDC186EC5B}"/>
              </a:ext>
            </a:extLst>
          </p:cNvPr>
          <p:cNvSpPr txBox="1"/>
          <p:nvPr/>
        </p:nvSpPr>
        <p:spPr>
          <a:xfrm>
            <a:off x="5204333" y="4497114"/>
            <a:ext cx="11428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深入的实践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C0730EF-FC16-4C26-97AD-B8D22A83D0B7}"/>
              </a:ext>
            </a:extLst>
          </p:cNvPr>
          <p:cNvSpPr txBox="1"/>
          <p:nvPr/>
        </p:nvSpPr>
        <p:spPr>
          <a:xfrm>
            <a:off x="5472981" y="3463261"/>
            <a:ext cx="11001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考核作业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1DF2B7C-1407-4395-B853-2C5755FC137C}"/>
              </a:ext>
            </a:extLst>
          </p:cNvPr>
          <p:cNvSpPr txBox="1"/>
          <p:nvPr/>
        </p:nvSpPr>
        <p:spPr>
          <a:xfrm>
            <a:off x="5267903" y="3142160"/>
            <a:ext cx="11359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考核作业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53284C58-CACC-46CE-BE4C-DF600A744F6C}"/>
              </a:ext>
            </a:extLst>
          </p:cNvPr>
          <p:cNvSpPr txBox="1">
            <a:spLocks/>
          </p:cNvSpPr>
          <p:nvPr/>
        </p:nvSpPr>
        <p:spPr bwMode="auto">
          <a:xfrm>
            <a:off x="1328738" y="10683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〇、前情回顾</a:t>
            </a:r>
          </a:p>
        </p:txBody>
      </p:sp>
    </p:spTree>
    <p:extLst>
      <p:ext uri="{BB962C8B-B14F-4D97-AF65-F5344CB8AC3E}">
        <p14:creationId xmlns:p14="http://schemas.microsoft.com/office/powerpoint/2010/main" val="1191867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两个项目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计算器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五脏俱全的麻雀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小网站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真实的代码迭代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4781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6B955D9-005A-428C-8CA4-0EF4096A47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2996952"/>
            <a:ext cx="7886700" cy="993775"/>
          </a:xfrm>
        </p:spPr>
        <p:txBody>
          <a:bodyPr/>
          <a:lstStyle/>
          <a:p>
            <a:pPr algn="ctr"/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Q&amp;A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1847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章节</a:t>
            </a:r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回顾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FA2006D-9288-4ABF-BF29-A8B933882CD5}"/>
              </a:ext>
            </a:extLst>
          </p:cNvPr>
          <p:cNvGrpSpPr/>
          <p:nvPr/>
        </p:nvGrpSpPr>
        <p:grpSpPr>
          <a:xfrm>
            <a:off x="1176338" y="2415431"/>
            <a:ext cx="6799262" cy="3744416"/>
            <a:chOff x="1037242" y="5960330"/>
            <a:chExt cx="7077271" cy="897670"/>
          </a:xfrm>
        </p:grpSpPr>
        <p:sp>
          <p:nvSpPr>
            <p:cNvPr id="8" name="Shape 64">
              <a:extLst>
                <a:ext uri="{FF2B5EF4-FFF2-40B4-BE49-F238E27FC236}">
                  <a16:creationId xmlns:a16="http://schemas.microsoft.com/office/drawing/2014/main" id="{A67675A1-C67D-4EBA-AE98-018E9AC81C9F}"/>
                </a:ext>
              </a:extLst>
            </p:cNvPr>
            <p:cNvSpPr/>
            <p:nvPr/>
          </p:nvSpPr>
          <p:spPr>
            <a:xfrm>
              <a:off x="1037242" y="5960330"/>
              <a:ext cx="7073848" cy="320391"/>
            </a:xfrm>
            <a:custGeom>
              <a:avLst/>
              <a:gdLst/>
              <a:ahLst/>
              <a:cxnLst/>
              <a:rect l="0" t="0" r="0" b="0"/>
              <a:pathLst>
                <a:path w="3341643" h="208861">
                  <a:moveTo>
                    <a:pt x="50801" y="0"/>
                  </a:moveTo>
                  <a:lnTo>
                    <a:pt x="3290843" y="0"/>
                  </a:lnTo>
                  <a:cubicBezTo>
                    <a:pt x="3318783" y="0"/>
                    <a:pt x="3341643" y="22860"/>
                    <a:pt x="3341643" y="50800"/>
                  </a:cubicBezTo>
                  <a:lnTo>
                    <a:pt x="3341643" y="208861"/>
                  </a:lnTo>
                  <a:lnTo>
                    <a:pt x="0" y="208861"/>
                  </a:lnTo>
                  <a:lnTo>
                    <a:pt x="0" y="50800"/>
                  </a:lnTo>
                  <a:cubicBezTo>
                    <a:pt x="0" y="22860"/>
                    <a:pt x="22861" y="0"/>
                    <a:pt x="5080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99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72">
              <a:extLst>
                <a:ext uri="{FF2B5EF4-FFF2-40B4-BE49-F238E27FC236}">
                  <a16:creationId xmlns:a16="http://schemas.microsoft.com/office/drawing/2014/main" id="{CB535FD2-39AE-4D18-834C-96EBAC47364B}"/>
                </a:ext>
              </a:extLst>
            </p:cNvPr>
            <p:cNvSpPr/>
            <p:nvPr/>
          </p:nvSpPr>
          <p:spPr>
            <a:xfrm>
              <a:off x="1040664" y="6145197"/>
              <a:ext cx="7073849" cy="712803"/>
            </a:xfrm>
            <a:custGeom>
              <a:avLst/>
              <a:gdLst/>
              <a:ahLst/>
              <a:cxnLst/>
              <a:rect l="0" t="0" r="0" b="0"/>
              <a:pathLst>
                <a:path w="3341643" h="377516">
                  <a:moveTo>
                    <a:pt x="0" y="0"/>
                  </a:moveTo>
                  <a:lnTo>
                    <a:pt x="3341643" y="0"/>
                  </a:lnTo>
                  <a:lnTo>
                    <a:pt x="3341643" y="326715"/>
                  </a:lnTo>
                  <a:cubicBezTo>
                    <a:pt x="3341643" y="354655"/>
                    <a:pt x="3318783" y="377516"/>
                    <a:pt x="3290843" y="377516"/>
                  </a:cubicBezTo>
                  <a:lnTo>
                    <a:pt x="50801" y="377516"/>
                  </a:lnTo>
                  <a:cubicBezTo>
                    <a:pt x="22861" y="377516"/>
                    <a:pt x="0" y="354655"/>
                    <a:pt x="0" y="326715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5F5F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1260397" y="3192017"/>
            <a:ext cx="5184576" cy="2541239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、对于软件的基本认识</a:t>
            </a:r>
            <a:endParaRPr lang="en-US" altLang="zh-CN" sz="32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、软件开发中的协作</a:t>
            </a:r>
            <a:endParaRPr lang="en-US" altLang="zh-CN" sz="32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、软件开发过程中的规范</a:t>
            </a:r>
            <a:endParaRPr lang="en-US" altLang="zh-CN" sz="32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、项目及项目进程</a:t>
            </a:r>
            <a:endParaRPr lang="en-US" altLang="zh-CN" sz="32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章节</a:t>
            </a:r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回顾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FA2006D-9288-4ABF-BF29-A8B933882CD5}"/>
              </a:ext>
            </a:extLst>
          </p:cNvPr>
          <p:cNvGrpSpPr/>
          <p:nvPr/>
        </p:nvGrpSpPr>
        <p:grpSpPr>
          <a:xfrm>
            <a:off x="1176338" y="2415431"/>
            <a:ext cx="6799262" cy="3744416"/>
            <a:chOff x="1037242" y="5960330"/>
            <a:chExt cx="7077271" cy="897670"/>
          </a:xfrm>
        </p:grpSpPr>
        <p:sp>
          <p:nvSpPr>
            <p:cNvPr id="8" name="Shape 64">
              <a:extLst>
                <a:ext uri="{FF2B5EF4-FFF2-40B4-BE49-F238E27FC236}">
                  <a16:creationId xmlns:a16="http://schemas.microsoft.com/office/drawing/2014/main" id="{A67675A1-C67D-4EBA-AE98-018E9AC81C9F}"/>
                </a:ext>
              </a:extLst>
            </p:cNvPr>
            <p:cNvSpPr/>
            <p:nvPr/>
          </p:nvSpPr>
          <p:spPr>
            <a:xfrm>
              <a:off x="1037242" y="5960330"/>
              <a:ext cx="7073848" cy="320391"/>
            </a:xfrm>
            <a:custGeom>
              <a:avLst/>
              <a:gdLst/>
              <a:ahLst/>
              <a:cxnLst/>
              <a:rect l="0" t="0" r="0" b="0"/>
              <a:pathLst>
                <a:path w="3341643" h="208861">
                  <a:moveTo>
                    <a:pt x="50801" y="0"/>
                  </a:moveTo>
                  <a:lnTo>
                    <a:pt x="3290843" y="0"/>
                  </a:lnTo>
                  <a:cubicBezTo>
                    <a:pt x="3318783" y="0"/>
                    <a:pt x="3341643" y="22860"/>
                    <a:pt x="3341643" y="50800"/>
                  </a:cubicBezTo>
                  <a:lnTo>
                    <a:pt x="3341643" y="208861"/>
                  </a:lnTo>
                  <a:lnTo>
                    <a:pt x="0" y="208861"/>
                  </a:lnTo>
                  <a:lnTo>
                    <a:pt x="0" y="50800"/>
                  </a:lnTo>
                  <a:cubicBezTo>
                    <a:pt x="0" y="22860"/>
                    <a:pt x="22861" y="0"/>
                    <a:pt x="5080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99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72">
              <a:extLst>
                <a:ext uri="{FF2B5EF4-FFF2-40B4-BE49-F238E27FC236}">
                  <a16:creationId xmlns:a16="http://schemas.microsoft.com/office/drawing/2014/main" id="{CB535FD2-39AE-4D18-834C-96EBAC47364B}"/>
                </a:ext>
              </a:extLst>
            </p:cNvPr>
            <p:cNvSpPr/>
            <p:nvPr/>
          </p:nvSpPr>
          <p:spPr>
            <a:xfrm>
              <a:off x="1040664" y="6145197"/>
              <a:ext cx="7073849" cy="712803"/>
            </a:xfrm>
            <a:custGeom>
              <a:avLst/>
              <a:gdLst/>
              <a:ahLst/>
              <a:cxnLst/>
              <a:rect l="0" t="0" r="0" b="0"/>
              <a:pathLst>
                <a:path w="3341643" h="377516">
                  <a:moveTo>
                    <a:pt x="0" y="0"/>
                  </a:moveTo>
                  <a:lnTo>
                    <a:pt x="3341643" y="0"/>
                  </a:lnTo>
                  <a:lnTo>
                    <a:pt x="3341643" y="326715"/>
                  </a:lnTo>
                  <a:cubicBezTo>
                    <a:pt x="3341643" y="354655"/>
                    <a:pt x="3318783" y="377516"/>
                    <a:pt x="3290843" y="377516"/>
                  </a:cubicBezTo>
                  <a:lnTo>
                    <a:pt x="50801" y="377516"/>
                  </a:lnTo>
                  <a:cubicBezTo>
                    <a:pt x="22861" y="377516"/>
                    <a:pt x="0" y="354655"/>
                    <a:pt x="0" y="326715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5F5F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1260396" y="3192017"/>
            <a:ext cx="6551963" cy="2541239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、软件的设计及模块化思维</a:t>
            </a:r>
            <a:endParaRPr lang="en-US" altLang="zh-CN" sz="32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、软件体系结构介绍</a:t>
            </a:r>
            <a:endParaRPr lang="en-US" altLang="zh-CN" sz="32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zh-CN" altLang="en-US" sz="32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、项目实践</a:t>
            </a:r>
            <a:endParaRPr lang="en-US" altLang="zh-CN" sz="32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560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09C937E3-2875-4B52-A62F-B7D1034E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、</a:t>
            </a:r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关于软件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A9F27465-1DF3-4248-8DFB-BE6AA10536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15616" y="2636912"/>
                <a:ext cx="7344816" cy="3551536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700" b="1" dirty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程序</a:t>
                </a:r>
                <a14:m>
                  <m:oMath xmlns:m="http://schemas.openxmlformats.org/officeDocument/2006/math">
                    <m:r>
                      <a:rPr lang="en-US" altLang="zh-CN" sz="2700" b="1">
                        <a:latin typeface="Adobe 楷体 Std R" panose="02020400000000000000" pitchFamily="18" charset="-122"/>
                        <a:ea typeface="Adobe 楷体 Std R" panose="02020400000000000000" pitchFamily="18" charset="-122"/>
                      </a:rPr>
                      <m:t>≠ </m:t>
                    </m:r>
                    <m:r>
                      <a:rPr lang="zh-CN" altLang="en-US" sz="2700" b="1">
                        <a:latin typeface="Adobe 楷体 Std R" panose="02020400000000000000" pitchFamily="18" charset="-122"/>
                        <a:ea typeface="Adobe 楷体 Std R" panose="02020400000000000000" pitchFamily="18" charset="-122"/>
                      </a:rPr>
                      <m:t>代码</m:t>
                    </m:r>
                  </m:oMath>
                </a14:m>
                <a:endParaRPr lang="en-US" altLang="zh-CN" sz="2700" b="1" dirty="0">
                  <a:latin typeface="Adobe 楷体 Std R" panose="02020400000000000000" pitchFamily="18" charset="-122"/>
                  <a:ea typeface="Adobe 楷体 Std R" panose="02020400000000000000" pitchFamily="18" charset="-122"/>
                </a:endParaRPr>
              </a:p>
              <a:p>
                <a:r>
                  <a:rPr lang="zh-CN" altLang="en-US" sz="2700" b="1" dirty="0" smtClean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可</a:t>
                </a:r>
                <a:r>
                  <a:rPr lang="zh-CN" altLang="en-US" sz="2700" b="1" dirty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执行</a:t>
                </a:r>
                <a:r>
                  <a:rPr lang="zh-CN" altLang="en-US" sz="2700" b="1" dirty="0" smtClean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程序（</a:t>
                </a:r>
                <a:r>
                  <a:rPr lang="en-US" altLang="zh-CN" sz="2700" b="1" dirty="0" smtClean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.exe</a:t>
                </a:r>
                <a:r>
                  <a:rPr lang="zh-CN" altLang="en-US" sz="2700" b="1" dirty="0" smtClean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）</a:t>
                </a:r>
                <a:endParaRPr lang="en-US" altLang="zh-CN" sz="2700" b="1" dirty="0">
                  <a:latin typeface="Adobe 楷体 Std R" panose="02020400000000000000" pitchFamily="18" charset="-122"/>
                  <a:ea typeface="Adobe 楷体 Std R" panose="02020400000000000000" pitchFamily="18" charset="-122"/>
                </a:endParaRPr>
              </a:p>
              <a:p>
                <a:r>
                  <a:rPr lang="zh-CN" altLang="en-US" sz="2700" b="1" dirty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配置文件（</a:t>
                </a:r>
                <a:r>
                  <a:rPr lang="en-US" altLang="zh-CN" sz="2700" b="1" dirty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.</a:t>
                </a:r>
                <a:r>
                  <a:rPr lang="en-US" altLang="zh-CN" sz="2700" b="1" dirty="0" err="1" smtClean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ini</a:t>
                </a:r>
                <a:r>
                  <a:rPr lang="zh-CN" altLang="en-US" sz="2700" b="1" dirty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、</a:t>
                </a:r>
                <a:r>
                  <a:rPr lang="en-US" altLang="zh-CN" sz="2700" b="1" dirty="0" smtClean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.xml</a:t>
                </a:r>
                <a:r>
                  <a:rPr lang="zh-CN" altLang="en-US" sz="2700" b="1" dirty="0" smtClean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、</a:t>
                </a:r>
                <a:r>
                  <a:rPr lang="en-US" altLang="zh-CN" sz="2700" b="1" dirty="0" smtClean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.</a:t>
                </a:r>
                <a:r>
                  <a:rPr lang="en-US" altLang="zh-CN" sz="2700" b="1" dirty="0" err="1" smtClean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json</a:t>
                </a:r>
                <a:r>
                  <a:rPr lang="zh-CN" altLang="en-US" sz="2700" b="1" dirty="0" smtClean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、</a:t>
                </a:r>
                <a:r>
                  <a:rPr lang="en-US" altLang="zh-CN" sz="2700" b="1" dirty="0" smtClean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 </a:t>
                </a:r>
                <a:r>
                  <a:rPr lang="en-US" altLang="zh-CN" sz="2700" b="1" dirty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.</a:t>
                </a:r>
                <a:r>
                  <a:rPr lang="en-US" altLang="zh-CN" sz="2700" b="1" dirty="0" smtClean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csv</a:t>
                </a:r>
                <a:r>
                  <a:rPr lang="zh-CN" altLang="en-US" sz="2700" b="1" dirty="0" smtClean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、</a:t>
                </a:r>
                <a:r>
                  <a:rPr lang="en-US" altLang="zh-CN" sz="2700" b="1" dirty="0" smtClean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.</a:t>
                </a:r>
                <a:r>
                  <a:rPr lang="en-US" altLang="zh-CN" sz="2700" b="1" dirty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txt</a:t>
                </a:r>
                <a:r>
                  <a:rPr lang="zh-CN" altLang="en-US" sz="2700" b="1" dirty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）</a:t>
                </a:r>
                <a:endParaRPr lang="en-US" altLang="zh-CN" sz="2700" b="1" dirty="0">
                  <a:latin typeface="Adobe 楷体 Std R" panose="02020400000000000000" pitchFamily="18" charset="-122"/>
                  <a:ea typeface="Adobe 楷体 Std R" panose="02020400000000000000" pitchFamily="18" charset="-122"/>
                </a:endParaRPr>
              </a:p>
              <a:p>
                <a:r>
                  <a:rPr lang="zh-CN" altLang="en-US" sz="2700" b="1" dirty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资源文件（图片，视频，模型、</a:t>
                </a:r>
                <a:r>
                  <a:rPr lang="en-US" altLang="zh-CN" sz="2700" b="1" dirty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html</a:t>
                </a:r>
                <a:r>
                  <a:rPr lang="zh-CN" altLang="en-US" sz="2700" b="1" dirty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）</a:t>
                </a:r>
                <a:endParaRPr lang="en-US" altLang="zh-CN" sz="2700" b="1" dirty="0">
                  <a:latin typeface="Adobe 楷体 Std R" panose="02020400000000000000" pitchFamily="18" charset="-122"/>
                  <a:ea typeface="Adobe 楷体 Std R" panose="02020400000000000000" pitchFamily="18" charset="-122"/>
                </a:endParaRPr>
              </a:p>
              <a:p>
                <a:r>
                  <a:rPr lang="zh-CN" altLang="en-US" sz="2700" b="1" dirty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数据文件（二进制数据、表格，数据库）</a:t>
                </a:r>
                <a:endParaRPr lang="en-US" altLang="zh-CN" sz="2700" b="1" dirty="0">
                  <a:latin typeface="Adobe 楷体 Std R" panose="02020400000000000000" pitchFamily="18" charset="-122"/>
                  <a:ea typeface="Adobe 楷体 Std R" panose="02020400000000000000" pitchFamily="18" charset="-122"/>
                </a:endParaRPr>
              </a:p>
              <a:p>
                <a:r>
                  <a:rPr lang="zh-CN" altLang="en-US" sz="2700" b="1" dirty="0">
                    <a:latin typeface="Adobe 楷体 Std R" panose="02020400000000000000" pitchFamily="18" charset="-122"/>
                    <a:ea typeface="Adobe 楷体 Std R" panose="02020400000000000000" pitchFamily="18" charset="-122"/>
                  </a:rPr>
                  <a:t>依赖软件（数据库，基本的运行环境等）</a:t>
                </a:r>
              </a:p>
            </p:txBody>
          </p:sp>
        </mc:Choice>
        <mc:Fallback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A9F27465-1DF3-4248-8DFB-BE6AA1053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636912"/>
                <a:ext cx="7344816" cy="3551536"/>
              </a:xfrm>
              <a:prstGeom prst="rect">
                <a:avLst/>
              </a:prstGeom>
              <a:blipFill>
                <a:blip r:embed="rId2"/>
                <a:stretch>
                  <a:fillRect l="-1743" t="-32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91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2420888"/>
            <a:ext cx="2424972" cy="3444875"/>
          </a:xfrm>
          <a:solidFill>
            <a:srgbClr val="92D050"/>
          </a:solidFill>
        </p:spPr>
        <p:txBody>
          <a:bodyPr/>
          <a:lstStyle/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运行环境硬件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PC</a:t>
            </a:r>
          </a:p>
          <a:p>
            <a:pPr lvl="1"/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手机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服务器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机器人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无人机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……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347864" y="2420888"/>
            <a:ext cx="2300287" cy="3444875"/>
          </a:xfrm>
          <a:prstGeom prst="rect">
            <a:avLst/>
          </a:prstGeom>
          <a:solidFill>
            <a:srgbClr val="B1EAE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软件环境软件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操作系统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数据库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虚拟设备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基础设施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868144" y="2420888"/>
            <a:ext cx="2520280" cy="3444875"/>
          </a:xfrm>
          <a:prstGeom prst="rect">
            <a:avLst/>
          </a:prstGeom>
          <a:solidFill>
            <a:srgbClr val="FF99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开发环境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软硬件支持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开发授权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源码利用授权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常用开发工具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282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二、关于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协作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547664" y="2420888"/>
            <a:ext cx="2736304" cy="3263504"/>
          </a:xfrm>
          <a:solidFill>
            <a:srgbClr val="FF9900"/>
          </a:solidFill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产品</a:t>
            </a:r>
            <a:r>
              <a:rPr lang="zh-CN" altLang="en-US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经理</a:t>
            </a:r>
            <a:endParaRPr lang="en-US" altLang="zh-CN" sz="28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项目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经理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架构师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需求分析师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6DEA669-92F1-4E40-9CF4-794426AF1873}"/>
              </a:ext>
            </a:extLst>
          </p:cNvPr>
          <p:cNvSpPr txBox="1">
            <a:spLocks/>
          </p:cNvSpPr>
          <p:nvPr/>
        </p:nvSpPr>
        <p:spPr bwMode="auto">
          <a:xfrm>
            <a:off x="4788024" y="2444032"/>
            <a:ext cx="2880320" cy="3384376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系统分析师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DBA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开发人员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测试人员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运维人员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0035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一些工具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45F8264-74A6-4459-9141-5DD2E6940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2467742"/>
            <a:ext cx="1955502" cy="3444875"/>
          </a:xfrm>
          <a:solidFill>
            <a:srgbClr val="B1EAED"/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共享工具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盘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手机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Samba/FTP</a:t>
            </a: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网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盘</a:t>
            </a: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QQ/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微信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Rsync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蓝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牙设备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</a:t>
            </a: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  <a:sym typeface="Wingdings" panose="05000000000000000000" pitchFamily="2" charset="2"/>
            </a:endParaRP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……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45F8264-74A6-4459-9141-5DD2E6940B7D}"/>
              </a:ext>
            </a:extLst>
          </p:cNvPr>
          <p:cNvSpPr txBox="1">
            <a:spLocks/>
          </p:cNvSpPr>
          <p:nvPr/>
        </p:nvSpPr>
        <p:spPr bwMode="auto">
          <a:xfrm>
            <a:off x="3639865" y="2467743"/>
            <a:ext cx="2016224" cy="3444875"/>
          </a:xfrm>
          <a:prstGeom prst="rect">
            <a:avLst/>
          </a:prstGeom>
          <a:solidFill>
            <a:srgbClr val="FFCC9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流程工具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JiRA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DevTrack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Bugzilla</a:t>
            </a:r>
            <a:endParaRPr lang="en-US" altLang="zh-CN" sz="3200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禅道</a:t>
            </a: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45F8264-74A6-4459-9141-5DD2E6940B7D}"/>
              </a:ext>
            </a:extLst>
          </p:cNvPr>
          <p:cNvSpPr txBox="1">
            <a:spLocks/>
          </p:cNvSpPr>
          <p:nvPr/>
        </p:nvSpPr>
        <p:spPr bwMode="auto">
          <a:xfrm>
            <a:off x="6164114" y="2467744"/>
            <a:ext cx="1811486" cy="3444875"/>
          </a:xfrm>
          <a:prstGeom prst="rect">
            <a:avLst/>
          </a:prstGeom>
          <a:solidFill>
            <a:srgbClr val="FFCC9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协作工具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Subversion</a:t>
            </a:r>
          </a:p>
          <a:p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6001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典型流程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708920"/>
            <a:ext cx="5757147" cy="322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3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3742</TotalTime>
  <Words>658</Words>
  <Application>Microsoft Office PowerPoint</Application>
  <PresentationFormat>全屏显示(4:3)</PresentationFormat>
  <Paragraphs>220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Adobe 黑体 Std R</vt:lpstr>
      <vt:lpstr>Adobe 楷体 Std R</vt:lpstr>
      <vt:lpstr>方正舒体</vt:lpstr>
      <vt:lpstr>华文楷体</vt:lpstr>
      <vt:lpstr>华文新魏</vt:lpstr>
      <vt:lpstr>宋体</vt:lpstr>
      <vt:lpstr>Arial</vt:lpstr>
      <vt:lpstr>Consolas</vt:lpstr>
      <vt:lpstr>Garamond</vt:lpstr>
      <vt:lpstr>Wingdings</vt:lpstr>
      <vt:lpstr>环保</vt:lpstr>
      <vt:lpstr>课程回顾</vt:lpstr>
      <vt:lpstr>PowerPoint 演示文稿</vt:lpstr>
      <vt:lpstr>章节回顾</vt:lpstr>
      <vt:lpstr>章节回顾</vt:lpstr>
      <vt:lpstr>一、关于软件</vt:lpstr>
      <vt:lpstr>环境</vt:lpstr>
      <vt:lpstr>二、关于协作</vt:lpstr>
      <vt:lpstr>一些工具</vt:lpstr>
      <vt:lpstr>典型流程</vt:lpstr>
      <vt:lpstr>三、关于规范</vt:lpstr>
      <vt:lpstr>四、关于项目</vt:lpstr>
      <vt:lpstr>五、关于设计</vt:lpstr>
      <vt:lpstr>概要设计</vt:lpstr>
      <vt:lpstr>详细设计</vt:lpstr>
      <vt:lpstr>测试用例</vt:lpstr>
      <vt:lpstr>模块化</vt:lpstr>
      <vt:lpstr>六、关于架构</vt:lpstr>
      <vt:lpstr>架构相关</vt:lpstr>
      <vt:lpstr>七、项目实践</vt:lpstr>
      <vt:lpstr>两个项目</vt:lpstr>
      <vt:lpstr>Q&amp;A</vt:lpstr>
    </vt:vector>
  </TitlesOfParts>
  <Company>***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《循环结构》说课稿</dc:title>
  <dc:creator>*</dc:creator>
  <cp:lastModifiedBy>hzs</cp:lastModifiedBy>
  <cp:revision>580</cp:revision>
  <dcterms:created xsi:type="dcterms:W3CDTF">2008-12-24T03:46:18Z</dcterms:created>
  <dcterms:modified xsi:type="dcterms:W3CDTF">2020-05-05T14:12:24Z</dcterms:modified>
</cp:coreProperties>
</file>