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9"/>
  </p:notesMasterIdLst>
  <p:sldIdLst>
    <p:sldId id="256" r:id="rId2"/>
    <p:sldId id="1169" r:id="rId3"/>
    <p:sldId id="1102" r:id="rId4"/>
    <p:sldId id="1217" r:id="rId5"/>
    <p:sldId id="1111" r:id="rId6"/>
    <p:sldId id="1112" r:id="rId7"/>
    <p:sldId id="1118" r:id="rId8"/>
    <p:sldId id="1174" r:id="rId9"/>
    <p:sldId id="1161" r:id="rId10"/>
    <p:sldId id="1162" r:id="rId11"/>
    <p:sldId id="1164" r:id="rId12"/>
    <p:sldId id="1165" r:id="rId13"/>
    <p:sldId id="1166" r:id="rId14"/>
    <p:sldId id="1163" r:id="rId15"/>
    <p:sldId id="1127" r:id="rId16"/>
    <p:sldId id="1223" r:id="rId17"/>
    <p:sldId id="1126" r:id="rId18"/>
    <p:sldId id="1129" r:id="rId19"/>
    <p:sldId id="1149" r:id="rId20"/>
    <p:sldId id="1156" r:id="rId21"/>
    <p:sldId id="1157" r:id="rId22"/>
    <p:sldId id="1134" r:id="rId23"/>
    <p:sldId id="1219" r:id="rId24"/>
    <p:sldId id="1103" r:id="rId25"/>
    <p:sldId id="1109" r:id="rId26"/>
    <p:sldId id="1218" r:id="rId27"/>
    <p:sldId id="1119" r:id="rId28"/>
    <p:sldId id="1121" r:id="rId29"/>
    <p:sldId id="1122" r:id="rId30"/>
    <p:sldId id="1168" r:id="rId31"/>
    <p:sldId id="1220" r:id="rId32"/>
    <p:sldId id="1104" r:id="rId33"/>
    <p:sldId id="1113" r:id="rId34"/>
    <p:sldId id="1105" r:id="rId35"/>
    <p:sldId id="1114" r:id="rId36"/>
    <p:sldId id="1120" r:id="rId37"/>
    <p:sldId id="1117" r:id="rId38"/>
    <p:sldId id="1106" r:id="rId39"/>
    <p:sldId id="1115" r:id="rId40"/>
    <p:sldId id="1107" r:id="rId41"/>
    <p:sldId id="1221" r:id="rId42"/>
    <p:sldId id="1108" r:id="rId43"/>
    <p:sldId id="1143" r:id="rId44"/>
    <p:sldId id="1146" r:id="rId45"/>
    <p:sldId id="1142" r:id="rId46"/>
    <p:sldId id="1128" r:id="rId47"/>
    <p:sldId id="1222" r:id="rId48"/>
    <p:sldId id="1130" r:id="rId49"/>
    <p:sldId id="1132" r:id="rId50"/>
    <p:sldId id="1136" r:id="rId51"/>
    <p:sldId id="1140" r:id="rId52"/>
    <p:sldId id="1135" r:id="rId53"/>
    <p:sldId id="1133" r:id="rId54"/>
    <p:sldId id="1137" r:id="rId55"/>
    <p:sldId id="1138" r:id="rId56"/>
    <p:sldId id="1139" r:id="rId57"/>
    <p:sldId id="381" r:id="rId5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0" autoAdjust="0"/>
  </p:normalViewPr>
  <p:slideViewPr>
    <p:cSldViewPr>
      <p:cViewPr varScale="1">
        <p:scale>
          <a:sx n="81" d="100"/>
          <a:sy n="81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3:45.780"/>
    </inkml:context>
    <inkml:brush xml:id="br0">
      <inkml:brushProperty name="width" value="0.35" units="cm"/>
      <inkml:brushProperty name="height" value="0.35" units="cm"/>
      <inkml:brushProperty name="color" value="#CC0066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3:46.379"/>
    </inkml:context>
    <inkml:brush xml:id="br0">
      <inkml:brushProperty name="width" value="0.35" units="cm"/>
      <inkml:brushProperty name="height" value="0.3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6:10.698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0 0,'41'455,"-22"-315,-5 1,-6 59,-6 226,47-144,-50 750,1-646,0-362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6:12.537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10.449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1,'1169'0,"-692"26,1129-26,-1533-5,-52-1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14.860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1,'77'31,"-14"-5,1-3,1-3,0-2,1-4,1-2,0-3,1-4,0-2,24-4,1035 13,-439-2,-414-32,473 72,-506-72,86-12,-293 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23.612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160 1,'-1'252,"-49"-55,1 9,-10 55,59-239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26.304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209 110,'11'1,"0"-2,0 1,0-1,0-1,-1 0,1-1,0 0,-1 0,0-1,0 0,6-4,16-7,0 2,0 2,1 0,1 3,0 0,0 3,0 0,1 2,-1 2,1 1,-1 2,9 2,-39-3,0-1,-1 1,1 0,-1 0,1 1,-1-1,0 1,1-1,-1 1,0 0,0 0,0 1,-1-1,1 1,0-1,-1 1,0 0,1 0,-1 0,0 0,0 0,-1 0,1 1,-1-1,0 1,0-1,0 1,0-1,0 3,4 115,-6-91,-2-13,-1 0,0 0,-1-1,-1 1,-1-1,0 0,-1-1,0 0,-1 0,-1 0,-1-2,0 1,0-1,-11 8,-15 15,-2-2,-1-1,-1-3,-2-1,0-2,-2-2,-10 2,-40 25,-199 142,294-194,-1 0,1 0,0 0,-1 1,1-1,-1 0,1 0,0 0,-1 1,1-1,0 0,-1 1,1-1,0 0,0 1,-1-1,1 0,0 1,0-1,-1 0,1 1,0-1,0 1,0-1,0 1,0-1,0 0,0 1,0-1,0 1,0-1,0 1,0-1,0 1,0-1,0 0,0 1,0-1,0 1,0-1,1 0,-1 1,0-1,0 1,1-1,-1 0,0 1,1-1,-1 0,0 0,1 1,-1-1,0 0,1 0,-1 1,0-1,1 0,-1 0,1 0,-1 0,1 1,-1-1,0 0,1 0,-1 0,1 0,-1 0,1 0,-1 0,1 0,39 3,-34-3,300-28,-142 15,-1-7,42-15,47 21,-229 11,-4-3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3416.htm" TargetMode="External"/><Relationship Id="rId2" Type="http://schemas.openxmlformats.org/officeDocument/2006/relationships/hyperlink" Target="http://baike.baidu.com/view/3111818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21743.htm" TargetMode="External"/><Relationship Id="rId2" Type="http://schemas.openxmlformats.org/officeDocument/2006/relationships/hyperlink" Target="http://baike.baidu.com/view/1849120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7.png"/><Relationship Id="rId4" Type="http://schemas.openxmlformats.org/officeDocument/2006/relationships/customXml" Target="../ink/ink6.xml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Ch3 </a:t>
            </a:r>
            <a:r>
              <a:rPr lang="zh-CN" altLang="en-US" b="1" dirty="0">
                <a:ln>
                  <a:noFill/>
                </a:ln>
              </a:rPr>
              <a:t>附：代码规范示例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都是什么类型？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564904"/>
            <a:ext cx="6799262" cy="3241240"/>
          </a:xfrm>
        </p:spPr>
        <p:txBody>
          <a:bodyPr/>
          <a:lstStyle/>
          <a:p>
            <a:r>
              <a:rPr lang="en-US" altLang="zh-CN" dirty="0" err="1"/>
              <a:t>m_pszName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HWND </a:t>
            </a:r>
            <a:r>
              <a:rPr lang="en-US" altLang="zh-CN" dirty="0" err="1"/>
              <a:t>hWnd</a:t>
            </a:r>
            <a:r>
              <a:rPr lang="zh-CN" altLang="en-US" dirty="0"/>
              <a:t>； </a:t>
            </a:r>
            <a:r>
              <a:rPr lang="en-US" altLang="zh-CN" dirty="0" err="1"/>
              <a:t>CWnd</a:t>
            </a:r>
            <a:r>
              <a:rPr lang="en-US" altLang="zh-CN" dirty="0"/>
              <a:t>* </a:t>
            </a:r>
            <a:r>
              <a:rPr lang="en-US" altLang="zh-CN" dirty="0" err="1"/>
              <a:t>pWnd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HDLG </a:t>
            </a:r>
            <a:r>
              <a:rPr lang="en-US" altLang="zh-CN" dirty="0" err="1"/>
              <a:t>hDlg</a:t>
            </a:r>
            <a:r>
              <a:rPr lang="zh-CN" altLang="en-US" dirty="0"/>
              <a:t>； </a:t>
            </a:r>
            <a:r>
              <a:rPr lang="en-US" altLang="zh-CN" dirty="0" err="1"/>
              <a:t>CDialog</a:t>
            </a:r>
            <a:r>
              <a:rPr lang="en-US" altLang="zh-CN" dirty="0"/>
              <a:t>* </a:t>
            </a:r>
            <a:r>
              <a:rPr lang="en-US" altLang="zh-CN" dirty="0" err="1"/>
              <a:t>pDlg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HDC </a:t>
            </a:r>
            <a:r>
              <a:rPr lang="en-US" altLang="zh-CN" dirty="0" err="1"/>
              <a:t>hDC</a:t>
            </a:r>
            <a:r>
              <a:rPr lang="zh-CN" altLang="en-US" dirty="0"/>
              <a:t>； </a:t>
            </a:r>
            <a:r>
              <a:rPr lang="en-US" altLang="zh-CN" dirty="0"/>
              <a:t>CDC* </a:t>
            </a:r>
            <a:r>
              <a:rPr lang="en-US" altLang="zh-CN" dirty="0" err="1"/>
              <a:t>pDC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HGDIOBJ </a:t>
            </a:r>
            <a:r>
              <a:rPr lang="en-US" altLang="zh-CN" dirty="0" err="1"/>
              <a:t>hGdiObj</a:t>
            </a:r>
            <a:r>
              <a:rPr lang="zh-CN" altLang="en-US" dirty="0"/>
              <a:t>； </a:t>
            </a:r>
            <a:r>
              <a:rPr lang="en-US" altLang="zh-CN" dirty="0" err="1"/>
              <a:t>CGdiObject</a:t>
            </a:r>
            <a:r>
              <a:rPr lang="en-US" altLang="zh-CN" dirty="0"/>
              <a:t>* </a:t>
            </a:r>
            <a:r>
              <a:rPr lang="en-US" altLang="zh-CN" dirty="0" err="1"/>
              <a:t>pGdiObj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HPEN </a:t>
            </a:r>
            <a:r>
              <a:rPr lang="en-US" altLang="zh-CN" dirty="0" err="1"/>
              <a:t>hPen</a:t>
            </a:r>
            <a:r>
              <a:rPr lang="zh-CN" altLang="en-US" dirty="0"/>
              <a:t>； </a:t>
            </a:r>
            <a:r>
              <a:rPr lang="en-US" altLang="zh-CN" dirty="0" err="1"/>
              <a:t>CPen</a:t>
            </a:r>
            <a:r>
              <a:rPr lang="en-US" altLang="zh-CN" dirty="0"/>
              <a:t>* </a:t>
            </a:r>
            <a:r>
              <a:rPr lang="en-US" altLang="zh-CN" dirty="0" err="1"/>
              <a:t>pPen</a:t>
            </a:r>
            <a:r>
              <a:rPr lang="zh-CN" altLang="en-US" dirty="0"/>
              <a:t>；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34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优劣比较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哪种更好？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各自的缺点是什么？</a:t>
            </a:r>
          </a:p>
        </p:txBody>
      </p:sp>
    </p:spTree>
    <p:extLst>
      <p:ext uri="{BB962C8B-B14F-4D97-AF65-F5344CB8AC3E}">
        <p14:creationId xmlns:p14="http://schemas.microsoft.com/office/powerpoint/2010/main" val="5051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396814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858044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规范太多怎么办？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尽可能和开发环境的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API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保持一致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一个项目按统一的方式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有必要的说明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74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5616" y="2564904"/>
            <a:ext cx="6984776" cy="2575893"/>
          </a:xfrm>
        </p:spPr>
        <p:txBody>
          <a:bodyPr/>
          <a:lstStyle/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变量尽量有意义，不要使用“鬼变量”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int x;  int xxx; int xxxxx_2;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xxxxxx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xxxxxxx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常量值尽可能描述清楚意义 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 &gt; 1500   , 0&lt;x &amp;&amp; x &lt;5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if(1500 &lt; x)      // 1500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请加以注释，改动或者经常使用，        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             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那么建议定义常量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34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3932" y="2636912"/>
            <a:ext cx="7016824" cy="2690766"/>
          </a:xfrm>
        </p:spPr>
        <p:txBody>
          <a:bodyPr/>
          <a:lstStyle/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用英文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或英文缩写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定义，不易翻译的，用拼音，并加以注释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int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; 	          //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就是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byte  char2byte;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字符转字节后的结果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to  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string value4use;        //  value for use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string qigong      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气功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奇功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63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29916" y="1844824"/>
            <a:ext cx="7704856" cy="2376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常量的定义方法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	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关键字  </a:t>
            </a:r>
            <a:r>
              <a:rPr lang="en-US" altLang="zh-CN" sz="20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const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static 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 final    </a:t>
            </a: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宏   （不利于调试） 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#define max 65535</a:t>
            </a: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					const static int max = 65535</a:t>
            </a: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					</a:t>
            </a:r>
            <a:r>
              <a:rPr lang="en-US" altLang="zh-CN" sz="20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max_value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65535_value</a:t>
            </a:r>
          </a:p>
          <a:p>
            <a:pPr marL="0" indent="0">
              <a:buNone/>
            </a:pPr>
            <a:r>
              <a:rPr lang="zh-CN" altLang="en-US" sz="2000" dirty="0"/>
              <a:t>                 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2" y="4436211"/>
            <a:ext cx="16383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03848" y="4436211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可以写一个类维护所有的常量，从配置文件中读取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8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变量和函数（方法）</a:t>
            </a:r>
          </a:p>
        </p:txBody>
      </p:sp>
      <p:pic>
        <p:nvPicPr>
          <p:cNvPr id="4098" name="Picture 2" descr="H:\sd\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207773" cy="42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d\j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3456384" cy="42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3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348880"/>
            <a:ext cx="8064896" cy="377190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默认参数问题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重载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重写问题 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(overload/override)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避免大文件，大类，大函数体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setFullScreen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();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setFullScreen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(v=true);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826999"/>
            <a:ext cx="4536504" cy="23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3631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重载方法过多不是好的设计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url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path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path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path,String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user,String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passwd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ConnectParam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param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):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把参数封装在类中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88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方法被频繁重写不是好设计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overwrite/override</a:t>
            </a: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如果父类方法频繁被子类重写，考虑把该方法变成抽象方法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父类方法应只负责通用的、较少变化的逻辑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90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H:\sd\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3" y="2508958"/>
            <a:ext cx="4019048" cy="2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:\sd\cl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53012"/>
            <a:ext cx="3816424" cy="25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9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3070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4144" y="2420888"/>
            <a:ext cx="6912768" cy="3180184"/>
          </a:xfrm>
        </p:spPr>
        <p:txBody>
          <a:bodyPr/>
          <a:lstStyle/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使代码让人容易读懂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685800" lvl="1"/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自己可能一段时间后会忘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685800" lvl="1"/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别人看你的代码的时候，不至于给你打电话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/**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 </a:t>
            </a:r>
            <a:r>
              <a:rPr lang="en-US" altLang="zh-CN" u="sng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funtion</a:t>
            </a:r>
            <a:r>
              <a:rPr lang="en-US" altLang="zh-CN" u="sng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u="sng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就是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     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！ 无意义的注释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78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492896"/>
            <a:ext cx="5688632" cy="33123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 //////////</a:t>
            </a:r>
            <a:r>
              <a:rPr lang="zh-CN" altLang="en-US" sz="11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众里寻她千百度的注释</a:t>
            </a:r>
            <a:r>
              <a:rPr lang="en-US" altLang="zh-CN" sz="1600" dirty="0"/>
              <a:t>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08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4" name="矩形 3"/>
          <p:cNvSpPr/>
          <p:nvPr/>
        </p:nvSpPr>
        <p:spPr>
          <a:xfrm>
            <a:off x="2725936" y="2884350"/>
            <a:ext cx="580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/*****************************************************/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不好维护的注释*********************************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真不好维护**************************************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新版本多加了几个字怎么办  **就是在这个地*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方要怎么办呢？ 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/*****************************************************/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0" y="2981517"/>
            <a:ext cx="1584176" cy="155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07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51720" y="2492896"/>
            <a:ext cx="4752528" cy="302433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单行注释（短注释）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//……  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多行注释（块注释）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/*</a:t>
            </a:r>
          </a:p>
          <a:p>
            <a:pPr marL="457200" lvl="1" indent="0">
              <a:buNone/>
            </a:pP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583775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76338" y="2420888"/>
            <a:ext cx="6912768" cy="377190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源码文件头注释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**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Class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classname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Package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packagename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*为***设计的类。。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ver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date           author</a:t>
            </a: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*1.0     2015-03-09   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authorname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*Copyright(c) 2015,LEDO All Rights Reserved</a:t>
            </a: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0197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的注释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544616" cy="20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36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C++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492896"/>
            <a:ext cx="6048672" cy="324036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标识符由字母、数字、下划线“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_”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 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$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也可以）。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关键字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作为标识符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标识符长度限制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字符。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标识符对大小写敏感。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只能是字母或下划线，不能是数字。</a:t>
            </a:r>
          </a:p>
        </p:txBody>
      </p:sp>
    </p:spTree>
    <p:extLst>
      <p:ext uri="{BB962C8B-B14F-4D97-AF65-F5344CB8AC3E}">
        <p14:creationId xmlns:p14="http://schemas.microsoft.com/office/powerpoint/2010/main" val="1229034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2856757"/>
            <a:ext cx="5059784" cy="2172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如果代码有改动，一定要记得修改相关的注释！“过期”的注释比没有注释危害更大！</a:t>
            </a:r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852937"/>
            <a:ext cx="14954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3443512-04E0-4AE2-9676-2F71975D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915988"/>
            <a:ext cx="6799262" cy="130333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37293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4347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简单语句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00" y="3429000"/>
            <a:ext cx="33337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3488457" cy="385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83447D-EA7E-4405-B3B1-4579F2571190}"/>
              </a:ext>
            </a:extLst>
          </p:cNvPr>
          <p:cNvSpPr txBox="1"/>
          <p:nvPr/>
        </p:nvSpPr>
        <p:spPr>
          <a:xfrm>
            <a:off x="1274839" y="236337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if(a=57)    ====[a=57; if(a)]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If(57 == 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370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写简化的逻辑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尽可能方便地加入新的判断</a:t>
            </a:r>
            <a:endParaRPr lang="en-US" altLang="zh-CN" dirty="0"/>
          </a:p>
          <a:p>
            <a:r>
              <a:rPr lang="zh-CN" altLang="en-US" dirty="0"/>
              <a:t>尽可能方便地加入新的逻辑</a:t>
            </a:r>
            <a:endParaRPr lang="en-US" altLang="zh-CN" dirty="0"/>
          </a:p>
          <a:p>
            <a:r>
              <a:rPr lang="zh-CN" altLang="en-US" dirty="0"/>
              <a:t>结构化的逻辑最容易理解、最容易维护</a:t>
            </a:r>
          </a:p>
        </p:txBody>
      </p:sp>
    </p:spTree>
    <p:extLst>
      <p:ext uri="{BB962C8B-B14F-4D97-AF65-F5344CB8AC3E}">
        <p14:creationId xmlns:p14="http://schemas.microsoft.com/office/powerpoint/2010/main" val="1661767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条件</a:t>
            </a:r>
          </a:p>
        </p:txBody>
      </p:sp>
      <p:pic>
        <p:nvPicPr>
          <p:cNvPr id="3074" name="Picture 2" descr="C:\Users\devuser\Desktop\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55" y="2348880"/>
            <a:ext cx="331428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vuser\Desktop\justok.jp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2742857" cy="27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18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3" y="2429247"/>
            <a:ext cx="29051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66" y="2405103"/>
            <a:ext cx="2905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6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600" y="2260476"/>
            <a:ext cx="8229600" cy="282470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63" y="2484698"/>
            <a:ext cx="5816873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72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5122" name="Picture 2" descr="C:\Users\devuser\Desktop\loop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6" y="2420888"/>
            <a:ext cx="393333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evuser\Desktop\loopwas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98019"/>
            <a:ext cx="3559909" cy="38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6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4" name="Picture 2" descr="C:\Users\devuser\Desktop\loopper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3816424" cy="38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91BA3F0-DA71-4D41-A1A9-252B97E97132}"/>
                  </a:ext>
                </a:extLst>
              </p14:cNvPr>
              <p14:cNvContentPartPr/>
              <p14:nvPr/>
            </p14:nvContentPartPr>
            <p14:xfrm>
              <a:off x="3412076" y="5467398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91BA3F0-DA71-4D41-A1A9-252B97E971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9436" y="54043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8E98F0F-1127-4D04-B309-249D5742990F}"/>
                  </a:ext>
                </a:extLst>
              </p14:cNvPr>
              <p14:cNvContentPartPr/>
              <p14:nvPr/>
            </p14:nvContentPartPr>
            <p14:xfrm>
              <a:off x="3487676" y="5853318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8E98F0F-1127-4D04-B309-249D574299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4676" y="579067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874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9219" name="Picture 3" descr="C:\Users\devuser\Desktop\while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3142857" cy="21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devuser\Desktop\goodwh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94" y="2492896"/>
            <a:ext cx="384761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16F2BC0-2099-4A6D-BFED-40D01491DAF3}"/>
                  </a:ext>
                </a:extLst>
              </p14:cNvPr>
              <p14:cNvContentPartPr/>
              <p14:nvPr/>
            </p14:nvContentPartPr>
            <p14:xfrm>
              <a:off x="5184356" y="4505838"/>
              <a:ext cx="48240" cy="1111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16F2BC0-2099-4A6D-BFED-40D01491DA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1356" y="4442838"/>
                <a:ext cx="17388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7AF3270-4D4E-4656-B7B4-30B31113FEDC}"/>
                  </a:ext>
                </a:extLst>
              </p14:cNvPr>
              <p14:cNvContentPartPr/>
              <p14:nvPr/>
            </p14:nvContentPartPr>
            <p14:xfrm>
              <a:off x="4816796" y="3600798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7AF3270-4D4E-4656-B7B4-30B31113FE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4156" y="353815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08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613F-403A-4311-89FA-05AFE0E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Java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106B62F-742C-443B-B758-6E661E0D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72" y="2492896"/>
            <a:ext cx="6609928" cy="3672408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标识符由字母、数字、下划线“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_”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、美元符号“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$”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组成，第一个字符不能是数字。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关键字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保留字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作为标识符。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标识符没有长度限制。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标识符对大小写敏感。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142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99085"/>
              </p:ext>
            </p:extLst>
          </p:nvPr>
        </p:nvGraphicFramePr>
        <p:xfrm>
          <a:off x="2123728" y="2420887"/>
          <a:ext cx="5544616" cy="377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PicObj Class" r:id="rId3" imgW="4543560" imgH="3876840" progId="Picture.PicObj.1">
                  <p:embed/>
                </p:oleObj>
              </mc:Choice>
              <mc:Fallback>
                <p:oleObj name="PicObj Class" r:id="rId3" imgW="4543560" imgH="3876840" progId="Picture.PicObj.1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2420887"/>
                        <a:ext cx="5544616" cy="377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166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16667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运算符优先级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492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、先算哪部分？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、会不会受到写法的影响？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0x07 	+	 0x01	 &lt;&lt; 	3 </a:t>
            </a:r>
          </a:p>
          <a:p>
            <a:r>
              <a:rPr lang="en-US" altLang="zh-CN" sz="2000" dirty="0"/>
              <a:t>0x07	+	0x01&lt;&lt; 3</a:t>
            </a:r>
          </a:p>
          <a:p>
            <a:endParaRPr lang="en-US" altLang="zh-CN" sz="2000" dirty="0"/>
          </a:p>
          <a:p>
            <a:r>
              <a:rPr lang="en-US" altLang="zh-CN" sz="2000" dirty="0"/>
              <a:t>0x07+0x01	&lt;&lt;  3 </a:t>
            </a:r>
          </a:p>
          <a:p>
            <a:endParaRPr lang="en-US" altLang="zh-CN" sz="2000" dirty="0"/>
          </a:p>
          <a:p>
            <a:r>
              <a:rPr lang="en-US" altLang="zh-CN" sz="2000" dirty="0"/>
              <a:t>(0x07+0x01) &lt;&lt;  3 </a:t>
            </a:r>
          </a:p>
          <a:p>
            <a:r>
              <a:rPr lang="en-US" altLang="zh-CN" sz="2000" dirty="0"/>
              <a:t>0x07+(0x01&lt;&lt;  3 )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即便能记得住，也还是用“（）” 处理一下吧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768B1C2-4161-4A8F-A1D7-025382969E9D}"/>
                  </a:ext>
                </a:extLst>
              </p14:cNvPr>
              <p14:cNvContentPartPr/>
              <p14:nvPr/>
            </p14:nvContentPartPr>
            <p14:xfrm>
              <a:off x="2855876" y="4109838"/>
              <a:ext cx="1205280" cy="100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768B1C2-4161-4A8F-A1D7-025382969E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236" y="4047198"/>
                <a:ext cx="1330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56BF024-4DD1-4BF9-A677-302B4201FA25}"/>
                  </a:ext>
                </a:extLst>
              </p14:cNvPr>
              <p14:cNvContentPartPr/>
              <p14:nvPr/>
            </p14:nvContentPartPr>
            <p14:xfrm>
              <a:off x="960836" y="4637598"/>
              <a:ext cx="1512720" cy="763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56BF024-4DD1-4BF9-A677-302B4201FA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196" y="4574958"/>
                <a:ext cx="16383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B90B6D0-C977-4FAC-A916-9CFFDCF8D2C9}"/>
                  </a:ext>
                </a:extLst>
              </p14:cNvPr>
              <p14:cNvContentPartPr/>
              <p14:nvPr/>
            </p14:nvContentPartPr>
            <p14:xfrm>
              <a:off x="5183636" y="3798438"/>
              <a:ext cx="57600" cy="3380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B90B6D0-C977-4FAC-A916-9CFFDCF8D2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0996" y="3735798"/>
                <a:ext cx="1832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DA5252B-101C-4AAD-BCC5-F77C9F03C166}"/>
                  </a:ext>
                </a:extLst>
              </p14:cNvPr>
              <p14:cNvContentPartPr/>
              <p14:nvPr/>
            </p14:nvContentPartPr>
            <p14:xfrm>
              <a:off x="5033876" y="4447158"/>
              <a:ext cx="428760" cy="3520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DA5252B-101C-4AAD-BCC5-F77C9F03C1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1236" y="4384158"/>
                <a:ext cx="554400" cy="4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64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2564904"/>
            <a:ext cx="7076008" cy="325219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基本数的值范围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涉及到精度问题，请减少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float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double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等类型的使用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位操作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容易产生的溢出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42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format</a:t>
            </a:r>
          </a:p>
          <a:p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sprintf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snprintf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等函数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最关键的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%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s,%d,%u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等等，不好进行覆盖性测试，请尽量避免使用，用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stringstream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、字符串拼接等方式替代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toString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36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NULL/null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对空指针、对象、引用对象都要进行有效的判断和处理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if(null != p)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p.show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();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不要等着系统的异常处理来处理这些可预见性的问题</a:t>
            </a:r>
          </a:p>
        </p:txBody>
      </p:sp>
    </p:spTree>
    <p:extLst>
      <p:ext uri="{BB962C8B-B14F-4D97-AF65-F5344CB8AC3E}">
        <p14:creationId xmlns:p14="http://schemas.microsoft.com/office/powerpoint/2010/main" val="3116276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2369" y="2223545"/>
            <a:ext cx="6799262" cy="386975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提交的代码中，请让调试的信息失效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请不要使用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printf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/print/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println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cout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&lt;&lt;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这类输出到标准输出设备的方式输出调试信息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If(debug())</a:t>
            </a: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{  // std::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cout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&lt;&lt;;    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println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();</a:t>
            </a: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宏覆盖调试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便于调试的方法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026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07469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356102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尽量采用三段式结构：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try{</a:t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做你要做的事情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catch(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你能处理的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Exception e){</a:t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处理你能解决的问题，不能解决的，向上抛出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finally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{    </a:t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不管问题有没有发生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, 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都要处理的工作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485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771900"/>
          </a:xfrm>
        </p:spPr>
        <p:txBody>
          <a:bodyPr/>
          <a:lstStyle/>
          <a:p>
            <a:r>
              <a:rPr lang="zh-CN" altLang="en-US" dirty="0"/>
              <a:t>请不要忽视处理抛出的异常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7" name="Picture 3" descr="H:\sd\bli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5104762" cy="31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512132"/>
            <a:ext cx="7346331" cy="3396208"/>
          </a:xfrm>
        </p:spPr>
        <p:txBody>
          <a:bodyPr/>
          <a:lstStyle/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x/X p/P u/U w/W z/Z v/V k/K(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大小写相近的字母容易用错，不要同时出现，同时是指作用域范围内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o/O/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中间的字母） 数字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  l (L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的小写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数字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 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容易写错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2052" name="Picture 4" descr="C:\Users\devuser\Desktop\fo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48" y="3988482"/>
            <a:ext cx="4704783" cy="14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88482"/>
            <a:ext cx="2811307" cy="195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763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492896"/>
            <a:ext cx="8229600" cy="368424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具体明确 （不要总是抛出捕获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Exception 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尽早抛出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延迟捕获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2819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02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9"/>
            <a:ext cx="6624736" cy="446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278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28" y="2420887"/>
            <a:ext cx="3666396" cy="386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H:\sd\catch_ear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0" y="2420887"/>
            <a:ext cx="3714286" cy="33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02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708920"/>
            <a:ext cx="6480720" cy="289215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别把异常当正常！ 对可预料到的问题（错误），请不要用“抛出异常然后捕获”的方式进行处理（不要把抛出的异常对象，当作返回值使用）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054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44477"/>
            <a:ext cx="4476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25439"/>
            <a:ext cx="39719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295623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sd\j_min_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678022"/>
            <a:ext cx="3816424" cy="3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d\j_min_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78022"/>
            <a:ext cx="4318453" cy="3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628007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sd\j_min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08" y="1484784"/>
            <a:ext cx="5552381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161497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3528392" cy="23820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/**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你是否能正确应用？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猜吧。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</a:t>
            </a:r>
            <a:r>
              <a:rPr lang="en-US" altLang="zh-CN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  <a:endParaRPr lang="en-US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v_1;  // n</a:t>
            </a:r>
            <a:endParaRPr lang="zh-CN" altLang="en-US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nb-NO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v_l;    // 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</a:t>
            </a:r>
            <a:endParaRPr lang="nb-NO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2420888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/**</a:t>
            </a:r>
          </a:p>
          <a:p>
            <a:r>
              <a:rPr lang="zh-CN" altLang="en-US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出错的风险高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@param x</a:t>
            </a:r>
          </a:p>
          <a:p>
            <a:r>
              <a:rPr lang="zh-CN" altLang="en-US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public void </a:t>
            </a:r>
            <a:r>
              <a:rPr lang="en-US" altLang="zh-CN" b="1" dirty="0" err="1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setX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(int x)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{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lang="en-US" altLang="zh-CN" b="1" dirty="0" err="1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this.x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= x;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}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x;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X;</a:t>
            </a:r>
            <a:endParaRPr lang="zh-CN" altLang="en-US" b="1" dirty="0">
              <a:solidFill>
                <a:srgbClr val="262626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33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命名要能反映出其作用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命名要有呼应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Init()/Clear()  </a:t>
            </a: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CreateInstance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DestroyInstance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MIN/MAX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建议采用驼峰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帕斯卡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匈牙利命名法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Camel-Case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sumScore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getSum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studentGrade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static </a:t>
            </a:r>
            <a:r>
              <a:rPr lang="en-US" altLang="zh-CN" dirty="0" err="1"/>
              <a:t>const</a:t>
            </a:r>
            <a:r>
              <a:rPr lang="en-US" altLang="zh-CN" dirty="0"/>
              <a:t> MAX_VALUE = 12;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GetSum</a:t>
            </a:r>
            <a:r>
              <a:rPr lang="en-US" altLang="zh-CN" dirty="0"/>
              <a:t>();  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帕斯卡命名法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4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Hungarian Notation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7784" y="24928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latin typeface="Lucida Grande"/>
              </a:rPr>
              <a:t>global -&gt; g_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member -&gt; m_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static -&gt; s_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pointer -&gt; p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char*/</a:t>
            </a:r>
            <a:r>
              <a:rPr lang="en-US" altLang="zh-CN" sz="3200" dirty="0" err="1">
                <a:latin typeface="Lucida Grande"/>
              </a:rPr>
              <a:t>wchar_t</a:t>
            </a:r>
            <a:r>
              <a:rPr lang="en-US" altLang="zh-CN" sz="3200" dirty="0">
                <a:latin typeface="Lucida Grande"/>
              </a:rPr>
              <a:t>* -&gt;p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char[]/</a:t>
            </a:r>
            <a:r>
              <a:rPr lang="en-US" altLang="zh-CN" sz="3200" dirty="0" err="1">
                <a:latin typeface="Lucida Grande"/>
              </a:rPr>
              <a:t>wchar_t</a:t>
            </a:r>
            <a:r>
              <a:rPr lang="en-US" altLang="zh-CN" sz="3200" dirty="0">
                <a:latin typeface="Lucida Grande"/>
              </a:rPr>
              <a:t>[] -&gt;</a:t>
            </a:r>
            <a:r>
              <a:rPr lang="en-US" altLang="zh-CN" sz="3200" dirty="0" err="1">
                <a:latin typeface="Lucida Grande"/>
              </a:rPr>
              <a:t>sz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182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2019</TotalTime>
  <Words>1469</Words>
  <Application>Microsoft Office PowerPoint</Application>
  <PresentationFormat>全屏显示(4:3)</PresentationFormat>
  <Paragraphs>246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Adobe 仿宋 Std R</vt:lpstr>
      <vt:lpstr>Adobe 黑体 Std R</vt:lpstr>
      <vt:lpstr>Adobe 楷体 Std R</vt:lpstr>
      <vt:lpstr>Adobe 宋体 Std L</vt:lpstr>
      <vt:lpstr>Lucida Grande</vt:lpstr>
      <vt:lpstr>方正舒体</vt:lpstr>
      <vt:lpstr>华文楷体</vt:lpstr>
      <vt:lpstr>华文新魏</vt:lpstr>
      <vt:lpstr>宋体</vt:lpstr>
      <vt:lpstr>Arial</vt:lpstr>
      <vt:lpstr>Garamond</vt:lpstr>
      <vt:lpstr>环保</vt:lpstr>
      <vt:lpstr>PicObj Class</vt:lpstr>
      <vt:lpstr>Ch3 附：代码规范示例</vt:lpstr>
      <vt:lpstr>PowerPoint 演示文稿</vt:lpstr>
      <vt:lpstr> C++标识符</vt:lpstr>
      <vt:lpstr>Java标识符</vt:lpstr>
      <vt:lpstr>标识符</vt:lpstr>
      <vt:lpstr>标识符</vt:lpstr>
      <vt:lpstr>标识符</vt:lpstr>
      <vt:lpstr>Camel-Case</vt:lpstr>
      <vt:lpstr>Hungarian Notation</vt:lpstr>
      <vt:lpstr>都是什么类型？</vt:lpstr>
      <vt:lpstr>优劣比较</vt:lpstr>
      <vt:lpstr>PowerPoint 演示文稿</vt:lpstr>
      <vt:lpstr>PowerPoint 演示文稿</vt:lpstr>
      <vt:lpstr>规范太多怎么办？</vt:lpstr>
      <vt:lpstr>变量和常量</vt:lpstr>
      <vt:lpstr>变量和常量</vt:lpstr>
      <vt:lpstr>变量和常量</vt:lpstr>
      <vt:lpstr>变量和函数（方法）</vt:lpstr>
      <vt:lpstr>函数</vt:lpstr>
      <vt:lpstr>函数</vt:lpstr>
      <vt:lpstr>函数</vt:lpstr>
      <vt:lpstr>PowerPoint 演示文稿</vt:lpstr>
      <vt:lpstr>PowerPoint 演示文稿</vt:lpstr>
      <vt:lpstr> 注释</vt:lpstr>
      <vt:lpstr> 注释</vt:lpstr>
      <vt:lpstr> 注释</vt:lpstr>
      <vt:lpstr> 注释</vt:lpstr>
      <vt:lpstr>注释</vt:lpstr>
      <vt:lpstr> 注释</vt:lpstr>
      <vt:lpstr> 注释</vt:lpstr>
      <vt:lpstr>PowerPoint 演示文稿</vt:lpstr>
      <vt:lpstr> 简单语句</vt:lpstr>
      <vt:lpstr>写简化的逻辑</vt:lpstr>
      <vt:lpstr> 条件</vt:lpstr>
      <vt:lpstr>条件</vt:lpstr>
      <vt:lpstr>条件</vt:lpstr>
      <vt:lpstr> 循环</vt:lpstr>
      <vt:lpstr> 循环</vt:lpstr>
      <vt:lpstr> 循环</vt:lpstr>
      <vt:lpstr>Switch</vt:lpstr>
      <vt:lpstr>PowerPoint 演示文稿</vt:lpstr>
      <vt:lpstr>运算符优先级</vt:lpstr>
      <vt:lpstr>数值运算</vt:lpstr>
      <vt:lpstr>字符串格式化</vt:lpstr>
      <vt:lpstr>关于NULL/null</vt:lpstr>
      <vt:lpstr>关于调试</vt:lpstr>
      <vt:lpstr>PowerPoint 演示文稿</vt:lpstr>
      <vt:lpstr>异常处理</vt:lpstr>
      <vt:lpstr>PowerPoint 演示文稿</vt:lpstr>
      <vt:lpstr>异常处理原则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594</cp:revision>
  <dcterms:created xsi:type="dcterms:W3CDTF">2008-12-24T03:46:18Z</dcterms:created>
  <dcterms:modified xsi:type="dcterms:W3CDTF">2020-03-27T01:50:50Z</dcterms:modified>
</cp:coreProperties>
</file>