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3"/>
  </p:notesMasterIdLst>
  <p:sldIdLst>
    <p:sldId id="256" r:id="rId2"/>
    <p:sldId id="582" r:id="rId3"/>
    <p:sldId id="302" r:id="rId4"/>
    <p:sldId id="547" r:id="rId5"/>
    <p:sldId id="438" r:id="rId6"/>
    <p:sldId id="452" r:id="rId7"/>
    <p:sldId id="455" r:id="rId8"/>
    <p:sldId id="450" r:id="rId9"/>
    <p:sldId id="454" r:id="rId10"/>
    <p:sldId id="456" r:id="rId11"/>
    <p:sldId id="453" r:id="rId12"/>
    <p:sldId id="475" r:id="rId13"/>
    <p:sldId id="457" r:id="rId14"/>
    <p:sldId id="466" r:id="rId15"/>
    <p:sldId id="584" r:id="rId16"/>
    <p:sldId id="476" r:id="rId17"/>
    <p:sldId id="484" r:id="rId18"/>
    <p:sldId id="474" r:id="rId19"/>
    <p:sldId id="479" r:id="rId20"/>
    <p:sldId id="472" r:id="rId21"/>
    <p:sldId id="492" r:id="rId22"/>
    <p:sldId id="477" r:id="rId23"/>
    <p:sldId id="488" r:id="rId24"/>
    <p:sldId id="494" r:id="rId25"/>
    <p:sldId id="495" r:id="rId26"/>
    <p:sldId id="583" r:id="rId27"/>
    <p:sldId id="493" r:id="rId28"/>
    <p:sldId id="585" r:id="rId29"/>
    <p:sldId id="501" r:id="rId30"/>
    <p:sldId id="502" r:id="rId31"/>
    <p:sldId id="504" r:id="rId32"/>
    <p:sldId id="506" r:id="rId33"/>
    <p:sldId id="507" r:id="rId34"/>
    <p:sldId id="509" r:id="rId35"/>
    <p:sldId id="519" r:id="rId36"/>
    <p:sldId id="522" r:id="rId37"/>
    <p:sldId id="579" r:id="rId38"/>
    <p:sldId id="534" r:id="rId39"/>
    <p:sldId id="586" r:id="rId40"/>
    <p:sldId id="588" r:id="rId41"/>
    <p:sldId id="471" r:id="rId42"/>
    <p:sldId id="590" r:id="rId43"/>
    <p:sldId id="478" r:id="rId44"/>
    <p:sldId id="591" r:id="rId45"/>
    <p:sldId id="480" r:id="rId46"/>
    <p:sldId id="486" r:id="rId47"/>
    <p:sldId id="487" r:id="rId48"/>
    <p:sldId id="499" r:id="rId49"/>
    <p:sldId id="592" r:id="rId50"/>
    <p:sldId id="490" r:id="rId51"/>
    <p:sldId id="491" r:id="rId52"/>
    <p:sldId id="593" r:id="rId53"/>
    <p:sldId id="594" r:id="rId54"/>
    <p:sldId id="529" r:id="rId55"/>
    <p:sldId id="531" r:id="rId56"/>
    <p:sldId id="532" r:id="rId57"/>
    <p:sldId id="595" r:id="rId58"/>
    <p:sldId id="535" r:id="rId59"/>
    <p:sldId id="538" r:id="rId60"/>
    <p:sldId id="539" r:id="rId61"/>
    <p:sldId id="381" r:id="rId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7979" autoAdjust="0"/>
  </p:normalViewPr>
  <p:slideViewPr>
    <p:cSldViewPr>
      <p:cViewPr varScale="1">
        <p:scale>
          <a:sx n="72" d="100"/>
          <a:sy n="72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\&#35838;&#31243;\course\ref\test\&#27700;&#26479;&#27979;&#35797;&#29992;&#20363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原因分布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[水杯测试用例.xls]Sheet3!$M$5:$P$5</c:f>
              <c:strCache>
                <c:ptCount val="4"/>
                <c:pt idx="0">
                  <c:v>specifiction</c:v>
                </c:pt>
                <c:pt idx="1">
                  <c:v>design</c:v>
                </c:pt>
                <c:pt idx="2">
                  <c:v>coding</c:v>
                </c:pt>
                <c:pt idx="3">
                  <c:v>others</c:v>
                </c:pt>
              </c:strCache>
            </c:strRef>
          </c:cat>
          <c:val>
            <c:numRef>
              <c:f>[水杯测试用例.xls]Sheet3!$M$7:$P$7</c:f>
              <c:numCache>
                <c:formatCode>General</c:formatCode>
                <c:ptCount val="4"/>
                <c:pt idx="0">
                  <c:v>54.77308294209702</c:v>
                </c:pt>
                <c:pt idx="1">
                  <c:v>21.439749608763687</c:v>
                </c:pt>
                <c:pt idx="2">
                  <c:v>15.962441314553988</c:v>
                </c:pt>
                <c:pt idx="3">
                  <c:v>7.8247261345852888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B-4B4D-93B5-DFE28B64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985934736"/>
        <c:axId val="-985939632"/>
      </c:barChart>
      <c:catAx>
        <c:axId val="-9859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9632"/>
        <c:crosses val="autoZero"/>
        <c:auto val="1"/>
        <c:lblAlgn val="ctr"/>
        <c:lblOffset val="100"/>
        <c:noMultiLvlLbl val="0"/>
      </c:catAx>
      <c:valAx>
        <c:axId val="-9859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6T13:41:10.8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1609 28,'-139'-21,"-331"15,379 8,1 4,0 4,1 3,1 5,0 4,-27 12,101-27,0 0,0 0,1 1,0 1,1 0,0 1,1 1,0 0,0 0,1 1,0 0,-4 8,11-16,-95 117,85-97,1 0,1 0,0 1,2 0,2 1,0-1,1 2,2-1,0 1,2-1,1 1,2 6,-1 36,-3-16,3 0,3 0,1 0,3 0,2-1,3 0,2 0,2 0,13 17,4-2,2-1,3-2,5 3,74 105,-91-138,1 0,2-1,1-2,1-1,30 21,-54-45,20 17,39 36,2-4,2-2,3-3,52 25,-82-53,-17-7,1-1,1-1,1-1,-1-1,2-2,-1-1,1-1,1-2,14 1,338 19,1000-26,-1370 1,1-1,-1 0,1-1,-1 0,0-1,0-1,0 0,0 0,0-2,-1 1,0-2,0 1,-1-2,0 1,0-2,-1 1,0-2,0 1,7-11,-3 6,0-1,-1-1,-1 0,-1-1,0 0,-2-1,0 0,0 0,-2-1,0 0,-1 0,-1-3,92-311,-95 314,0-1,0 1,-2-1,-1 0,0 1,-2-1,0 1,-1 0,-1-1,-3-5,-10-27,-2 2,-3 0,-1 2,-12-14,-11-25,-29-69,46 108,-3 3,-1 0,-2 3,-9-7,-167-143,34 59,110 87,-111-53,-35 9,-49-9,236 90,0 2,-1 0,0 2,0 0,-1 2,1 2,0 0,-1 2,-21 4,-36-3,-1-1,50-1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02.17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487 0,'-5'5,"-12"22,-12 21,-7 7,-3 10,-4 9,-4 7,-6 9,-2 5,2-4,5-7,12-13,11-18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03.3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2593 887,'-142'94,"100"-72,1 2,1 2,1 2,2 2,1 1,1 1,1 2,3 2,0 1,3 1,1 1,-10 22,32-52,0 1,1 0,1 0,0 0,0 1,0-1,2 1,-1 0,1-1,1 1,0 0,1 0,0-1,0 1,1 0,0-1,1 0,0 1,1-1,0 0,1-1,2 5,14 18,1-2,1-1,1 0,2-2,1-1,1-1,1-1,1-2,1-1,0-1,2-2,0-1,2-2,-1-1,2-2,-1-1,2-2,-1-1,1-2,0-2,1-1,-1-2,0-1,1-3,-1 0,0-3,0-1,-1-1,0-2,0-2,-1-1,21-13,167-127,-209 142,-1-2,-1 1,0-2,-1 0,0 0,-1-1,0 0,-2-1,1 0,-2 0,0-1,-2 0,5-18,-1-17,-3-1,-2 0,-3-1,-1 1,-4-5,-1 37,-1-1,-1 1,-1 1,-1 0,-1 0,-1 1,0 0,-2 1,0 0,0 1,-11-10,15 16,-5-8,0 1,-1 0,-1 1,-1 1,0 1,-1 0,-1 1,0 1,-1 1,0 1,-1 0,0 2,-1 0,0 2,0 0,0 1,-1 1,-4 1,-205 4,203 1</inkml:trace>
  <inkml:trace contextRef="#ctx0" brushRef="#br0" timeOffset="926.28">1676 1,'-7'1,"-1"0,1 1,0-1,0 2,-1-1,2 1,-1 0,0 1,1 0,-1 0,1 0,0 0,-2 3,-6 3,-317 265,126-86,-91 102,7 21,112-118,-59 97,218-264,5-3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31.070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baike.baidu.com/subview/282148/19117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Ch4 </a:t>
            </a:r>
            <a:r>
              <a:rPr lang="zh-CN" altLang="en-US" b="1" dirty="0">
                <a:ln>
                  <a:noFill/>
                </a:ln>
              </a:rPr>
              <a:t>项目及项目进程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在限定的条件下完成一个产品：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一款商业保险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一款新的冰淇淋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一款软件</a:t>
            </a:r>
          </a:p>
        </p:txBody>
      </p:sp>
    </p:spTree>
    <p:extLst>
      <p:ext uri="{BB962C8B-B14F-4D97-AF65-F5344CB8AC3E}">
        <p14:creationId xmlns:p14="http://schemas.microsoft.com/office/powerpoint/2010/main" val="20949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完成目标的途径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000" dirty="0"/>
              <a:t>把大象关进冰箱里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整理出需求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找到解决方案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把方案完成</a:t>
            </a:r>
          </a:p>
        </p:txBody>
      </p:sp>
    </p:spTree>
    <p:extLst>
      <p:ext uri="{BB962C8B-B14F-4D97-AF65-F5344CB8AC3E}">
        <p14:creationId xmlns:p14="http://schemas.microsoft.com/office/powerpoint/2010/main" val="1666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140078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是不是软件项目一定要写代码呢？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用最低的成本解决问题吗？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有现成的“解决方案”，为什么还要做项目呢？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7DC2A65-828A-4F75-AEBB-7563867E86C9}"/>
                  </a:ext>
                </a:extLst>
              </p14:cNvPr>
              <p14:cNvContentPartPr/>
              <p14:nvPr/>
            </p14:nvContentPartPr>
            <p14:xfrm>
              <a:off x="5991145" y="3147162"/>
              <a:ext cx="175320" cy="3020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7DC2A65-828A-4F75-AEBB-7563867E8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505" y="3084162"/>
                <a:ext cx="300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47F664A-C661-4180-96DC-2B7DA154B5F7}"/>
                  </a:ext>
                </a:extLst>
              </p14:cNvPr>
              <p14:cNvContentPartPr/>
              <p14:nvPr/>
            </p14:nvContentPartPr>
            <p14:xfrm>
              <a:off x="6519985" y="2902362"/>
              <a:ext cx="1253880" cy="7426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47F664A-C661-4180-96DC-2B7DA154B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7003" y="2839722"/>
                <a:ext cx="1379484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DC59950-5D06-4169-8FAD-DCA3B100B21D}"/>
                  </a:ext>
                </a:extLst>
              </p14:cNvPr>
              <p14:cNvContentPartPr/>
              <p14:nvPr/>
            </p14:nvContentPartPr>
            <p14:xfrm>
              <a:off x="6612865" y="4124922"/>
              <a:ext cx="360" cy="3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DC59950-5D06-4169-8FAD-DCA3B100B2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9865" y="406228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项目来源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客户需求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专业产品驱动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竞争产品刺激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作业和毕业设计</a:t>
            </a:r>
          </a:p>
        </p:txBody>
      </p:sp>
    </p:spTree>
    <p:extLst>
      <p:ext uri="{BB962C8B-B14F-4D97-AF65-F5344CB8AC3E}">
        <p14:creationId xmlns:p14="http://schemas.microsoft.com/office/powerpoint/2010/main" val="2079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492896"/>
            <a:ext cx="5904656" cy="357379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编码实现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资源实现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维护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1" y="2708920"/>
            <a:ext cx="415652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37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Let us go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自行设计一款计算器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78163"/>
            <a:ext cx="3829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进制转化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表达式求值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汇率换算计算器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税率（年终奖计算器）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一个段子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4769ED-472E-49D9-A661-1A3B6D564329}"/>
              </a:ext>
            </a:extLst>
          </p:cNvPr>
          <p:cNvGrpSpPr/>
          <p:nvPr/>
        </p:nvGrpSpPr>
        <p:grpSpPr>
          <a:xfrm>
            <a:off x="1835696" y="3946869"/>
            <a:ext cx="5196408" cy="2009550"/>
            <a:chOff x="1475656" y="4221087"/>
            <a:chExt cx="5196408" cy="20095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221088"/>
              <a:ext cx="2880320" cy="200954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854" y="4221087"/>
              <a:ext cx="2315210" cy="20095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475656" y="2636912"/>
            <a:ext cx="6499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G20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上午开会休息了，马老板对秘书说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中午帮我买肯德基，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分钟后，秘书回来说，买好了，一共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亿美元，咱是支付宝还是现金？马云眉头一皱，马上说：赶紧把小王追回来！我刚让他去买中南海了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告诉他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那是烟！是烟！！是烟！！！</a:t>
            </a:r>
            <a:endParaRPr lang="zh-CN" alt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ea typeface="楷体_GB2312" panose="0201060903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7292032" cy="365678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Standish Group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23000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个项目进行的研究结果表明，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28%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的项目彻底失败，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的项目超出经费预算或者超出工期，只有约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的项目获得成功。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而在于这些高达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74%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的不成功项目中，有约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60%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的失败是源于需求问题。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也就是说，有近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45%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的项目最终因为需求的问题最终导致失败</a:t>
            </a:r>
          </a:p>
        </p:txBody>
      </p:sp>
    </p:spTree>
    <p:extLst>
      <p:ext uri="{BB962C8B-B14F-4D97-AF65-F5344CB8AC3E}">
        <p14:creationId xmlns:p14="http://schemas.microsoft.com/office/powerpoint/2010/main" val="9851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14:cNvPr>
              <p14:cNvContentPartPr/>
              <p14:nvPr/>
            </p14:nvContentPartPr>
            <p14:xfrm>
              <a:off x="4072351" y="2653231"/>
              <a:ext cx="1292400" cy="875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351" y="2617591"/>
                <a:ext cx="136404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71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492896"/>
            <a:ext cx="6799262" cy="382825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更多市场层面和产品层面的分析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产品的定位（卖出去，还是实训项目？）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技术可行性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与团队的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技术实力考量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工期是否可控，投入是否可量化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竞争产品当前的状况（抄，还是改进？）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核心竞争力（技术上，还是产品设计上？）</a:t>
            </a:r>
          </a:p>
        </p:txBody>
      </p:sp>
    </p:spTree>
    <p:extLst>
      <p:ext uri="{BB962C8B-B14F-4D97-AF65-F5344CB8AC3E}">
        <p14:creationId xmlns:p14="http://schemas.microsoft.com/office/powerpoint/2010/main" val="142051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怎样做需求分析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033" y="2497137"/>
            <a:ext cx="5843934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面对面访谈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(face-to-face interviewing)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专题讨论会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(workshop)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现场观察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(observing on the scene)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头脑风暴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(brainstorming)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这些和搞技术的有什么关系？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要做什么样的需求分析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明确：要做什么？过程中会不会更改？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无歧义：不同背景的人，对相同的词汇的理解可能是不同的（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a/synchronization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具体：越具体越好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合理转化：把“用户的需求”变成“产品需求”再转成“项目的需求”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(Functional Requirements)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非功能性需求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(Non-Functional Requirements)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5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完备性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Completeness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：软件能够支持用户所需求的全部功能的能力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Correctness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：软件按照需求正确执行任务的能力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健壮性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Robustness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：在异常情况下，软件能够正常运行的能力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容错能力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恢复能力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可靠性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Reliability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：在一定的环境下，在给定的时间内，系统不发生故障的概率，或者是快速从错误状态恢复到正确状态的能力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9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492896"/>
            <a:ext cx="7272808" cy="36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Performance Quality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：时间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空间效率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Usability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习惯性用户体验，特殊群体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清晰性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Clarity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：易读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易理解，可以提高团队开发效率，降低维护代价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Safety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授权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密码；是否会被注入恶意代码？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38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984776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可扩展性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Expandability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添加一种新的运算是否方便？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兼容性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Compatibility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你的计算器运行在什么环境下？你的计算器开了，是不是别的软件就不能用了？如果是页面版的，使用哪种浏览器打开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可移植性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能方便地进行移植吗？网页版的可能更好一些</a:t>
            </a:r>
          </a:p>
        </p:txBody>
      </p:sp>
    </p:spTree>
    <p:extLst>
      <p:ext uri="{BB962C8B-B14F-4D97-AF65-F5344CB8AC3E}">
        <p14:creationId xmlns:p14="http://schemas.microsoft.com/office/powerpoint/2010/main" val="3203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需求发生变化怎么办？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Catastrophic ? New project : Update all;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8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840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44729"/>
            <a:ext cx="7416824" cy="186840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设计：指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设计师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有目标有计划的进行技术性的创作与创意活动。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设计的任务不只是为生活和商业服务，同时也伴有艺术性的创作。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A43EC-849C-4AB2-A7E4-EE1455842129}"/>
              </a:ext>
            </a:extLst>
          </p:cNvPr>
          <p:cNvGrpSpPr/>
          <p:nvPr/>
        </p:nvGrpSpPr>
        <p:grpSpPr>
          <a:xfrm>
            <a:off x="2156952" y="4005064"/>
            <a:ext cx="5190136" cy="2203305"/>
            <a:chOff x="1259632" y="4279011"/>
            <a:chExt cx="4110016" cy="1801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296101"/>
              <a:ext cx="2850857" cy="1784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488" y="4279011"/>
              <a:ext cx="1259160" cy="18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625908" cy="3672408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843808" y="3253979"/>
            <a:ext cx="4608511" cy="2916109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开发规范的重要性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3.3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编程规范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3.5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敏捷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为什么要做设计？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45" y="2420888"/>
            <a:ext cx="7371071" cy="338437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需求过程本身就是设计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需求要被整理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需求需要转化（什么是模态对话框？）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用一些固定的设计更清晰、高效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一般性问题和特殊性问题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项目总是有些特殊问题，特殊问题怎么解决？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2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都设计什么？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97137"/>
            <a:ext cx="6799262" cy="3444875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结构设计：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定义软件系统的整体结构，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数据结构、数据库、文件的定义。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过程设计：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把结构成份（模块）转换成软件的过程性描述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en-US" altLang="zh-CN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UI/UE</a:t>
            </a: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是对系统边界的描述，是用户和系统进行交互的工具。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3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是不是一定要做设计？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297" y="2636912"/>
            <a:ext cx="6624736" cy="280831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某些问题其实可以不必进行设计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根据经验动手先做，经验来源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不断优化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其实是有设计过程的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4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设计会不会发生变化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确定后不再进行变化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一直在变化，不稳定的需求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需要本身要求具有较强的扩展性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潜在的变化</a:t>
            </a:r>
          </a:p>
        </p:txBody>
      </p:sp>
    </p:spTree>
    <p:extLst>
      <p:ext uri="{BB962C8B-B14F-4D97-AF65-F5344CB8AC3E}">
        <p14:creationId xmlns:p14="http://schemas.microsoft.com/office/powerpoint/2010/main" val="417175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软件的设计思路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自顶向下与自底向上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模块化的设计思路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6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10969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Game Server Architecture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333989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64"/>
          <p:cNvSpPr>
            <a:spLocks noChangeArrowheads="1"/>
          </p:cNvSpPr>
          <p:nvPr/>
        </p:nvSpPr>
        <p:spPr bwMode="auto">
          <a:xfrm>
            <a:off x="3639892" y="1848012"/>
            <a:ext cx="4978896" cy="382230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171340" y="3252059"/>
            <a:ext cx="973110" cy="64932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宋体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108490" y="2151304"/>
            <a:ext cx="4193940" cy="1250157"/>
            <a:chOff x="4108490" y="1579803"/>
            <a:chExt cx="4193940" cy="1250157"/>
          </a:xfrm>
        </p:grpSpPr>
        <p:sp>
          <p:nvSpPr>
            <p:cNvPr id="9" name="圆角矩形 28"/>
            <p:cNvSpPr>
              <a:spLocks noChangeArrowheads="1"/>
            </p:cNvSpPr>
            <p:nvPr/>
          </p:nvSpPr>
          <p:spPr bwMode="auto">
            <a:xfrm>
              <a:off x="4108490" y="1579803"/>
              <a:ext cx="4193940" cy="12501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I/O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" name="圆角矩形 122"/>
            <p:cNvSpPr>
              <a:spLocks noChangeArrowheads="1"/>
            </p:cNvSpPr>
            <p:nvPr/>
          </p:nvSpPr>
          <p:spPr bwMode="auto">
            <a:xfrm>
              <a:off x="4830770" y="1631637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Decode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1" name="圆角矩形 122"/>
            <p:cNvSpPr>
              <a:spLocks noChangeArrowheads="1"/>
            </p:cNvSpPr>
            <p:nvPr/>
          </p:nvSpPr>
          <p:spPr bwMode="auto">
            <a:xfrm>
              <a:off x="4837770" y="2294839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宋体" charset="-122"/>
                </a:rPr>
                <a:t>Encode</a:t>
              </a:r>
              <a:endParaRPr lang="zh-CN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宋体" charset="-122"/>
              </a:endParaRPr>
            </a:p>
          </p:txBody>
        </p:sp>
        <p:sp>
          <p:nvSpPr>
            <p:cNvPr id="13" name="圆角矩形 55"/>
            <p:cNvSpPr>
              <a:spLocks noChangeArrowheads="1"/>
            </p:cNvSpPr>
            <p:nvPr/>
          </p:nvSpPr>
          <p:spPr bwMode="auto">
            <a:xfrm>
              <a:off x="6558544" y="1669614"/>
              <a:ext cx="1607344" cy="1115052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cxnSp>
        <p:nvCxnSpPr>
          <p:cNvPr id="44" name="曲线连接符 43"/>
          <p:cNvCxnSpPr>
            <a:stCxn id="11" idx="1"/>
            <a:endCxn id="6" idx="3"/>
          </p:cNvCxnSpPr>
          <p:nvPr/>
        </p:nvCxnSpPr>
        <p:spPr>
          <a:xfrm rot="10800000" flipV="1">
            <a:off x="3144450" y="3075360"/>
            <a:ext cx="1693320" cy="5013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6" idx="0"/>
            <a:endCxn id="10" idx="1"/>
          </p:cNvCxnSpPr>
          <p:nvPr/>
        </p:nvCxnSpPr>
        <p:spPr>
          <a:xfrm rot="5400000" flipH="1" flipV="1">
            <a:off x="3324383" y="1745673"/>
            <a:ext cx="839901" cy="21728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0" idx="3"/>
            <a:endCxn id="13" idx="1"/>
          </p:cNvCxnSpPr>
          <p:nvPr/>
        </p:nvCxnSpPr>
        <p:spPr>
          <a:xfrm>
            <a:off x="5842802" y="2412158"/>
            <a:ext cx="715742" cy="3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1"/>
            <a:endCxn id="11" idx="3"/>
          </p:cNvCxnSpPr>
          <p:nvPr/>
        </p:nvCxnSpPr>
        <p:spPr>
          <a:xfrm rot="10800000" flipV="1">
            <a:off x="5849802" y="2798640"/>
            <a:ext cx="708742" cy="276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180498" y="3628544"/>
            <a:ext cx="4121932" cy="1607344"/>
            <a:chOff x="4211960" y="3095154"/>
            <a:chExt cx="4121932" cy="1607344"/>
          </a:xfrm>
        </p:grpSpPr>
        <p:sp>
          <p:nvSpPr>
            <p:cNvPr id="14" name="圆角矩形 28"/>
            <p:cNvSpPr>
              <a:spLocks noChangeArrowheads="1"/>
            </p:cNvSpPr>
            <p:nvPr/>
          </p:nvSpPr>
          <p:spPr bwMode="auto">
            <a:xfrm>
              <a:off x="4211960" y="3095154"/>
              <a:ext cx="4121932" cy="160734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宋体" charset="-122"/>
                  <a:sym typeface="宋体" charset="-122"/>
                </a:rPr>
                <a:t>DB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6" name="圆角矩形 55"/>
            <p:cNvSpPr>
              <a:spLocks noChangeArrowheads="1"/>
            </p:cNvSpPr>
            <p:nvPr/>
          </p:nvSpPr>
          <p:spPr bwMode="auto">
            <a:xfrm>
              <a:off x="4819248" y="3225774"/>
              <a:ext cx="1644385" cy="1369219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Data 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956381" y="3901620"/>
              <a:ext cx="1241612" cy="63244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曲线连接符 73"/>
          <p:cNvCxnSpPr>
            <a:stCxn id="13" idx="2"/>
            <a:endCxn id="16" idx="0"/>
          </p:cNvCxnSpPr>
          <p:nvPr/>
        </p:nvCxnSpPr>
        <p:spPr>
          <a:xfrm rot="5400000">
            <a:off x="6284599" y="2681548"/>
            <a:ext cx="402998" cy="17522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16" idx="3"/>
          </p:cNvCxnSpPr>
          <p:nvPr/>
        </p:nvCxnSpPr>
        <p:spPr>
          <a:xfrm rot="10800000">
            <a:off x="6432171" y="4443774"/>
            <a:ext cx="492748" cy="307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" idx="1"/>
            <a:endCxn id="4" idx="3"/>
          </p:cNvCxnSpPr>
          <p:nvPr/>
        </p:nvCxnSpPr>
        <p:spPr>
          <a:xfrm rot="10800000" flipV="1">
            <a:off x="1355433" y="3576720"/>
            <a:ext cx="815909" cy="1679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65957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244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98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测试的重要性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A863F4AC-492E-48E0-9C67-AF15A11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7034"/>
              </p:ext>
            </p:extLst>
          </p:nvPr>
        </p:nvGraphicFramePr>
        <p:xfrm>
          <a:off x="1691680" y="2852936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7C186-09AE-4073-9876-71F6CB46B494}"/>
              </a:ext>
            </a:extLst>
          </p:cNvPr>
          <p:cNvGrpSpPr/>
          <p:nvPr/>
        </p:nvGrpSpPr>
        <p:grpSpPr>
          <a:xfrm>
            <a:off x="827584" y="2773735"/>
            <a:ext cx="7488832" cy="3024336"/>
            <a:chOff x="843975" y="2573049"/>
            <a:chExt cx="7824494" cy="3148252"/>
          </a:xfrm>
        </p:grpSpPr>
        <p:pic>
          <p:nvPicPr>
            <p:cNvPr id="4098" name="Picture 2" descr="http://n.sinaimg.cn/games/transform/20160325/SZW8-fxqswxx02431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5" y="2573049"/>
              <a:ext cx="4186808" cy="314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n.sinaimg.cn/games/transform/20160325/HXkN-fxqswxx024312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3" y="2573049"/>
              <a:ext cx="3637686" cy="314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F65FBAB-2A24-4EC1-9629-198621FAE79D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B4788F-F36C-4804-8A02-45F886BB3E7F}"/>
              </a:ext>
            </a:extLst>
          </p:cNvPr>
          <p:cNvGrpSpPr/>
          <p:nvPr/>
        </p:nvGrpSpPr>
        <p:grpSpPr>
          <a:xfrm>
            <a:off x="1176338" y="2636912"/>
            <a:ext cx="7061684" cy="2664296"/>
            <a:chOff x="1176338" y="2636912"/>
            <a:chExt cx="7061684" cy="26642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338" y="2636912"/>
              <a:ext cx="4473693" cy="26642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24128" y="2647582"/>
              <a:ext cx="251389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Ariane5</a:t>
              </a: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3.7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亿美金的大烟花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了上一代的代码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AC323B7-BB69-45D0-9A84-0EC38FC371B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2177DAC-7DDF-4D28-9A15-BA7B1EC2DE47}"/>
              </a:ext>
            </a:extLst>
          </p:cNvPr>
          <p:cNvGrpSpPr/>
          <p:nvPr/>
        </p:nvGrpSpPr>
        <p:grpSpPr>
          <a:xfrm>
            <a:off x="1259632" y="2557712"/>
            <a:ext cx="6912768" cy="3024336"/>
            <a:chOff x="1259632" y="2557712"/>
            <a:chExt cx="6912768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557712"/>
              <a:ext cx="4052962" cy="302433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436096" y="2557712"/>
              <a:ext cx="27363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聪明人留下的错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5000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!,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</a:t>
              </a:r>
              <a:endPara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F2D0F9D-018A-45E2-B666-3764F2DA62B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63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B4EB5B2-14AE-4E2D-9ED6-4E4A74CB9709}"/>
              </a:ext>
            </a:extLst>
          </p:cNvPr>
          <p:cNvGrpSpPr/>
          <p:nvPr/>
        </p:nvGrpSpPr>
        <p:grpSpPr>
          <a:xfrm>
            <a:off x="1101243" y="2647905"/>
            <a:ext cx="7287177" cy="2874933"/>
            <a:chOff x="1101243" y="2647905"/>
            <a:chExt cx="7287177" cy="28749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243" y="2677345"/>
              <a:ext cx="4089129" cy="28454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076056" y="2647905"/>
              <a:ext cx="331236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宰赫兰反导系统拦截侯赛因飞毛腿导弹失败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0.33s</a:t>
              </a: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空速达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马赫（每秒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公里）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炸死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个美国士兵，炸伤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多人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DE381ED-DC80-4E03-A99D-688506D017A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Testing</a:t>
            </a:r>
          </a:p>
          <a:p>
            <a:r>
              <a:rPr lang="en-US" altLang="zh-CN" dirty="0"/>
              <a:t>Quality Assurance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7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怎么产生的？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B9CCABF-2B16-44A8-931C-57B9BE4B3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09073"/>
              </p:ext>
            </p:extLst>
          </p:nvPr>
        </p:nvGraphicFramePr>
        <p:xfrm>
          <a:off x="1979712" y="2708920"/>
          <a:ext cx="626469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50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的成本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13722"/>
              </p:ext>
            </p:extLst>
          </p:nvPr>
        </p:nvGraphicFramePr>
        <p:xfrm>
          <a:off x="1278756" y="2845293"/>
          <a:ext cx="6586488" cy="31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图表" r:id="rId3" imgW="9201088" imgH="4362480" progId="MSGraph.Chart.8">
                  <p:embed/>
                </p:oleObj>
              </mc:Choice>
              <mc:Fallback>
                <p:oleObj name="图表" r:id="rId3" imgW="9201088" imgH="4362480" progId="MSGraph.Char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56" y="2845293"/>
                        <a:ext cx="6586488" cy="31227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61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说出来你可能不信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QA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和测试的工作从项目一开始就展开了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文档审核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资源审查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流程检测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2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</a:rPr>
              <a:t>100%</a:t>
            </a:r>
            <a:r>
              <a:rPr lang="zh-CN" altLang="en-US" b="1" dirty="0">
                <a:ea typeface="黑体" panose="02010609060101010101" pitchFamily="49" charset="-122"/>
              </a:rPr>
              <a:t>的充分测试是不可能的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工程量太大（太多的输入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输出）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测试时间有限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软件说明书没有客观标准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总有些信息是无法获取的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有些测试是破坏性的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78436"/>
            <a:ext cx="6120680" cy="2160240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什么是项目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 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 project  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项目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工程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  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规划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514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测试本身具有风险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由于错误地估计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的严重性，导致成本增加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过分依赖于测试团队，导致工程质量下降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团队更大，更容易泄漏核心技术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9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永远都不能修复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没时间修复，工期太紧张！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没法修复，就是找不出什么原因！</a:t>
            </a: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功能太复杂，修复过程和重做没差别！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牵一发动全身，解决一个，带来一百个新的！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不值得修复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63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越多，潜在的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就越多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只能找到一些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，不可能找到全部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02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7220-13AE-4024-B047-9BABEAD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一些测试相关的概念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</a:t>
            </a:r>
            <a:r>
              <a:rPr lang="en-US" altLang="zh-CN" dirty="0"/>
              <a:t>/</a:t>
            </a:r>
            <a:r>
              <a:rPr lang="zh-CN" altLang="en-US" dirty="0"/>
              <a:t>集成测试</a:t>
            </a:r>
            <a:endParaRPr lang="en-US" altLang="zh-CN" dirty="0"/>
          </a:p>
          <a:p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动态测试</a:t>
            </a:r>
            <a:endParaRPr lang="en-US" altLang="zh-CN" dirty="0"/>
          </a:p>
          <a:p>
            <a:r>
              <a:rPr lang="zh-CN" altLang="en-US" dirty="0"/>
              <a:t>负载</a:t>
            </a:r>
            <a:r>
              <a:rPr lang="en-US" altLang="zh-CN" dirty="0"/>
              <a:t>/</a:t>
            </a:r>
            <a:r>
              <a:rPr lang="zh-CN" altLang="en-US" dirty="0"/>
              <a:t>压力</a:t>
            </a:r>
            <a:r>
              <a:rPr lang="en-US" altLang="zh-CN" dirty="0"/>
              <a:t>/</a:t>
            </a:r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/>
              <a:t>黑盒</a:t>
            </a:r>
            <a:r>
              <a:rPr lang="en-US" altLang="zh-CN" dirty="0"/>
              <a:t>/</a:t>
            </a:r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覆盖</a:t>
            </a:r>
            <a:r>
              <a:rPr lang="en-US" altLang="zh-CN" dirty="0"/>
              <a:t>/</a:t>
            </a:r>
            <a:r>
              <a:rPr lang="zh-CN" altLang="en-US" dirty="0"/>
              <a:t>边界值测试</a:t>
            </a:r>
          </a:p>
        </p:txBody>
      </p:sp>
    </p:spTree>
    <p:extLst>
      <p:ext uri="{BB962C8B-B14F-4D97-AF65-F5344CB8AC3E}">
        <p14:creationId xmlns:p14="http://schemas.microsoft.com/office/powerpoint/2010/main" val="263941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9257" y="2708920"/>
            <a:ext cx="1320635" cy="2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-443" b="-237"/>
          <a:stretch/>
        </p:blipFill>
        <p:spPr>
          <a:xfrm>
            <a:off x="3347864" y="2642420"/>
            <a:ext cx="2160240" cy="25390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2654803"/>
            <a:ext cx="178616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1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27" y="2060848"/>
            <a:ext cx="6031746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4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集成的复杂性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92896"/>
            <a:ext cx="5442573" cy="35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02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 Box</a:t>
            </a:r>
            <a:endParaRPr lang="zh-CN" altLang="en-US" dirty="0"/>
          </a:p>
        </p:txBody>
      </p:sp>
      <p:pic>
        <p:nvPicPr>
          <p:cNvPr id="16386" name="Picture 2" descr="https://timgsa.baidu.com/timg?image&amp;quality=80&amp;size=b9999_10000&amp;sec=1496463518479&amp;di=c6567df212783574c74026c9b5e60c4f&amp;imgtype=0&amp;src=http%3A%2F%2Farticle.fd.zol-img.com.cn%2Ft_s501x2000%2Fg5%2FM00%2F0D%2F08%2FChMkJljKKgCIGSN4AAZgU11KOwUAAayZALgpmUABmBr0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65" y="3010300"/>
            <a:ext cx="3550319" cy="236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8AEF41F-5AC0-48A0-9A3D-FB08138A8E40}"/>
              </a:ext>
            </a:extLst>
          </p:cNvPr>
          <p:cNvGrpSpPr/>
          <p:nvPr/>
        </p:nvGrpSpPr>
        <p:grpSpPr>
          <a:xfrm>
            <a:off x="1207872" y="3692779"/>
            <a:ext cx="3116922" cy="942487"/>
            <a:chOff x="1177366" y="4134993"/>
            <a:chExt cx="3592528" cy="1007365"/>
          </a:xfrm>
        </p:grpSpPr>
        <p:sp>
          <p:nvSpPr>
            <p:cNvPr id="4" name="右箭头 3"/>
            <p:cNvSpPr/>
            <p:nvPr/>
          </p:nvSpPr>
          <p:spPr>
            <a:xfrm>
              <a:off x="1430610" y="4437486"/>
              <a:ext cx="50405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800362" y="4358349"/>
              <a:ext cx="50405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177366" y="4134993"/>
              <a:ext cx="3592528" cy="1007365"/>
              <a:chOff x="-80" y="720"/>
              <a:chExt cx="3883" cy="900"/>
            </a:xfrm>
          </p:grpSpPr>
          <p:sp>
            <p:nvSpPr>
              <p:cNvPr id="7" name="AutoShape 7"/>
              <p:cNvSpPr>
                <a:spLocks noChangeArrowheads="1"/>
              </p:cNvSpPr>
              <p:nvPr/>
            </p:nvSpPr>
            <p:spPr bwMode="auto">
              <a:xfrm flipH="1">
                <a:off x="816" y="720"/>
                <a:ext cx="1824" cy="768"/>
              </a:xfrm>
              <a:prstGeom prst="cube">
                <a:avLst>
                  <a:gd name="adj" fmla="val 31986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/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-80" y="1203"/>
                <a:ext cx="97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333" b="1" dirty="0">
                    <a:solidFill>
                      <a:srgbClr val="0000FF"/>
                    </a:solidFill>
                  </a:rPr>
                  <a:t>Input</a:t>
                </a: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597" y="1217"/>
                <a:ext cx="1206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333" b="1" dirty="0">
                    <a:solidFill>
                      <a:srgbClr val="0000FF"/>
                    </a:solidFill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394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C20F98-FF06-42C7-9664-83294458A984}"/>
              </a:ext>
            </a:extLst>
          </p:cNvPr>
          <p:cNvGrpSpPr/>
          <p:nvPr/>
        </p:nvGrpSpPr>
        <p:grpSpPr>
          <a:xfrm>
            <a:off x="1403648" y="2696858"/>
            <a:ext cx="6946378" cy="2745211"/>
            <a:chOff x="1403648" y="2696858"/>
            <a:chExt cx="6946378" cy="2745211"/>
          </a:xfrm>
        </p:grpSpPr>
        <p:grpSp>
          <p:nvGrpSpPr>
            <p:cNvPr id="33" name="组合 32"/>
            <p:cNvGrpSpPr/>
            <p:nvPr/>
          </p:nvGrpSpPr>
          <p:grpSpPr>
            <a:xfrm>
              <a:off x="1403648" y="2708920"/>
              <a:ext cx="2977444" cy="2733149"/>
              <a:chOff x="939188" y="1782957"/>
              <a:chExt cx="2977444" cy="2733149"/>
            </a:xfrm>
          </p:grpSpPr>
          <p:sp>
            <p:nvSpPr>
              <p:cNvPr id="4" name="AutoShape 4"/>
              <p:cNvSpPr>
                <a:spLocks noChangeArrowheads="1"/>
              </p:cNvSpPr>
              <p:nvPr/>
            </p:nvSpPr>
            <p:spPr bwMode="auto">
              <a:xfrm>
                <a:off x="939188" y="1782957"/>
                <a:ext cx="2977444" cy="2733149"/>
              </a:xfrm>
              <a:prstGeom prst="cube">
                <a:avLst>
                  <a:gd name="adj" fmla="val 25000"/>
                </a:avLst>
              </a:prstGeom>
              <a:ln>
                <a:headEnd/>
                <a:tailEnd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/>
              </a:p>
            </p:txBody>
          </p:sp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1547664" y="2569468"/>
                <a:ext cx="1283692" cy="1800200"/>
                <a:chOff x="0" y="0"/>
                <a:chExt cx="1680" cy="2160"/>
              </a:xfrm>
            </p:grpSpPr>
            <p:grpSp>
              <p:nvGrpSpPr>
                <p:cNvPr id="6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36" cy="2160"/>
                  <a:chOff x="0" y="0"/>
                  <a:chExt cx="1536" cy="2160"/>
                </a:xfrm>
              </p:grpSpPr>
              <p:sp>
                <p:nvSpPr>
                  <p:cNvPr id="1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288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1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0"/>
                    <a:ext cx="192" cy="192"/>
                  </a:xfrm>
                  <a:prstGeom prst="flowChartConnector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2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576"/>
                    <a:ext cx="432" cy="240"/>
                  </a:xfrm>
                  <a:prstGeom prst="flowChartDecision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3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632"/>
                    <a:ext cx="432" cy="240"/>
                  </a:xfrm>
                  <a:prstGeom prst="flowChartDecision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1344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0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60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7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968"/>
                    <a:ext cx="192" cy="192"/>
                  </a:xfrm>
                  <a:prstGeom prst="flowChartConnector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192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480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1536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1872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92" y="816"/>
                    <a:ext cx="1200" cy="144"/>
                    <a:chOff x="0" y="0"/>
                    <a:chExt cx="1200" cy="144"/>
                  </a:xfrm>
                </p:grpSpPr>
                <p:sp>
                  <p:nvSpPr>
                    <p:cNvPr id="2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1200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4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" name="Group 24"/>
                  <p:cNvGrpSpPr>
                    <a:grpSpLocks/>
                  </p:cNvGrpSpPr>
                  <p:nvPr/>
                </p:nvGrpSpPr>
                <p:grpSpPr bwMode="auto">
                  <a:xfrm flipV="1">
                    <a:off x="192" y="1152"/>
                    <a:ext cx="1200" cy="192"/>
                    <a:chOff x="0" y="0"/>
                    <a:chExt cx="1200" cy="144"/>
                  </a:xfrm>
                </p:grpSpPr>
                <p:sp>
                  <p:nvSpPr>
                    <p:cNvPr id="24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1200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4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40"/>
                  <a:ext cx="864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Line 30"/>
                <p:cNvSpPr>
                  <a:spLocks noChangeShapeType="1"/>
                </p:cNvSpPr>
                <p:nvPr/>
              </p:nvSpPr>
              <p:spPr bwMode="auto">
                <a:xfrm>
                  <a:off x="1680" y="240"/>
                  <a:ext cx="0" cy="168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816" y="1920"/>
                  <a:ext cx="864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" name="矩形 31"/>
            <p:cNvSpPr/>
            <p:nvPr/>
          </p:nvSpPr>
          <p:spPr>
            <a:xfrm>
              <a:off x="4552877" y="2696858"/>
              <a:ext cx="379714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int fac(int n)</a:t>
              </a: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	if (0 == n)  return 1;</a:t>
              </a:r>
            </a:p>
            <a:p>
              <a:endParaRPr lang="zh-CN" altLang="en-US" sz="2000" b="1" dirty="0">
                <a:solidFill>
                  <a:srgbClr val="FF0000"/>
                </a:solidFill>
              </a:endParaRP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	return  n * fac(n - 1);</a:t>
              </a: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}</a:t>
              </a:r>
            </a:p>
          </p:txBody>
        </p:sp>
      </p:grp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952500"/>
          </a:xfrm>
        </p:spPr>
        <p:txBody>
          <a:bodyPr/>
          <a:lstStyle/>
          <a:p>
            <a:r>
              <a:rPr lang="en-US" altLang="zh-CN" dirty="0"/>
              <a:t>White 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28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926" y="2543415"/>
            <a:ext cx="2952328" cy="2952328"/>
          </a:xfrm>
        </p:spPr>
        <p:txBody>
          <a:bodyPr/>
          <a:lstStyle/>
          <a:p>
            <a:r>
              <a:rPr lang="en-US" altLang="zh-CN" dirty="0"/>
              <a:t>age = 1</a:t>
            </a:r>
          </a:p>
          <a:p>
            <a:r>
              <a:rPr lang="en-US" altLang="zh-CN" dirty="0"/>
              <a:t>age = 2?</a:t>
            </a:r>
          </a:p>
          <a:p>
            <a:r>
              <a:rPr lang="en-US" altLang="zh-CN" dirty="0"/>
              <a:t>age = 13</a:t>
            </a:r>
          </a:p>
          <a:p>
            <a:r>
              <a:rPr lang="en-US" altLang="zh-CN" dirty="0"/>
              <a:t>age = 14?</a:t>
            </a:r>
          </a:p>
          <a:p>
            <a:r>
              <a:rPr lang="en-US" altLang="zh-CN" dirty="0"/>
              <a:t>age = 16 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2543415"/>
            <a:ext cx="3024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howold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2)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"Baby"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14)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"Child"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&gt; 18)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"Adult"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21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379579" cy="40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8064" y="2625008"/>
            <a:ext cx="2376264" cy="2808312"/>
          </a:xfrm>
        </p:spPr>
        <p:txBody>
          <a:bodyPr/>
          <a:lstStyle/>
          <a:p>
            <a:r>
              <a:rPr lang="en-US" altLang="zh-CN" dirty="0"/>
              <a:t>n=0;</a:t>
            </a:r>
          </a:p>
          <a:p>
            <a:r>
              <a:rPr lang="en-US" altLang="zh-CN" dirty="0"/>
              <a:t>n = 32767 ?</a:t>
            </a:r>
          </a:p>
          <a:p>
            <a:r>
              <a:rPr lang="en-US" altLang="zh-CN" dirty="0"/>
              <a:t>n = 16384 ?</a:t>
            </a:r>
          </a:p>
          <a:p>
            <a:r>
              <a:rPr lang="en-US" altLang="zh-CN" dirty="0"/>
              <a:t>n = -16384;</a:t>
            </a:r>
          </a:p>
          <a:p>
            <a:r>
              <a:rPr lang="en-US" altLang="zh-CN" dirty="0"/>
              <a:t>n = -16385;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821613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884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4581273" y="4221580"/>
            <a:ext cx="40324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《项目管理质量指南(ISO10006)》定义项目为：“具有独特的过程，有开始和结束日期，由一系列相互协调和受控的活动组成。过程的实施是为了达到规定的目标，包括满足时间、费用和资源等约束条件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”。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74297" y="2484029"/>
            <a:ext cx="3888432" cy="173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联合国工业发展组织《工业项目评估手册》对项目的定义是：“一个项目是对一项投资的一个提案，用来创建、扩建或发展某些工厂企业，以便在一定周期内增加货物的生产或社会的服务。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4617277" y="2486579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中国项目管理知识体系纲要（2002版）中对项目的定义为：项目是创造独特产品、服务或其他成果的一次性工作任务。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652702" y="4928560"/>
            <a:ext cx="3664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项目管理协会（Project Management Institute,PMI)认为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项目是为完成某一独特的产品或服务所做的一次性努力。</a:t>
            </a:r>
            <a:r>
              <a:rPr lang="zh-CN" altLang="zh-CN" sz="400" dirty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939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</a:t>
            </a:r>
            <a:r>
              <a:rPr lang="zh-CN" altLang="en-US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是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在一定约束条件下（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PingFang SC"/>
              </a:rPr>
              <a:t>主要是限定资源、限定时间、限定质量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），具有特定目标的一次性任务</a:t>
            </a:r>
            <a:endParaRPr lang="zh-CN" altLang="zh-CN" sz="4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项目的一些特点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6338" y="2636912"/>
            <a:ext cx="4861048" cy="2736304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一次性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有明确的目标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有限定条件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4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2089</TotalTime>
  <Words>1758</Words>
  <Application>Microsoft Office PowerPoint</Application>
  <PresentationFormat>全屏显示(4:3)</PresentationFormat>
  <Paragraphs>296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Adobe 黑体 Std R</vt:lpstr>
      <vt:lpstr>Adobe 楷体 Std R</vt:lpstr>
      <vt:lpstr>Arial Unicode MS</vt:lpstr>
      <vt:lpstr>microsoft yahei</vt:lpstr>
      <vt:lpstr>PingFang SC</vt:lpstr>
      <vt:lpstr>方正舒体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Consolas</vt:lpstr>
      <vt:lpstr>Garamond</vt:lpstr>
      <vt:lpstr>Tahoma</vt:lpstr>
      <vt:lpstr>Times New Roman</vt:lpstr>
      <vt:lpstr>Wingdings</vt:lpstr>
      <vt:lpstr>环保</vt:lpstr>
      <vt:lpstr>图表</vt:lpstr>
      <vt:lpstr>Ch4 项目及项目进程</vt:lpstr>
      <vt:lpstr>PowerPoint 演示文稿</vt:lpstr>
      <vt:lpstr>〇、前情回顾</vt:lpstr>
      <vt:lpstr>目录</vt:lpstr>
      <vt:lpstr>认识项目</vt:lpstr>
      <vt:lpstr>PowerPoint 演示文稿</vt:lpstr>
      <vt:lpstr>项目</vt:lpstr>
      <vt:lpstr>PowerPoint 演示文稿</vt:lpstr>
      <vt:lpstr>项目的一些特点</vt:lpstr>
      <vt:lpstr>项目的目标</vt:lpstr>
      <vt:lpstr>完成目标的途径 把大象关进冰箱里</vt:lpstr>
      <vt:lpstr>解决方案</vt:lpstr>
      <vt:lpstr>项目来源</vt:lpstr>
      <vt:lpstr>软件开发过程</vt:lpstr>
      <vt:lpstr>目录</vt:lpstr>
      <vt:lpstr>Let us go</vt:lpstr>
      <vt:lpstr>PowerPoint 演示文稿</vt:lpstr>
      <vt:lpstr>一个段子</vt:lpstr>
      <vt:lpstr> </vt:lpstr>
      <vt:lpstr>可行性分析</vt:lpstr>
      <vt:lpstr>怎样做需求分析</vt:lpstr>
      <vt:lpstr>要做什么样的需求分析</vt:lpstr>
      <vt:lpstr>需求分析的要点</vt:lpstr>
      <vt:lpstr>功能性需求</vt:lpstr>
      <vt:lpstr>非功能性需求</vt:lpstr>
      <vt:lpstr>非功能性需求</vt:lpstr>
      <vt:lpstr>需求发生变化怎么办？</vt:lpstr>
      <vt:lpstr>目录</vt:lpstr>
      <vt:lpstr>什么是设计</vt:lpstr>
      <vt:lpstr>为什么要做设计？</vt:lpstr>
      <vt:lpstr>都设计什么？</vt:lpstr>
      <vt:lpstr>是不是一定要做设计？</vt:lpstr>
      <vt:lpstr>设计会不会发生变化？</vt:lpstr>
      <vt:lpstr>软件的设计思路 </vt:lpstr>
      <vt:lpstr>概要设计</vt:lpstr>
      <vt:lpstr>Game Server Architecture</vt:lpstr>
      <vt:lpstr>详细设计</vt:lpstr>
      <vt:lpstr>详细设计</vt:lpstr>
      <vt:lpstr>目录</vt:lpstr>
      <vt:lpstr>测试的重要性</vt:lpstr>
      <vt:lpstr>PowerPoint 演示文稿</vt:lpstr>
      <vt:lpstr>PowerPoint 演示文稿</vt:lpstr>
      <vt:lpstr>PowerPoint 演示文稿</vt:lpstr>
      <vt:lpstr>PowerPoint 演示文稿</vt:lpstr>
      <vt:lpstr>主要概念</vt:lpstr>
      <vt:lpstr>BUG怎么产生的？</vt:lpstr>
      <vt:lpstr>修复BUG的成本</vt:lpstr>
      <vt:lpstr>说出来你可能不信</vt:lpstr>
      <vt:lpstr>PowerPoint 演示文稿</vt:lpstr>
      <vt:lpstr>PowerPoint 演示文稿</vt:lpstr>
      <vt:lpstr>PowerPoint 演示文稿</vt:lpstr>
      <vt:lpstr>PowerPoint 演示文稿</vt:lpstr>
      <vt:lpstr>一些测试相关的概念</vt:lpstr>
      <vt:lpstr>单元测试</vt:lpstr>
      <vt:lpstr>集成测试</vt:lpstr>
      <vt:lpstr>集成的复杂性</vt:lpstr>
      <vt:lpstr>Black Box</vt:lpstr>
      <vt:lpstr>White Box</vt:lpstr>
      <vt:lpstr>覆盖性测试</vt:lpstr>
      <vt:lpstr>边界值检测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598</cp:revision>
  <dcterms:created xsi:type="dcterms:W3CDTF">2008-12-24T03:46:18Z</dcterms:created>
  <dcterms:modified xsi:type="dcterms:W3CDTF">2020-03-27T03:42:27Z</dcterms:modified>
</cp:coreProperties>
</file>