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7"/>
  </p:notesMasterIdLst>
  <p:handoutMasterIdLst>
    <p:handoutMasterId r:id="rId28"/>
  </p:handoutMasterIdLst>
  <p:sldIdLst>
    <p:sldId id="432" r:id="rId3"/>
    <p:sldId id="1176" r:id="rId4"/>
    <p:sldId id="1258" r:id="rId5"/>
    <p:sldId id="1259" r:id="rId6"/>
    <p:sldId id="1260" r:id="rId7"/>
    <p:sldId id="1269" r:id="rId8"/>
    <p:sldId id="1261" r:id="rId9"/>
    <p:sldId id="1262" r:id="rId10"/>
    <p:sldId id="1264" r:id="rId11"/>
    <p:sldId id="1265" r:id="rId12"/>
    <p:sldId id="1263" r:id="rId13"/>
    <p:sldId id="1268" r:id="rId14"/>
    <p:sldId id="1266" r:id="rId15"/>
    <p:sldId id="1270" r:id="rId16"/>
    <p:sldId id="1272" r:id="rId17"/>
    <p:sldId id="1275" r:id="rId18"/>
    <p:sldId id="1271" r:id="rId19"/>
    <p:sldId id="1267" r:id="rId20"/>
    <p:sldId id="1273" r:id="rId21"/>
    <p:sldId id="1274" r:id="rId22"/>
    <p:sldId id="1277" r:id="rId23"/>
    <p:sldId id="1276" r:id="rId24"/>
    <p:sldId id="1279" r:id="rId25"/>
    <p:sldId id="1280" r:id="rId2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00"/>
    <a:srgbClr val="FCFCFF"/>
    <a:srgbClr val="3B3B3B"/>
    <a:srgbClr val="0066CC"/>
    <a:srgbClr val="3F3F3F"/>
    <a:srgbClr val="9900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2019/9/6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D70D8A2-BE3A-4C02-BFAD-95B484A6C272}" type="slidenum">
              <a:rPr lang="zh-CN" altLang="en-US" sz="1300" b="0">
                <a:latin typeface="Times New Roman" panose="02020603050405020304" pitchFamily="18" charset="0"/>
              </a:rPr>
              <a:pPr/>
              <a:t>21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269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47951F6-02C6-4DB5-8640-4CF8FBA6AE21}" type="slidenum">
              <a:rPr lang="zh-CN" altLang="en-US" sz="1300" b="0">
                <a:latin typeface="Times New Roman" panose="02020603050405020304" pitchFamily="18" charset="0"/>
              </a:rPr>
              <a:pPr/>
              <a:t>22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如果整数值域超过</a:t>
            </a:r>
            <a:r>
              <a:rPr lang="en-US" altLang="zh-CN" smtClean="0"/>
              <a:t>4</a:t>
            </a:r>
            <a:r>
              <a:rPr lang="zh-CN" altLang="en-US" smtClean="0"/>
              <a:t>字节表示的范围，如何处理？</a:t>
            </a:r>
          </a:p>
          <a:p>
            <a:pPr eaLnBrk="1" hangingPunct="1"/>
            <a:r>
              <a:rPr lang="zh-CN" altLang="en-US" smtClean="0"/>
              <a:t>基本数据类型不能处理，只能依赖自定义的类型。</a:t>
            </a:r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语言的</a:t>
            </a:r>
            <a:r>
              <a:rPr lang="en-US" altLang="zh-CN" smtClean="0"/>
              <a:t>long</a:t>
            </a:r>
            <a:r>
              <a:rPr lang="zh-CN" altLang="en-US" smtClean="0"/>
              <a:t>类型是</a:t>
            </a:r>
            <a:r>
              <a:rPr lang="en-US" altLang="zh-CN" smtClean="0"/>
              <a:t>8</a:t>
            </a:r>
            <a:r>
              <a:rPr lang="zh-CN" altLang="en-US" smtClean="0"/>
              <a:t>字节的整数。</a:t>
            </a:r>
          </a:p>
        </p:txBody>
      </p:sp>
    </p:spTree>
    <p:extLst>
      <p:ext uri="{BB962C8B-B14F-4D97-AF65-F5344CB8AC3E}">
        <p14:creationId xmlns:p14="http://schemas.microsoft.com/office/powerpoint/2010/main" val="16902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31511"/>
            <a:ext cx="8229600" cy="4877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8A1E-19B8-4C77-BA96-56C81E2FF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58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  <p:sldLayoutId id="21474851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2019/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Ch.1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基础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一个等式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8157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</a:t>
            </a:r>
            <a:endParaRPr lang="zh-CN" altLang="en-US" dirty="0"/>
          </a:p>
        </p:txBody>
      </p:sp>
      <p:graphicFrame>
        <p:nvGraphicFramePr>
          <p:cNvPr id="18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77304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9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45083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二进制补码负数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47138"/>
              </p:ext>
            </p:extLst>
          </p:nvPr>
        </p:nvGraphicFramePr>
        <p:xfrm>
          <a:off x="1331640" y="177738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98486"/>
              </p:ext>
            </p:extLst>
          </p:nvPr>
        </p:nvGraphicFramePr>
        <p:xfrm>
          <a:off x="1331640" y="242545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58244"/>
              </p:ext>
            </p:extLst>
          </p:nvPr>
        </p:nvGraphicFramePr>
        <p:xfrm>
          <a:off x="1350575" y="309103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5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这个呢？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6168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0193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7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184727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4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5239"/>
              </p:ext>
            </p:extLst>
          </p:nvPr>
        </p:nvGraphicFramePr>
        <p:xfrm>
          <a:off x="461161" y="13453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xmlns="" val="6015749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84606719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50358652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70563047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70467298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83903048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293831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767301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31291036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0022103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8857943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33518215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8806825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3686028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78882307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404356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0672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73951"/>
              </p:ext>
            </p:extLst>
          </p:nvPr>
        </p:nvGraphicFramePr>
        <p:xfrm>
          <a:off x="533169" y="21374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23410306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6959455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3143832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58514134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602399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0074683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15940219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54068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33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746430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032216"/>
              </p:ext>
            </p:extLst>
          </p:nvPr>
        </p:nvGraphicFramePr>
        <p:xfrm>
          <a:off x="543311" y="35055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142540881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6063385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4908370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75650452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82262869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982796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42285716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271843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717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4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5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&lt;&lt;,  &gt;&gt;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&amp;, |, ~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6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828925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69235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744210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22209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351035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4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位运算与乘除法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&gt;&gt; 1   a / 2</a:t>
            </a:r>
          </a:p>
          <a:p>
            <a:r>
              <a:rPr lang="en-US" altLang="zh-CN" dirty="0" smtClean="0"/>
              <a:t>A &lt;&lt; 2  a *4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 = a; b =w; a = b;</a:t>
            </a:r>
          </a:p>
          <a:p>
            <a:r>
              <a:rPr lang="en-US" altLang="zh-CN" dirty="0"/>
              <a:t>a = a + </a:t>
            </a:r>
            <a:r>
              <a:rPr lang="en-US" altLang="zh-CN" dirty="0" smtClean="0"/>
              <a:t>b; b </a:t>
            </a:r>
            <a:r>
              <a:rPr lang="en-US" altLang="zh-CN" dirty="0"/>
              <a:t>= a - </a:t>
            </a:r>
            <a:r>
              <a:rPr lang="en-US" altLang="zh-CN" dirty="0" smtClean="0"/>
              <a:t>b; a </a:t>
            </a:r>
            <a:r>
              <a:rPr lang="en-US" altLang="zh-CN" dirty="0"/>
              <a:t>= a - 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更</a:t>
            </a:r>
            <a:r>
              <a:rPr lang="zh-CN" altLang="en-US" smtClean="0"/>
              <a:t>有意思的方法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简单又复杂的问题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(byte 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if(n == 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1;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fac</a:t>
            </a:r>
            <a:r>
              <a:rPr lang="en-US" altLang="zh-CN" dirty="0"/>
              <a:t>(-1);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v = </a:t>
            </a:r>
            <a:r>
              <a:rPr lang="en-US" altLang="zh-CN" dirty="0" err="1"/>
              <a:t>fac</a:t>
            </a:r>
            <a:r>
              <a:rPr lang="en-US" altLang="zh-CN" dirty="0"/>
              <a:t>(4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(125);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6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学习编程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从一门流行的语言开始</a:t>
            </a:r>
            <a:endParaRPr lang="en-US" altLang="zh-CN" dirty="0" smtClean="0"/>
          </a:p>
          <a:p>
            <a:r>
              <a:rPr lang="zh-CN" altLang="en-US" dirty="0" smtClean="0"/>
              <a:t>学会使用编辑工具和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学会调试的方法</a:t>
            </a:r>
            <a:endParaRPr lang="en-US" altLang="zh-CN" dirty="0" smtClean="0"/>
          </a:p>
          <a:p>
            <a:r>
              <a:rPr lang="zh-CN" altLang="en-US" dirty="0" smtClean="0"/>
              <a:t>到应用环境中去使用</a:t>
            </a:r>
            <a:endParaRPr lang="en-US" altLang="zh-CN" dirty="0" smtClean="0"/>
          </a:p>
          <a:p>
            <a:r>
              <a:rPr lang="zh-CN" altLang="en-US" dirty="0" smtClean="0"/>
              <a:t>适应不同开发环境</a:t>
            </a:r>
            <a:endParaRPr lang="en-US" altLang="zh-CN" dirty="0" smtClean="0"/>
          </a:p>
          <a:p>
            <a:r>
              <a:rPr lang="zh-CN" altLang="en-US" dirty="0" smtClean="0"/>
              <a:t>做应用项目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 754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34"/>
          <p:cNvSpPr txBox="1">
            <a:spLocks noChangeArrowheads="1"/>
          </p:cNvSpPr>
          <p:nvPr/>
        </p:nvSpPr>
        <p:spPr bwMode="auto">
          <a:xfrm>
            <a:off x="1619672" y="778234"/>
            <a:ext cx="7025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字符型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整型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基本数据类型             单精度浮点型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双精度浮点型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double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数据类型                                              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void</a:t>
            </a:r>
          </a:p>
          <a:p>
            <a:pPr algn="just"/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数组型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导出数据类型             结构型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联合型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union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指针型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  <a:p>
            <a:pPr algn="just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AutoShape 1035"/>
          <p:cNvSpPr>
            <a:spLocks/>
          </p:cNvSpPr>
          <p:nvPr/>
        </p:nvSpPr>
        <p:spPr bwMode="auto">
          <a:xfrm>
            <a:off x="3048000" y="1587500"/>
            <a:ext cx="508000" cy="1524000"/>
          </a:xfrm>
          <a:prstGeom prst="leftBrace">
            <a:avLst>
              <a:gd name="adj1" fmla="val 25000"/>
              <a:gd name="adj2" fmla="val 367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29" name="AutoShape 1036"/>
          <p:cNvSpPr>
            <a:spLocks/>
          </p:cNvSpPr>
          <p:nvPr/>
        </p:nvSpPr>
        <p:spPr bwMode="auto">
          <a:xfrm>
            <a:off x="5334000" y="952500"/>
            <a:ext cx="317500" cy="1206500"/>
          </a:xfrm>
          <a:prstGeom prst="leftBrace">
            <a:avLst>
              <a:gd name="adj1" fmla="val 31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0" name="AutoShape 1037"/>
          <p:cNvSpPr>
            <a:spLocks/>
          </p:cNvSpPr>
          <p:nvPr/>
        </p:nvSpPr>
        <p:spPr bwMode="auto">
          <a:xfrm>
            <a:off x="5334000" y="2730500"/>
            <a:ext cx="317500" cy="1016000"/>
          </a:xfrm>
          <a:prstGeom prst="leftBrace">
            <a:avLst>
              <a:gd name="adj1" fmla="val 26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2" name="Text Box 1039"/>
          <p:cNvSpPr txBox="1">
            <a:spLocks noChangeArrowheads="1"/>
          </p:cNvSpPr>
          <p:nvPr/>
        </p:nvSpPr>
        <p:spPr bwMode="auto">
          <a:xfrm>
            <a:off x="1331640" y="4239876"/>
            <a:ext cx="6667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C/C++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保证：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short;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double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033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506" name="Group 116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34364354"/>
              </p:ext>
            </p:extLst>
          </p:nvPr>
        </p:nvGraphicFramePr>
        <p:xfrm>
          <a:off x="323528" y="1417340"/>
          <a:ext cx="8640961" cy="360114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1923">
                  <a:extLst>
                    <a:ext uri="{9D8B030D-6E8A-4147-A177-3AD203B41FA5}">
                      <a16:colId xmlns:a16="http://schemas.microsoft.com/office/drawing/2014/main" xmlns="" val="698582257"/>
                    </a:ext>
                  </a:extLst>
                </a:gridCol>
                <a:gridCol w="1698521">
                  <a:extLst>
                    <a:ext uri="{9D8B030D-6E8A-4147-A177-3AD203B41FA5}">
                      <a16:colId xmlns:a16="http://schemas.microsoft.com/office/drawing/2014/main" xmlns="" val="3119750290"/>
                    </a:ext>
                  </a:extLst>
                </a:gridCol>
                <a:gridCol w="1436827">
                  <a:extLst>
                    <a:ext uri="{9D8B030D-6E8A-4147-A177-3AD203B41FA5}">
                      <a16:colId xmlns:a16="http://schemas.microsoft.com/office/drawing/2014/main" xmlns="" val="1385122750"/>
                    </a:ext>
                  </a:extLst>
                </a:gridCol>
                <a:gridCol w="3203690">
                  <a:extLst>
                    <a:ext uri="{9D8B030D-6E8A-4147-A177-3AD203B41FA5}">
                      <a16:colId xmlns:a16="http://schemas.microsoft.com/office/drawing/2014/main" xmlns="" val="4265588463"/>
                    </a:ext>
                  </a:extLst>
                </a:gridCol>
              </a:tblGrid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类型标识符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 型 名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 节 数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数值范围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739761012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布尔型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  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671796441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–128 ~ 127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1361652667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unsigned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0~255       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4171266952"/>
                  </a:ext>
                </a:extLst>
              </a:tr>
              <a:tr h="298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short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–32 768 ~ 32 767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1818119986"/>
                  </a:ext>
                </a:extLst>
              </a:tr>
              <a:tr h="264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short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无符号短整型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65 535  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3449206627"/>
                  </a:ext>
                </a:extLst>
              </a:tr>
              <a:tr h="244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347742663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 int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289452773"/>
                  </a:ext>
                </a:extLst>
              </a:tr>
              <a:tr h="285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long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20880352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long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41555367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单精度型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1862969538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2680298606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长双精度型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xmlns="" val="137182927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细说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可用做数字</a:t>
            </a:r>
            <a:endParaRPr lang="en-US" altLang="zh-CN" dirty="0" smtClean="0"/>
          </a:p>
          <a:p>
            <a:r>
              <a:rPr lang="zh-CN" altLang="en-US" dirty="0" smtClean="0"/>
              <a:t>可用于字符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 </a:t>
            </a:r>
            <a:r>
              <a:rPr lang="zh-CN" altLang="en-US" dirty="0" smtClean="0"/>
              <a:t>常用的键盘符号及扩展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smtClean="0"/>
              <a:t>怎么存储汉语，日语？</a:t>
            </a:r>
            <a:endParaRPr lang="en-US" altLang="zh-CN" smtClean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用于多语言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0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一些编程语言类型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r>
              <a:rPr lang="zh-CN" altLang="en-US" dirty="0" smtClean="0"/>
              <a:t>编译型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Java/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/C#/Scala</a:t>
            </a:r>
          </a:p>
          <a:p>
            <a:r>
              <a:rPr lang="en-US" altLang="zh-CN" dirty="0" smtClean="0"/>
              <a:t>Python/Perl/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/JavaScript/Shell</a:t>
            </a:r>
          </a:p>
          <a:p>
            <a:r>
              <a:rPr lang="en-US" altLang="zh-CN" dirty="0" smtClean="0"/>
              <a:t>Swift/Objective-C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/R</a:t>
            </a:r>
          </a:p>
          <a:p>
            <a:r>
              <a:rPr lang="en-US" altLang="zh-CN" dirty="0" smtClean="0"/>
              <a:t>PHP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r>
              <a:rPr lang="zh-CN" altLang="en-US" dirty="0" smtClean="0"/>
              <a:t>单机软件</a:t>
            </a:r>
            <a:endParaRPr lang="en-US" altLang="zh-CN" dirty="0" smtClean="0"/>
          </a:p>
          <a:p>
            <a:r>
              <a:rPr lang="en-US" altLang="zh-CN" dirty="0" smtClean="0"/>
              <a:t>C/S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r>
              <a:rPr lang="en-US" altLang="zh-CN" dirty="0" smtClean="0"/>
              <a:t>B/S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开始学一门编程语言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“Hello World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逻辑（条件、分支、循环）</a:t>
            </a:r>
            <a:endParaRPr lang="en-US" altLang="zh-CN" dirty="0" smtClean="0"/>
          </a:p>
          <a:p>
            <a:r>
              <a:rPr lang="zh-CN" altLang="en-US" dirty="0" smtClean="0"/>
              <a:t>特性和思想（比如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不断增加和改进的特性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项目中使用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单字节有符号整数</a:t>
            </a:r>
            <a:endParaRPr lang="zh-CN" altLang="en-US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282752"/>
              </p:ext>
            </p:extLst>
          </p:nvPr>
        </p:nvGraphicFramePr>
        <p:xfrm>
          <a:off x="683568" y="2353444"/>
          <a:ext cx="8229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26594977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2656790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674103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9586546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50373808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13963256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41399193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55584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2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28293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89816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39619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48956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8402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 = </a:t>
            </a:r>
            <a:endParaRPr lang="zh-CN" altLang="en-US" dirty="0"/>
          </a:p>
        </p:txBody>
      </p:sp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4896"/>
              </p:ext>
            </p:extLst>
          </p:nvPr>
        </p:nvGraphicFramePr>
        <p:xfrm>
          <a:off x="1988111" y="516175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45266" y="5164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6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5212"/>
            <a:ext cx="8229600" cy="952500"/>
          </a:xfrm>
        </p:spPr>
        <p:txBody>
          <a:bodyPr/>
          <a:lstStyle/>
          <a:p>
            <a:r>
              <a:rPr lang="zh-CN" altLang="en-US" dirty="0"/>
              <a:t>另</a:t>
            </a:r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0915"/>
              </p:ext>
            </p:extLst>
          </p:nvPr>
        </p:nvGraphicFramePr>
        <p:xfrm>
          <a:off x="1115616" y="105730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716948"/>
              </p:ext>
            </p:extLst>
          </p:nvPr>
        </p:nvGraphicFramePr>
        <p:xfrm>
          <a:off x="1115616" y="18238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16732"/>
              </p:ext>
            </p:extLst>
          </p:nvPr>
        </p:nvGraphicFramePr>
        <p:xfrm>
          <a:off x="1109436" y="2340895"/>
          <a:ext cx="6635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179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757949"/>
              </p:ext>
            </p:extLst>
          </p:nvPr>
        </p:nvGraphicFramePr>
        <p:xfrm>
          <a:off x="1109436" y="284511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82197"/>
              </p:ext>
            </p:extLst>
          </p:nvPr>
        </p:nvGraphicFramePr>
        <p:xfrm>
          <a:off x="1109436" y="332107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9224"/>
              </p:ext>
            </p:extLst>
          </p:nvPr>
        </p:nvGraphicFramePr>
        <p:xfrm>
          <a:off x="1109436" y="44657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graphicFrame>
        <p:nvGraphicFramePr>
          <p:cNvPr id="2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41085"/>
              </p:ext>
            </p:extLst>
          </p:nvPr>
        </p:nvGraphicFramePr>
        <p:xfrm>
          <a:off x="1109436" y="508974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44408" y="11063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2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38470"/>
              </p:ext>
            </p:extLst>
          </p:nvPr>
        </p:nvGraphicFramePr>
        <p:xfrm>
          <a:off x="1109436" y="3877771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xmlns="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xmlns="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552582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244408" y="1823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44408" y="23414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44408" y="29174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44408" y="33495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244408" y="38628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44408" y="44682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835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37422</TotalTime>
  <Pages>0</Pages>
  <Words>837</Words>
  <Characters>0</Characters>
  <Application>Microsoft Office PowerPoint</Application>
  <DocSecurity>0</DocSecurity>
  <PresentationFormat>全屏显示(16:10)</PresentationFormat>
  <Lines>0</Lines>
  <Paragraphs>440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Adobe 黑体 Std R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1_自定义设计方案</vt:lpstr>
      <vt:lpstr>2_自定义设计方案</vt:lpstr>
      <vt:lpstr>PowerPoint 演示文稿</vt:lpstr>
      <vt:lpstr>如何学习编程 </vt:lpstr>
      <vt:lpstr>一些编程语言类型</vt:lpstr>
      <vt:lpstr>最常用</vt:lpstr>
      <vt:lpstr>软件开发</vt:lpstr>
      <vt:lpstr>开始学一门编程语言</vt:lpstr>
      <vt:lpstr>最基础知识</vt:lpstr>
      <vt:lpstr>一些示例</vt:lpstr>
      <vt:lpstr>另一些示例</vt:lpstr>
      <vt:lpstr>一个等式</vt:lpstr>
      <vt:lpstr>二进制补码负数</vt:lpstr>
      <vt:lpstr>这个呢？</vt:lpstr>
      <vt:lpstr>And</vt:lpstr>
      <vt:lpstr>位运算</vt:lpstr>
      <vt:lpstr>一些示例</vt:lpstr>
      <vt:lpstr>位运算与乘除法</vt:lpstr>
      <vt:lpstr>交换两个变量</vt:lpstr>
      <vt:lpstr>简单又复杂的问题</vt:lpstr>
      <vt:lpstr>运行结果</vt:lpstr>
      <vt:lpstr>浮点数</vt:lpstr>
      <vt:lpstr>PowerPoint 演示文稿</vt:lpstr>
      <vt:lpstr>PowerPoint 演示文稿</vt:lpstr>
      <vt:lpstr>细说Char</vt:lpstr>
      <vt:lpstr>ASCII与Unicode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798</cp:revision>
  <cp:lastPrinted>2017-10-26T07:45:26Z</cp:lastPrinted>
  <dcterms:created xsi:type="dcterms:W3CDTF">2008-12-22T09:17:47Z</dcterms:created>
  <dcterms:modified xsi:type="dcterms:W3CDTF">2019-09-06T12:19:56Z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