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56"/>
  </p:notesMasterIdLst>
  <p:sldIdLst>
    <p:sldId id="256" r:id="rId2"/>
    <p:sldId id="582" r:id="rId3"/>
    <p:sldId id="302" r:id="rId4"/>
    <p:sldId id="547" r:id="rId5"/>
    <p:sldId id="438" r:id="rId6"/>
    <p:sldId id="452" r:id="rId7"/>
    <p:sldId id="455" r:id="rId8"/>
    <p:sldId id="450" r:id="rId9"/>
    <p:sldId id="454" r:id="rId10"/>
    <p:sldId id="456" r:id="rId11"/>
    <p:sldId id="453" r:id="rId12"/>
    <p:sldId id="475" r:id="rId13"/>
    <p:sldId id="457" r:id="rId14"/>
    <p:sldId id="466" r:id="rId15"/>
    <p:sldId id="584" r:id="rId16"/>
    <p:sldId id="476" r:id="rId17"/>
    <p:sldId id="484" r:id="rId18"/>
    <p:sldId id="474" r:id="rId19"/>
    <p:sldId id="479" r:id="rId20"/>
    <p:sldId id="472" r:id="rId21"/>
    <p:sldId id="492" r:id="rId22"/>
    <p:sldId id="477" r:id="rId23"/>
    <p:sldId id="488" r:id="rId24"/>
    <p:sldId id="494" r:id="rId25"/>
    <p:sldId id="495" r:id="rId26"/>
    <p:sldId id="583" r:id="rId27"/>
    <p:sldId id="493" r:id="rId28"/>
    <p:sldId id="585" r:id="rId29"/>
    <p:sldId id="501" r:id="rId30"/>
    <p:sldId id="502" r:id="rId31"/>
    <p:sldId id="504" r:id="rId32"/>
    <p:sldId id="506" r:id="rId33"/>
    <p:sldId id="507" r:id="rId34"/>
    <p:sldId id="509" r:id="rId35"/>
    <p:sldId id="519" r:id="rId36"/>
    <p:sldId id="522" r:id="rId37"/>
    <p:sldId id="579" r:id="rId38"/>
    <p:sldId id="534" r:id="rId39"/>
    <p:sldId id="586" r:id="rId40"/>
    <p:sldId id="588" r:id="rId41"/>
    <p:sldId id="471" r:id="rId42"/>
    <p:sldId id="590" r:id="rId43"/>
    <p:sldId id="478" r:id="rId44"/>
    <p:sldId id="591" r:id="rId45"/>
    <p:sldId id="480" r:id="rId46"/>
    <p:sldId id="486" r:id="rId47"/>
    <p:sldId id="487" r:id="rId48"/>
    <p:sldId id="499" r:id="rId49"/>
    <p:sldId id="592" r:id="rId50"/>
    <p:sldId id="490" r:id="rId51"/>
    <p:sldId id="491" r:id="rId52"/>
    <p:sldId id="593" r:id="rId53"/>
    <p:sldId id="594" r:id="rId54"/>
    <p:sldId id="381" r:id="rId5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99"/>
    <a:srgbClr val="FF9900"/>
    <a:srgbClr val="0066FF"/>
    <a:srgbClr val="FF3300"/>
    <a:srgbClr val="00FF00"/>
    <a:srgbClr val="B1EAED"/>
    <a:srgbClr val="99CC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22" autoAdjust="0"/>
    <p:restoredTop sz="87979" autoAdjust="0"/>
  </p:normalViewPr>
  <p:slideViewPr>
    <p:cSldViewPr>
      <p:cViewPr varScale="1">
        <p:scale>
          <a:sx n="72" d="100"/>
          <a:sy n="72" d="100"/>
        </p:scale>
        <p:origin x="164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oc\&#35838;&#31243;\course\ref\test\&#27700;&#26479;&#27979;&#35797;&#29992;&#20363;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32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BUG</a:t>
            </a:r>
            <a:r>
              <a:rPr lang="zh-CN" sz="32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原因分布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[水杯测试用例.xls]Sheet3!$M$5:$P$5</c:f>
              <c:strCache>
                <c:ptCount val="4"/>
                <c:pt idx="0">
                  <c:v>specifiction</c:v>
                </c:pt>
                <c:pt idx="1">
                  <c:v>design</c:v>
                </c:pt>
                <c:pt idx="2">
                  <c:v>coding</c:v>
                </c:pt>
                <c:pt idx="3">
                  <c:v>others</c:v>
                </c:pt>
              </c:strCache>
            </c:strRef>
          </c:cat>
          <c:val>
            <c:numRef>
              <c:f>[水杯测试用例.xls]Sheet3!$M$7:$P$7</c:f>
              <c:numCache>
                <c:formatCode>General</c:formatCode>
                <c:ptCount val="4"/>
                <c:pt idx="0">
                  <c:v>54.77308294209702</c:v>
                </c:pt>
                <c:pt idx="1">
                  <c:v>21.439749608763687</c:v>
                </c:pt>
                <c:pt idx="2">
                  <c:v>15.962441314553988</c:v>
                </c:pt>
                <c:pt idx="3">
                  <c:v>7.8247261345852888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AB-4B4D-93B5-DFE28B6486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-985934736"/>
        <c:axId val="-985939632"/>
      </c:barChart>
      <c:catAx>
        <c:axId val="-985934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85939632"/>
        <c:crosses val="autoZero"/>
        <c:auto val="1"/>
        <c:lblAlgn val="ctr"/>
        <c:lblOffset val="100"/>
        <c:noMultiLvlLbl val="0"/>
      </c:catAx>
      <c:valAx>
        <c:axId val="-985939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85934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05T02:15:09.504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  <inkml:brush xml:id="br1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2513 3206,'154'15,"403"-18,2649-10,-2163 14,-392-20,1887-61,763 81,-3201 2,-66 2</inkml:trace>
  <inkml:trace contextRef="#ctx0" brushRef="#br0" timeOffset="2703.1239">14787 2107,'57'-2,"-2"-3,1-2,-1-2,31-10,356-100,-407 111,1 2,0 2,0 1,0 2,0 2,6 1,32-1,419 1,-430 3,-2 3,1 1,-2 5,0 1,36 16,90 29,100 17,-224-64,0 4,-1 2,-1 2,0 3,-2 3,28 18,136 90,-186-119,1 2,-2 2,1 1,-3 1,0 2,28 27,31 29,-67-62,-1 2,-1 1,0 1,-2 0,-1 1,0 2,15 26,98 230,-126-252,0 1,-1-1,-2 1,-1 0,-2 0,-1 0,-3 26,2-2,1-37,-2-1,0-1,-1 1,0 0,-2-1,1 0,-1 0,-2 0,0-1,0 0,-1 1,-9 10,-145 257,94-220,-31 8,-80 56,-120 26,33-44,-21-8,22-10,-424 87,407-126,175-34,-45 10,-1-6,0-8,-103-5,95 10,-80 15,199-28</inkml:trace>
  <inkml:trace contextRef="#ctx0" brushRef="#br0" timeOffset="4296.874">14355 1929,'42'85,"-9"3,-4 1,-4 2,-4 0,-3 2,-2 34,39 245,-9-130,-33-162,-4 0,-3 1,-3 51,-4 579,-19-478,0-76,12-82,8-74,0 1,0-1,-1 2,1-2,-1 1,1-1,-1 1,1-1,-1 1,0-1,0 1,1-1,-1 1,-1-2,2 2,-2-1,1 0,0 1,-1-2,2 2,-2-1,1-1,-1 1,1 0,-1 0,1-1,-1 1,1 0,-1-1,1 1,-2-1,2 0,-1 0,1 0,-1 0,0 0,1 0,-1 0,1 0,-1-1,-1 0,-12-6</inkml:trace>
  <inkml:trace contextRef="#ctx0" brushRef="#br1" timeOffset="79738.366">12529 3050,'-1'-6,"-1"1,0 0,0 0,-1 0,1 1,0-1,-1 1,0-1,-1 1,1 0,-1 0,1 0,-2 1,-3-3,-2-4,-309-292,-76-118,332 361,-37-34,4-4,-35-49,60 59,-5 3,-26-19,-10-13,5-5,-77-116,94 117,-57-57,33 33,-6 12,35 39,-44-86,29 37,61 91,32 41</inkml:trace>
  <inkml:trace contextRef="#ctx0" brushRef="#br1" timeOffset="83566.491">11173 3187,'16'76,"-17"-28,-3 0,0 0,-4 0,-10 36,-12 79,18-50,-41 233,49-330,-35 152,-12 131,19-49,-29 87,4-17,19-170,29-104,-2-1,-3 0,-1-1,-2-1,-3 2,-65 125,39-14,34-121,0 0,3 1,1 0,2 0,-1 30,-11 42,17-93</inkml:trace>
  <inkml:trace contextRef="#ctx0" brushRef="#br1" timeOffset="85425.841">8660 3050,'-26'-47,"-211"-335,40 54,60 97,45 87,7-4,-58-140,-46-51,74 146,34 50,-44-84,30 63,29 62,46 64,12 30</inkml:trace>
  <inkml:trace contextRef="#ctx0" brushRef="#br1" timeOffset="87628.991">7914 3246,'-32'120,"-58"65,60-131,-58 153,1-7,-30 82,-57 154,84-179,27-113,-94 180,31-72,-14-21,43-21,55-106,-6-3,-2 54,1-46,43-97</inkml:trace>
  <inkml:trace contextRef="#ctx0" brushRef="#br1" timeOffset="89503.953">5753 3128,'-32'-77,"20"56,-88-142,-97-164,14-13,22 64,-39-74,91 175,15 21,-43-80,80 128,39 75,1-1,1 0,2-1,-7-25,-48-95,22 61,-14-32,56 111</inkml:trace>
  <inkml:trace contextRef="#ctx0" brushRef="#br1" timeOffset="91582.117">3966 3148,'-27'72,"12"-41,-1 0,-1-1,-1-1,-2 0,-1-2,-22 23,6-6,-221 259,42-68,-39 55,88-110,47-48,-6-6,-48 35,-82 81,157-156,-27 15,-4-2,-36 31,114-58,35-39,10-17</inkml:trace>
  <inkml:trace contextRef="#ctx0" brushRef="#br1" timeOffset="96852.259">510 1989,'63'34,"188"144,-95-55,-66-33,-65-68,1-2,0 0,2-2,0-2,26 12,66 41,-58-22,-3 2,-2 4,5 8,-15-15,114 94,-73-60,-86-78,0-1,0 2,-1-1,1-1,0 2,0-1,-2 1,2-1,-1 0,0 1,0 0,0-1,-1 1,1-1,0 1,-1 0,1-1,-1 1,0 0,0 0,0 0,-1-1,1 1,-1 0,0-1,1 1,-1-1,-1 1,2 0,-2-1,1 0,-1 0,1 1,-1-1,1 0,-2 0,2 0,-3 1,-1 1,0 0,-1 0,1-1,-1 0,0 0,0 0,0-1,0 0,0 0,-1-1,1 1,0-1,-1-1,-4 0,-45 12,-85 37,-58 43,84-35,55-26,-2-2,0-3,-1-3,-8 0,-151 50,81-24,-48 10,45-18,113-32,2 1,0 1,0 2,1 1,0 1,-4 6,10-8,-27 19,34-23</inkml:trace>
  <inkml:trace contextRef="#ctx0" brushRef="#br1" timeOffset="98133.439">333 2087,'5'2,"-1"-1,1 2,-1-1,1 0,-1 0,1 1,-1 0,0 0,0 0,0 1,-1-1,1 1,-1 0,0 0,0 1,0-2,0 2,-1-1,1 1,-2 0,1 0,0 0,0 4,2 1,49 184,-42-124,-4 2,-2 0,-5-1,-3 24,1 20,-17 147,-2-16,1-56,1-24,-5-131,13-30</inkml:trace>
  <inkml:trace contextRef="#ctx0" brushRef="#br1" timeOffset="99102.259">490 2813,'449'0,"-221"29,-140-14,542 61,-593-72,-12 1</inkml:trace>
  <inkml:trace contextRef="#ctx0" brushRef="#br1" timeOffset="100024.118">627 3108,'671'-1,"-562"-8,-75 6,1 0,-2 1,2 2,-1 2,0 1,3 1,-27 0,-9-1</inkml:trace>
  <inkml:trace contextRef="#ctx0" brushRef="#br1" timeOffset="100774.091">765 3403,'6'-3,"17"-5,17-1,11-2,11-2,2 0,-7 2,-10 5,-10 1,-10 3</inkml:trace>
  <inkml:trace contextRef="#ctx0" brushRef="#br1" timeOffset="101821.01">666 2460,'4'3,"4"2,1 2,2 1,2-1,3-2,12-2,11-1,2 2,-2 0,-8 4,-6 0,-4-2,-2-1,-1-2,4-1,0-2,-3 0</inkml:trace>
  <inkml:trace contextRef="#ctx0" brushRef="#br1" timeOffset="103617.885">490 3344,'4'0,"3"0,5 0,3 0,3 0,2 0,0 0,0 0,1-4,0 0,-1 0,-1 0,-2 2</inkml:trace>
  <inkml:trace contextRef="#ctx0" brushRef="#br1" timeOffset="107774.135">4202 398,'-27'-60,"4"21,-69-189,68 169,19 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6T13:41:10.844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1609 28,'-139'-21,"-331"15,379 8,1 4,0 4,1 3,1 5,0 4,-27 12,101-27,0 0,0 0,1 1,0 1,1 0,0 1,1 1,0 0,0 0,1 1,0 0,-4 8,11-16,-95 117,85-97,1 0,1 0,0 1,2 0,2 1,0-1,1 2,2-1,0 1,2-1,1 1,2 6,-1 36,-3-16,3 0,3 0,1 0,3 0,2-1,3 0,2 0,2 0,13 17,4-2,2-1,3-2,5 3,74 105,-91-138,1 0,2-1,1-2,1-1,30 21,-54-45,20 17,39 36,2-4,2-2,3-3,52 25,-82-53,-17-7,1-1,1-1,1-1,-1-1,2-2,-1-1,1-1,1-2,14 1,338 19,1000-26,-1370 1,1-1,-1 0,1-1,-1 0,0-1,0-1,0 0,0 0,0-2,-1 1,0-2,0 1,-1-2,0 1,0-2,-1 1,0-2,0 1,7-11,-3 6,0-1,-1-1,-1 0,-1-1,0 0,-2-1,0 0,0 0,-2-1,0 0,-1 0,-1-3,92-311,-95 314,0-1,0 1,-2-1,-1 0,0 1,-2-1,0 1,-1 0,-1-1,-3-5,-10-27,-2 2,-3 0,-1 2,-12-14,-11-25,-29-69,46 108,-3 3,-1 0,-2 3,-9-7,-167-143,34 59,110 87,-111-53,-35 9,-49-9,236 90,0 2,-1 0,0 2,0 0,-1 2,1 2,0 0,-1 2,-21 4,-36-3,-1-1,50-1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7T02:27:02.177"/>
    </inkml:context>
    <inkml:brush xml:id="br0">
      <inkml:brushProperty name="width" value="0.35" units="cm"/>
      <inkml:brushProperty name="height" value="0.35" units="cm"/>
      <inkml:brushProperty name="color" value="#F6630D"/>
      <inkml:brushProperty name="ignorePressure" value="1"/>
    </inkml:brush>
  </inkml:definitions>
  <inkml:trace contextRef="#ctx0" brushRef="#br0">487 0,'-5'5,"-12"22,-12 21,-7 7,-3 10,-4 9,-4 7,-6 9,-2 5,2-4,5-7,12-13,11-18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7T02:27:03.328"/>
    </inkml:context>
    <inkml:brush xml:id="br0">
      <inkml:brushProperty name="width" value="0.35" units="cm"/>
      <inkml:brushProperty name="height" value="0.35" units="cm"/>
      <inkml:brushProperty name="color" value="#F6630D"/>
      <inkml:brushProperty name="ignorePressure" value="1"/>
    </inkml:brush>
  </inkml:definitions>
  <inkml:trace contextRef="#ctx0" brushRef="#br0">2593 887,'-142'94,"100"-72,1 2,1 2,1 2,2 2,1 1,1 1,1 2,3 2,0 1,3 1,1 1,-10 22,32-52,0 1,1 0,1 0,0 0,0 1,0-1,2 1,-1 0,1-1,1 1,0 0,1 0,0-1,0 1,1 0,0-1,1 0,0 1,1-1,0 0,1-1,2 5,14 18,1-2,1-1,1 0,2-2,1-1,1-1,1-1,1-2,1-1,0-1,2-2,0-1,2-2,-1-1,2-2,-1-1,2-2,-1-1,1-2,0-2,1-1,-1-2,0-1,1-3,-1 0,0-3,0-1,-1-1,0-2,0-2,-1-1,21-13,167-127,-209 142,-1-2,-1 1,0-2,-1 0,0 0,-1-1,0 0,-2-1,1 0,-2 0,0-1,-2 0,5-18,-1-17,-3-1,-2 0,-3-1,-1 1,-4-5,-1 37,-1-1,-1 1,-1 1,-1 0,-1 0,-1 1,0 0,-2 1,0 0,0 1,-11-10,15 16,-5-8,0 1,-1 0,-1 1,-1 1,0 1,-1 0,-1 1,0 1,-1 1,0 1,-1 0,0 2,-1 0,0 2,0 0,0 1,-1 1,-4 1,-205 4,203 1</inkml:trace>
  <inkml:trace contextRef="#ctx0" brushRef="#br0" timeOffset="926.28">1676 1,'-7'1,"-1"0,1 1,0-1,0 2,-1-1,2 1,-1 0,0 1,1 0,-1 0,1 0,0 0,-2 3,-6 3,-317 265,126-86,-91 102,7 21,112-118,-59 97,218-264,5-3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3-27T02:27:31.070"/>
    </inkml:context>
    <inkml:brush xml:id="br0">
      <inkml:brushProperty name="width" value="0.35" units="cm"/>
      <inkml:brushProperty name="height" value="0.35" units="cm"/>
      <inkml:brushProperty name="color" value="#F6630D"/>
      <inkml:brushProperty name="ignorePressure" value="1"/>
    </inkml:brush>
  </inkml:definitions>
  <inkml:trace contextRef="#ctx0" brushRef="#br0">0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8EF14E8-2EF3-408D-ACED-6D06554E2C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214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677" cy="6858000"/>
          </a:xfrm>
        </p:grpSpPr>
        <p:pic>
          <p:nvPicPr>
            <p:cNvPr id="5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" name="Picture 11" descr="HDRibbonTitle-UniformTri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8"/>
            <a:stretch>
              <a:fillRect/>
            </a:stretch>
          </p:blipFill>
          <p:spPr bwMode="auto">
            <a:xfrm>
              <a:off x="0" y="3128434"/>
              <a:ext cx="1664208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2" descr="HDRibbonTitle-UniformTri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8"/>
            <a:stretch>
              <a:fillRect/>
            </a:stretch>
          </p:blipFill>
          <p:spPr bwMode="auto">
            <a:xfrm>
              <a:off x="7480469" y="3128434"/>
              <a:ext cx="1664208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9" name="Straight Connector 14"/>
          <p:cNvCxnSpPr/>
          <p:nvPr/>
        </p:nvCxnSpPr>
        <p:spPr>
          <a:xfrm>
            <a:off x="2019300" y="3471863"/>
            <a:ext cx="511333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838" y="5054600"/>
            <a:ext cx="6731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2463" y="5054600"/>
            <a:ext cx="40640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6725" y="5054600"/>
            <a:ext cx="414338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CC345-8616-41EF-9DB3-1ABAA0091E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594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CF52D-E520-4F90-BD23-4C3DF4CE23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391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4"/>
          <p:cNvCxnSpPr/>
          <p:nvPr/>
        </p:nvCxnSpPr>
        <p:spPr>
          <a:xfrm>
            <a:off x="1277938" y="4140200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4ED99-A095-4F0B-B0C1-FD25D229D4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9399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849313" y="9048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7200"/>
              <a:t>“</a:t>
            </a: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7634288" y="2827338"/>
            <a:ext cx="4572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defRPr/>
            </a:pPr>
            <a:r>
              <a:rPr lang="en-US" altLang="zh-CN" sz="7200"/>
              <a:t>”</a:t>
            </a:r>
          </a:p>
        </p:txBody>
      </p:sp>
      <p:cxnSp>
        <p:nvCxnSpPr>
          <p:cNvPr id="7" name="Straight Connector 18"/>
          <p:cNvCxnSpPr/>
          <p:nvPr/>
        </p:nvCxnSpPr>
        <p:spPr>
          <a:xfrm>
            <a:off x="1277938" y="414020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ACF26-2938-4ADC-AA15-035F737AE1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0826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477E8-5A6B-4AE2-96C3-F5B6D8FDAD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1786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1"/>
          <p:cNvSpPr txBox="1">
            <a:spLocks noChangeArrowheads="1"/>
          </p:cNvSpPr>
          <p:nvPr/>
        </p:nvSpPr>
        <p:spPr bwMode="auto">
          <a:xfrm>
            <a:off x="877888" y="896938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8000"/>
              <a:t>“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7650163" y="2608263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defRPr/>
            </a:pPr>
            <a:r>
              <a:rPr lang="en-US" altLang="zh-CN" sz="8000"/>
              <a:t>”</a:t>
            </a:r>
          </a:p>
        </p:txBody>
      </p:sp>
      <p:cxnSp>
        <p:nvCxnSpPr>
          <p:cNvPr id="7" name="Straight Connector 25"/>
          <p:cNvCxnSpPr/>
          <p:nvPr/>
        </p:nvCxnSpPr>
        <p:spPr>
          <a:xfrm>
            <a:off x="1277938" y="342900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4570E-1707-4465-B9CC-15D3C1BB2C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0466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4"/>
          <p:cNvCxnSpPr/>
          <p:nvPr/>
        </p:nvCxnSpPr>
        <p:spPr>
          <a:xfrm>
            <a:off x="1277938" y="3429000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rtlCol="0">
            <a:normAutofit/>
          </a:bodyPr>
          <a:lstStyle>
            <a:lvl1pPr>
              <a:defRPr lang="en-US" sz="3200" b="0" dirty="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B8521-D749-45C4-9960-2ADAABA952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6688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3"/>
          <p:cNvCxnSpPr/>
          <p:nvPr/>
        </p:nvCxnSpPr>
        <p:spPr>
          <a:xfrm>
            <a:off x="1277938" y="2354263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48824-9B8E-4053-8A2D-E1E7436296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239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3"/>
          <p:cNvCxnSpPr/>
          <p:nvPr/>
        </p:nvCxnSpPr>
        <p:spPr>
          <a:xfrm>
            <a:off x="6245225" y="906463"/>
            <a:ext cx="0" cy="4968875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EE7C7-D5D3-417A-AB83-1C9DC2927C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577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>
            <a:off x="1277938" y="235585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4AE0E-2039-49DA-A85E-1EA5EA3DB4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804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0"/>
          <p:cNvCxnSpPr/>
          <p:nvPr/>
        </p:nvCxnSpPr>
        <p:spPr>
          <a:xfrm>
            <a:off x="1277938" y="35988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C32B0-74B3-4199-882D-CE2F6B3F78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412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7"/>
          <p:cNvCxnSpPr/>
          <p:nvPr/>
        </p:nvCxnSpPr>
        <p:spPr>
          <a:xfrm>
            <a:off x="1277938" y="235585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594CC-BCAF-41AA-AEAC-E773A020DD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790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40"/>
          <p:cNvCxnSpPr/>
          <p:nvPr/>
        </p:nvCxnSpPr>
        <p:spPr>
          <a:xfrm>
            <a:off x="1277938" y="23542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A0CC4-DE6B-4516-B957-8A1D232A56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1519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3"/>
          <p:cNvCxnSpPr/>
          <p:nvPr/>
        </p:nvCxnSpPr>
        <p:spPr>
          <a:xfrm>
            <a:off x="1277938" y="23542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299F6-A840-45BD-ADC2-273275D2EA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496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E2237-29CB-4A59-9DC6-0CE403D55F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4523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5"/>
          <p:cNvCxnSpPr/>
          <p:nvPr/>
        </p:nvCxnSpPr>
        <p:spPr>
          <a:xfrm>
            <a:off x="1277938" y="2913063"/>
            <a:ext cx="23336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4BB73-A2BF-4195-BDA1-0101460757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69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15BD4-B39B-4471-A568-3AFC25875D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74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/>
          <p:cNvGrpSpPr>
            <a:grpSpLocks/>
          </p:cNvGrpSpPr>
          <p:nvPr/>
        </p:nvGrpSpPr>
        <p:grpSpPr bwMode="auto">
          <a:xfrm>
            <a:off x="0" y="0"/>
            <a:ext cx="9151938" cy="6858000"/>
            <a:chOff x="0" y="0"/>
            <a:chExt cx="9152467" cy="6858000"/>
          </a:xfrm>
        </p:grpSpPr>
        <p:pic>
          <p:nvPicPr>
            <p:cNvPr id="1032" name="Picture 7" descr="S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36" name="Picture 9" descr="HDRibbonContent-UniformTrim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14240"/>
            <a:stretch>
              <a:fillRect/>
            </a:stretch>
          </p:blipFill>
          <p:spPr bwMode="auto">
            <a:xfrm>
              <a:off x="0" y="3128434"/>
              <a:ext cx="685800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7" name="Picture 10" descr="HDRibbonContent-UniformTrim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14240"/>
            <a:stretch>
              <a:fillRect/>
            </a:stretch>
          </p:blipFill>
          <p:spPr bwMode="auto">
            <a:xfrm>
              <a:off x="8466667" y="3128434"/>
              <a:ext cx="685800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176338" y="915988"/>
            <a:ext cx="6799262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76338" y="2490788"/>
            <a:ext cx="6799262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350" y="5961063"/>
            <a:ext cx="114935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338" y="5961063"/>
            <a:ext cx="51054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313" y="5961063"/>
            <a:ext cx="39528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6390A0AD-5104-4CE2-BA05-D5680043AE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26" r:id="rId7"/>
    <p:sldLayoutId id="2147484036" r:id="rId8"/>
    <p:sldLayoutId id="2147484027" r:id="rId9"/>
    <p:sldLayoutId id="2147484028" r:id="rId10"/>
    <p:sldLayoutId id="2147484037" r:id="rId11"/>
    <p:sldLayoutId id="2147484038" r:id="rId12"/>
    <p:sldLayoutId id="2147484029" r:id="rId13"/>
    <p:sldLayoutId id="2147484039" r:id="rId14"/>
    <p:sldLayoutId id="2147484040" r:id="rId15"/>
    <p:sldLayoutId id="2147484041" r:id="rId16"/>
    <p:sldLayoutId id="2147484042" r:id="rId17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rgbClr val="262626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  <a:ea typeface="方正舒体" panose="02010601030101010101" pitchFamily="2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2400" kern="1200">
          <a:solidFill>
            <a:srgbClr val="262626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2000" kern="1200">
          <a:solidFill>
            <a:srgbClr val="262626"/>
          </a:solidFill>
          <a:latin typeface="+mn-lt"/>
          <a:ea typeface="+mn-ea"/>
          <a:cs typeface="+mn-cs"/>
        </a:defRPr>
      </a:lvl2pPr>
      <a:lvl3pPr marL="12001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kern="1200">
          <a:solidFill>
            <a:srgbClr val="262626"/>
          </a:solidFill>
          <a:latin typeface="+mn-lt"/>
          <a:ea typeface="+mn-ea"/>
          <a:cs typeface="+mn-cs"/>
        </a:defRPr>
      </a:lvl3pPr>
      <a:lvl4pPr marL="1543050" indent="-1714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1600" kern="1200">
          <a:solidFill>
            <a:srgbClr val="262626"/>
          </a:solidFill>
          <a:latin typeface="+mn-lt"/>
          <a:ea typeface="+mn-ea"/>
          <a:cs typeface="+mn-cs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1400" kern="1200">
          <a:solidFill>
            <a:srgbClr val="262626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11.png"/><Relationship Id="rId4" Type="http://schemas.openxmlformats.org/officeDocument/2006/relationships/customXml" Target="../ink/ink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baike.baidu.com/subview/282148/19117131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3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1"/>
          <p:cNvSpPr txBox="1">
            <a:spLocks noChangeArrowheads="1"/>
          </p:cNvSpPr>
          <p:nvPr/>
        </p:nvSpPr>
        <p:spPr bwMode="auto">
          <a:xfrm>
            <a:off x="6156325" y="4292600"/>
            <a:ext cx="1008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方正舒体" panose="02010601030101010101" pitchFamily="2" charset="-122"/>
                <a:ea typeface="方正舒体" panose="02010601030101010101" pitchFamily="2" charset="-122"/>
              </a:rPr>
              <a:t>黄作胜</a:t>
            </a:r>
          </a:p>
        </p:txBody>
      </p:sp>
      <p:sp>
        <p:nvSpPr>
          <p:cNvPr id="16387" name="标题 3"/>
          <p:cNvSpPr>
            <a:spLocks noGrp="1"/>
          </p:cNvSpPr>
          <p:nvPr>
            <p:ph type="ctrTitle"/>
          </p:nvPr>
        </p:nvSpPr>
        <p:spPr>
          <a:xfrm>
            <a:off x="1763713" y="1844675"/>
            <a:ext cx="5689600" cy="1473200"/>
          </a:xfrm>
        </p:spPr>
        <p:txBody>
          <a:bodyPr/>
          <a:lstStyle/>
          <a:p>
            <a:pPr eaLnBrk="1" hangingPunct="1"/>
            <a:r>
              <a:rPr lang="en-US" altLang="zh-CN" b="1" dirty="0">
                <a:ln>
                  <a:noFill/>
                </a:ln>
              </a:rPr>
              <a:t>Ch4 </a:t>
            </a:r>
            <a:r>
              <a:rPr lang="zh-CN" altLang="en-US" b="1" dirty="0">
                <a:ln>
                  <a:noFill/>
                </a:ln>
              </a:rPr>
              <a:t>项目及项目进程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项目的目标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在限定的条件下完成一个产品：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一款商业保险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一款新的冰淇淋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一款软件</a:t>
            </a:r>
          </a:p>
        </p:txBody>
      </p:sp>
    </p:spTree>
    <p:extLst>
      <p:ext uri="{BB962C8B-B14F-4D97-AF65-F5344CB8AC3E}">
        <p14:creationId xmlns:p14="http://schemas.microsoft.com/office/powerpoint/2010/main" val="2094902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完成目标的途径</a:t>
            </a:r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</a:t>
            </a:r>
            <a:r>
              <a:rPr lang="zh-CN" altLang="en-US" sz="2000" dirty="0"/>
              <a:t>把大象关进冰箱里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整理出需求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找到解决方案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把方案完成</a:t>
            </a:r>
          </a:p>
        </p:txBody>
      </p:sp>
    </p:spTree>
    <p:extLst>
      <p:ext uri="{BB962C8B-B14F-4D97-AF65-F5344CB8AC3E}">
        <p14:creationId xmlns:p14="http://schemas.microsoft.com/office/powerpoint/2010/main" val="166690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6338" y="2490788"/>
            <a:ext cx="7140078" cy="3444875"/>
          </a:xfrm>
        </p:spPr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是不是软件项目一定要写代码呢？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用最低的成本解决问题吗？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有现成的“解决方案”，为什么还要做项目呢？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A7DC2A65-828A-4F75-AEBB-7563867E86C9}"/>
                  </a:ext>
                </a:extLst>
              </p14:cNvPr>
              <p14:cNvContentPartPr/>
              <p14:nvPr/>
            </p14:nvContentPartPr>
            <p14:xfrm>
              <a:off x="5991145" y="3147162"/>
              <a:ext cx="175320" cy="302040"/>
            </p14:xfrm>
          </p:contentPart>
        </mc:Choice>
        <mc:Fallback xmlns=""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A7DC2A65-828A-4F75-AEBB-7563867E86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8505" y="3084162"/>
                <a:ext cx="30096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947F664A-C661-4180-96DC-2B7DA154B5F7}"/>
                  </a:ext>
                </a:extLst>
              </p14:cNvPr>
              <p14:cNvContentPartPr/>
              <p14:nvPr/>
            </p14:nvContentPartPr>
            <p14:xfrm>
              <a:off x="6519985" y="2902362"/>
              <a:ext cx="1253880" cy="742680"/>
            </p14:xfrm>
          </p:contentPart>
        </mc:Choice>
        <mc:Fallback xmlns=""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947F664A-C661-4180-96DC-2B7DA154B5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57003" y="2839722"/>
                <a:ext cx="1379484" cy="86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BDC59950-5D06-4169-8FAD-DCA3B100B21D}"/>
                  </a:ext>
                </a:extLst>
              </p14:cNvPr>
              <p14:cNvContentPartPr/>
              <p14:nvPr/>
            </p14:nvContentPartPr>
            <p14:xfrm>
              <a:off x="6612865" y="4124922"/>
              <a:ext cx="360" cy="360"/>
            </p14:xfrm>
          </p:contentPart>
        </mc:Choice>
        <mc:Fallback xmlns=""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BDC59950-5D06-4169-8FAD-DCA3B100B21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49865" y="4062282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362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项目来源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客户需求</a:t>
            </a:r>
            <a:endParaRPr lang="en-US" altLang="zh-CN" sz="2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专业产品驱动</a:t>
            </a:r>
            <a:endParaRPr lang="en-US" altLang="zh-CN" sz="2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竞争产品刺激</a:t>
            </a:r>
            <a:endParaRPr lang="en-US" altLang="zh-CN" sz="2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作业和毕业设计</a:t>
            </a:r>
          </a:p>
        </p:txBody>
      </p:sp>
    </p:spTree>
    <p:extLst>
      <p:ext uri="{BB962C8B-B14F-4D97-AF65-F5344CB8AC3E}">
        <p14:creationId xmlns:p14="http://schemas.microsoft.com/office/powerpoint/2010/main" val="2079285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软件开发过程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68400" y="2492896"/>
            <a:ext cx="5904656" cy="3573791"/>
          </a:xfrm>
        </p:spPr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需求分析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概要设计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详细设计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编码实现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配置实现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资源实现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测试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/QA</a:t>
            </a: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部署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维护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071" y="2708920"/>
            <a:ext cx="4156529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432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§4.1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认识项目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§4.2 </a:t>
            </a:r>
            <a:r>
              <a:rPr lang="zh-CN" altLang="en-US" b="1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需求分析</a:t>
            </a:r>
            <a:endParaRPr lang="en-US" altLang="zh-CN" b="1" dirty="0">
              <a:solidFill>
                <a:srgbClr val="FF0000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§4.3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设计简介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§4.4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测试简介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en-US" altLang="zh-CN" b="1" dirty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60379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Let us go</a:t>
            </a:r>
            <a:endParaRPr lang="zh-CN" altLang="en-US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自行设计一款计算器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en-US" altLang="zh-CN" dirty="0"/>
          </a:p>
        </p:txBody>
      </p:sp>
      <p:pic>
        <p:nvPicPr>
          <p:cNvPr id="4" name="Picture 2" descr="https://ss3.bdstatic.com/70cFv8Sh_Q1YnxGkpoWK1HF6hhy/it/u=507334361,3608188360&amp;fm=23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3078163"/>
            <a:ext cx="38290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268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进制转化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表达式求值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统计计算器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汇率换算计算器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税率（年终奖计算器）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1908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一个段子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64769ED-472E-49D9-A661-1A3B6D564329}"/>
              </a:ext>
            </a:extLst>
          </p:cNvPr>
          <p:cNvGrpSpPr/>
          <p:nvPr/>
        </p:nvGrpSpPr>
        <p:grpSpPr>
          <a:xfrm>
            <a:off x="1835696" y="3946869"/>
            <a:ext cx="5196408" cy="2009550"/>
            <a:chOff x="1475656" y="4221087"/>
            <a:chExt cx="5196408" cy="200955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6" y="4221088"/>
              <a:ext cx="2880320" cy="200954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6854" y="4221087"/>
              <a:ext cx="2315210" cy="2009550"/>
            </a:xfrm>
            <a:prstGeom prst="rect">
              <a:avLst/>
            </a:prstGeom>
          </p:spPr>
        </p:pic>
      </p:grpSp>
      <p:sp>
        <p:nvSpPr>
          <p:cNvPr id="10" name="矩形 9"/>
          <p:cNvSpPr/>
          <p:nvPr/>
        </p:nvSpPr>
        <p:spPr>
          <a:xfrm>
            <a:off x="1475656" y="2636912"/>
            <a:ext cx="6499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G20</a:t>
            </a:r>
            <a:r>
              <a:rPr lang="zh-CN" altLang="en-US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上午开会休息了，马老板对秘书说</a:t>
            </a:r>
            <a:r>
              <a:rPr lang="en-US" altLang="zh-CN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zh-CN" altLang="en-US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中午帮我买肯德基，</a:t>
            </a:r>
            <a:r>
              <a:rPr lang="en-US" altLang="zh-CN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30</a:t>
            </a:r>
            <a:r>
              <a:rPr lang="zh-CN" altLang="en-US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分钟后，秘书回来说，买好了，一共</a:t>
            </a:r>
            <a:r>
              <a:rPr lang="en-US" altLang="zh-CN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4.6</a:t>
            </a:r>
            <a:r>
              <a:rPr lang="zh-CN" altLang="en-US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亿美元，咱是支付宝还是现金？马云眉头一皱，马上说：赶紧把小王追回来！我刚让他去买中南海了</a:t>
            </a:r>
            <a:r>
              <a:rPr lang="en-US" altLang="zh-CN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zh-CN" altLang="en-US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告诉他</a:t>
            </a:r>
            <a:r>
              <a:rPr lang="en-US" altLang="zh-CN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zh-CN" altLang="en-US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那是烟！是烟！！是烟！！！</a:t>
            </a:r>
            <a:endParaRPr lang="zh-CN" altLang="en-US" dirty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940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a typeface="楷体_GB2312" panose="02010609030101010101" pitchFamily="49" charset="-122"/>
              </a:rPr>
              <a:t/>
            </a:r>
            <a:br>
              <a:rPr lang="en-US" altLang="zh-CN" b="1" dirty="0">
                <a:ea typeface="楷体_GB2312" panose="02010609030101010101" pitchFamily="49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2492896"/>
            <a:ext cx="7292032" cy="365678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根据</a:t>
            </a:r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Standish Group</a:t>
            </a: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对</a:t>
            </a:r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23000</a:t>
            </a: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个项目进行的研究结果表明，</a:t>
            </a:r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28%</a:t>
            </a: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的项目彻底失败，</a:t>
            </a:r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46%</a:t>
            </a: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的项目超出经费预算或者超出工期，只有约</a:t>
            </a:r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26%</a:t>
            </a: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的项目获得成功。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而在于这些高达</a:t>
            </a:r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74%</a:t>
            </a: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的不成功项目中，有约</a:t>
            </a:r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60%</a:t>
            </a: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的失败是源于需求问题。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也就是说，有近</a:t>
            </a:r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45%</a:t>
            </a: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的项目最终因为需求的问题最终导致失败</a:t>
            </a:r>
          </a:p>
        </p:txBody>
      </p:sp>
    </p:spTree>
    <p:extLst>
      <p:ext uri="{BB962C8B-B14F-4D97-AF65-F5344CB8AC3E}">
        <p14:creationId xmlns:p14="http://schemas.microsoft.com/office/powerpoint/2010/main" val="985140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29524BEC-DC91-440A-ADED-98D5F1C9659D}"/>
                  </a:ext>
                </a:extLst>
              </p14:cNvPr>
              <p14:cNvContentPartPr/>
              <p14:nvPr/>
            </p14:nvContentPartPr>
            <p14:xfrm>
              <a:off x="1423900" y="2487883"/>
              <a:ext cx="6704100" cy="2398140"/>
            </p14:xfrm>
          </p:contentPart>
        </mc:Choice>
        <mc:Fallback xmlns=""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29524BEC-DC91-440A-ADED-98D5F1C965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7899" y="2451891"/>
                <a:ext cx="6802743" cy="2469764"/>
              </a:xfrm>
              <a:prstGeom prst="rect">
                <a:avLst/>
              </a:prstGeom>
            </p:spPr>
          </p:pic>
        </mc:Fallback>
      </mc:AlternateContent>
      <p:sp>
        <p:nvSpPr>
          <p:cNvPr id="48" name="文本框 47">
            <a:extLst>
              <a:ext uri="{FF2B5EF4-FFF2-40B4-BE49-F238E27FC236}">
                <a16:creationId xmlns:a16="http://schemas.microsoft.com/office/drawing/2014/main" id="{1E2220E5-2E09-463F-B63F-83C557EF9D96}"/>
              </a:ext>
            </a:extLst>
          </p:cNvPr>
          <p:cNvSpPr txBox="1"/>
          <p:nvPr/>
        </p:nvSpPr>
        <p:spPr>
          <a:xfrm>
            <a:off x="6702458" y="3507839"/>
            <a:ext cx="1534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完成课程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2428B1D-C93B-4BB3-97EA-CF2D19244070}"/>
              </a:ext>
            </a:extLst>
          </p:cNvPr>
          <p:cNvSpPr txBox="1"/>
          <p:nvPr/>
        </p:nvSpPr>
        <p:spPr>
          <a:xfrm>
            <a:off x="2685025" y="3796379"/>
            <a:ext cx="10482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开发环境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49AC547-286F-47A9-B5A5-ABCC986959F1}"/>
              </a:ext>
            </a:extLst>
          </p:cNvPr>
          <p:cNvSpPr txBox="1"/>
          <p:nvPr/>
        </p:nvSpPr>
        <p:spPr>
          <a:xfrm>
            <a:off x="2330781" y="4136677"/>
            <a:ext cx="10482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开发工具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FF6B31A-5AFE-4932-91E5-FCD7C36257B3}"/>
              </a:ext>
            </a:extLst>
          </p:cNvPr>
          <p:cNvSpPr txBox="1"/>
          <p:nvPr/>
        </p:nvSpPr>
        <p:spPr>
          <a:xfrm>
            <a:off x="3343722" y="3155998"/>
            <a:ext cx="10181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协作工具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016678A-4B66-4538-9E0E-3B8717DB9E59}"/>
              </a:ext>
            </a:extLst>
          </p:cNvPr>
          <p:cNvSpPr txBox="1"/>
          <p:nvPr/>
        </p:nvSpPr>
        <p:spPr>
          <a:xfrm>
            <a:off x="3143992" y="2835808"/>
            <a:ext cx="10181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协作准则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BD03AC8-904E-4722-A9E1-214E67B37FC3}"/>
              </a:ext>
            </a:extLst>
          </p:cNvPr>
          <p:cNvSpPr txBox="1"/>
          <p:nvPr/>
        </p:nvSpPr>
        <p:spPr>
          <a:xfrm>
            <a:off x="2954276" y="2497109"/>
            <a:ext cx="10181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协作沟通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A663A3F-6453-4E30-BBB6-64462AC49648}"/>
              </a:ext>
            </a:extLst>
          </p:cNvPr>
          <p:cNvSpPr txBox="1"/>
          <p:nvPr/>
        </p:nvSpPr>
        <p:spPr>
          <a:xfrm>
            <a:off x="4205407" y="3799995"/>
            <a:ext cx="6218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需求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0EE9E7D-58E2-4E86-AA55-6118BD42B628}"/>
              </a:ext>
            </a:extLst>
          </p:cNvPr>
          <p:cNvSpPr txBox="1"/>
          <p:nvPr/>
        </p:nvSpPr>
        <p:spPr>
          <a:xfrm>
            <a:off x="4091329" y="4130831"/>
            <a:ext cx="7358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设计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9C7A78CD-F111-467D-8143-4AD37379C0B9}"/>
              </a:ext>
            </a:extLst>
          </p:cNvPr>
          <p:cNvSpPr txBox="1"/>
          <p:nvPr/>
        </p:nvSpPr>
        <p:spPr>
          <a:xfrm>
            <a:off x="3972434" y="4421742"/>
            <a:ext cx="6218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实现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AFBF624-9B5A-4317-AFE1-DB8AA6AFFC1A}"/>
              </a:ext>
            </a:extLst>
          </p:cNvPr>
          <p:cNvSpPr txBox="1"/>
          <p:nvPr/>
        </p:nvSpPr>
        <p:spPr>
          <a:xfrm>
            <a:off x="3802690" y="4741932"/>
            <a:ext cx="9179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测试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F2A9A680-24E1-4D6D-BFFD-1FF4C94ED56B}"/>
              </a:ext>
            </a:extLst>
          </p:cNvPr>
          <p:cNvSpPr txBox="1"/>
          <p:nvPr/>
        </p:nvSpPr>
        <p:spPr>
          <a:xfrm>
            <a:off x="4348163" y="3163669"/>
            <a:ext cx="10615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开发规范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A0BB1DF3-59FB-4264-949D-311704587784}"/>
              </a:ext>
            </a:extLst>
          </p:cNvPr>
          <p:cNvSpPr txBox="1"/>
          <p:nvPr/>
        </p:nvSpPr>
        <p:spPr>
          <a:xfrm>
            <a:off x="4152000" y="2815887"/>
            <a:ext cx="10744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管理规范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01FF949-300B-4805-ADF8-D0720EC0ABD8}"/>
              </a:ext>
            </a:extLst>
          </p:cNvPr>
          <p:cNvSpPr txBox="1"/>
          <p:nvPr/>
        </p:nvSpPr>
        <p:spPr>
          <a:xfrm>
            <a:off x="5342667" y="3765915"/>
            <a:ext cx="11230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开发实例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09B7350-D40B-459B-A749-36FDC186EC5B}"/>
              </a:ext>
            </a:extLst>
          </p:cNvPr>
          <p:cNvSpPr txBox="1"/>
          <p:nvPr/>
        </p:nvSpPr>
        <p:spPr>
          <a:xfrm>
            <a:off x="5307136" y="4098577"/>
            <a:ext cx="11428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深入的实践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C0730EF-FC16-4C26-97AD-B8D22A83D0B7}"/>
              </a:ext>
            </a:extLst>
          </p:cNvPr>
          <p:cNvSpPr txBox="1"/>
          <p:nvPr/>
        </p:nvSpPr>
        <p:spPr>
          <a:xfrm>
            <a:off x="5595761" y="3067504"/>
            <a:ext cx="11428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考核作业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1DF2B7C-1407-4395-B853-2C5755FC137C}"/>
              </a:ext>
            </a:extLst>
          </p:cNvPr>
          <p:cNvSpPr txBox="1"/>
          <p:nvPr/>
        </p:nvSpPr>
        <p:spPr>
          <a:xfrm>
            <a:off x="5224589" y="2674225"/>
            <a:ext cx="11230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考核作业</a:t>
            </a:r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9620CBCC-20BF-417A-8F3D-70313C3A9BB7}"/>
              </a:ext>
            </a:extLst>
          </p:cNvPr>
          <p:cNvSpPr txBox="1">
            <a:spLocks/>
          </p:cNvSpPr>
          <p:nvPr/>
        </p:nvSpPr>
        <p:spPr bwMode="auto">
          <a:xfrm>
            <a:off x="1328738" y="1068388"/>
            <a:ext cx="6799262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〇、前情回顾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E7FFA232-1007-4A2F-BE7C-86EE3A8CE347}"/>
                  </a:ext>
                </a:extLst>
              </p14:cNvPr>
              <p14:cNvContentPartPr/>
              <p14:nvPr/>
            </p14:nvContentPartPr>
            <p14:xfrm>
              <a:off x="4072351" y="2653231"/>
              <a:ext cx="1292400" cy="87552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E7FFA232-1007-4A2F-BE7C-86EE3A8CE3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36351" y="2617591"/>
                <a:ext cx="1364040" cy="94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6719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可行性分析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1640" y="2492896"/>
            <a:ext cx="6799262" cy="3828256"/>
          </a:xfrm>
        </p:spPr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更多市场层面和产品层面的分析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产品的定位（卖出去，还是实训项目？）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技术可行性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与团队的</a:t>
            </a:r>
            <a:r>
              <a:rPr lang="zh-CN" altLang="en-US" dirty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技术实力考量</a:t>
            </a:r>
            <a:endParaRPr lang="en-US" altLang="zh-CN" dirty="0">
              <a:solidFill>
                <a:srgbClr val="FF0000"/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工期是否可控，投入是否可量化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竞争产品当前的状况（抄，还是改进？）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核心竞争力（技术上，还是产品设计上？）</a:t>
            </a:r>
          </a:p>
        </p:txBody>
      </p:sp>
    </p:spTree>
    <p:extLst>
      <p:ext uri="{BB962C8B-B14F-4D97-AF65-F5344CB8AC3E}">
        <p14:creationId xmlns:p14="http://schemas.microsoft.com/office/powerpoint/2010/main" val="1420512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怎样做需求分析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50033" y="2497137"/>
            <a:ext cx="5843934" cy="34448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• </a:t>
            </a: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面对面访谈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(face-to-face interviewing)</a:t>
            </a:r>
            <a:endParaRPr lang="zh-CN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• </a:t>
            </a: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专题讨论会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(workshop)</a:t>
            </a:r>
            <a:endParaRPr lang="zh-CN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• </a:t>
            </a: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现场观察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(observing on the scene)</a:t>
            </a:r>
            <a:endParaRPr lang="zh-CN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• </a:t>
            </a: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头脑风暴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(brainstorming)</a:t>
            </a:r>
          </a:p>
          <a:p>
            <a:pPr marL="0" indent="0">
              <a:buNone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这些和搞技术的有什么关系？</a:t>
            </a:r>
            <a:endParaRPr lang="zh-CN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6431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要做什么样的需求分析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明确：要做什么？过程中会不会更改？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无歧义：不同背景的人，对相同的词汇的理解可能是不同的（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a/synchronization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）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具体：越具体越好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合理转化：把“用户的需求”变成“产品需求”再转成“项目的需求”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5195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需求分析的要点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功能性需求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(Functional Requirements)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非功能性需求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(Non-Functional Requirements)</a:t>
            </a:r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1556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功能性需求</a:t>
            </a:r>
            <a:endParaRPr lang="zh-CN" altLang="en-US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完备性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Completeness </a:t>
            </a: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：软件能够支持用户所需求的全部功能的能力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正确性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Correctness </a:t>
            </a: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：软件按照需求正确执行任务的能力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健壮性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Robustness </a:t>
            </a: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：在异常情况下，软件能够正常运行的能力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（</a:t>
            </a: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容错能力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恢复能力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)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可靠性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Reliability </a:t>
            </a: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：在一定的环境下，在给定的时间内，系统不发生故障的概率，或者是快速从错误状态恢复到正确状态的能力</a:t>
            </a:r>
            <a:endParaRPr lang="zh-CN" altLang="en-US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4999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952500"/>
          </a:xfrm>
        </p:spPr>
        <p:txBody>
          <a:bodyPr/>
          <a:lstStyle/>
          <a:p>
            <a:r>
              <a:rPr lang="zh-CN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非功能性需求</a:t>
            </a:r>
            <a:endParaRPr lang="zh-CN" altLang="en-US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5616" y="2492896"/>
            <a:ext cx="7272808" cy="3600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性能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Performance Quality</a:t>
            </a:r>
            <a:r>
              <a:rPr lang="zh-CN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：时间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空间效率</a:t>
            </a:r>
            <a:endParaRPr lang="en-US" altLang="zh-CN" sz="2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易用性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Usability </a:t>
            </a:r>
            <a:r>
              <a:rPr lang="zh-CN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：</a:t>
            </a:r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习惯性用户体验，特殊群体</a:t>
            </a:r>
            <a:endParaRPr lang="en-US" altLang="zh-CN" sz="2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清晰性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Clarity </a:t>
            </a:r>
            <a:r>
              <a:rPr lang="zh-CN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：易读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易理解，可以提高团队开发效率，降低维护代价</a:t>
            </a:r>
            <a:endParaRPr lang="en-US" altLang="zh-CN" sz="2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安全性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Safety </a:t>
            </a:r>
            <a:r>
              <a:rPr lang="zh-CN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：</a:t>
            </a:r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授权</a:t>
            </a:r>
            <a:r>
              <a:rPr lang="en-US" altLang="zh-CN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sz="28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密码；是否会被注入恶意代码？</a:t>
            </a:r>
            <a:endParaRPr lang="en-US" altLang="zh-CN" sz="28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8387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952500"/>
          </a:xfrm>
        </p:spPr>
        <p:txBody>
          <a:bodyPr/>
          <a:lstStyle/>
          <a:p>
            <a:r>
              <a:rPr lang="zh-CN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非功能性需求</a:t>
            </a:r>
            <a:endParaRPr lang="zh-CN" altLang="en-US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2492896"/>
            <a:ext cx="6984776" cy="3240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可扩展性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Expandability </a:t>
            </a: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：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添加一种新的运算是否方便？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兼容性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Compatibility </a:t>
            </a: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：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你的计算器运行在什么环境下？你的计算器开了，是不是别的软件就不能用了？如果是页面版的，使用哪种浏览器打开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可移植性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Portability </a:t>
            </a:r>
            <a:r>
              <a:rPr lang="zh-CN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：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能方便地进行移植吗？网页版的可能更好一些</a:t>
            </a:r>
          </a:p>
        </p:txBody>
      </p:sp>
    </p:spTree>
    <p:extLst>
      <p:ext uri="{BB962C8B-B14F-4D97-AF65-F5344CB8AC3E}">
        <p14:creationId xmlns:p14="http://schemas.microsoft.com/office/powerpoint/2010/main" val="32037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需求发生变化怎么办？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Catastrophic ? New project : Update all;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58312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§4.1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认识项目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§4.2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需求分析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§4.3 </a:t>
            </a:r>
            <a:r>
              <a:rPr lang="zh-CN" altLang="en-US" b="1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设计简介</a:t>
            </a:r>
            <a:endParaRPr lang="en-US" altLang="zh-CN" b="1" dirty="0">
              <a:solidFill>
                <a:srgbClr val="FF0000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§4.4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测试简介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en-US" altLang="zh-CN" b="1" dirty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6584097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什么是设计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2444729"/>
            <a:ext cx="7416824" cy="1868401"/>
          </a:xfrm>
        </p:spPr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设计：指</a:t>
            </a:r>
            <a:r>
              <a:rPr lang="zh-CN" altLang="en-US" dirty="0">
                <a:solidFill>
                  <a:srgbClr val="FF0000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设计师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有目标有计划的进行技术性的创作与创意活动。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设计的任务不只是为生活和商业服务，同时也伴有艺术性的创作。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9FA43EC-849C-4AB2-A7E4-EE1455842129}"/>
              </a:ext>
            </a:extLst>
          </p:cNvPr>
          <p:cNvGrpSpPr/>
          <p:nvPr/>
        </p:nvGrpSpPr>
        <p:grpSpPr>
          <a:xfrm>
            <a:off x="2156952" y="4005064"/>
            <a:ext cx="5190136" cy="2203305"/>
            <a:chOff x="1259632" y="4279011"/>
            <a:chExt cx="4110016" cy="180172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9632" y="4296101"/>
              <a:ext cx="2850857" cy="1784636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10488" y="4279011"/>
              <a:ext cx="1259160" cy="18017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7425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〇、前情回顾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FA2006D-9288-4ABF-BF29-A8B933882CD5}"/>
              </a:ext>
            </a:extLst>
          </p:cNvPr>
          <p:cNvGrpSpPr/>
          <p:nvPr/>
        </p:nvGrpSpPr>
        <p:grpSpPr>
          <a:xfrm>
            <a:off x="1402476" y="2420888"/>
            <a:ext cx="6625908" cy="3672408"/>
            <a:chOff x="1037242" y="5960330"/>
            <a:chExt cx="7077271" cy="897670"/>
          </a:xfrm>
        </p:grpSpPr>
        <p:sp>
          <p:nvSpPr>
            <p:cNvPr id="8" name="Shape 64">
              <a:extLst>
                <a:ext uri="{FF2B5EF4-FFF2-40B4-BE49-F238E27FC236}">
                  <a16:creationId xmlns:a16="http://schemas.microsoft.com/office/drawing/2014/main" id="{A67675A1-C67D-4EBA-AE98-018E9AC81C9F}"/>
                </a:ext>
              </a:extLst>
            </p:cNvPr>
            <p:cNvSpPr/>
            <p:nvPr/>
          </p:nvSpPr>
          <p:spPr>
            <a:xfrm>
              <a:off x="1037242" y="5960330"/>
              <a:ext cx="7073848" cy="320391"/>
            </a:xfrm>
            <a:custGeom>
              <a:avLst/>
              <a:gdLst/>
              <a:ahLst/>
              <a:cxnLst/>
              <a:rect l="0" t="0" r="0" b="0"/>
              <a:pathLst>
                <a:path w="3341643" h="208861">
                  <a:moveTo>
                    <a:pt x="50801" y="0"/>
                  </a:moveTo>
                  <a:lnTo>
                    <a:pt x="3290843" y="0"/>
                  </a:lnTo>
                  <a:cubicBezTo>
                    <a:pt x="3318783" y="0"/>
                    <a:pt x="3341643" y="22860"/>
                    <a:pt x="3341643" y="50800"/>
                  </a:cubicBezTo>
                  <a:lnTo>
                    <a:pt x="3341643" y="208861"/>
                  </a:lnTo>
                  <a:lnTo>
                    <a:pt x="0" y="208861"/>
                  </a:lnTo>
                  <a:lnTo>
                    <a:pt x="0" y="50800"/>
                  </a:lnTo>
                  <a:cubicBezTo>
                    <a:pt x="0" y="22860"/>
                    <a:pt x="22861" y="0"/>
                    <a:pt x="5080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99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Shape 72">
              <a:extLst>
                <a:ext uri="{FF2B5EF4-FFF2-40B4-BE49-F238E27FC236}">
                  <a16:creationId xmlns:a16="http://schemas.microsoft.com/office/drawing/2014/main" id="{CB535FD2-39AE-4D18-834C-96EBAC47364B}"/>
                </a:ext>
              </a:extLst>
            </p:cNvPr>
            <p:cNvSpPr/>
            <p:nvPr/>
          </p:nvSpPr>
          <p:spPr>
            <a:xfrm>
              <a:off x="1040664" y="6145197"/>
              <a:ext cx="7073849" cy="712803"/>
            </a:xfrm>
            <a:custGeom>
              <a:avLst/>
              <a:gdLst/>
              <a:ahLst/>
              <a:cxnLst/>
              <a:rect l="0" t="0" r="0" b="0"/>
              <a:pathLst>
                <a:path w="3341643" h="377516">
                  <a:moveTo>
                    <a:pt x="0" y="0"/>
                  </a:moveTo>
                  <a:lnTo>
                    <a:pt x="3341643" y="0"/>
                  </a:lnTo>
                  <a:lnTo>
                    <a:pt x="3341643" y="326715"/>
                  </a:lnTo>
                  <a:cubicBezTo>
                    <a:pt x="3341643" y="354655"/>
                    <a:pt x="3318783" y="377516"/>
                    <a:pt x="3290843" y="377516"/>
                  </a:cubicBezTo>
                  <a:lnTo>
                    <a:pt x="50801" y="377516"/>
                  </a:lnTo>
                  <a:cubicBezTo>
                    <a:pt x="22861" y="377516"/>
                    <a:pt x="0" y="354655"/>
                    <a:pt x="0" y="326715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5F5F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2843808" y="3253979"/>
            <a:ext cx="4608511" cy="2916109"/>
          </a:xfrm>
        </p:spPr>
        <p:txBody>
          <a:bodyPr/>
          <a:lstStyle/>
          <a:p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3.1</a:t>
            </a:r>
            <a:r>
              <a:rPr lang="zh-CN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开发规范的重要性</a:t>
            </a:r>
          </a:p>
          <a:p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3.2</a:t>
            </a:r>
            <a:r>
              <a:rPr lang="zh-CN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文档规范</a:t>
            </a:r>
          </a:p>
          <a:p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3.3</a:t>
            </a:r>
            <a:r>
              <a:rPr lang="zh-CN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编程规范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3.4</a:t>
            </a:r>
            <a:r>
              <a:rPr lang="zh-CN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流程规范</a:t>
            </a:r>
          </a:p>
          <a:p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3.5</a:t>
            </a:r>
            <a:r>
              <a:rPr lang="zh-CN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敏捷</a:t>
            </a:r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9068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/>
              <a:t>为什么要做设计？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5345" y="2420888"/>
            <a:ext cx="7371071" cy="3384376"/>
          </a:xfrm>
        </p:spPr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需求过程本身就是设计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需求要被整理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需求需要转化（什么是模态对话框？）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用一些固定的设计更清晰、高效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一般性问题和特殊性问题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项目总是有些特殊问题，特殊问题怎么解决？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44282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都设计什么？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9632" y="2497137"/>
            <a:ext cx="6799262" cy="3444875"/>
          </a:xfrm>
        </p:spPr>
        <p:txBody>
          <a:bodyPr/>
          <a:lstStyle/>
          <a:p>
            <a:pPr marL="0" indent="0" algn="just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tx2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结构设计：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定义软件系统的整体结构，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 algn="just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tx2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数据设计：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数据结构、数据库、文件的定义。</a:t>
            </a:r>
          </a:p>
          <a:p>
            <a:pPr marL="0" indent="0" algn="just" eaLnBrk="1" hangingPunct="1">
              <a:spcBef>
                <a:spcPct val="50000"/>
              </a:spcBef>
              <a:buClr>
                <a:schemeClr val="tx2"/>
              </a:buClr>
              <a:buNone/>
            </a:pPr>
            <a:r>
              <a:rPr lang="zh-CN" altLang="en-US" b="1" dirty="0">
                <a:solidFill>
                  <a:schemeClr val="tx2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过程设计：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把结构成份（模块）转换成软件的过程性描述</a:t>
            </a:r>
          </a:p>
          <a:p>
            <a:pPr marL="0" indent="0" algn="just" eaLnBrk="1" hangingPunct="1">
              <a:spcBef>
                <a:spcPct val="50000"/>
              </a:spcBef>
              <a:buClr>
                <a:schemeClr val="tx2"/>
              </a:buClr>
              <a:buNone/>
            </a:pPr>
            <a:r>
              <a:rPr lang="en-US" altLang="zh-CN" b="1" dirty="0">
                <a:solidFill>
                  <a:schemeClr val="tx2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UI/UE</a:t>
            </a:r>
            <a:r>
              <a:rPr lang="zh-CN" altLang="en-US" b="1" dirty="0">
                <a:solidFill>
                  <a:schemeClr val="tx2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设计：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是对系统边界的描述，是用户和系统进行交互的工具。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35394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是不是一定要做设计？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7297" y="2636912"/>
            <a:ext cx="6624736" cy="2808312"/>
          </a:xfrm>
        </p:spPr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某些问题其实可以不必进行设计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根据经验动手先做，经验来源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不断优化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其实是有设计过程的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40412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设计会不会发生变化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确定后不再进行变化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一直在变化，不稳定的需求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需要本身要求具有较强的扩展性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潜在的变化</a:t>
            </a:r>
          </a:p>
        </p:txBody>
      </p:sp>
    </p:spTree>
    <p:extLst>
      <p:ext uri="{BB962C8B-B14F-4D97-AF65-F5344CB8AC3E}">
        <p14:creationId xmlns:p14="http://schemas.microsoft.com/office/powerpoint/2010/main" val="41717558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软件的设计思路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自顶向下与自底向上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模块化的设计思路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58693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概要设计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系统结构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子系统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大模块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模块之间的关联</a:t>
            </a:r>
          </a:p>
        </p:txBody>
      </p:sp>
    </p:spTree>
    <p:extLst>
      <p:ext uri="{BB962C8B-B14F-4D97-AF65-F5344CB8AC3E}">
        <p14:creationId xmlns:p14="http://schemas.microsoft.com/office/powerpoint/2010/main" val="31096967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Game Server Architecture</a:t>
            </a:r>
            <a:endParaRPr lang="zh-CN" altLang="en-US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07" y="3339898"/>
            <a:ext cx="8096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64"/>
          <p:cNvSpPr>
            <a:spLocks noChangeArrowheads="1"/>
          </p:cNvSpPr>
          <p:nvPr/>
        </p:nvSpPr>
        <p:spPr bwMode="auto">
          <a:xfrm>
            <a:off x="3639892" y="1848012"/>
            <a:ext cx="4978896" cy="3822303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38100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 dirty="0">
              <a:solidFill>
                <a:srgbClr val="FFFFFF"/>
              </a:solidFill>
              <a:latin typeface="宋体" charset="-122"/>
              <a:sym typeface="宋体" charset="-122"/>
            </a:endParaRPr>
          </a:p>
        </p:txBody>
      </p:sp>
      <p:sp>
        <p:nvSpPr>
          <p:cNvPr id="6" name="圆角矩形 3"/>
          <p:cNvSpPr>
            <a:spLocks noChangeArrowheads="1"/>
          </p:cNvSpPr>
          <p:nvPr/>
        </p:nvSpPr>
        <p:spPr bwMode="auto">
          <a:xfrm>
            <a:off x="2171340" y="3252059"/>
            <a:ext cx="973110" cy="649322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 w="38100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dirty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LINK1</a:t>
            </a:r>
            <a:endParaRPr lang="zh-CN" altLang="en-US" dirty="0">
              <a:solidFill>
                <a:srgbClr val="FFFFFF"/>
              </a:solidFill>
              <a:latin typeface="Calibri" pitchFamily="34" charset="0"/>
              <a:cs typeface="Calibri" pitchFamily="34" charset="0"/>
              <a:sym typeface="宋体" charset="-122"/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4108490" y="2151304"/>
            <a:ext cx="4193940" cy="1250157"/>
            <a:chOff x="4108490" y="1579803"/>
            <a:chExt cx="4193940" cy="1250157"/>
          </a:xfrm>
        </p:grpSpPr>
        <p:sp>
          <p:nvSpPr>
            <p:cNvPr id="9" name="圆角矩形 28"/>
            <p:cNvSpPr>
              <a:spLocks noChangeArrowheads="1"/>
            </p:cNvSpPr>
            <p:nvPr/>
          </p:nvSpPr>
          <p:spPr bwMode="auto">
            <a:xfrm>
              <a:off x="4108490" y="1579803"/>
              <a:ext cx="4193940" cy="1250157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en-US" altLang="zh-CN" dirty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rPr>
                <a:t>I/O</a:t>
              </a:r>
              <a:endParaRPr lang="zh-CN" altLang="en-US" dirty="0">
                <a:solidFill>
                  <a:srgbClr val="FFFFFF"/>
                </a:solidFill>
                <a:latin typeface="宋体" charset="-122"/>
                <a:sym typeface="宋体" charset="-122"/>
              </a:endParaRPr>
            </a:p>
          </p:txBody>
        </p:sp>
        <p:sp>
          <p:nvSpPr>
            <p:cNvPr id="10" name="圆角矩形 122"/>
            <p:cNvSpPr>
              <a:spLocks noChangeArrowheads="1"/>
            </p:cNvSpPr>
            <p:nvPr/>
          </p:nvSpPr>
          <p:spPr bwMode="auto">
            <a:xfrm>
              <a:off x="4830770" y="1631637"/>
              <a:ext cx="1012032" cy="418042"/>
            </a:xfrm>
            <a:prstGeom prst="roundRect">
              <a:avLst>
                <a:gd name="adj" fmla="val 16667"/>
              </a:avLst>
            </a:prstGeom>
            <a:solidFill>
              <a:srgbClr val="D99593"/>
            </a:solidFill>
            <a:ln w="38100">
              <a:solidFill>
                <a:srgbClr val="FFFFF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dirty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rPr>
                <a:t>Decode</a:t>
              </a:r>
              <a:endParaRPr lang="zh-CN" altLang="en-US" dirty="0">
                <a:solidFill>
                  <a:srgbClr val="FFFFFF"/>
                </a:solidFill>
                <a:latin typeface="宋体" charset="-122"/>
                <a:sym typeface="宋体" charset="-122"/>
              </a:endParaRPr>
            </a:p>
          </p:txBody>
        </p:sp>
        <p:sp>
          <p:nvSpPr>
            <p:cNvPr id="11" name="圆角矩形 122"/>
            <p:cNvSpPr>
              <a:spLocks noChangeArrowheads="1"/>
            </p:cNvSpPr>
            <p:nvPr/>
          </p:nvSpPr>
          <p:spPr bwMode="auto">
            <a:xfrm>
              <a:off x="4837770" y="2294839"/>
              <a:ext cx="1012032" cy="418042"/>
            </a:xfrm>
            <a:prstGeom prst="roundRect">
              <a:avLst>
                <a:gd name="adj" fmla="val 16667"/>
              </a:avLst>
            </a:prstGeom>
            <a:solidFill>
              <a:srgbClr val="D99593"/>
            </a:solidFill>
            <a:ln w="38100">
              <a:solidFill>
                <a:srgbClr val="FFFFF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dirty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  <a:sym typeface="宋体" charset="-122"/>
                </a:rPr>
                <a:t>Encode</a:t>
              </a:r>
              <a:endParaRPr lang="zh-CN" alt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宋体" charset="-122"/>
              </a:endParaRPr>
            </a:p>
          </p:txBody>
        </p:sp>
        <p:sp>
          <p:nvSpPr>
            <p:cNvPr id="13" name="圆角矩形 55"/>
            <p:cNvSpPr>
              <a:spLocks noChangeArrowheads="1"/>
            </p:cNvSpPr>
            <p:nvPr/>
          </p:nvSpPr>
          <p:spPr bwMode="auto">
            <a:xfrm>
              <a:off x="6558544" y="1669614"/>
              <a:ext cx="1607344" cy="1115052"/>
            </a:xfrm>
            <a:prstGeom prst="roundRect">
              <a:avLst>
                <a:gd name="adj" fmla="val 16667"/>
              </a:avLst>
            </a:prstGeom>
            <a:solidFill>
              <a:srgbClr val="8064A2"/>
            </a:solidFill>
            <a:ln w="38100">
              <a:solidFill>
                <a:srgbClr val="FFFFFF"/>
              </a:solidFill>
              <a:round/>
              <a:headEnd/>
              <a:tailEnd/>
            </a:ln>
          </p:spPr>
          <p:txBody>
            <a:bodyPr anchor="ctr"/>
            <a:lstStyle/>
            <a:p>
              <a:r>
                <a:rPr lang="en-US" altLang="zh-CN" dirty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rPr>
                <a:t>Thread pool</a:t>
              </a:r>
            </a:p>
            <a:p>
              <a:r>
                <a:rPr lang="en-US" altLang="zh-CN" sz="1167" dirty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rPr>
                <a:t>CProtocol1</a:t>
              </a:r>
            </a:p>
            <a:p>
              <a:r>
                <a:rPr lang="en-US" altLang="zh-CN" sz="1167" dirty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rPr>
                <a:t>CProtocol2</a:t>
              </a:r>
            </a:p>
            <a:p>
              <a:r>
                <a:rPr lang="en-US" altLang="zh-CN" sz="1167" dirty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rPr>
                <a:t>…</a:t>
              </a:r>
            </a:p>
            <a:p>
              <a:endParaRPr lang="zh-CN" altLang="en-US" dirty="0">
                <a:solidFill>
                  <a:srgbClr val="FFFFFF"/>
                </a:solidFill>
                <a:latin typeface="宋体" charset="-122"/>
                <a:sym typeface="宋体" charset="-122"/>
              </a:endParaRPr>
            </a:p>
          </p:txBody>
        </p:sp>
      </p:grpSp>
      <p:cxnSp>
        <p:nvCxnSpPr>
          <p:cNvPr id="44" name="曲线连接符 43"/>
          <p:cNvCxnSpPr>
            <a:stCxn id="11" idx="1"/>
            <a:endCxn id="6" idx="3"/>
          </p:cNvCxnSpPr>
          <p:nvPr/>
        </p:nvCxnSpPr>
        <p:spPr>
          <a:xfrm rot="10800000" flipV="1">
            <a:off x="3144450" y="3075360"/>
            <a:ext cx="1693320" cy="50136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曲线连接符 52"/>
          <p:cNvCxnSpPr>
            <a:stCxn id="6" idx="0"/>
            <a:endCxn id="10" idx="1"/>
          </p:cNvCxnSpPr>
          <p:nvPr/>
        </p:nvCxnSpPr>
        <p:spPr>
          <a:xfrm rot="5400000" flipH="1" flipV="1">
            <a:off x="3324383" y="1745673"/>
            <a:ext cx="839901" cy="217287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曲线连接符 63"/>
          <p:cNvCxnSpPr>
            <a:stCxn id="10" idx="3"/>
            <a:endCxn id="13" idx="1"/>
          </p:cNvCxnSpPr>
          <p:nvPr/>
        </p:nvCxnSpPr>
        <p:spPr>
          <a:xfrm>
            <a:off x="5842802" y="2412158"/>
            <a:ext cx="715742" cy="3864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曲线连接符 66"/>
          <p:cNvCxnSpPr>
            <a:stCxn id="13" idx="1"/>
            <a:endCxn id="11" idx="3"/>
          </p:cNvCxnSpPr>
          <p:nvPr/>
        </p:nvCxnSpPr>
        <p:spPr>
          <a:xfrm rot="10800000" flipV="1">
            <a:off x="5849802" y="2798640"/>
            <a:ext cx="708742" cy="27672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99" name="组合 98"/>
          <p:cNvGrpSpPr/>
          <p:nvPr/>
        </p:nvGrpSpPr>
        <p:grpSpPr>
          <a:xfrm>
            <a:off x="4180498" y="3628544"/>
            <a:ext cx="4121932" cy="1607344"/>
            <a:chOff x="4211960" y="3095154"/>
            <a:chExt cx="4121932" cy="1607344"/>
          </a:xfrm>
        </p:grpSpPr>
        <p:sp>
          <p:nvSpPr>
            <p:cNvPr id="14" name="圆角矩形 28"/>
            <p:cNvSpPr>
              <a:spLocks noChangeArrowheads="1"/>
            </p:cNvSpPr>
            <p:nvPr/>
          </p:nvSpPr>
          <p:spPr bwMode="auto">
            <a:xfrm>
              <a:off x="4211960" y="3095154"/>
              <a:ext cx="4121932" cy="1607344"/>
            </a:xfrm>
            <a:prstGeom prst="roundRect">
              <a:avLst>
                <a:gd name="adj" fmla="val 16667"/>
              </a:avLst>
            </a:prstGeom>
            <a:solidFill>
              <a:srgbClr val="4BACC6"/>
            </a:solidFill>
            <a:ln w="38100">
              <a:solidFill>
                <a:srgbClr val="FFFFFF"/>
              </a:solidFill>
              <a:round/>
              <a:headEnd/>
              <a:tailEnd/>
            </a:ln>
          </p:spPr>
          <p:txBody>
            <a:bodyPr anchor="ctr"/>
            <a:lstStyle/>
            <a:p>
              <a:r>
                <a:rPr lang="en-US" altLang="zh-CN" dirty="0">
                  <a:solidFill>
                    <a:srgbClr val="FFFFFF"/>
                  </a:solidFill>
                  <a:latin typeface="宋体" charset="-122"/>
                  <a:sym typeface="宋体" charset="-122"/>
                </a:rPr>
                <a:t>DB</a:t>
              </a:r>
              <a:endParaRPr lang="zh-CN" altLang="en-US" dirty="0">
                <a:solidFill>
                  <a:srgbClr val="FFFFFF"/>
                </a:solidFill>
                <a:latin typeface="宋体" charset="-122"/>
                <a:sym typeface="宋体" charset="-122"/>
              </a:endParaRPr>
            </a:p>
          </p:txBody>
        </p:sp>
        <p:sp>
          <p:nvSpPr>
            <p:cNvPr id="16" name="圆角矩形 55"/>
            <p:cNvSpPr>
              <a:spLocks noChangeArrowheads="1"/>
            </p:cNvSpPr>
            <p:nvPr/>
          </p:nvSpPr>
          <p:spPr bwMode="auto">
            <a:xfrm>
              <a:off x="4819248" y="3225774"/>
              <a:ext cx="1644385" cy="1369219"/>
            </a:xfrm>
            <a:prstGeom prst="roundRect">
              <a:avLst>
                <a:gd name="adj" fmla="val 16667"/>
              </a:avLst>
            </a:prstGeom>
            <a:solidFill>
              <a:srgbClr val="8064A2"/>
            </a:solidFill>
            <a:ln w="38100">
              <a:solidFill>
                <a:srgbClr val="FFFFFF"/>
              </a:solidFill>
              <a:round/>
              <a:headEnd/>
              <a:tailEnd/>
            </a:ln>
          </p:spPr>
          <p:txBody>
            <a:bodyPr anchor="ctr"/>
            <a:lstStyle/>
            <a:p>
              <a:r>
                <a:rPr lang="en-US" altLang="zh-CN" dirty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rPr>
                <a:t>Data thread pool</a:t>
              </a:r>
            </a:p>
            <a:p>
              <a:r>
                <a:rPr lang="en-US" altLang="zh-CN" sz="1167" dirty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rPr>
                <a:t>Procedure1</a:t>
              </a:r>
            </a:p>
            <a:p>
              <a:r>
                <a:rPr lang="en-US" altLang="zh-CN" sz="1167" dirty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rPr>
                <a:t>Procedure2</a:t>
              </a:r>
            </a:p>
            <a:p>
              <a:r>
                <a:rPr lang="en-US" altLang="zh-CN" sz="1167" dirty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  <a:sym typeface="Calibri" pitchFamily="34" charset="0"/>
                </a:rPr>
                <a:t>…</a:t>
              </a:r>
            </a:p>
            <a:p>
              <a:endParaRPr lang="zh-CN" altLang="en-US" dirty="0">
                <a:solidFill>
                  <a:srgbClr val="FFFFFF"/>
                </a:solidFill>
                <a:latin typeface="宋体" charset="-122"/>
                <a:sym typeface="宋体" charset="-122"/>
              </a:endParaRPr>
            </a:p>
          </p:txBody>
        </p:sp>
        <p:sp>
          <p:nvSpPr>
            <p:cNvPr id="70" name="流程图: 磁盘 69"/>
            <p:cNvSpPr/>
            <p:nvPr/>
          </p:nvSpPr>
          <p:spPr>
            <a:xfrm>
              <a:off x="6956381" y="3901620"/>
              <a:ext cx="1241612" cy="632448"/>
            </a:xfrm>
            <a:prstGeom prst="flowChartMagneticDisk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4" name="曲线连接符 73"/>
          <p:cNvCxnSpPr>
            <a:stCxn id="13" idx="2"/>
            <a:endCxn id="16" idx="0"/>
          </p:cNvCxnSpPr>
          <p:nvPr/>
        </p:nvCxnSpPr>
        <p:spPr>
          <a:xfrm rot="5400000">
            <a:off x="6284599" y="2681548"/>
            <a:ext cx="402998" cy="175223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5" name="曲线连接符 84"/>
          <p:cNvCxnSpPr>
            <a:stCxn id="70" idx="2"/>
            <a:endCxn id="16" idx="3"/>
          </p:cNvCxnSpPr>
          <p:nvPr/>
        </p:nvCxnSpPr>
        <p:spPr>
          <a:xfrm rot="10800000">
            <a:off x="6432171" y="4443774"/>
            <a:ext cx="492748" cy="30746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8" name="曲线连接符 87"/>
          <p:cNvCxnSpPr>
            <a:stCxn id="6" idx="1"/>
            <a:endCxn id="4" idx="3"/>
          </p:cNvCxnSpPr>
          <p:nvPr/>
        </p:nvCxnSpPr>
        <p:spPr>
          <a:xfrm rot="10800000" flipV="1">
            <a:off x="1355433" y="3576720"/>
            <a:ext cx="815909" cy="16799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4666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各模块的算法设计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逻辑流程设计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数据结构设计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界面设计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数据库表结构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详细设计</a:t>
            </a:r>
          </a:p>
        </p:txBody>
      </p:sp>
    </p:spTree>
    <p:extLst>
      <p:ext uri="{BB962C8B-B14F-4D97-AF65-F5344CB8AC3E}">
        <p14:creationId xmlns:p14="http://schemas.microsoft.com/office/powerpoint/2010/main" val="16595725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详细设计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流程图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交互图（时序图、状态图、活动图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……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）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PAD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（</a:t>
            </a:r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Problem Analysis Diagram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）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伪代码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en-US" altLang="zh-CN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1924444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§4.1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认识项目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§4.2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需求分析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§4.3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设计简介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§4.4 </a:t>
            </a:r>
            <a:r>
              <a:rPr lang="zh-CN" altLang="en-US" b="1" dirty="0" smtClean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测试</a:t>
            </a:r>
            <a:r>
              <a:rPr lang="zh-CN" altLang="en-US" b="1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简介</a:t>
            </a:r>
            <a:endParaRPr lang="en-US" altLang="zh-CN" b="1" dirty="0">
              <a:solidFill>
                <a:srgbClr val="FF0000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19809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§4.1 </a:t>
            </a:r>
            <a:r>
              <a:rPr lang="zh-CN" altLang="en-US" b="1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认识项目</a:t>
            </a:r>
            <a:endParaRPr lang="en-US" altLang="zh-CN" b="1" dirty="0">
              <a:solidFill>
                <a:srgbClr val="FF0000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§4.2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需求分析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§4.3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设计简介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§4.4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测试简介</a:t>
            </a:r>
            <a:endParaRPr lang="en-US" altLang="zh-CN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en-US" altLang="zh-CN" b="1" dirty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2573264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测试的重要性</a:t>
            </a:r>
          </a:p>
        </p:txBody>
      </p:sp>
      <p:graphicFrame>
        <p:nvGraphicFramePr>
          <p:cNvPr id="6" name="Group 5">
            <a:extLst>
              <a:ext uri="{FF2B5EF4-FFF2-40B4-BE49-F238E27FC236}">
                <a16:creationId xmlns:a16="http://schemas.microsoft.com/office/drawing/2014/main" id="{A863F4AC-492E-48E0-9C67-AF15A1184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027034"/>
              </p:ext>
            </p:extLst>
          </p:nvPr>
        </p:nvGraphicFramePr>
        <p:xfrm>
          <a:off x="1691680" y="2852936"/>
          <a:ext cx="6115050" cy="2000252"/>
        </p:xfrm>
        <a:graphic>
          <a:graphicData uri="http://schemas.openxmlformats.org/drawingml/2006/table">
            <a:tbl>
              <a:tblPr/>
              <a:tblGrid>
                <a:gridCol w="1273969">
                  <a:extLst>
                    <a:ext uri="{9D8B030D-6E8A-4147-A177-3AD203B41FA5}">
                      <a16:colId xmlns:a16="http://schemas.microsoft.com/office/drawing/2014/main" val="3071691345"/>
                    </a:ext>
                  </a:extLst>
                </a:gridCol>
                <a:gridCol w="2496741">
                  <a:extLst>
                    <a:ext uri="{9D8B030D-6E8A-4147-A177-3AD203B41FA5}">
                      <a16:colId xmlns:a16="http://schemas.microsoft.com/office/drawing/2014/main" val="1843891565"/>
                    </a:ext>
                  </a:extLst>
                </a:gridCol>
                <a:gridCol w="2344340">
                  <a:extLst>
                    <a:ext uri="{9D8B030D-6E8A-4147-A177-3AD203B41FA5}">
                      <a16:colId xmlns:a16="http://schemas.microsoft.com/office/drawing/2014/main" val="3987953312"/>
                    </a:ext>
                  </a:extLst>
                </a:gridCol>
              </a:tblGrid>
              <a:tr h="45124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Exchange2000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Windows</a:t>
                      </a:r>
                      <a:r>
                        <a:rPr kumimoji="1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2000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7561958"/>
                  </a:ext>
                </a:extLst>
              </a:tr>
              <a:tr h="54887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项目经理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25</a:t>
                      </a:r>
                      <a:r>
                        <a:rPr kumimoji="1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人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约</a:t>
                      </a:r>
                      <a:r>
                        <a:rPr kumimoji="1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250</a:t>
                      </a:r>
                      <a:r>
                        <a:rPr kumimoji="1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人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4985789"/>
                  </a:ext>
                </a:extLst>
              </a:tr>
              <a:tr h="54887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开发人员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140</a:t>
                      </a:r>
                      <a:r>
                        <a:rPr kumimoji="1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人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约</a:t>
                      </a:r>
                      <a:r>
                        <a:rPr kumimoji="1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1700</a:t>
                      </a:r>
                      <a:r>
                        <a:rPr kumimoji="1" lang="zh-CN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人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5107539"/>
                  </a:ext>
                </a:extLst>
              </a:tr>
              <a:tr h="45124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测试人员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350</a:t>
                      </a:r>
                      <a:r>
                        <a:rPr kumimoji="1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人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约</a:t>
                      </a:r>
                      <a:r>
                        <a:rPr kumimoji="1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3200</a:t>
                      </a:r>
                      <a:r>
                        <a:rPr kumimoji="1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人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9671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20851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FCC7C186-09AE-4073-9876-71F6CB46B494}"/>
              </a:ext>
            </a:extLst>
          </p:cNvPr>
          <p:cNvGrpSpPr/>
          <p:nvPr/>
        </p:nvGrpSpPr>
        <p:grpSpPr>
          <a:xfrm>
            <a:off x="827584" y="2773735"/>
            <a:ext cx="7488832" cy="3024336"/>
            <a:chOff x="843975" y="2573049"/>
            <a:chExt cx="7824494" cy="3148252"/>
          </a:xfrm>
        </p:grpSpPr>
        <p:pic>
          <p:nvPicPr>
            <p:cNvPr id="4098" name="Picture 2" descr="http://n.sinaimg.cn/games/transform/20160325/SZW8-fxqswxx024312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975" y="2573049"/>
              <a:ext cx="4186808" cy="3140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http://n.sinaimg.cn/games/transform/20160325/HXkN-fxqswxx0243125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0783" y="2573049"/>
              <a:ext cx="3637686" cy="3148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标题 1">
            <a:extLst>
              <a:ext uri="{FF2B5EF4-FFF2-40B4-BE49-F238E27FC236}">
                <a16:creationId xmlns:a16="http://schemas.microsoft.com/office/drawing/2014/main" id="{3F65FBAB-2A24-4EC1-9629-198621FAE79D}"/>
              </a:ext>
            </a:extLst>
          </p:cNvPr>
          <p:cNvSpPr txBox="1">
            <a:spLocks/>
          </p:cNvSpPr>
          <p:nvPr/>
        </p:nvSpPr>
        <p:spPr bwMode="auto">
          <a:xfrm>
            <a:off x="1328738" y="1068388"/>
            <a:ext cx="6799262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b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测试的必要性</a:t>
            </a:r>
            <a:endParaRPr lang="zh-CN" altLang="en-US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41959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F1B4788F-F36C-4804-8A02-45F886BB3E7F}"/>
              </a:ext>
            </a:extLst>
          </p:cNvPr>
          <p:cNvGrpSpPr/>
          <p:nvPr/>
        </p:nvGrpSpPr>
        <p:grpSpPr>
          <a:xfrm>
            <a:off x="1176338" y="2636912"/>
            <a:ext cx="7061684" cy="2664296"/>
            <a:chOff x="1176338" y="2636912"/>
            <a:chExt cx="7061684" cy="266429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6338" y="2636912"/>
              <a:ext cx="4473693" cy="2664296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5724128" y="2647582"/>
              <a:ext cx="2513894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Ariane5</a:t>
              </a:r>
            </a:p>
            <a:p>
              <a:r>
                <a:rPr lang="en-US" altLang="zh-CN" sz="28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3.7</a:t>
              </a:r>
              <a:r>
                <a:rPr lang="zh-CN" altLang="en-US" sz="28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亿美金的大烟花</a:t>
              </a:r>
              <a:endParaRPr lang="en-US" altLang="zh-CN" sz="2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28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copy</a:t>
              </a:r>
              <a:r>
                <a:rPr lang="zh-CN" altLang="en-US" sz="28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了上一代的代码</a:t>
              </a:r>
            </a:p>
          </p:txBody>
        </p:sp>
      </p:grpSp>
      <p:sp>
        <p:nvSpPr>
          <p:cNvPr id="8" name="标题 1">
            <a:extLst>
              <a:ext uri="{FF2B5EF4-FFF2-40B4-BE49-F238E27FC236}">
                <a16:creationId xmlns:a16="http://schemas.microsoft.com/office/drawing/2014/main" id="{6AC323B7-BB69-45D0-9A84-0EC38FC371BC}"/>
              </a:ext>
            </a:extLst>
          </p:cNvPr>
          <p:cNvSpPr txBox="1">
            <a:spLocks/>
          </p:cNvSpPr>
          <p:nvPr/>
        </p:nvSpPr>
        <p:spPr bwMode="auto">
          <a:xfrm>
            <a:off x="1328738" y="1068388"/>
            <a:ext cx="6799262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b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测试的必要性</a:t>
            </a:r>
            <a:endParaRPr lang="zh-CN" altLang="en-US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16379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32177DAC-7DDF-4D28-9A15-BA7B1EC2DE47}"/>
              </a:ext>
            </a:extLst>
          </p:cNvPr>
          <p:cNvGrpSpPr/>
          <p:nvPr/>
        </p:nvGrpSpPr>
        <p:grpSpPr>
          <a:xfrm>
            <a:off x="1259632" y="2557712"/>
            <a:ext cx="6912768" cy="3024336"/>
            <a:chOff x="1259632" y="2557712"/>
            <a:chExt cx="6912768" cy="302433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9632" y="2557712"/>
              <a:ext cx="4052962" cy="3024336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5436096" y="2557712"/>
              <a:ext cx="27363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聪明人留下的错</a:t>
              </a:r>
              <a:endParaRPr lang="en-US" altLang="zh-CN" sz="2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2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28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 5000 </a:t>
              </a:r>
              <a:r>
                <a:rPr lang="zh-CN" altLang="en-US" sz="28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亿</a:t>
              </a:r>
              <a:r>
                <a:rPr lang="en-US" altLang="zh-CN" sz="28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!, </a:t>
              </a:r>
              <a:r>
                <a:rPr lang="zh-CN" altLang="en-US" sz="28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8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$</a:t>
              </a:r>
              <a:endParaRPr lang="zh-CN" altLang="en-US" sz="2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标题 1">
            <a:extLst>
              <a:ext uri="{FF2B5EF4-FFF2-40B4-BE49-F238E27FC236}">
                <a16:creationId xmlns:a16="http://schemas.microsoft.com/office/drawing/2014/main" id="{6F2D0F9D-018A-45E2-B666-3764F2DA62B5}"/>
              </a:ext>
            </a:extLst>
          </p:cNvPr>
          <p:cNvSpPr txBox="1">
            <a:spLocks/>
          </p:cNvSpPr>
          <p:nvPr/>
        </p:nvSpPr>
        <p:spPr bwMode="auto">
          <a:xfrm>
            <a:off x="1328738" y="1068388"/>
            <a:ext cx="6799262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b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测试的必要性</a:t>
            </a:r>
            <a:endParaRPr lang="zh-CN" altLang="en-US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56360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1B4EB5B2-14AE-4E2D-9ED6-4E4A74CB9709}"/>
              </a:ext>
            </a:extLst>
          </p:cNvPr>
          <p:cNvGrpSpPr/>
          <p:nvPr/>
        </p:nvGrpSpPr>
        <p:grpSpPr>
          <a:xfrm>
            <a:off x="1101243" y="2647905"/>
            <a:ext cx="7287177" cy="2874933"/>
            <a:chOff x="1101243" y="2647905"/>
            <a:chExt cx="7287177" cy="287493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1243" y="2677345"/>
              <a:ext cx="4089129" cy="2845493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5076056" y="2647905"/>
              <a:ext cx="3312364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宰赫兰反导系统拦截侯赛因飞毛腿导弹失败</a:t>
              </a:r>
              <a:endParaRPr lang="en-US" altLang="zh-CN" sz="2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24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0.33s</a:t>
              </a:r>
            </a:p>
            <a:p>
              <a:r>
                <a:rPr lang="zh-CN" altLang="en-US" sz="24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空速达</a:t>
              </a:r>
              <a:r>
                <a:rPr lang="en-US" altLang="zh-CN" sz="24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4.2</a:t>
              </a:r>
              <a:r>
                <a:rPr lang="zh-CN" altLang="en-US" sz="24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马赫（每秒</a:t>
              </a:r>
              <a:r>
                <a:rPr lang="en-US" altLang="zh-CN" sz="24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1.5</a:t>
              </a:r>
              <a:r>
                <a:rPr lang="zh-CN" altLang="en-US" sz="24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公里）</a:t>
              </a:r>
              <a:endParaRPr lang="en-US" altLang="zh-CN" sz="2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4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炸死</a:t>
              </a:r>
              <a:r>
                <a:rPr lang="en-US" altLang="zh-CN" sz="24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28</a:t>
              </a:r>
              <a:r>
                <a:rPr lang="zh-CN" altLang="en-US" sz="24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个美国士兵，炸伤</a:t>
              </a:r>
              <a:r>
                <a:rPr lang="en-US" altLang="zh-CN" sz="24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</a:t>
              </a:r>
              <a:r>
                <a:rPr lang="zh-CN" altLang="en-US" sz="24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多人</a:t>
              </a:r>
            </a:p>
          </p:txBody>
        </p:sp>
      </p:grpSp>
      <p:sp>
        <p:nvSpPr>
          <p:cNvPr id="8" name="标题 1">
            <a:extLst>
              <a:ext uri="{FF2B5EF4-FFF2-40B4-BE49-F238E27FC236}">
                <a16:creationId xmlns:a16="http://schemas.microsoft.com/office/drawing/2014/main" id="{3DE381ED-DC80-4E03-A99D-688506D017A5}"/>
              </a:ext>
            </a:extLst>
          </p:cNvPr>
          <p:cNvSpPr txBox="1">
            <a:spLocks/>
          </p:cNvSpPr>
          <p:nvPr/>
        </p:nvSpPr>
        <p:spPr bwMode="auto">
          <a:xfrm>
            <a:off x="1328738" y="1068388"/>
            <a:ext cx="6799262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262626"/>
                </a:solidFill>
                <a:latin typeface="Garamond" panose="02020404030301010803" pitchFamily="18" charset="0"/>
                <a:ea typeface="方正舒体" panose="02010601030101010101" pitchFamily="2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b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测试的必要性</a:t>
            </a:r>
            <a:endParaRPr lang="zh-CN" altLang="en-US" b="1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6751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Software Testing</a:t>
            </a:r>
          </a:p>
          <a:p>
            <a:r>
              <a:rPr lang="en-US" altLang="zh-CN" dirty="0"/>
              <a:t>Quality Assurance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20767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BUG</a:t>
            </a:r>
            <a:r>
              <a:rPr lang="zh-CN" altLang="en-US" dirty="0"/>
              <a:t>怎么产生的？</a:t>
            </a:r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4B9CCABF-2B16-44A8-931C-57B9BE4B3C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1309073"/>
              </p:ext>
            </p:extLst>
          </p:nvPr>
        </p:nvGraphicFramePr>
        <p:xfrm>
          <a:off x="1979712" y="2708920"/>
          <a:ext cx="6264696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495085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修复</a:t>
            </a:r>
            <a:r>
              <a:rPr lang="en-US" altLang="zh-CN" dirty="0"/>
              <a:t>BUG</a:t>
            </a:r>
            <a:r>
              <a:rPr lang="zh-CN" altLang="en-US" dirty="0"/>
              <a:t>的成本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113722"/>
              </p:ext>
            </p:extLst>
          </p:nvPr>
        </p:nvGraphicFramePr>
        <p:xfrm>
          <a:off x="1278756" y="2845293"/>
          <a:ext cx="6586488" cy="3122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图表" r:id="rId3" imgW="9201088" imgH="4362480" progId="MSGraph.Chart.8">
                  <p:embed/>
                </p:oleObj>
              </mc:Choice>
              <mc:Fallback>
                <p:oleObj name="图表" r:id="rId3" imgW="9201088" imgH="4362480" progId="MSGraph.Chart.8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8756" y="2845293"/>
                        <a:ext cx="6586488" cy="3122786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56187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说出来你可能不信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QA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和测试的工作从项目一开始就展开了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文档审核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资源审查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流程检测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87283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ea typeface="黑体" panose="02010609060101010101" pitchFamily="49" charset="-122"/>
              </a:rPr>
              <a:t>100%</a:t>
            </a:r>
            <a:r>
              <a:rPr lang="zh-CN" altLang="en-US" b="1" dirty="0">
                <a:ea typeface="黑体" panose="02010609060101010101" pitchFamily="49" charset="-122"/>
              </a:rPr>
              <a:t>的充分测试是不可能的</a:t>
            </a:r>
            <a:endParaRPr lang="en-US" altLang="zh-CN" b="1" dirty="0"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工程量太大（太多的输入</a:t>
            </a:r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/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输出）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 eaLnBrk="1" hangingPunct="1"/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测试时间有限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 eaLnBrk="1" hangingPunct="1"/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软件说明书没有客观标准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 eaLnBrk="1" hangingPunct="1"/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总有些信息是无法获取的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 eaLnBrk="1" hangingPunct="1"/>
            <a:r>
              <a:rPr lang="zh-CN" altLang="en-US" b="1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有些测试是破坏性的</a:t>
            </a:r>
            <a:endParaRPr lang="zh-CN" altLang="en-US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310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认识项目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9632" y="2478436"/>
            <a:ext cx="6120680" cy="2160240"/>
          </a:xfrm>
        </p:spPr>
        <p:txBody>
          <a:bodyPr/>
          <a:lstStyle/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什么是项目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sz="2400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项目 </a:t>
            </a:r>
            <a:r>
              <a:rPr lang="en-US" altLang="zh-CN" sz="2400" b="1" dirty="0">
                <a:latin typeface="Adobe 楷体 Std R" panose="02020400000000000000" pitchFamily="18" charset="-122"/>
                <a:ea typeface="Adobe 楷体 Std R" panose="02020400000000000000" pitchFamily="18" charset="-122"/>
                <a:sym typeface="Wingdings" panose="05000000000000000000" pitchFamily="2" charset="2"/>
              </a:rPr>
              <a:t> project  </a:t>
            </a:r>
            <a:r>
              <a:rPr lang="zh-CN" altLang="en-US" sz="2400" b="1" dirty="0">
                <a:latin typeface="Adobe 楷体 Std R" panose="02020400000000000000" pitchFamily="18" charset="-122"/>
                <a:ea typeface="Adobe 楷体 Std R" panose="02020400000000000000" pitchFamily="18" charset="-122"/>
                <a:sym typeface="Wingdings" panose="05000000000000000000" pitchFamily="2" charset="2"/>
              </a:rPr>
              <a:t>项目</a:t>
            </a:r>
            <a:r>
              <a:rPr lang="en-US" altLang="zh-CN" sz="2400" b="1" dirty="0">
                <a:latin typeface="Adobe 楷体 Std R" panose="02020400000000000000" pitchFamily="18" charset="-122"/>
                <a:ea typeface="Adobe 楷体 Std R" panose="02020400000000000000" pitchFamily="18" charset="-122"/>
                <a:sym typeface="Wingdings" panose="05000000000000000000" pitchFamily="2" charset="2"/>
              </a:rPr>
              <a:t>,</a:t>
            </a:r>
            <a:r>
              <a:rPr lang="zh-CN" altLang="en-US" sz="2400" b="1" dirty="0">
                <a:latin typeface="Adobe 楷体 Std R" panose="02020400000000000000" pitchFamily="18" charset="-122"/>
                <a:ea typeface="Adobe 楷体 Std R" panose="02020400000000000000" pitchFamily="18" charset="-122"/>
                <a:sym typeface="Wingdings" panose="05000000000000000000" pitchFamily="2" charset="2"/>
              </a:rPr>
              <a:t>工程</a:t>
            </a:r>
            <a:r>
              <a:rPr lang="en-US" altLang="zh-CN" sz="2400" b="1" dirty="0">
                <a:latin typeface="Adobe 楷体 Std R" panose="02020400000000000000" pitchFamily="18" charset="-122"/>
                <a:ea typeface="Adobe 楷体 Std R" panose="02020400000000000000" pitchFamily="18" charset="-122"/>
                <a:sym typeface="Wingdings" panose="05000000000000000000" pitchFamily="2" charset="2"/>
              </a:rPr>
              <a:t>;  </a:t>
            </a:r>
            <a:r>
              <a:rPr lang="zh-CN" altLang="en-US" sz="2400" b="1" dirty="0">
                <a:latin typeface="Adobe 楷体 Std R" panose="02020400000000000000" pitchFamily="18" charset="-122"/>
                <a:ea typeface="Adobe 楷体 Std R" panose="02020400000000000000" pitchFamily="18" charset="-122"/>
                <a:sym typeface="Wingdings" panose="05000000000000000000" pitchFamily="2" charset="2"/>
              </a:rPr>
              <a:t>计划</a:t>
            </a:r>
            <a:r>
              <a:rPr lang="en-US" altLang="zh-CN" sz="2400" b="1" dirty="0">
                <a:latin typeface="Adobe 楷体 Std R" panose="02020400000000000000" pitchFamily="18" charset="-122"/>
                <a:ea typeface="Adobe 楷体 Std R" panose="02020400000000000000" pitchFamily="18" charset="-122"/>
                <a:sym typeface="Wingdings" panose="05000000000000000000" pitchFamily="2" charset="2"/>
              </a:rPr>
              <a:t>,</a:t>
            </a:r>
            <a:r>
              <a:rPr lang="zh-CN" altLang="en-US" sz="2400" b="1" dirty="0">
                <a:latin typeface="Adobe 楷体 Std R" panose="02020400000000000000" pitchFamily="18" charset="-122"/>
                <a:ea typeface="Adobe 楷体 Std R" panose="02020400000000000000" pitchFamily="18" charset="-122"/>
                <a:sym typeface="Wingdings" panose="05000000000000000000" pitchFamily="2" charset="2"/>
              </a:rPr>
              <a:t>规划</a:t>
            </a:r>
            <a:r>
              <a:rPr lang="en-US" altLang="zh-CN" sz="2400" b="1" dirty="0">
                <a:latin typeface="Adobe 楷体 Std R" panose="02020400000000000000" pitchFamily="18" charset="-122"/>
                <a:ea typeface="Adobe 楷体 Std R" panose="02020400000000000000" pitchFamily="18" charset="-122"/>
                <a:sym typeface="Wingdings" panose="05000000000000000000" pitchFamily="2" charset="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615148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测试本身具有风险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由于错误地估计</a:t>
            </a:r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BUG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的严重性，导致成本增加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过分依赖于测试团队，导致工程质量下降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团队更大，更容易泄漏核心技术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46914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有些</a:t>
            </a:r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BUG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永远都不能修复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 eaLnBrk="1" hangingPunct="1"/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没时间修复，工期太紧张！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 eaLnBrk="1" hangingPunct="1"/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没法修复，就是找不出什么原因！</a:t>
            </a:r>
          </a:p>
          <a:p>
            <a:pPr lvl="1" eaLnBrk="1" hangingPunct="1"/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功能太复杂，修复过程和重做没差别！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 eaLnBrk="1" hangingPunct="1"/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牵一发动全身，解决一个，带来一百个新的！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lvl="1" eaLnBrk="1" hangingPunct="1"/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不值得修复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86339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找到的</a:t>
            </a:r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BUG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越多，潜在的</a:t>
            </a:r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BUG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就越多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只能找到一些</a:t>
            </a:r>
            <a:r>
              <a:rPr lang="en-US" altLang="zh-CN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BUG</a:t>
            </a:r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，不可能找到全部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41023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97220-13AE-4024-B047-9BABEAD93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一些测试相关的概念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10F112-F0D4-4211-8633-DB48D3DB2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单元</a:t>
            </a:r>
            <a:r>
              <a:rPr lang="en-US" altLang="zh-CN" dirty="0"/>
              <a:t>/</a:t>
            </a:r>
            <a:r>
              <a:rPr lang="zh-CN" altLang="en-US" dirty="0"/>
              <a:t>集成测试</a:t>
            </a:r>
            <a:endParaRPr lang="en-US" altLang="zh-CN" dirty="0"/>
          </a:p>
          <a:p>
            <a:r>
              <a:rPr lang="zh-CN" altLang="en-US" dirty="0"/>
              <a:t>静态</a:t>
            </a:r>
            <a:r>
              <a:rPr lang="en-US" altLang="zh-CN" dirty="0"/>
              <a:t>/</a:t>
            </a:r>
            <a:r>
              <a:rPr lang="zh-CN" altLang="en-US" dirty="0"/>
              <a:t>动态测试</a:t>
            </a:r>
            <a:endParaRPr lang="en-US" altLang="zh-CN" dirty="0"/>
          </a:p>
          <a:p>
            <a:r>
              <a:rPr lang="zh-CN" altLang="en-US" dirty="0"/>
              <a:t>负载</a:t>
            </a:r>
            <a:r>
              <a:rPr lang="en-US" altLang="zh-CN" dirty="0"/>
              <a:t>/</a:t>
            </a:r>
            <a:r>
              <a:rPr lang="zh-CN" altLang="en-US" dirty="0"/>
              <a:t>压力</a:t>
            </a:r>
            <a:r>
              <a:rPr lang="en-US" altLang="zh-CN" dirty="0"/>
              <a:t>/</a:t>
            </a:r>
            <a:r>
              <a:rPr lang="zh-CN" altLang="en-US" dirty="0"/>
              <a:t>性能测试</a:t>
            </a:r>
            <a:endParaRPr lang="en-US" altLang="zh-CN" dirty="0"/>
          </a:p>
          <a:p>
            <a:r>
              <a:rPr lang="zh-CN" altLang="en-US" dirty="0"/>
              <a:t>黑盒</a:t>
            </a:r>
            <a:r>
              <a:rPr lang="en-US" altLang="zh-CN" dirty="0"/>
              <a:t>/</a:t>
            </a:r>
            <a:r>
              <a:rPr lang="zh-CN" altLang="en-US" dirty="0"/>
              <a:t>白盒测试</a:t>
            </a:r>
            <a:endParaRPr lang="en-US" altLang="zh-CN" dirty="0"/>
          </a:p>
          <a:p>
            <a:r>
              <a:rPr lang="zh-CN" altLang="en-US" dirty="0"/>
              <a:t>覆盖</a:t>
            </a:r>
            <a:r>
              <a:rPr lang="en-US" altLang="zh-CN" dirty="0"/>
              <a:t>/</a:t>
            </a:r>
            <a:r>
              <a:rPr lang="zh-CN" altLang="en-US" dirty="0"/>
              <a:t>边界值测试</a:t>
            </a:r>
          </a:p>
        </p:txBody>
      </p:sp>
    </p:spTree>
    <p:extLst>
      <p:ext uri="{BB962C8B-B14F-4D97-AF65-F5344CB8AC3E}">
        <p14:creationId xmlns:p14="http://schemas.microsoft.com/office/powerpoint/2010/main" val="2639415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6B955D9-005A-428C-8CA4-0EF4096A47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2996952"/>
            <a:ext cx="7886700" cy="993775"/>
          </a:xfrm>
        </p:spPr>
        <p:txBody>
          <a:bodyPr/>
          <a:lstStyle/>
          <a:p>
            <a:pPr algn="ctr"/>
            <a:r>
              <a:rPr lang="en-US" altLang="zh-CN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Q&amp;A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1847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556792"/>
            <a:ext cx="7379579" cy="409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50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项目</a:t>
            </a:r>
          </a:p>
        </p:txBody>
      </p:sp>
      <p:sp>
        <p:nvSpPr>
          <p:cNvPr id="6" name="矩形 5"/>
          <p:cNvSpPr/>
          <p:nvPr/>
        </p:nvSpPr>
        <p:spPr>
          <a:xfrm>
            <a:off x="4581273" y="4221580"/>
            <a:ext cx="4032448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zh-CN" altLang="zh-CN" dirty="0">
                <a:solidFill>
                  <a:srgbClr val="333333"/>
                </a:solidFill>
                <a:latin typeface="Arial Unicode MS" panose="020B0604020202020204" pitchFamily="34" charset="-122"/>
                <a:ea typeface="PingFang SC"/>
              </a:rPr>
              <a:t>《项目管理质量指南(ISO10006)》定义项目为：“具有独特的过程，有开始和结束日期，由一系列相互协调和受控的活动组成。过程的实施是为了达到规定的目标，包括满足时间、费用和资源等约束条件</a:t>
            </a:r>
            <a:r>
              <a:rPr lang="zh-CN" altLang="en-US" dirty="0">
                <a:solidFill>
                  <a:srgbClr val="333333"/>
                </a:solidFill>
                <a:latin typeface="Arial Unicode MS" panose="020B0604020202020204" pitchFamily="34" charset="-122"/>
                <a:ea typeface="PingFang SC"/>
              </a:rPr>
              <a:t>”。</a:t>
            </a:r>
            <a:endParaRPr lang="zh-CN" altLang="zh-CN" sz="2800" dirty="0"/>
          </a:p>
        </p:txBody>
      </p:sp>
      <p:sp>
        <p:nvSpPr>
          <p:cNvPr id="8" name="矩形 7"/>
          <p:cNvSpPr/>
          <p:nvPr/>
        </p:nvSpPr>
        <p:spPr>
          <a:xfrm>
            <a:off x="674297" y="2484029"/>
            <a:ext cx="3888432" cy="1737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lang="zh-CN" altLang="zh-CN" dirty="0">
                <a:solidFill>
                  <a:srgbClr val="333333"/>
                </a:solidFill>
                <a:latin typeface="Arial Unicode MS" panose="020B0604020202020204" pitchFamily="34" charset="-122"/>
                <a:ea typeface="PingFang SC"/>
              </a:rPr>
              <a:t>联合国工业发展组织《工业项目评估手册》对项目的定义是：“一个项目是对一项投资的一个提案，用来创建、扩建或发展某些工厂企业，以便在一定周期内增加货物的生产或社会的服务。</a:t>
            </a:r>
            <a:r>
              <a:rPr lang="zh-CN" altLang="zh-CN" sz="800" dirty="0"/>
              <a:t> </a:t>
            </a:r>
            <a:endParaRPr lang="zh-CN" altLang="zh-CN" sz="2800" dirty="0"/>
          </a:p>
        </p:txBody>
      </p:sp>
      <p:sp>
        <p:nvSpPr>
          <p:cNvPr id="10" name="矩形 9"/>
          <p:cNvSpPr/>
          <p:nvPr/>
        </p:nvSpPr>
        <p:spPr>
          <a:xfrm>
            <a:off x="4617277" y="2486579"/>
            <a:ext cx="39604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lang="zh-CN" altLang="zh-CN" dirty="0">
                <a:solidFill>
                  <a:srgbClr val="333333"/>
                </a:solidFill>
                <a:latin typeface="Arial Unicode MS" panose="020B0604020202020204" pitchFamily="34" charset="-122"/>
                <a:ea typeface="PingFang SC"/>
              </a:rPr>
              <a:t>中国项目管理知识体系纲要（2002版）中对项目的定义为：项目是创造独特产品、服务或其他成果的一次性工作任务。</a:t>
            </a:r>
            <a:r>
              <a:rPr lang="zh-CN" altLang="zh-CN" sz="800" dirty="0"/>
              <a:t> </a:t>
            </a:r>
            <a:endParaRPr lang="zh-CN" altLang="zh-CN" sz="2800" dirty="0"/>
          </a:p>
        </p:txBody>
      </p:sp>
      <p:sp>
        <p:nvSpPr>
          <p:cNvPr id="11" name="矩形 10"/>
          <p:cNvSpPr/>
          <p:nvPr/>
        </p:nvSpPr>
        <p:spPr>
          <a:xfrm>
            <a:off x="652702" y="4928560"/>
            <a:ext cx="36645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333333"/>
                </a:solidFill>
                <a:latin typeface="Arial Unicode MS" panose="020B0604020202020204" pitchFamily="34" charset="-122"/>
                <a:ea typeface="PingFang SC"/>
              </a:rPr>
              <a:t>项目管理协会（Project Management Institute,PMI)认为</a:t>
            </a:r>
            <a:r>
              <a:rPr lang="zh-CN" altLang="en-US" dirty="0">
                <a:solidFill>
                  <a:srgbClr val="333333"/>
                </a:solidFill>
                <a:latin typeface="Arial Unicode MS" panose="020B0604020202020204" pitchFamily="34" charset="-122"/>
                <a:ea typeface="PingFang SC"/>
              </a:rPr>
              <a:t>：</a:t>
            </a:r>
            <a:r>
              <a:rPr lang="zh-CN" altLang="zh-CN" dirty="0">
                <a:solidFill>
                  <a:srgbClr val="333333"/>
                </a:solidFill>
                <a:latin typeface="Arial Unicode MS" panose="020B0604020202020204" pitchFamily="34" charset="-122"/>
                <a:ea typeface="PingFang SC"/>
              </a:rPr>
              <a:t>项目是为完成某一独特的产品或服务所做的一次性努力。</a:t>
            </a:r>
            <a:r>
              <a:rPr lang="zh-CN" altLang="zh-CN" sz="400" dirty="0"/>
              <a:t> 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229393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>
                <a:solidFill>
                  <a:srgbClr val="333333"/>
                </a:solidFill>
                <a:latin typeface="Arial Unicode MS" panose="020B0604020202020204" pitchFamily="34" charset="-122"/>
                <a:ea typeface="PingFang SC"/>
              </a:rPr>
              <a:t>项目</a:t>
            </a:r>
            <a:r>
              <a:rPr lang="zh-CN" altLang="en-US" b="1" dirty="0">
                <a:solidFill>
                  <a:srgbClr val="333333"/>
                </a:solidFill>
                <a:latin typeface="Arial Unicode MS" panose="020B0604020202020204" pitchFamily="34" charset="-122"/>
                <a:ea typeface="PingFang SC"/>
              </a:rPr>
              <a:t>是</a:t>
            </a:r>
            <a:r>
              <a:rPr lang="zh-CN" altLang="zh-CN" b="1" dirty="0">
                <a:solidFill>
                  <a:srgbClr val="333333"/>
                </a:solidFill>
                <a:latin typeface="Arial Unicode MS" panose="020B0604020202020204" pitchFamily="34" charset="-122"/>
                <a:ea typeface="PingFang SC"/>
              </a:rPr>
              <a:t>在一定约束条件下（</a:t>
            </a:r>
            <a:r>
              <a:rPr lang="zh-CN" altLang="zh-CN" b="1" dirty="0">
                <a:solidFill>
                  <a:srgbClr val="FF0000"/>
                </a:solidFill>
                <a:latin typeface="Arial Unicode MS" panose="020B0604020202020204" pitchFamily="34" charset="-122"/>
                <a:ea typeface="PingFang SC"/>
              </a:rPr>
              <a:t>主要是限定资源、限定时间、限定质量</a:t>
            </a:r>
            <a:r>
              <a:rPr lang="zh-CN" altLang="zh-CN" b="1" dirty="0">
                <a:solidFill>
                  <a:srgbClr val="333333"/>
                </a:solidFill>
                <a:latin typeface="Arial Unicode MS" panose="020B0604020202020204" pitchFamily="34" charset="-122"/>
                <a:ea typeface="PingFang SC"/>
              </a:rPr>
              <a:t>），具有特定目标的一次性任务</a:t>
            </a:r>
            <a:endParaRPr lang="zh-CN" altLang="zh-CN" sz="4400" b="1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>
              <a:sym typeface="Wingdings" panose="05000000000000000000" pitchFamily="2" charset="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479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项目的一些特点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176338" y="2636912"/>
            <a:ext cx="4861048" cy="2736304"/>
          </a:xfrm>
        </p:spPr>
        <p:txBody>
          <a:bodyPr/>
          <a:lstStyle/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  <a:sym typeface="Wingdings" panose="05000000000000000000" pitchFamily="2" charset="2"/>
              </a:rPr>
              <a:t>一次性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  <a:sym typeface="Wingdings" panose="05000000000000000000" pitchFamily="2" charset="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  <a:sym typeface="Wingdings" panose="05000000000000000000" pitchFamily="2" charset="2"/>
              </a:rPr>
              <a:t>有明确的目标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  <a:sym typeface="Wingdings" panose="05000000000000000000" pitchFamily="2" charset="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  <a:sym typeface="Wingdings" panose="05000000000000000000" pitchFamily="2" charset="2"/>
              </a:rPr>
              <a:t>有限定条件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  <a:sym typeface="Wingdings" panose="05000000000000000000" pitchFamily="2" charset="2"/>
            </a:endParaRPr>
          </a:p>
          <a:p>
            <a:r>
              <a:rPr lang="zh-CN" altLang="en-US" b="1" dirty="0">
                <a:latin typeface="Adobe 楷体 Std R" panose="02020400000000000000" pitchFamily="18" charset="-122"/>
                <a:ea typeface="Adobe 楷体 Std R" panose="02020400000000000000" pitchFamily="18" charset="-122"/>
                <a:sym typeface="Wingdings" panose="05000000000000000000" pitchFamily="2" charset="2"/>
              </a:rPr>
              <a:t>计划性</a:t>
            </a:r>
            <a:endParaRPr lang="en-US" altLang="zh-CN" b="1" dirty="0">
              <a:latin typeface="Adobe 楷体 Std R" panose="02020400000000000000" pitchFamily="18" charset="-122"/>
              <a:ea typeface="Adobe 楷体 Std R" panose="02020400000000000000" pitchFamily="18" charset="-122"/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045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2382</TotalTime>
  <Words>1598</Words>
  <Application>Microsoft Office PowerPoint</Application>
  <PresentationFormat>全屏显示(4:3)</PresentationFormat>
  <Paragraphs>256</Paragraphs>
  <Slides>54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72" baseType="lpstr">
      <vt:lpstr>Adobe 黑体 Std R</vt:lpstr>
      <vt:lpstr>Adobe 楷体 Std R</vt:lpstr>
      <vt:lpstr>Arial Unicode MS</vt:lpstr>
      <vt:lpstr>microsoft yahei</vt:lpstr>
      <vt:lpstr>PingFang SC</vt:lpstr>
      <vt:lpstr>方正舒体</vt:lpstr>
      <vt:lpstr>黑体</vt:lpstr>
      <vt:lpstr>华文新魏</vt:lpstr>
      <vt:lpstr>楷体_GB2312</vt:lpstr>
      <vt:lpstr>宋体</vt:lpstr>
      <vt:lpstr>微软雅黑</vt:lpstr>
      <vt:lpstr>Arial</vt:lpstr>
      <vt:lpstr>Calibri</vt:lpstr>
      <vt:lpstr>Garamond</vt:lpstr>
      <vt:lpstr>Tahoma</vt:lpstr>
      <vt:lpstr>Wingdings</vt:lpstr>
      <vt:lpstr>环保</vt:lpstr>
      <vt:lpstr>图表</vt:lpstr>
      <vt:lpstr>Ch4 项目及项目进程</vt:lpstr>
      <vt:lpstr>PowerPoint 演示文稿</vt:lpstr>
      <vt:lpstr>〇、前情回顾</vt:lpstr>
      <vt:lpstr>目录</vt:lpstr>
      <vt:lpstr>认识项目</vt:lpstr>
      <vt:lpstr>PowerPoint 演示文稿</vt:lpstr>
      <vt:lpstr>项目</vt:lpstr>
      <vt:lpstr>PowerPoint 演示文稿</vt:lpstr>
      <vt:lpstr>项目的一些特点</vt:lpstr>
      <vt:lpstr>项目的目标</vt:lpstr>
      <vt:lpstr>完成目标的途径 把大象关进冰箱里</vt:lpstr>
      <vt:lpstr>解决方案</vt:lpstr>
      <vt:lpstr>项目来源</vt:lpstr>
      <vt:lpstr>软件开发过程</vt:lpstr>
      <vt:lpstr>目录</vt:lpstr>
      <vt:lpstr>Let us go</vt:lpstr>
      <vt:lpstr>PowerPoint 演示文稿</vt:lpstr>
      <vt:lpstr>一个段子</vt:lpstr>
      <vt:lpstr> </vt:lpstr>
      <vt:lpstr>可行性分析</vt:lpstr>
      <vt:lpstr>怎样做需求分析</vt:lpstr>
      <vt:lpstr>要做什么样的需求分析</vt:lpstr>
      <vt:lpstr>需求分析的要点</vt:lpstr>
      <vt:lpstr>功能性需求</vt:lpstr>
      <vt:lpstr>非功能性需求</vt:lpstr>
      <vt:lpstr>非功能性需求</vt:lpstr>
      <vt:lpstr>需求发生变化怎么办？</vt:lpstr>
      <vt:lpstr>目录</vt:lpstr>
      <vt:lpstr>什么是设计</vt:lpstr>
      <vt:lpstr>为什么要做设计？</vt:lpstr>
      <vt:lpstr>都设计什么？</vt:lpstr>
      <vt:lpstr>是不是一定要做设计？</vt:lpstr>
      <vt:lpstr>设计会不会发生变化？</vt:lpstr>
      <vt:lpstr>软件的设计思路 </vt:lpstr>
      <vt:lpstr>概要设计</vt:lpstr>
      <vt:lpstr>Game Server Architecture</vt:lpstr>
      <vt:lpstr>详细设计</vt:lpstr>
      <vt:lpstr>详细设计</vt:lpstr>
      <vt:lpstr>目录</vt:lpstr>
      <vt:lpstr>测试的重要性</vt:lpstr>
      <vt:lpstr>PowerPoint 演示文稿</vt:lpstr>
      <vt:lpstr>PowerPoint 演示文稿</vt:lpstr>
      <vt:lpstr>PowerPoint 演示文稿</vt:lpstr>
      <vt:lpstr>PowerPoint 演示文稿</vt:lpstr>
      <vt:lpstr>主要概念</vt:lpstr>
      <vt:lpstr>BUG怎么产生的？</vt:lpstr>
      <vt:lpstr>修复BUG的成本</vt:lpstr>
      <vt:lpstr>说出来你可能不信</vt:lpstr>
      <vt:lpstr>PowerPoint 演示文稿</vt:lpstr>
      <vt:lpstr>PowerPoint 演示文稿</vt:lpstr>
      <vt:lpstr>PowerPoint 演示文稿</vt:lpstr>
      <vt:lpstr>PowerPoint 演示文稿</vt:lpstr>
      <vt:lpstr>一些测试相关的概念</vt:lpstr>
      <vt:lpstr>Q&amp;A</vt:lpstr>
    </vt:vector>
  </TitlesOfParts>
  <Company>***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《循环结构》说课稿</dc:title>
  <dc:creator>*</dc:creator>
  <cp:lastModifiedBy>hzs</cp:lastModifiedBy>
  <cp:revision>606</cp:revision>
  <dcterms:created xsi:type="dcterms:W3CDTF">2008-12-24T03:46:18Z</dcterms:created>
  <dcterms:modified xsi:type="dcterms:W3CDTF">2020-04-02T14:25:45Z</dcterms:modified>
</cp:coreProperties>
</file>