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3"/>
  </p:notesMasterIdLst>
  <p:handoutMasterIdLst>
    <p:handoutMasterId r:id="rId34"/>
  </p:handoutMasterIdLst>
  <p:sldIdLst>
    <p:sldId id="432" r:id="rId3"/>
    <p:sldId id="484" r:id="rId4"/>
    <p:sldId id="524" r:id="rId5"/>
    <p:sldId id="515" r:id="rId6"/>
    <p:sldId id="530" r:id="rId7"/>
    <p:sldId id="526" r:id="rId8"/>
    <p:sldId id="528" r:id="rId9"/>
    <p:sldId id="527" r:id="rId10"/>
    <p:sldId id="519" r:id="rId11"/>
    <p:sldId id="520" r:id="rId12"/>
    <p:sldId id="521" r:id="rId13"/>
    <p:sldId id="531" r:id="rId14"/>
    <p:sldId id="529" r:id="rId15"/>
    <p:sldId id="516" r:id="rId16"/>
    <p:sldId id="493" r:id="rId17"/>
    <p:sldId id="495" r:id="rId18"/>
    <p:sldId id="494" r:id="rId19"/>
    <p:sldId id="523" r:id="rId20"/>
    <p:sldId id="534" r:id="rId21"/>
    <p:sldId id="535" r:id="rId22"/>
    <p:sldId id="536" r:id="rId23"/>
    <p:sldId id="533" r:id="rId24"/>
    <p:sldId id="517" r:id="rId25"/>
    <p:sldId id="492" r:id="rId26"/>
    <p:sldId id="498" r:id="rId27"/>
    <p:sldId id="518" r:id="rId28"/>
    <p:sldId id="489" r:id="rId29"/>
    <p:sldId id="499" r:id="rId30"/>
    <p:sldId id="500" r:id="rId31"/>
    <p:sldId id="522" r:id="rId32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3B3B3B"/>
    <a:srgbClr val="FCFCFF"/>
    <a:srgbClr val="0066CC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2019/10/18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Ch.4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内存结构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777380"/>
            <a:ext cx="2322430" cy="2719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7380"/>
            <a:ext cx="3456384" cy="2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搬砖问题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658" y="1930100"/>
            <a:ext cx="3136020" cy="2690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849388"/>
            <a:ext cx="3143577" cy="33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内存的分配和使用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函数是进程运行的单元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进程运行过程中的内存结构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整条内存有多大？</a:t>
            </a:r>
            <a:endParaRPr lang="en-US" altLang="zh-CN" dirty="0" smtClean="0"/>
          </a:p>
          <a:p>
            <a:r>
              <a:rPr lang="zh-CN" altLang="en-US" dirty="0" smtClean="0"/>
              <a:t>什么是进程？</a:t>
            </a:r>
            <a:r>
              <a:rPr lang="zh-CN" altLang="en-US" dirty="0"/>
              <a:t>进程是程序的执行过程</a:t>
            </a:r>
            <a:endParaRPr lang="en-US" altLang="zh-CN" dirty="0"/>
          </a:p>
          <a:p>
            <a:r>
              <a:rPr lang="zh-CN" altLang="en-US" dirty="0" smtClean="0"/>
              <a:t>每个进程有多少内存？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54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r>
              <a:rPr lang="zh-CN" altLang="en-US" dirty="0"/>
              <a:t>分配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92669" y="1418128"/>
            <a:ext cx="3749410" cy="3746101"/>
            <a:chOff x="2262750" y="1501080"/>
            <a:chExt cx="3749410" cy="3746101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1501080"/>
              <a:ext cx="3739230" cy="2220516"/>
              <a:chOff x="2267744" y="1487664"/>
              <a:chExt cx="3739230" cy="222051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67744" y="1487664"/>
                <a:ext cx="3739230" cy="10608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p=0X00471C26</a:t>
                </a:r>
              </a:p>
              <a:p>
                <a:r>
                  <a:rPr lang="en-US" altLang="zh-CN" b="1" dirty="0" smtClean="0"/>
                  <a:t>q=0X00471C26</a:t>
                </a:r>
              </a:p>
              <a:p>
                <a:r>
                  <a:rPr lang="en-US" altLang="zh-CN" b="1" dirty="0" smtClean="0"/>
                  <a:t>name={‘</a:t>
                </a:r>
                <a:r>
                  <a:rPr lang="en-US" altLang="zh-CN" b="1" dirty="0" err="1" smtClean="0"/>
                  <a:t>a’,‘b’,‘c’,’d’,’e’,’f’,’g</a:t>
                </a:r>
                <a:r>
                  <a:rPr lang="en-US" altLang="zh-CN" b="1" dirty="0" smtClean="0"/>
                  <a:t>’}</a:t>
                </a:r>
              </a:p>
              <a:p>
                <a:r>
                  <a:rPr lang="en-US" altLang="zh-CN" b="1" dirty="0" smtClean="0"/>
                  <a:t>Title=0x00471C27</a:t>
                </a:r>
                <a:endParaRPr lang="en-US" altLang="zh-CN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67744" y="2548502"/>
                <a:ext cx="3739230" cy="6621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67744" y="3210627"/>
                <a:ext cx="3739230" cy="49755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0XEE30572A:0x0ff0b63e9ccd23a9……</a:t>
                </a:r>
                <a:endParaRPr lang="zh-CN" altLang="en-US" dirty="0"/>
              </a:p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2750" y="3721598"/>
              <a:ext cx="3749410" cy="1525583"/>
              <a:chOff x="2262750" y="3708181"/>
              <a:chExt cx="3610388" cy="12919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67744" y="3708181"/>
                <a:ext cx="3605394" cy="4227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Max=65535       PI=3.1415926</a:t>
                </a:r>
              </a:p>
              <a:p>
                <a:r>
                  <a:rPr lang="en-US" altLang="zh-CN" b="1" dirty="0" smtClean="0"/>
                  <a:t>Sum=0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62750" y="4143516"/>
                <a:ext cx="3605394" cy="4645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0X00471C26</a:t>
                </a:r>
                <a:r>
                  <a:rPr lang="en-US" altLang="zh-CN" b="1" dirty="0"/>
                  <a:t>:{‘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 smtClean="0"/>
                  <a:t>’}</a:t>
                </a:r>
              </a:p>
              <a:p>
                <a:r>
                  <a:rPr lang="en-US" altLang="zh-CN" b="1" dirty="0" smtClean="0"/>
                  <a:t>0X00471C27:{‘</a:t>
                </a:r>
                <a:r>
                  <a:rPr lang="en-US" altLang="zh-CN" b="1" dirty="0" err="1" smtClean="0"/>
                  <a:t>p’,’r’,’e’,’s’,’I’,’d’,’e’,’n’,’t</a:t>
                </a:r>
                <a:r>
                  <a:rPr lang="en-US" altLang="zh-CN" b="1" dirty="0" smtClean="0"/>
                  <a:t>’}</a:t>
                </a:r>
                <a:endParaRPr lang="zh-CN" altLang="en-US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65929" y="4608070"/>
                <a:ext cx="3605394" cy="39207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2831" y="369863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全局区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54" y="305053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堆区</a:t>
            </a:r>
          </a:p>
        </p:txBody>
      </p:sp>
      <p:sp>
        <p:nvSpPr>
          <p:cNvPr id="17" name="矩形 16"/>
          <p:cNvSpPr/>
          <p:nvPr/>
        </p:nvSpPr>
        <p:spPr>
          <a:xfrm>
            <a:off x="1270007" y="2651050"/>
            <a:ext cx="134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未使用内存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70547" y="158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栈区</a:t>
            </a:r>
          </a:p>
        </p:txBody>
      </p:sp>
      <p:sp>
        <p:nvSpPr>
          <p:cNvPr id="19" name="矩形 18"/>
          <p:cNvSpPr/>
          <p:nvPr/>
        </p:nvSpPr>
        <p:spPr>
          <a:xfrm>
            <a:off x="-12763" y="4278649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文字常量区</a:t>
            </a:r>
          </a:p>
        </p:txBody>
      </p:sp>
      <p:sp>
        <p:nvSpPr>
          <p:cNvPr id="20" name="矩形 19"/>
          <p:cNvSpPr/>
          <p:nvPr/>
        </p:nvSpPr>
        <p:spPr>
          <a:xfrm>
            <a:off x="379123" y="47857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代码区</a:t>
            </a:r>
          </a:p>
        </p:txBody>
      </p:sp>
      <p:sp>
        <p:nvSpPr>
          <p:cNvPr id="21" name="矩形 20"/>
          <p:cNvSpPr/>
          <p:nvPr/>
        </p:nvSpPr>
        <p:spPr>
          <a:xfrm>
            <a:off x="5147872" y="1393852"/>
            <a:ext cx="41028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65535;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PI = 3.1415926;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p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q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 []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*title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“president"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0;</a:t>
            </a:r>
          </a:p>
          <a:p>
            <a:pPr lvl="1"/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[128];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  <p:cxnSp>
        <p:nvCxnSpPr>
          <p:cNvPr id="4" name="曲线连接符 3"/>
          <p:cNvCxnSpPr>
            <a:stCxn id="12" idx="1"/>
          </p:cNvCxnSpPr>
          <p:nvPr/>
        </p:nvCxnSpPr>
        <p:spPr>
          <a:xfrm rot="10800000" flipH="1" flipV="1">
            <a:off x="1297662" y="1948547"/>
            <a:ext cx="119727" cy="2420254"/>
          </a:xfrm>
          <a:prstGeom prst="curvedConnector4">
            <a:avLst>
              <a:gd name="adj1" fmla="val -190934"/>
              <a:gd name="adj2" fmla="val 1003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函数类比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2"/>
          </a:xfrm>
        </p:spPr>
        <p:txBody>
          <a:bodyPr/>
          <a:lstStyle/>
          <a:p>
            <a:r>
              <a:rPr lang="en-US" altLang="zh-CN" sz="2800" dirty="0" smtClean="0"/>
              <a:t>function = </a:t>
            </a:r>
            <a:r>
              <a:rPr lang="zh-CN" altLang="en-US" sz="2800" dirty="0" smtClean="0"/>
              <a:t>吃饭（多人）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内存空间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盘子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食物</a:t>
            </a:r>
            <a:endParaRPr lang="en-US" altLang="zh-CN" sz="2400" dirty="0" smtClean="0"/>
          </a:p>
          <a:p>
            <a:r>
              <a:rPr lang="en-US" altLang="zh-CN" sz="2800" dirty="0" smtClean="0"/>
              <a:t>return = </a:t>
            </a:r>
            <a:r>
              <a:rPr lang="zh-CN" altLang="en-US" sz="2800" dirty="0" smtClean="0"/>
              <a:t>吃完，盘子回收了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void</a:t>
            </a:r>
            <a:r>
              <a:rPr lang="zh-CN" altLang="en-US" sz="2800" dirty="0" smtClean="0"/>
              <a:t>：吃完走人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：花了多少钱？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bool</a:t>
            </a:r>
            <a:r>
              <a:rPr lang="zh-CN" altLang="en-US" sz="2800" dirty="0" smtClean="0"/>
              <a:t>：吃得好不好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zh-CN" altLang="en-US" sz="2800" dirty="0" smtClean="0"/>
              <a:t>：包间号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吃完（</a:t>
            </a:r>
            <a:r>
              <a:rPr lang="en-US" altLang="zh-CN" sz="2800" dirty="0" err="1" smtClean="0"/>
              <a:t>reutrn</a:t>
            </a:r>
            <a:r>
              <a:rPr lang="zh-CN" altLang="en-US" sz="2800" dirty="0" smtClean="0"/>
              <a:t>）后，服务员把盘子拿走了</a:t>
            </a:r>
            <a:endParaRPr lang="en-US" altLang="zh-CN" sz="2800" dirty="0" smtClean="0"/>
          </a:p>
          <a:p>
            <a:r>
              <a:rPr lang="zh-CN" altLang="en-US" sz="2800" dirty="0" smtClean="0"/>
              <a:t>再想找你用过的盘子，可能已经分配给别人了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3444"/>
            <a:ext cx="45605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餐厅有一种服务，可以外借盘子</a:t>
            </a:r>
            <a:endParaRPr lang="en-US" altLang="zh-CN" dirty="0" smtClean="0"/>
          </a:p>
          <a:p>
            <a:r>
              <a:rPr lang="zh-CN" altLang="en-US" dirty="0" smtClean="0"/>
              <a:t>借的盘子可以在餐厅就餐使用</a:t>
            </a:r>
            <a:endParaRPr lang="en-US" altLang="zh-CN" dirty="0" smtClean="0"/>
          </a:p>
          <a:p>
            <a:r>
              <a:rPr lang="zh-CN" altLang="en-US" dirty="0" smtClean="0"/>
              <a:t>你借了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个盘子回家吃饭，吃多少次饭都可以</a:t>
            </a:r>
            <a:endParaRPr lang="en-US" altLang="zh-CN" dirty="0" smtClean="0"/>
          </a:p>
          <a:p>
            <a:r>
              <a:rPr lang="zh-CN" altLang="en-US" dirty="0" smtClean="0"/>
              <a:t>直到你把盘子送回来，其他顾客才可以再使用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2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是一个链表结构</a:t>
            </a:r>
            <a:endParaRPr lang="en-US" altLang="zh-CN" dirty="0" smtClean="0"/>
          </a:p>
          <a:p>
            <a:r>
              <a:rPr lang="zh-CN" altLang="en-US" smtClean="0"/>
              <a:t>为什么使用这种结构？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59993"/>
              </p:ext>
            </p:extLst>
          </p:nvPr>
        </p:nvGraphicFramePr>
        <p:xfrm>
          <a:off x="1331641" y="3505572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62815"/>
              </p:ext>
            </p:extLst>
          </p:nvPr>
        </p:nvGraphicFramePr>
        <p:xfrm>
          <a:off x="3059832" y="3433565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  <a:gridCol w="379174"/>
                <a:gridCol w="379174"/>
                <a:gridCol w="379174"/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73"/>
              </p:ext>
            </p:extLst>
          </p:nvPr>
        </p:nvGraphicFramePr>
        <p:xfrm>
          <a:off x="5580112" y="3433564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/>
                <a:gridCol w="551994"/>
                <a:gridCol w="551994"/>
                <a:gridCol w="551994"/>
                <a:gridCol w="551994"/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555776" y="3871332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955702" y="4018209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90780"/>
              </p:ext>
            </p:extLst>
          </p:nvPr>
        </p:nvGraphicFramePr>
        <p:xfrm>
          <a:off x="464851" y="1489348"/>
          <a:ext cx="1882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38"/>
                <a:gridCol w="470638"/>
                <a:gridCol w="470638"/>
                <a:gridCol w="470638"/>
              </a:tblGrid>
              <a:tr h="343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7776"/>
              </p:ext>
            </p:extLst>
          </p:nvPr>
        </p:nvGraphicFramePr>
        <p:xfrm>
          <a:off x="3491880" y="1487729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1380"/>
              </p:ext>
            </p:extLst>
          </p:nvPr>
        </p:nvGraphicFramePr>
        <p:xfrm>
          <a:off x="3491880" y="2783873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00050"/>
              </p:ext>
            </p:extLst>
          </p:nvPr>
        </p:nvGraphicFramePr>
        <p:xfrm>
          <a:off x="6228184" y="2532081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64723"/>
              </p:ext>
            </p:extLst>
          </p:nvPr>
        </p:nvGraphicFramePr>
        <p:xfrm>
          <a:off x="6228184" y="3468185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0072" y="1429298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A(12)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40352" y="2605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B(8)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4" idx="3"/>
            <a:endCxn id="5" idx="1"/>
          </p:cNvCxnSpPr>
          <p:nvPr/>
        </p:nvCxnSpPr>
        <p:spPr>
          <a:xfrm flipV="1">
            <a:off x="2347403" y="2036369"/>
            <a:ext cx="1144477" cy="9160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7" idx="1"/>
          </p:cNvCxnSpPr>
          <p:nvPr/>
        </p:nvCxnSpPr>
        <p:spPr>
          <a:xfrm flipV="1">
            <a:off x="5292080" y="2897841"/>
            <a:ext cx="936104" cy="8004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  <a:endCxn id="6" idx="1"/>
          </p:cNvCxnSpPr>
          <p:nvPr/>
        </p:nvCxnSpPr>
        <p:spPr>
          <a:xfrm>
            <a:off x="2347403" y="2952388"/>
            <a:ext cx="1144477" cy="7458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3"/>
            <a:endCxn id="8" idx="1"/>
          </p:cNvCxnSpPr>
          <p:nvPr/>
        </p:nvCxnSpPr>
        <p:spPr>
          <a:xfrm>
            <a:off x="5292080" y="3698273"/>
            <a:ext cx="936104" cy="3505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都有哪些存储设备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高速缓存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外部存储设备（磁盘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光盘</a:t>
            </a:r>
            <a:r>
              <a:rPr lang="en-US" altLang="zh-CN" dirty="0" smtClean="0"/>
              <a:t>/SSD</a:t>
            </a:r>
            <a:r>
              <a:rPr lang="zh-CN" altLang="en-US" dirty="0" smtClean="0"/>
              <a:t>硬盘）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5095"/>
              </p:ext>
            </p:extLst>
          </p:nvPr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3087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8987"/>
              </p:ext>
            </p:extLst>
          </p:nvPr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03848" y="292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5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5646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71563" y="2468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elete B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5" idx="2"/>
            <a:endCxn id="7" idx="1"/>
          </p:cNvCxnSpPr>
          <p:nvPr/>
        </p:nvCxnSpPr>
        <p:spPr>
          <a:xfrm rot="16200000" flipH="1">
            <a:off x="2606562" y="2121918"/>
            <a:ext cx="654512" cy="154817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31089"/>
              </p:ext>
            </p:extLst>
          </p:nvPr>
        </p:nvGraphicFramePr>
        <p:xfrm>
          <a:off x="1115617" y="2137420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68104"/>
              </p:ext>
            </p:extLst>
          </p:nvPr>
        </p:nvGraphicFramePr>
        <p:xfrm>
          <a:off x="2843808" y="2065413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  <a:gridCol w="379174"/>
                <a:gridCol w="379174"/>
                <a:gridCol w="379174"/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92907"/>
              </p:ext>
            </p:extLst>
          </p:nvPr>
        </p:nvGraphicFramePr>
        <p:xfrm>
          <a:off x="5364088" y="2065412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/>
                <a:gridCol w="551994"/>
                <a:gridCol w="551994"/>
                <a:gridCol w="551994"/>
                <a:gridCol w="551994"/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339752" y="2503180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739678" y="2650057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1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堆的分配方法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r>
              <a:rPr lang="en-US" altLang="zh-CN" dirty="0" smtClean="0"/>
              <a:t>new/delete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几个显著的内存问题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内存溢出：计算超过限定大小</a:t>
            </a:r>
            <a:endParaRPr lang="en-US" altLang="zh-CN" dirty="0" smtClean="0"/>
          </a:p>
          <a:p>
            <a:r>
              <a:rPr lang="zh-CN" altLang="en-US" dirty="0" smtClean="0"/>
              <a:t>访问越界：数组超出范围</a:t>
            </a:r>
            <a:endParaRPr lang="en-US" altLang="zh-CN" dirty="0" smtClean="0"/>
          </a:p>
          <a:p>
            <a:r>
              <a:rPr lang="zh-CN" altLang="en-US" dirty="0" smtClean="0"/>
              <a:t>栈溢出：栈空间不足</a:t>
            </a:r>
            <a:endParaRPr lang="en-US" altLang="zh-CN" dirty="0" smtClean="0"/>
          </a:p>
          <a:p>
            <a:r>
              <a:rPr lang="zh-CN" altLang="en-US" dirty="0" smtClean="0"/>
              <a:t>内存泄漏：没有回收，或是访问已经回收</a:t>
            </a:r>
            <a:r>
              <a:rPr lang="en-US" altLang="zh-CN" smtClean="0"/>
              <a:t>		      </a:t>
            </a:r>
            <a:r>
              <a:rPr lang="zh-CN" altLang="en-US" smtClean="0"/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(n == 1)</a:t>
            </a:r>
          </a:p>
          <a:p>
            <a:pPr marL="0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/>
              <a:t>1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 (</a:t>
            </a:r>
            <a:r>
              <a:rPr lang="en-US" altLang="zh-CN" dirty="0"/>
              <a:t>n - 1)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76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递归与栈的关系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调用下一层时，先保存现场</a:t>
            </a:r>
            <a:endParaRPr lang="en-US" altLang="zh-CN" dirty="0" smtClean="0"/>
          </a:p>
          <a:p>
            <a:r>
              <a:rPr lang="zh-CN" altLang="en-US" dirty="0" smtClean="0"/>
              <a:t>返回后回到上一次的现场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内存泄漏是申请的内存没有释放导致</a:t>
            </a:r>
            <a:endParaRPr lang="en-US" altLang="zh-CN" dirty="0"/>
          </a:p>
          <a:p>
            <a:r>
              <a:rPr lang="zh-CN" altLang="en-US" dirty="0" smtClean="0"/>
              <a:t>已经释放的内存，再次释放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2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避免泄漏？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有借有还</a:t>
            </a:r>
            <a:endParaRPr lang="en-US" altLang="zh-CN" dirty="0" smtClean="0"/>
          </a:p>
          <a:p>
            <a:r>
              <a:rPr lang="zh-CN" altLang="en-US" dirty="0" smtClean="0"/>
              <a:t>是不是可以自动归还？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设计什么样的结构，什么时候归还？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怎么检测内存泄漏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zh-CN" altLang="en-US" dirty="0" smtClean="0"/>
              <a:t>数据在内存中怎么排放？</a:t>
            </a:r>
            <a:endParaRPr lang="en-US" altLang="zh-CN" dirty="0" smtClean="0"/>
          </a:p>
          <a:p>
            <a:r>
              <a:rPr lang="zh-CN" altLang="en-US" dirty="0" smtClean="0"/>
              <a:t>怎么排放有什么关系吗？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8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99592" y="1197539"/>
            <a:ext cx="2808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CCI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1197538"/>
            <a:ext cx="3096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CIC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1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大小是否相同？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5577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5" name="组合 14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" name="组合 8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507605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5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0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 smtClean="0"/>
              <a:t>定义一种读取规则</a:t>
            </a:r>
            <a:endParaRPr lang="en-US" altLang="zh-CN" dirty="0" smtClean="0"/>
          </a:p>
          <a:p>
            <a:r>
              <a:rPr lang="zh-CN" altLang="en-US" dirty="0" smtClean="0"/>
              <a:t>定义一种读取规则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63888" y="2570137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5076056" y="2343064"/>
            <a:ext cx="1659246" cy="967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588224" y="2939651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9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 smtClean="0"/>
              <a:t>读取次数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26162" y="2023963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2838330" y="2343064"/>
            <a:ext cx="3896972" cy="4216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283968" y="2780719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 smtClean="0"/>
                    <a:t>int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8" name="组合 57"/>
          <p:cNvGrpSpPr/>
          <p:nvPr/>
        </p:nvGrpSpPr>
        <p:grpSpPr>
          <a:xfrm>
            <a:off x="6723587" y="2804865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1" name="组合 6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6" name="组合 95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0" name="组合 8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 smtClean="0"/>
                    <a:t>int</a:t>
                  </a:r>
                  <a:endParaRPr lang="en-US" altLang="zh-CN" dirty="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56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01028" y="255928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5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x</a:t>
                  </a:r>
                  <a:endParaRPr lang="en-US" altLang="zh-CN" dirty="0"/>
                </a:p>
              </p:txBody>
            </p:sp>
            <p:sp>
              <p:nvSpPr>
                <p:cNvPr id="5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y</a:t>
                  </a:r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624067" cy="24099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short</a:t>
                  </a:r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123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err="1" smtClean="0"/>
                  <a:t>int</a:t>
                </a:r>
                <a:endParaRPr lang="en-US" altLang="zh-CN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8" y="2229425"/>
              <a:ext cx="1260620" cy="385395"/>
              <a:chOff x="1475656" y="2699932"/>
              <a:chExt cx="1224136" cy="51403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699932"/>
                <a:ext cx="1224136" cy="262006"/>
                <a:chOff x="4067944" y="2235454"/>
                <a:chExt cx="1224136" cy="262006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35454"/>
                  <a:ext cx="327019" cy="252794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2" name="组合 61"/>
          <p:cNvGrpSpPr/>
          <p:nvPr/>
        </p:nvGrpSpPr>
        <p:grpSpPr>
          <a:xfrm>
            <a:off x="4746382" y="1921396"/>
            <a:ext cx="2561922" cy="345035"/>
            <a:chOff x="4240889" y="1921396"/>
            <a:chExt cx="2561922" cy="345035"/>
          </a:xfrm>
        </p:grpSpPr>
        <p:grpSp>
          <p:nvGrpSpPr>
            <p:cNvPr id="56" name="组合 55"/>
            <p:cNvGrpSpPr/>
            <p:nvPr/>
          </p:nvGrpSpPr>
          <p:grpSpPr>
            <a:xfrm>
              <a:off x="4240889" y="1921396"/>
              <a:ext cx="1267215" cy="345035"/>
              <a:chOff x="4919793" y="2281436"/>
              <a:chExt cx="1027879" cy="240403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508104" y="1921396"/>
              <a:ext cx="1294707" cy="345035"/>
              <a:chOff x="4919793" y="2281436"/>
              <a:chExt cx="1027879" cy="240403"/>
            </a:xfrm>
          </p:grpSpPr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1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678207" y="2569468"/>
            <a:ext cx="2018586" cy="2385782"/>
            <a:chOff x="4137592" y="2631959"/>
            <a:chExt cx="2018586" cy="2385782"/>
          </a:xfrm>
        </p:grpSpPr>
        <p:grpSp>
          <p:nvGrpSpPr>
            <p:cNvPr id="63" name="组合 62"/>
            <p:cNvGrpSpPr/>
            <p:nvPr/>
          </p:nvGrpSpPr>
          <p:grpSpPr>
            <a:xfrm>
              <a:off x="4139952" y="2631959"/>
              <a:ext cx="2016226" cy="2385782"/>
              <a:chOff x="4283967" y="1489347"/>
              <a:chExt cx="1260621" cy="1875228"/>
            </a:xfrm>
            <a:solidFill>
              <a:srgbClr val="FCFCFF"/>
            </a:solidFill>
          </p:grpSpPr>
          <p:grpSp>
            <p:nvGrpSpPr>
              <p:cNvPr id="64" name="组合 63"/>
              <p:cNvGrpSpPr/>
              <p:nvPr/>
            </p:nvGrpSpPr>
            <p:grpSpPr>
              <a:xfrm>
                <a:off x="4283967" y="1489347"/>
                <a:ext cx="1260621" cy="384822"/>
                <a:chOff x="1475655" y="2709910"/>
                <a:chExt cx="1224137" cy="513270"/>
              </a:xfrm>
              <a:grpFill/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1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x</a:t>
                    </a:r>
                    <a:endParaRPr lang="en-US" altLang="zh-CN" dirty="0"/>
                  </a:p>
                </p:txBody>
              </p:sp>
              <p:sp>
                <p:nvSpPr>
                  <p:cNvPr id="11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y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1475655" y="2961381"/>
                  <a:ext cx="1224137" cy="261799"/>
                  <a:chOff x="4067943" y="2244875"/>
                  <a:chExt cx="1224137" cy="261799"/>
                </a:xfrm>
                <a:grpFill/>
              </p:grpSpPr>
              <p:sp>
                <p:nvSpPr>
                  <p:cNvPr id="10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6124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short</a:t>
                    </a:r>
                    <a:endParaRPr lang="en-US" altLang="zh-CN" dirty="0"/>
                  </a:p>
                </p:txBody>
              </p:sp>
              <p:sp>
                <p:nvSpPr>
                  <p:cNvPr id="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3" y="2244875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</a:p>
                </p:txBody>
              </p:sp>
            </p:grpSp>
          </p:grpSp>
          <p:grpSp>
            <p:nvGrpSpPr>
              <p:cNvPr id="65" name="组合 64"/>
              <p:cNvGrpSpPr/>
              <p:nvPr/>
            </p:nvGrpSpPr>
            <p:grpSpPr>
              <a:xfrm>
                <a:off x="4283968" y="186726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0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50210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 smtClean="0"/>
                      <a:t>int</a:t>
                    </a:r>
                    <a:endParaRPr lang="en-US" altLang="zh-CN" dirty="0"/>
                  </a:p>
                </p:txBody>
              </p:sp>
              <p:sp>
                <p:nvSpPr>
                  <p:cNvPr id="1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char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2099725" y="2961938"/>
                  <a:ext cx="600067" cy="252028"/>
                  <a:chOff x="4692013" y="2245432"/>
                  <a:chExt cx="600067" cy="252028"/>
                </a:xfrm>
                <a:grpFill/>
              </p:grpSpPr>
              <p:sp>
                <p:nvSpPr>
                  <p:cNvPr id="1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4283968" y="2229425"/>
                <a:ext cx="1260620" cy="385395"/>
                <a:chOff x="1475656" y="2699932"/>
                <a:chExt cx="1224136" cy="514034"/>
              </a:xfrm>
              <a:grpFill/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475656" y="2699932"/>
                  <a:ext cx="1224136" cy="262006"/>
                  <a:chOff x="4067944" y="2235454"/>
                  <a:chExt cx="1224136" cy="262006"/>
                </a:xfrm>
                <a:grpFill/>
              </p:grpSpPr>
              <p:sp>
                <p:nvSpPr>
                  <p:cNvPr id="9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64994" y="2235454"/>
                    <a:ext cx="327019" cy="252794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4283968" y="260791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8" name="组合 67"/>
              <p:cNvGrpSpPr/>
              <p:nvPr/>
            </p:nvGrpSpPr>
            <p:grpSpPr>
              <a:xfrm>
                <a:off x="4283968" y="2986661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4137592" y="3361556"/>
              <a:ext cx="513940" cy="24040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7" name="Rectangle 39"/>
            <p:cNvSpPr>
              <a:spLocks noChangeArrowheads="1"/>
            </p:cNvSpPr>
            <p:nvPr/>
          </p:nvSpPr>
          <p:spPr bwMode="auto">
            <a:xfrm>
              <a:off x="4651531" y="3361556"/>
              <a:ext cx="513939" cy="240403"/>
            </a:xfrm>
            <a:prstGeom prst="rect">
              <a:avLst/>
            </a:prstGeom>
            <a:solidFill>
              <a:srgbClr val="FCF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615959" y="2617379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20" name="组合 119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160" name="组合 15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x</a:t>
                  </a:r>
                  <a:endParaRPr lang="en-US" altLang="zh-CN" dirty="0"/>
                </a:p>
              </p:txBody>
            </p:sp>
            <p:sp>
              <p:nvSpPr>
                <p:cNvPr id="16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y</a:t>
                  </a:r>
                  <a:endParaRPr lang="en-US" altLang="zh-CN" dirty="0"/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16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51" name="组合 150"/>
              <p:cNvGrpSpPr/>
              <p:nvPr/>
            </p:nvGrpSpPr>
            <p:grpSpPr>
              <a:xfrm>
                <a:off x="1475656" y="2709910"/>
                <a:ext cx="1224136" cy="261240"/>
                <a:chOff x="4067944" y="2245432"/>
                <a:chExt cx="1224136" cy="261240"/>
              </a:xfrm>
              <a:grpFill/>
            </p:grpSpPr>
            <p:sp>
              <p:nvSpPr>
                <p:cNvPr id="15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624068" cy="26124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dirty="0" smtClean="0"/>
                    <a:t>short</a:t>
                  </a:r>
                  <a:endParaRPr lang="en-US" altLang="zh-CN" dirty="0"/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  <p:sp>
              <p:nvSpPr>
                <p:cNvPr id="15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2" name="组合 121"/>
            <p:cNvGrpSpPr/>
            <p:nvPr/>
          </p:nvGrpSpPr>
          <p:grpSpPr>
            <a:xfrm>
              <a:off x="4283968" y="2236906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145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305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 err="1" smtClean="0"/>
                  <a:t>int</a:t>
                </a:r>
                <a:endParaRPr lang="en-US" altLang="zh-CN" dirty="0"/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5" name="组合 13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5" name="组合 12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75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一种工具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416" y="2074420"/>
            <a:ext cx="3456384" cy="2308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9045"/>
            <a:ext cx="41730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88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36402</TotalTime>
  <Pages>0</Pages>
  <Words>605</Words>
  <Characters>0</Characters>
  <Application>Microsoft Office PowerPoint</Application>
  <DocSecurity>0</DocSecurity>
  <PresentationFormat>全屏显示(16:10)</PresentationFormat>
  <Lines>0</Lines>
  <Paragraphs>203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Adobe 黑体 Std R</vt:lpstr>
      <vt:lpstr>宋体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内存对齐</vt:lpstr>
      <vt:lpstr>sizeof()</vt:lpstr>
      <vt:lpstr>CCI</vt:lpstr>
      <vt:lpstr>规则的建立</vt:lpstr>
      <vt:lpstr>读取</vt:lpstr>
      <vt:lpstr>扩展一下</vt:lpstr>
      <vt:lpstr>一种工具</vt:lpstr>
      <vt:lpstr>PowerPoint 演示文稿</vt:lpstr>
      <vt:lpstr>搬砖问题</vt:lpstr>
      <vt:lpstr>内存的分配和使用</vt:lpstr>
      <vt:lpstr>进程运行过程中的内存结构</vt:lpstr>
      <vt:lpstr>内存分配概览</vt:lpstr>
      <vt:lpstr>函数类比</vt:lpstr>
      <vt:lpstr>栈</vt:lpstr>
      <vt:lpstr>堆</vt:lpstr>
      <vt:lpstr>堆的结构管理</vt:lpstr>
      <vt:lpstr>堆的原始状态和变化过程</vt:lpstr>
      <vt:lpstr>堆的原始状态和变化过程</vt:lpstr>
      <vt:lpstr>堆的原始状态和变化过程</vt:lpstr>
      <vt:lpstr>内存碎片</vt:lpstr>
      <vt:lpstr>堆的分配方法</vt:lpstr>
      <vt:lpstr>几个显著的内存问题</vt:lpstr>
      <vt:lpstr>熟悉的代码</vt:lpstr>
      <vt:lpstr>递归与栈的关系</vt:lpstr>
      <vt:lpstr>内存泄漏</vt:lpstr>
      <vt:lpstr>避免泄漏？</vt:lpstr>
      <vt:lpstr>检测泄漏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978</cp:revision>
  <cp:lastPrinted>2017-12-27T10:44:04Z</cp:lastPrinted>
  <dcterms:created xsi:type="dcterms:W3CDTF">2008-12-22T09:17:47Z</dcterms:created>
  <dcterms:modified xsi:type="dcterms:W3CDTF">2019-10-18T07:45:47Z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