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3"/>
  </p:notesMasterIdLst>
  <p:sldIdLst>
    <p:sldId id="256" r:id="rId2"/>
    <p:sldId id="382" r:id="rId3"/>
    <p:sldId id="302" r:id="rId4"/>
    <p:sldId id="313" r:id="rId5"/>
    <p:sldId id="1179" r:id="rId6"/>
    <p:sldId id="1175" r:id="rId7"/>
    <p:sldId id="1217" r:id="rId8"/>
    <p:sldId id="1176" r:id="rId9"/>
    <p:sldId id="1206" r:id="rId10"/>
    <p:sldId id="1182" r:id="rId11"/>
    <p:sldId id="1188" r:id="rId12"/>
    <p:sldId id="1180" r:id="rId13"/>
    <p:sldId id="1184" r:id="rId14"/>
    <p:sldId id="1183" r:id="rId15"/>
    <p:sldId id="1187" r:id="rId16"/>
    <p:sldId id="1185" r:id="rId17"/>
    <p:sldId id="1186" r:id="rId18"/>
    <p:sldId id="1207" r:id="rId19"/>
    <p:sldId id="1189" r:id="rId20"/>
    <p:sldId id="1190" r:id="rId21"/>
    <p:sldId id="1204" r:id="rId22"/>
    <p:sldId id="1205" r:id="rId23"/>
    <p:sldId id="1208" r:id="rId24"/>
    <p:sldId id="1194" r:id="rId25"/>
    <p:sldId id="1197" r:id="rId26"/>
    <p:sldId id="1198" r:id="rId27"/>
    <p:sldId id="1199" r:id="rId28"/>
    <p:sldId id="1200" r:id="rId29"/>
    <p:sldId id="1201" r:id="rId30"/>
    <p:sldId id="1202" r:id="rId31"/>
    <p:sldId id="1209" r:id="rId32"/>
    <p:sldId id="1212" r:id="rId33"/>
    <p:sldId id="1203" r:id="rId34"/>
    <p:sldId id="1195" r:id="rId35"/>
    <p:sldId id="1210" r:id="rId36"/>
    <p:sldId id="1211" r:id="rId37"/>
    <p:sldId id="1213" r:id="rId38"/>
    <p:sldId id="1214" r:id="rId39"/>
    <p:sldId id="1216" r:id="rId40"/>
    <p:sldId id="1215" r:id="rId41"/>
    <p:sldId id="381" r:id="rId4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99"/>
    <a:srgbClr val="FF9900"/>
    <a:srgbClr val="0066FF"/>
    <a:srgbClr val="FF3300"/>
    <a:srgbClr val="00FF00"/>
    <a:srgbClr val="B1EAED"/>
    <a:srgbClr val="99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2" autoAdjust="0"/>
    <p:restoredTop sz="94630" autoAdjust="0"/>
  </p:normalViewPr>
  <p:slideViewPr>
    <p:cSldViewPr>
      <p:cViewPr varScale="1">
        <p:scale>
          <a:sx n="77" d="100"/>
          <a:sy n="77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5T02:15:09.50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  <inkml:brush xml:id="br1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2513 3206,'154'15,"403"-18,2649-10,-2163 14,-392-20,1887-61,763 81,-3201 2,-66 2</inkml:trace>
  <inkml:trace contextRef="#ctx0" brushRef="#br0" timeOffset="2703.124">14787 2107,'57'-2,"-2"-3,1-2,-1-2,31-10,356-100,-407 111,1 2,0 2,0 1,0 2,0 2,6 1,32-1,419 1,-430 3,-2 3,1 1,-2 5,0 1,36 16,90 29,100 17,-224-64,0 4,-1 2,-1 2,0 3,-2 3,28 18,136 90,-186-119,1 2,-2 2,1 1,-3 1,0 2,28 27,31 29,-67-62,-1 2,-1 1,0 1,-2 0,-1 1,0 2,15 26,98 230,-126-252,0 1,-1-1,-2 1,-1 0,-2 0,-1 0,-3 26,2-2,1-37,-2-1,0-1,-1 1,0 0,-2-1,1 0,-1 0,-2 0,0-1,0 0,-1 1,-9 10,-145 257,94-220,-31 8,-80 56,-120 26,33-44,-21-8,22-10,-424 87,407-126,175-34,-45 10,-1-6,0-8,-103-5,95 10,-80 15,199-28</inkml:trace>
  <inkml:trace contextRef="#ctx0" brushRef="#br0" timeOffset="4296.874">14355 1929,'42'85,"-9"3,-4 1,-4 2,-4 0,-3 2,-2 34,39 245,-9-130,-33-162,-4 0,-3 1,-3 51,-4 579,-19-478,0-76,12-82,8-74,0 1,0-1,-1 2,1-2,-1 1,1-1,-1 1,1-1,-1 1,0-1,0 1,1-1,-1 1,-1-2,2 2,-2-1,1 0,0 1,-1-2,2 2,-2-1,1-1,-1 1,1 0,-1 0,1-1,-1 1,1 0,-1-1,1 1,-2-1,2 0,-1 0,1 0,-1 0,0 0,1 0,-1 0,1 0,-1-1,-1 0,-12-6</inkml:trace>
  <inkml:trace contextRef="#ctx0" brushRef="#br1" timeOffset="79738.366">12529 3050,'-1'-6,"-1"1,0 0,0 0,-1 0,1 1,0-1,-1 1,0-1,-1 1,1 0,-1 0,1 0,-2 1,-3-3,-2-4,-309-292,-76-118,332 361,-37-34,4-4,-35-49,60 59,-5 3,-26-19,-10-13,5-5,-77-116,94 117,-57-57,33 33,-6 12,35 39,-44-86,29 37,61 91,32 41</inkml:trace>
  <inkml:trace contextRef="#ctx0" brushRef="#br1" timeOffset="83566.491">11173 3187,'16'76,"-17"-28,-3 0,0 0,-4 0,-10 36,-12 79,18-50,-41 233,49-330,-35 152,-12 131,19-49,-29 87,4-17,19-170,29-104,-2-1,-3 0,-1-1,-2-1,-3 2,-65 125,39-14,34-121,0 0,3 1,1 0,2 0,-1 30,-11 42,17-93</inkml:trace>
  <inkml:trace contextRef="#ctx0" brushRef="#br1" timeOffset="85425.841">8660 3050,'-26'-47,"-211"-335,40 54,60 97,45 87,7-4,-58-140,-46-51,74 146,34 50,-44-84,30 63,29 62,46 64,12 30</inkml:trace>
  <inkml:trace contextRef="#ctx0" brushRef="#br1" timeOffset="87628.991">7914 3246,'-32'120,"-58"65,60-131,-58 153,1-7,-30 82,-57 154,84-179,27-113,-94 180,31-72,-14-21,43-21,55-106,-6-3,-2 54,1-46,43-97</inkml:trace>
  <inkml:trace contextRef="#ctx0" brushRef="#br1" timeOffset="89503.953">5753 3128,'-32'-77,"20"56,-88-142,-97-164,14-13,22 64,-39-74,91 175,15 21,-43-80,80 128,39 75,1-1,1 0,2-1,-7-25,-48-95,22 61,-14-32,56 111</inkml:trace>
  <inkml:trace contextRef="#ctx0" brushRef="#br1" timeOffset="91582.117">3966 3148,'-27'72,"12"-41,-1 0,-1-1,-1-1,-2 0,-1-2,-22 23,6-6,-221 259,42-68,-39 55,88-110,47-48,-6-6,-48 35,-82 81,157-156,-27 15,-4-2,-36 31,114-58,35-39,10-17</inkml:trace>
  <inkml:trace contextRef="#ctx0" brushRef="#br1" timeOffset="96852.259">510 1989,'63'34,"188"144,-95-55,-66-33,-65-68,1-2,0 0,2-2,0-2,26 12,66 41,-58-22,-3 2,-2 4,5 8,-15-15,114 94,-73-60,-86-78,0-1,0 2,-1-1,1-1,0 2,0-1,-2 1,2-1,-1 0,0 1,0 0,0-1,-1 1,1-1,0 1,-1 0,1-1,-1 1,0 0,0 0,0 0,-1-1,1 1,-1 0,0-1,1 1,-1-1,-1 1,2 0,-2-1,1 0,-1 0,1 1,-1-1,1 0,-2 0,2 0,-3 1,-1 1,0 0,-1 0,1-1,-1 0,0 0,0 0,0-1,0 0,0 0,-1-1,1 1,0-1,-1-1,-4 0,-45 12,-85 37,-58 43,84-35,55-26,-2-2,0-3,-1-3,-8 0,-151 50,81-24,-48 10,45-18,113-32,2 1,0 1,0 2,1 1,0 1,-4 6,10-8,-27 19,34-23</inkml:trace>
  <inkml:trace contextRef="#ctx0" brushRef="#br1" timeOffset="98133.439">333 2087,'5'2,"-1"-1,1 2,-1-1,1 0,-1 0,1 1,-1 0,0 0,0 0,0 1,-1-1,1 1,-1 0,0 0,0 1,0-2,0 2,-1-1,1 1,-2 0,1 0,0 0,0 4,2 1,49 184,-42-124,-4 2,-2 0,-5-1,-3 24,1 20,-17 147,-2-16,1-56,1-24,-5-131,13-30</inkml:trace>
  <inkml:trace contextRef="#ctx0" brushRef="#br1" timeOffset="99102.259">490 2813,'449'0,"-221"29,-140-14,542 61,-593-72,-12 1</inkml:trace>
  <inkml:trace contextRef="#ctx0" brushRef="#br1" timeOffset="100024.118">627 3108,'671'-1,"-562"-8,-75 6,1 0,-2 1,2 2,-1 2,0 1,3 1,-27 0,-9-1</inkml:trace>
  <inkml:trace contextRef="#ctx0" brushRef="#br1" timeOffset="100774.091">765 3403,'6'-3,"17"-5,17-1,11-2,11-2,2 0,-7 2,-10 5,-10 1,-10 3</inkml:trace>
  <inkml:trace contextRef="#ctx0" brushRef="#br1" timeOffset="101821.01">666 2460,'4'3,"4"2,1 2,2 1,2-1,3-2,12-2,11-1,2 2,-2 0,-8 4,-6 0,-4-2,-2-1,-1-2,4-1,0-2,-3 0</inkml:trace>
  <inkml:trace contextRef="#ctx0" brushRef="#br1" timeOffset="103617.885">490 3344,'4'0,"3"0,5 0,3 0,3 0,2 0,0 0,0 0,1-4,0 0,-1 0,-1 0,-2 2</inkml:trace>
  <inkml:trace contextRef="#ctx0" brushRef="#br1" timeOffset="107774.135">4202 398,'-27'-60,"4"21,-69-189,68 169,19 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2T13:01:54.780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2066 56,'-620'1,"570"1,0 2,0 3,0 2,1 1,1 3,-47 20,-398 166,449-174,2 2,1 1,1 3,1 1,2 2,2 1,-14 20,32-36,0 1,2 1,0 0,2 1,0 1,2 0,0 1,2 0,1 0,-6 25,-12 54,11-54,1 0,3 1,1 0,3 1,3 0,1 0,3 0,2 0,2 0,2 1,7 2,1 0,3-1,2 0,7 7,97 202,22-39,-4-23,-108-157,1-1,2-2,3-1,0-2,20 11,209 166,-61-81,-161-102,1-1,2-3,0-2,43 14,67 27,123 40,-80-53,-30-6,3-8,14-5,214 4,232-41,-604-1,1-1,0-2,-1-1,0-1,-1-2,5-3,100-31,132-33,27-42,-281 113,-1-1,0-1,0 0,-1 0,0-1,0-1,-1 0,-1 0,7-12,9-7,-12 12,-1-1,-1 0,-1-1,0 0,-2 0,0-1,-1 0,1-12,-2-8,-1 0,-3-1,-1 1,-2-1,-3-10,-51-252,27 116,18 139,-2 0,-2 1,-2 1,-16-30,-45-71,-25-13,-115-154,36 19,95 211,-66-30,95 65,-1 2,-3 2,-1 3,-60-29,35 24,2-4,3-3,-21-22,66 48,-2 1,-1 2,-1 2,-1 1,-1 2,-1 2,-1 3,-12-3,-212-72,-1 38,22 48,225 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EF14E8-2EF3-408D-ACED-6D06554E2C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1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677" cy="6858000"/>
          </a:xfrm>
        </p:grpSpPr>
        <p:pic>
          <p:nvPicPr>
            <p:cNvPr id="5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" name="Picture 11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0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2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7480469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Connector 14"/>
          <p:cNvCxnSpPr/>
          <p:nvPr/>
        </p:nvCxnSpPr>
        <p:spPr>
          <a:xfrm>
            <a:off x="2019300" y="3471863"/>
            <a:ext cx="51133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838" y="5054600"/>
            <a:ext cx="6731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2463" y="5054600"/>
            <a:ext cx="40640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725" y="5054600"/>
            <a:ext cx="414338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CC345-8616-41EF-9DB3-1ABAA0091E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94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CF52D-E520-4F90-BD23-4C3DF4CE23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391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4"/>
          <p:cNvCxnSpPr/>
          <p:nvPr/>
        </p:nvCxnSpPr>
        <p:spPr>
          <a:xfrm>
            <a:off x="1277938" y="41402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4ED99-A095-4F0B-B0C1-FD25D229D4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399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849313" y="9048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7200"/>
              <a:t>“</a:t>
            </a: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7634288" y="2827338"/>
            <a:ext cx="457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7200"/>
              <a:t>”</a:t>
            </a:r>
          </a:p>
        </p:txBody>
      </p:sp>
      <p:cxnSp>
        <p:nvCxnSpPr>
          <p:cNvPr id="7" name="Straight Connector 18"/>
          <p:cNvCxnSpPr/>
          <p:nvPr/>
        </p:nvCxnSpPr>
        <p:spPr>
          <a:xfrm>
            <a:off x="1277938" y="41402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ACF26-2938-4ADC-AA15-035F737AE1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826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77E8-5A6B-4AE2-96C3-F5B6D8FDAD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786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877888" y="896938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8000"/>
              <a:t>“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650163" y="2608263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8000"/>
              <a:t>”</a:t>
            </a:r>
          </a:p>
        </p:txBody>
      </p:sp>
      <p:cxnSp>
        <p:nvCxnSpPr>
          <p:cNvPr id="7" name="Straight Connector 25"/>
          <p:cNvCxnSpPr/>
          <p:nvPr/>
        </p:nvCxnSpPr>
        <p:spPr>
          <a:xfrm>
            <a:off x="1277938" y="34290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4570E-1707-4465-B9CC-15D3C1BB2C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46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4"/>
          <p:cNvCxnSpPr/>
          <p:nvPr/>
        </p:nvCxnSpPr>
        <p:spPr>
          <a:xfrm>
            <a:off x="1277938" y="34290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rtlCol="0">
            <a:normAutofit/>
          </a:bodyPr>
          <a:lstStyle>
            <a:lvl1pPr>
              <a:defRPr lang="en-US" sz="3200" b="0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B8521-D749-45C4-9960-2ADAABA952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688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1277938" y="2354263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48824-9B8E-4053-8A2D-E1E7436296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39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6245225" y="906463"/>
            <a:ext cx="0" cy="4968875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EE7C7-D5D3-417A-AB83-1C9DC2927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77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4AE0E-2039-49DA-A85E-1EA5EA3DB4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04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0"/>
          <p:cNvCxnSpPr/>
          <p:nvPr/>
        </p:nvCxnSpPr>
        <p:spPr>
          <a:xfrm>
            <a:off x="1277938" y="35988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C32B0-74B3-4199-882D-CE2F6B3F78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12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594CC-BCAF-41AA-AEAC-E773A020DD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90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0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A0CC4-DE6B-4516-B957-8A1D232A56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51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3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299F6-A840-45BD-ADC2-273275D2EA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496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2237-29CB-4A59-9DC6-0CE403D55F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52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/>
          <p:nvPr/>
        </p:nvCxnSpPr>
        <p:spPr>
          <a:xfrm>
            <a:off x="1277938" y="2913063"/>
            <a:ext cx="23336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4BB73-A2BF-4195-BDA1-0101460757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9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15BD4-B39B-4471-A568-3AFC25875D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74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0"/>
            <a:ext cx="9151938" cy="6858000"/>
            <a:chOff x="0" y="0"/>
            <a:chExt cx="9152467" cy="6858000"/>
          </a:xfrm>
        </p:grpSpPr>
        <p:pic>
          <p:nvPicPr>
            <p:cNvPr id="1032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6" name="Picture 9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0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76338" y="2490788"/>
            <a:ext cx="6799262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6390A0AD-5104-4CE2-BA05-D5680043AE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26" r:id="rId7"/>
    <p:sldLayoutId id="2147484036" r:id="rId8"/>
    <p:sldLayoutId id="2147484027" r:id="rId9"/>
    <p:sldLayoutId id="2147484028" r:id="rId10"/>
    <p:sldLayoutId id="2147484037" r:id="rId11"/>
    <p:sldLayoutId id="2147484038" r:id="rId12"/>
    <p:sldLayoutId id="2147484029" r:id="rId13"/>
    <p:sldLayoutId id="2147484039" r:id="rId14"/>
    <p:sldLayoutId id="2147484040" r:id="rId15"/>
    <p:sldLayoutId id="2147484041" r:id="rId16"/>
    <p:sldLayoutId id="2147484042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rgbClr val="26262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4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1"/>
          <p:cNvSpPr txBox="1">
            <a:spLocks noChangeArrowheads="1"/>
          </p:cNvSpPr>
          <p:nvPr/>
        </p:nvSpPr>
        <p:spPr bwMode="auto">
          <a:xfrm>
            <a:off x="6156325" y="4292600"/>
            <a:ext cx="1008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方正舒体" panose="02010601030101010101" pitchFamily="2" charset="-122"/>
                <a:ea typeface="方正舒体" panose="02010601030101010101" pitchFamily="2" charset="-122"/>
              </a:rPr>
              <a:t>黄作胜</a:t>
            </a:r>
          </a:p>
        </p:txBody>
      </p:sp>
      <p:sp>
        <p:nvSpPr>
          <p:cNvPr id="16387" name="标题 3"/>
          <p:cNvSpPr>
            <a:spLocks noGrp="1"/>
          </p:cNvSpPr>
          <p:nvPr>
            <p:ph type="ctrTitle"/>
          </p:nvPr>
        </p:nvSpPr>
        <p:spPr>
          <a:xfrm>
            <a:off x="1763713" y="1844675"/>
            <a:ext cx="5689600" cy="1473200"/>
          </a:xfrm>
        </p:spPr>
        <p:txBody>
          <a:bodyPr/>
          <a:lstStyle/>
          <a:p>
            <a:pPr eaLnBrk="1" hangingPunct="1"/>
            <a:r>
              <a:rPr lang="en-US" altLang="zh-CN" b="1" dirty="0">
                <a:ln>
                  <a:noFill/>
                </a:ln>
              </a:rPr>
              <a:t>Ch3 </a:t>
            </a:r>
            <a:r>
              <a:rPr lang="zh-CN" altLang="en-US" b="1" dirty="0">
                <a:ln>
                  <a:noFill/>
                </a:ln>
              </a:rPr>
              <a:t>软件开发过程中中的规范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为什么要有文档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理解问题本身是有分歧的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语言本身会有歧义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形成文档是达成共识的过程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文档记录达成的共识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文档记录达成共识的过程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需求会</a:t>
            </a:r>
            <a:r>
              <a:rPr lang="zh-CN" altLang="en-US" b="1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经常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发生变更</a:t>
            </a:r>
          </a:p>
        </p:txBody>
      </p:sp>
    </p:spTree>
    <p:extLst>
      <p:ext uri="{BB962C8B-B14F-4D97-AF65-F5344CB8AC3E}">
        <p14:creationId xmlns:p14="http://schemas.microsoft.com/office/powerpoint/2010/main" val="166041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需求发生变更的原因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需求会逐渐更明确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随着产品研究深入，会有进一步的使用需求产生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需求整理过程中，对原有业务进行了重新规划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需求人员能力不足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……</a:t>
            </a:r>
            <a:endParaRPr lang="zh-CN" altLang="en-US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2168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文档规范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规范文档的种类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规范文档的格式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规范文档的内容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规范文档的内容变动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规范文档的管理办法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377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软件开发过程中的文档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规范性文档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流程性文档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描述性文档</a:t>
            </a:r>
          </a:p>
        </p:txBody>
      </p:sp>
    </p:spTree>
    <p:extLst>
      <p:ext uri="{BB962C8B-B14F-4D97-AF65-F5344CB8AC3E}">
        <p14:creationId xmlns:p14="http://schemas.microsoft.com/office/powerpoint/2010/main" val="2952249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一些规范性文档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开发文档规范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代码编写规范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服务器操作规范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588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文档本身的规范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文档的命名规则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文档的编号规则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文档的行文规则</a:t>
            </a:r>
          </a:p>
        </p:txBody>
      </p:sp>
    </p:spTree>
    <p:extLst>
      <p:ext uri="{BB962C8B-B14F-4D97-AF65-F5344CB8AC3E}">
        <p14:creationId xmlns:p14="http://schemas.microsoft.com/office/powerpoint/2010/main" val="441149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流程性文档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可行性分析说明书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需求说明书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设计说明书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实现及算法说明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测试要点说明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……</a:t>
            </a:r>
            <a:endParaRPr lang="zh-CN" altLang="en-US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226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描述性文档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软件操作手册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……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444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3.1</a:t>
            </a:r>
            <a:r>
              <a:rPr lang="zh-CN" altLang="zh-CN" b="1" dirty="0"/>
              <a:t>开发规范的重要性</a:t>
            </a:r>
          </a:p>
          <a:p>
            <a:r>
              <a:rPr lang="en-US" altLang="zh-CN" b="1" dirty="0"/>
              <a:t>3.2</a:t>
            </a:r>
            <a:r>
              <a:rPr lang="zh-CN" altLang="zh-CN" b="1" dirty="0"/>
              <a:t>文档规范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3.3</a:t>
            </a:r>
            <a:r>
              <a:rPr lang="zh-CN" altLang="zh-CN" b="1" dirty="0">
                <a:solidFill>
                  <a:srgbClr val="FF0000"/>
                </a:solidFill>
              </a:rPr>
              <a:t>编程规范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/>
              <a:t>3.4</a:t>
            </a:r>
            <a:r>
              <a:rPr lang="zh-CN" altLang="zh-CN" b="1" dirty="0"/>
              <a:t>流程规范</a:t>
            </a:r>
          </a:p>
          <a:p>
            <a:r>
              <a:rPr lang="en-US" altLang="zh-CN" b="1" dirty="0"/>
              <a:t>3.5</a:t>
            </a:r>
            <a:r>
              <a:rPr lang="zh-CN" altLang="zh-CN" b="1" dirty="0"/>
              <a:t>敏捷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95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为什么要有编程规范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每个人写代码都有自己的风格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避免一些常见的错误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特殊规则避免行业特殊的问题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质量标准统一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协作</a:t>
            </a:r>
          </a:p>
        </p:txBody>
      </p:sp>
    </p:spTree>
    <p:extLst>
      <p:ext uri="{BB962C8B-B14F-4D97-AF65-F5344CB8AC3E}">
        <p14:creationId xmlns:p14="http://schemas.microsoft.com/office/powerpoint/2010/main" val="282782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29524BEC-DC91-440A-ADED-98D5F1C9659D}"/>
                  </a:ext>
                </a:extLst>
              </p14:cNvPr>
              <p14:cNvContentPartPr/>
              <p14:nvPr/>
            </p14:nvContentPartPr>
            <p14:xfrm>
              <a:off x="1259632" y="2885908"/>
              <a:ext cx="6704100" cy="239814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29524BEC-DC91-440A-ADED-98D5F1C965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3631" y="2849916"/>
                <a:ext cx="6802743" cy="2469764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1E2220E5-2E09-463F-B63F-83C557EF9D96}"/>
              </a:ext>
            </a:extLst>
          </p:cNvPr>
          <p:cNvSpPr txBox="1"/>
          <p:nvPr/>
        </p:nvSpPr>
        <p:spPr>
          <a:xfrm>
            <a:off x="6540696" y="3887966"/>
            <a:ext cx="153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完成课程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2428B1D-C93B-4BB3-97EA-CF2D19244070}"/>
              </a:ext>
            </a:extLst>
          </p:cNvPr>
          <p:cNvSpPr txBox="1"/>
          <p:nvPr/>
        </p:nvSpPr>
        <p:spPr>
          <a:xfrm>
            <a:off x="2523263" y="4176506"/>
            <a:ext cx="10293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开发环境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49AC547-286F-47A9-B5A5-ABCC986959F1}"/>
              </a:ext>
            </a:extLst>
          </p:cNvPr>
          <p:cNvSpPr txBox="1"/>
          <p:nvPr/>
        </p:nvSpPr>
        <p:spPr>
          <a:xfrm>
            <a:off x="2169019" y="4516804"/>
            <a:ext cx="10293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开发工具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FF6B31A-5AFE-4932-91E5-FCD7C36257B3}"/>
              </a:ext>
            </a:extLst>
          </p:cNvPr>
          <p:cNvSpPr txBox="1"/>
          <p:nvPr/>
        </p:nvSpPr>
        <p:spPr>
          <a:xfrm>
            <a:off x="3181961" y="3536125"/>
            <a:ext cx="11001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协作工具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016678A-4B66-4538-9E0E-3B8717DB9E59}"/>
              </a:ext>
            </a:extLst>
          </p:cNvPr>
          <p:cNvSpPr txBox="1"/>
          <p:nvPr/>
        </p:nvSpPr>
        <p:spPr>
          <a:xfrm>
            <a:off x="2982230" y="3215935"/>
            <a:ext cx="10614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协作准则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BD03AC8-904E-4722-A9E1-214E67B37FC3}"/>
              </a:ext>
            </a:extLst>
          </p:cNvPr>
          <p:cNvSpPr txBox="1"/>
          <p:nvPr/>
        </p:nvSpPr>
        <p:spPr>
          <a:xfrm>
            <a:off x="2792515" y="2877236"/>
            <a:ext cx="10614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协作沟通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A663A3F-6453-4E30-BBB6-64462AC49648}"/>
              </a:ext>
            </a:extLst>
          </p:cNvPr>
          <p:cNvSpPr txBox="1"/>
          <p:nvPr/>
        </p:nvSpPr>
        <p:spPr>
          <a:xfrm>
            <a:off x="4043645" y="4180122"/>
            <a:ext cx="6218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需求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0EE9E7D-58E2-4E86-AA55-6118BD42B628}"/>
              </a:ext>
            </a:extLst>
          </p:cNvPr>
          <p:cNvSpPr txBox="1"/>
          <p:nvPr/>
        </p:nvSpPr>
        <p:spPr>
          <a:xfrm>
            <a:off x="3929568" y="4510958"/>
            <a:ext cx="983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设计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C7A78CD-F111-467D-8143-4AD37379C0B9}"/>
              </a:ext>
            </a:extLst>
          </p:cNvPr>
          <p:cNvSpPr txBox="1"/>
          <p:nvPr/>
        </p:nvSpPr>
        <p:spPr>
          <a:xfrm>
            <a:off x="3818393" y="4801869"/>
            <a:ext cx="6218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实现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AFBF624-9B5A-4317-AFE1-DB8AA6AFFC1A}"/>
              </a:ext>
            </a:extLst>
          </p:cNvPr>
          <p:cNvSpPr txBox="1"/>
          <p:nvPr/>
        </p:nvSpPr>
        <p:spPr>
          <a:xfrm>
            <a:off x="3640928" y="5122059"/>
            <a:ext cx="9179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测试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2A9A680-24E1-4D6D-BFFD-1FF4C94ED56B}"/>
              </a:ext>
            </a:extLst>
          </p:cNvPr>
          <p:cNvSpPr txBox="1"/>
          <p:nvPr/>
        </p:nvSpPr>
        <p:spPr>
          <a:xfrm>
            <a:off x="4261615" y="3542664"/>
            <a:ext cx="11001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开发规范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0BB1DF3-59FB-4264-949D-311704587784}"/>
              </a:ext>
            </a:extLst>
          </p:cNvPr>
          <p:cNvSpPr txBox="1"/>
          <p:nvPr/>
        </p:nvSpPr>
        <p:spPr>
          <a:xfrm>
            <a:off x="4043644" y="3155610"/>
            <a:ext cx="11359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管理规范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01FF949-300B-4805-ADF8-D0720EC0ABD8}"/>
              </a:ext>
            </a:extLst>
          </p:cNvPr>
          <p:cNvSpPr txBox="1"/>
          <p:nvPr/>
        </p:nvSpPr>
        <p:spPr>
          <a:xfrm>
            <a:off x="5267904" y="4176012"/>
            <a:ext cx="10792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开发实例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09B7350-D40B-459B-A749-36FDC186EC5B}"/>
              </a:ext>
            </a:extLst>
          </p:cNvPr>
          <p:cNvSpPr txBox="1"/>
          <p:nvPr/>
        </p:nvSpPr>
        <p:spPr>
          <a:xfrm>
            <a:off x="5204333" y="4497114"/>
            <a:ext cx="11428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深入的实践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C0730EF-FC16-4C26-97AD-B8D22A83D0B7}"/>
              </a:ext>
            </a:extLst>
          </p:cNvPr>
          <p:cNvSpPr txBox="1"/>
          <p:nvPr/>
        </p:nvSpPr>
        <p:spPr>
          <a:xfrm>
            <a:off x="5472981" y="3463261"/>
            <a:ext cx="11001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考核作业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1DF2B7C-1407-4395-B853-2C5755FC137C}"/>
              </a:ext>
            </a:extLst>
          </p:cNvPr>
          <p:cNvSpPr txBox="1"/>
          <p:nvPr/>
        </p:nvSpPr>
        <p:spPr>
          <a:xfrm>
            <a:off x="5267903" y="3142160"/>
            <a:ext cx="11359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考核作业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53284C58-CACC-46CE-BE4C-DF600A744F6C}"/>
              </a:ext>
            </a:extLst>
          </p:cNvPr>
          <p:cNvSpPr txBox="1">
            <a:spLocks/>
          </p:cNvSpPr>
          <p:nvPr/>
        </p:nvSpPr>
        <p:spPr bwMode="auto">
          <a:xfrm>
            <a:off x="1328738" y="10683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〇、前情回顾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A11E15C2-AC54-401A-B07D-AEA34E2A4E44}"/>
                  </a:ext>
                </a:extLst>
              </p14:cNvPr>
              <p14:cNvContentPartPr/>
              <p14:nvPr/>
            </p14:nvContentPartPr>
            <p14:xfrm>
              <a:off x="2476471" y="2752591"/>
              <a:ext cx="1759320" cy="130320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A11E15C2-AC54-401A-B07D-AEA34E2A4E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3831" y="2689951"/>
                <a:ext cx="1884960" cy="142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1867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一般都规范哪些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命名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注释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常见写法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行业相关规范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……</a:t>
            </a:r>
            <a:endParaRPr lang="zh-CN" altLang="en-US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1619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一些参考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Google</a:t>
            </a:r>
          </a:p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Microsoft</a:t>
            </a:r>
          </a:p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Facebook</a:t>
            </a: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阿里巴巴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164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Google – C++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420888"/>
            <a:ext cx="4464496" cy="3771436"/>
          </a:xfrm>
        </p:spPr>
      </p:pic>
    </p:spTree>
    <p:extLst>
      <p:ext uri="{BB962C8B-B14F-4D97-AF65-F5344CB8AC3E}">
        <p14:creationId xmlns:p14="http://schemas.microsoft.com/office/powerpoint/2010/main" val="3639074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3.1</a:t>
            </a:r>
            <a:r>
              <a:rPr lang="zh-CN" altLang="zh-CN" b="1" dirty="0"/>
              <a:t>开发规范的重要性</a:t>
            </a:r>
          </a:p>
          <a:p>
            <a:r>
              <a:rPr lang="en-US" altLang="zh-CN" b="1" dirty="0"/>
              <a:t>3.2</a:t>
            </a:r>
            <a:r>
              <a:rPr lang="zh-CN" altLang="zh-CN" b="1" dirty="0"/>
              <a:t>文档规范</a:t>
            </a:r>
          </a:p>
          <a:p>
            <a:r>
              <a:rPr lang="en-US" altLang="zh-CN" b="1" dirty="0"/>
              <a:t>3.3</a:t>
            </a:r>
            <a:r>
              <a:rPr lang="zh-CN" altLang="zh-CN" b="1" dirty="0"/>
              <a:t>编程规范</a:t>
            </a:r>
            <a:endParaRPr lang="en-US" altLang="zh-CN" b="1" dirty="0"/>
          </a:p>
          <a:p>
            <a:r>
              <a:rPr lang="en-US" altLang="zh-CN" b="1" dirty="0">
                <a:solidFill>
                  <a:srgbClr val="FF0000"/>
                </a:solidFill>
              </a:rPr>
              <a:t>3.4</a:t>
            </a:r>
            <a:r>
              <a:rPr lang="zh-CN" altLang="zh-CN" b="1" dirty="0">
                <a:solidFill>
                  <a:srgbClr val="FF0000"/>
                </a:solidFill>
              </a:rPr>
              <a:t>流程规范</a:t>
            </a:r>
          </a:p>
          <a:p>
            <a:r>
              <a:rPr lang="en-US" altLang="zh-CN" b="1" dirty="0"/>
              <a:t>3.5</a:t>
            </a:r>
            <a:r>
              <a:rPr lang="zh-CN" altLang="zh-CN" b="1" dirty="0"/>
              <a:t>敏捷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573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流程规范的内容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定义角色分工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工作衔接处理说明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项目流程说明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项目进度说明和进度规划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823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908720"/>
            <a:ext cx="7292797" cy="469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39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怎样进行流程管理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用人监督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PM</a:t>
            </a: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分工记表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用流程软件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676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一些流程化的方法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20888"/>
            <a:ext cx="58864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85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一些流程软件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176338" y="2420888"/>
            <a:ext cx="6636906" cy="3180184"/>
          </a:xfrm>
        </p:spPr>
        <p:txBody>
          <a:bodyPr/>
          <a:lstStyle/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Bugzilla: 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开源的缺陷跟踪系统（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Bug-Tracking System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），它可以管理软件开发中缺陷的提交（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new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），修复（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resolve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），关闭（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close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）等整个生命周期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pic>
        <p:nvPicPr>
          <p:cNvPr id="1030" name="Picture 6" descr="https://imgsa.baidu.com/baike/c0%3Dbaike80%2C5%2C5%2C80%2C26/sign=e3765c500ff3d7ca18fb37249376d56c/cdbf6c81800a19d8c76a9f6b30fa828ba61e467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861048"/>
            <a:ext cx="3304920" cy="244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147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一些流程软件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403648" y="2564904"/>
            <a:ext cx="6336704" cy="3180184"/>
          </a:xfrm>
        </p:spPr>
        <p:txBody>
          <a:bodyPr/>
          <a:lstStyle/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Jira :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被广泛应用于缺陷跟踪、客户服务、需求收集、流程审批、任务跟踪、项目跟踪和敏捷管理等工作领域。</a:t>
            </a:r>
          </a:p>
        </p:txBody>
      </p:sp>
      <p:pic>
        <p:nvPicPr>
          <p:cNvPr id="1028" name="Picture 4" descr="http://f.hiphotos.baidu.com/baike/w%3D268%3Bg%3D0/sign=ba0e14730b55b3199cf985737b92e51b/55e736d12f2eb9388e9d2280d4628535e4dd6fc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933056"/>
            <a:ext cx="255270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19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〇、前情回顾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FA2006D-9288-4ABF-BF29-A8B933882CD5}"/>
              </a:ext>
            </a:extLst>
          </p:cNvPr>
          <p:cNvGrpSpPr/>
          <p:nvPr/>
        </p:nvGrpSpPr>
        <p:grpSpPr>
          <a:xfrm>
            <a:off x="1402476" y="2420888"/>
            <a:ext cx="6339048" cy="3144254"/>
            <a:chOff x="1037242" y="5960330"/>
            <a:chExt cx="7077271" cy="897670"/>
          </a:xfrm>
        </p:grpSpPr>
        <p:sp>
          <p:nvSpPr>
            <p:cNvPr id="8" name="Shape 64">
              <a:extLst>
                <a:ext uri="{FF2B5EF4-FFF2-40B4-BE49-F238E27FC236}">
                  <a16:creationId xmlns:a16="http://schemas.microsoft.com/office/drawing/2014/main" id="{A67675A1-C67D-4EBA-AE98-018E9AC81C9F}"/>
                </a:ext>
              </a:extLst>
            </p:cNvPr>
            <p:cNvSpPr/>
            <p:nvPr/>
          </p:nvSpPr>
          <p:spPr>
            <a:xfrm>
              <a:off x="1037242" y="5960330"/>
              <a:ext cx="7073848" cy="320391"/>
            </a:xfrm>
            <a:custGeom>
              <a:avLst/>
              <a:gdLst/>
              <a:ahLst/>
              <a:cxnLst/>
              <a:rect l="0" t="0" r="0" b="0"/>
              <a:pathLst>
                <a:path w="3341643" h="208861">
                  <a:moveTo>
                    <a:pt x="50801" y="0"/>
                  </a:moveTo>
                  <a:lnTo>
                    <a:pt x="3290843" y="0"/>
                  </a:lnTo>
                  <a:cubicBezTo>
                    <a:pt x="3318783" y="0"/>
                    <a:pt x="3341643" y="22860"/>
                    <a:pt x="3341643" y="50800"/>
                  </a:cubicBezTo>
                  <a:lnTo>
                    <a:pt x="3341643" y="208861"/>
                  </a:lnTo>
                  <a:lnTo>
                    <a:pt x="0" y="208861"/>
                  </a:lnTo>
                  <a:lnTo>
                    <a:pt x="0" y="50800"/>
                  </a:lnTo>
                  <a:cubicBezTo>
                    <a:pt x="0" y="22860"/>
                    <a:pt x="22861" y="0"/>
                    <a:pt x="5080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99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 72">
              <a:extLst>
                <a:ext uri="{FF2B5EF4-FFF2-40B4-BE49-F238E27FC236}">
                  <a16:creationId xmlns:a16="http://schemas.microsoft.com/office/drawing/2014/main" id="{CB535FD2-39AE-4D18-834C-96EBAC47364B}"/>
                </a:ext>
              </a:extLst>
            </p:cNvPr>
            <p:cNvSpPr/>
            <p:nvPr/>
          </p:nvSpPr>
          <p:spPr>
            <a:xfrm>
              <a:off x="1040664" y="6145197"/>
              <a:ext cx="7073849" cy="712803"/>
            </a:xfrm>
            <a:custGeom>
              <a:avLst/>
              <a:gdLst/>
              <a:ahLst/>
              <a:cxnLst/>
              <a:rect l="0" t="0" r="0" b="0"/>
              <a:pathLst>
                <a:path w="3341643" h="377516">
                  <a:moveTo>
                    <a:pt x="0" y="0"/>
                  </a:moveTo>
                  <a:lnTo>
                    <a:pt x="3341643" y="0"/>
                  </a:lnTo>
                  <a:lnTo>
                    <a:pt x="3341643" y="326715"/>
                  </a:lnTo>
                  <a:cubicBezTo>
                    <a:pt x="3341643" y="354655"/>
                    <a:pt x="3318783" y="377516"/>
                    <a:pt x="3290843" y="377516"/>
                  </a:cubicBezTo>
                  <a:lnTo>
                    <a:pt x="50801" y="377516"/>
                  </a:lnTo>
                  <a:cubicBezTo>
                    <a:pt x="22861" y="377516"/>
                    <a:pt x="0" y="354655"/>
                    <a:pt x="0" y="326715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5F5F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3001215" y="3253979"/>
            <a:ext cx="3168650" cy="2191245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、认识协作 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、团队与沟通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、协作工具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其他产品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Axosoft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Redmine/Ruby</a:t>
            </a:r>
          </a:p>
          <a:p>
            <a:r>
              <a:rPr lang="en-US" altLang="zh-CN" b="1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TestTracker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腾讯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TAPD</a:t>
            </a: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禅道</a:t>
            </a:r>
          </a:p>
        </p:txBody>
      </p:sp>
    </p:spTree>
    <p:extLst>
      <p:ext uri="{BB962C8B-B14F-4D97-AF65-F5344CB8AC3E}">
        <p14:creationId xmlns:p14="http://schemas.microsoft.com/office/powerpoint/2010/main" val="3180841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3.1</a:t>
            </a:r>
            <a:r>
              <a:rPr lang="zh-CN" altLang="zh-CN" b="1" dirty="0"/>
              <a:t>开发规范的重要性</a:t>
            </a:r>
          </a:p>
          <a:p>
            <a:r>
              <a:rPr lang="en-US" altLang="zh-CN" b="1" dirty="0"/>
              <a:t>3.2</a:t>
            </a:r>
            <a:r>
              <a:rPr lang="zh-CN" altLang="zh-CN" b="1" dirty="0"/>
              <a:t>文档规范</a:t>
            </a:r>
          </a:p>
          <a:p>
            <a:r>
              <a:rPr lang="en-US" altLang="zh-CN" b="1" dirty="0"/>
              <a:t>3.3</a:t>
            </a:r>
            <a:r>
              <a:rPr lang="zh-CN" altLang="zh-CN" b="1" dirty="0"/>
              <a:t>编程规范</a:t>
            </a:r>
            <a:endParaRPr lang="en-US" altLang="zh-CN" b="1" dirty="0"/>
          </a:p>
          <a:p>
            <a:r>
              <a:rPr lang="en-US" altLang="zh-CN" b="1" dirty="0"/>
              <a:t>3.4</a:t>
            </a:r>
            <a:r>
              <a:rPr lang="zh-CN" altLang="zh-CN" b="1" dirty="0"/>
              <a:t>流程规范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3.5</a:t>
            </a:r>
            <a:r>
              <a:rPr lang="zh-CN" altLang="zh-CN" b="1" dirty="0">
                <a:solidFill>
                  <a:srgbClr val="FF0000"/>
                </a:solidFill>
              </a:rPr>
              <a:t>敏捷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9055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敏捷开发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以人为核心、迭代、循序渐进的</a:t>
            </a:r>
            <a:r>
              <a:rPr lang="zh-CN" altLang="en-US" b="1" dirty="0">
                <a:solidFill>
                  <a:srgbClr val="FF0000"/>
                </a:solidFill>
              </a:rPr>
              <a:t>开发方法</a:t>
            </a:r>
          </a:p>
        </p:txBody>
      </p:sp>
    </p:spTree>
    <p:extLst>
      <p:ext uri="{BB962C8B-B14F-4D97-AF65-F5344CB8AC3E}">
        <p14:creationId xmlns:p14="http://schemas.microsoft.com/office/powerpoint/2010/main" val="2314596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一些特点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快速应对需求变化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迭代式开发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及时修正问题</a:t>
            </a:r>
          </a:p>
        </p:txBody>
      </p:sp>
    </p:spTree>
    <p:extLst>
      <p:ext uri="{BB962C8B-B14F-4D97-AF65-F5344CB8AC3E}">
        <p14:creationId xmlns:p14="http://schemas.microsoft.com/office/powerpoint/2010/main" val="2095012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工作形式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5696" y="2512553"/>
            <a:ext cx="5112568" cy="3444875"/>
          </a:xfrm>
        </p:spPr>
        <p:txBody>
          <a:bodyPr/>
          <a:lstStyle/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XP</a:t>
            </a:r>
          </a:p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Scrum</a:t>
            </a:r>
          </a:p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Kanban(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看板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)</a:t>
            </a:r>
            <a:endParaRPr lang="zh-CN" altLang="en-US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3986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XP -- </a:t>
            </a:r>
            <a:r>
              <a:rPr lang="en-US" altLang="zh-CN" b="1" dirty="0" err="1"/>
              <a:t>ExtremeProgramming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420888"/>
            <a:ext cx="5809321" cy="3441923"/>
          </a:xfrm>
        </p:spPr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适合小团队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突出了人在软件开发过程中的作用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直接编程比什么（文档、架构）都有效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沟通、简单、反馈、尊重和勇气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测试驱动开发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文档驱动开发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结对编程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严格遵守流程</a:t>
            </a:r>
          </a:p>
        </p:txBody>
      </p:sp>
    </p:spTree>
    <p:extLst>
      <p:ext uri="{BB962C8B-B14F-4D97-AF65-F5344CB8AC3E}">
        <p14:creationId xmlns:p14="http://schemas.microsoft.com/office/powerpoint/2010/main" val="1413850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Scrum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强调项目的管理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划分出角色：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Product Owner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、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Scrum Master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、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Scrum Team</a:t>
            </a: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通过管理，对任务根据需要加以灵活调整</a:t>
            </a:r>
          </a:p>
        </p:txBody>
      </p:sp>
    </p:spTree>
    <p:extLst>
      <p:ext uri="{BB962C8B-B14F-4D97-AF65-F5344CB8AC3E}">
        <p14:creationId xmlns:p14="http://schemas.microsoft.com/office/powerpoint/2010/main" val="1083079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Scrum </a:t>
            </a:r>
            <a:r>
              <a:rPr lang="zh-CN" altLang="en-US" b="1" dirty="0"/>
              <a:t>开发模型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564904"/>
            <a:ext cx="763989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45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Kanban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主要的目的是做过程改进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寻找瓶颈和短板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8189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ic2.zhimg.com/80/4d81d8e5ddaf13f20589d9fe59794b42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5" y="1268760"/>
            <a:ext cx="7572544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22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95E4D-E6E5-4348-8C87-172D8171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章节回顾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30844-2CE9-4C65-91F3-6B36439EC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91E1FEC-0DAE-4E0E-B153-8E757CBAF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63" y="2424927"/>
            <a:ext cx="8048673" cy="389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AF9CF50-E45B-4E9E-957E-407E9148D607}"/>
              </a:ext>
            </a:extLst>
          </p:cNvPr>
          <p:cNvSpPr txBox="1"/>
          <p:nvPr/>
        </p:nvSpPr>
        <p:spPr bwMode="auto">
          <a:xfrm>
            <a:off x="1601867" y="2871880"/>
            <a:ext cx="388183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、认识协作</a:t>
            </a:r>
            <a:endParaRPr lang="en-US" altLang="zh-CN" sz="28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buFont typeface="+mj-ea"/>
              <a:buAutoNum type="circleNumDbPlain"/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为什么要协作</a:t>
            </a:r>
            <a:endParaRPr lang="en-US" altLang="zh-CN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buFont typeface="+mj-ea"/>
              <a:buAutoNum type="circleNumDbPlain"/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协作的情景</a:t>
            </a:r>
            <a:endParaRPr lang="en-US" altLang="zh-CN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defRPr/>
            </a:pPr>
            <a:endParaRPr lang="en-US" altLang="zh-CN" sz="28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defRPr/>
            </a:pPr>
            <a:r>
              <a:rPr lang="en-US" altLang="zh-CN" sz="2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、团队与沟通</a:t>
            </a:r>
            <a:endParaRPr lang="en-US" altLang="zh-CN" sz="28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buFont typeface="+mj-ea"/>
              <a:buAutoNum type="circleNumDbPlain"/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团队的角色</a:t>
            </a:r>
            <a:endParaRPr lang="en-US" altLang="zh-CN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buFont typeface="+mj-ea"/>
              <a:buAutoNum type="circleNumDbPlain"/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团队中的沟通方式</a:t>
            </a:r>
            <a:endParaRPr lang="en-US" altLang="zh-CN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buFont typeface="+mj-ea"/>
              <a:buAutoNum type="circleNumDbPlain"/>
              <a:defRPr/>
            </a:pPr>
            <a:endParaRPr lang="en-US" altLang="zh-CN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577196-E042-4EF2-B217-C83EE1F23809}"/>
              </a:ext>
            </a:extLst>
          </p:cNvPr>
          <p:cNvSpPr txBox="1"/>
          <p:nvPr/>
        </p:nvSpPr>
        <p:spPr bwMode="auto">
          <a:xfrm>
            <a:off x="4502566" y="2843397"/>
            <a:ext cx="3219625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、协作的工具</a:t>
            </a:r>
            <a:endParaRPr lang="en-US" altLang="zh-CN" sz="28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buFont typeface="+mj-ea"/>
              <a:buAutoNum type="circleNumDbPlain"/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数据共享工具</a:t>
            </a:r>
            <a:endParaRPr lang="en-US" altLang="zh-CN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buFont typeface="+mj-ea"/>
              <a:buAutoNum type="circleNumDbPlain"/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项目管理工具</a:t>
            </a:r>
            <a:endParaRPr lang="en-US" altLang="zh-CN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buFont typeface="+mj-ea"/>
              <a:buAutoNum type="circleNumDbPlain"/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开发协作工具</a:t>
            </a:r>
            <a:endParaRPr lang="en-US" altLang="zh-CN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914400" lvl="1" indent="-457200">
              <a:buFont typeface="+mj-lt"/>
              <a:buAutoNum type="alphaLcParenR"/>
              <a:defRPr/>
            </a:pPr>
            <a:r>
              <a:rPr lang="en-US" altLang="zh-CN" sz="2400" dirty="0">
                <a:solidFill>
                  <a:schemeClr val="bg1"/>
                </a:solidFill>
                <a:latin typeface="Viner Hand ITC" panose="03070502030502020203" pitchFamily="66" charset="0"/>
                <a:ea typeface="华文行楷" panose="02010800040101010101" pitchFamily="2" charset="-122"/>
              </a:rPr>
              <a:t>SVN</a:t>
            </a:r>
          </a:p>
          <a:p>
            <a:pPr marL="914400" lvl="1" indent="-457200">
              <a:buFont typeface="+mj-lt"/>
              <a:buAutoNum type="alphaLcParenR"/>
              <a:defRPr/>
            </a:pPr>
            <a:r>
              <a:rPr lang="en-US" altLang="zh-CN" sz="2400" dirty="0">
                <a:solidFill>
                  <a:schemeClr val="bg1"/>
                </a:solidFill>
                <a:latin typeface="Viner Hand ITC" panose="03070502030502020203" pitchFamily="66" charset="0"/>
                <a:ea typeface="华文行楷" panose="02010800040101010101" pitchFamily="2" charset="-122"/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1268294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XP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是开发方法论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Scrum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是管理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Kanban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是手段</a:t>
            </a:r>
          </a:p>
        </p:txBody>
      </p:sp>
    </p:spTree>
    <p:extLst>
      <p:ext uri="{BB962C8B-B14F-4D97-AF65-F5344CB8AC3E}">
        <p14:creationId xmlns:p14="http://schemas.microsoft.com/office/powerpoint/2010/main" val="38473810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6B955D9-005A-428C-8CA4-0EF4096A47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2996952"/>
            <a:ext cx="7886700" cy="993775"/>
          </a:xfrm>
        </p:spPr>
        <p:txBody>
          <a:bodyPr/>
          <a:lstStyle/>
          <a:p>
            <a:pPr algn="ctr"/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Q&amp;A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1847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3.1</a:t>
            </a:r>
            <a:r>
              <a:rPr lang="zh-CN" altLang="zh-CN" b="1" dirty="0">
                <a:solidFill>
                  <a:srgbClr val="FF0000"/>
                </a:solidFill>
              </a:rPr>
              <a:t>开发规范的重要性</a:t>
            </a:r>
          </a:p>
          <a:p>
            <a:r>
              <a:rPr lang="en-US" altLang="zh-CN" b="1" dirty="0"/>
              <a:t>3.2</a:t>
            </a:r>
            <a:r>
              <a:rPr lang="zh-CN" altLang="zh-CN" b="1" dirty="0"/>
              <a:t>文档规范</a:t>
            </a:r>
          </a:p>
          <a:p>
            <a:r>
              <a:rPr lang="en-US" altLang="zh-CN" b="1" dirty="0"/>
              <a:t>3.3</a:t>
            </a:r>
            <a:r>
              <a:rPr lang="zh-CN" altLang="zh-CN" b="1" dirty="0"/>
              <a:t>编程规范</a:t>
            </a:r>
            <a:endParaRPr lang="en-US" altLang="zh-CN" b="1" dirty="0"/>
          </a:p>
          <a:p>
            <a:r>
              <a:rPr lang="en-US" altLang="zh-CN" b="1" dirty="0"/>
              <a:t>3.4</a:t>
            </a:r>
            <a:r>
              <a:rPr lang="zh-CN" altLang="zh-CN" b="1" dirty="0"/>
              <a:t>流程规范</a:t>
            </a:r>
          </a:p>
          <a:p>
            <a:r>
              <a:rPr lang="en-US" altLang="zh-CN" b="1" dirty="0"/>
              <a:t>3.5</a:t>
            </a:r>
            <a:r>
              <a:rPr lang="zh-CN" altLang="zh-CN" b="1" dirty="0"/>
              <a:t>敏捷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82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800100"/>
            <a:ext cx="8229600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规则的重要性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C93859-88BB-452B-A01A-459B2628A1AB}"/>
              </a:ext>
            </a:extLst>
          </p:cNvPr>
          <p:cNvSpPr/>
          <p:nvPr/>
        </p:nvSpPr>
        <p:spPr>
          <a:xfrm>
            <a:off x="1269976" y="2348880"/>
            <a:ext cx="74168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APIENTRY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wWinMain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_In_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HINSTANCE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hInstance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</a:t>
            </a:r>
            <a:r>
              <a:rPr lang="en-US" altLang="zh-CN" sz="2000" b="1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In_opt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HINSTANCE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hPrevInstance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_In_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LPWSTR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2000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lpCmdLine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_In_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2000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nCmdShow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___</a:t>
            </a: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</a:t>
            </a: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___________</a:t>
            </a: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_________</a:t>
            </a: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</a:t>
            </a: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_________</a:t>
            </a: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______</a:t>
            </a: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_________</a:t>
            </a: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_______</a:t>
            </a: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________</a:t>
            </a: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__________</a:t>
            </a:r>
            <a:endParaRPr lang="zh-CN" altLang="en-US" sz="20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____________</a:t>
            </a: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__________</a:t>
            </a:r>
            <a:endParaRPr lang="zh-CN" altLang="en-US" sz="20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6422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EBF644-5260-4D6F-882F-4FE5B8145C98}"/>
              </a:ext>
            </a:extLst>
          </p:cNvPr>
          <p:cNvSpPr/>
          <p:nvPr/>
        </p:nvSpPr>
        <p:spPr>
          <a:xfrm>
            <a:off x="2195736" y="1628800"/>
            <a:ext cx="63367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::</a:t>
            </a:r>
            <a:r>
              <a:rPr lang="en-US" altLang="zh-CN" sz="2400" b="1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MessageBox</a:t>
            </a:r>
            <a:endParaRPr lang="en-US" altLang="zh-CN" sz="24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</a:p>
          <a:p>
            <a:r>
              <a:rPr lang="en-US" altLang="zh-CN" sz="24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2400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L"</a:t>
            </a:r>
            <a:r>
              <a:rPr lang="zh-CN" altLang="en-US" sz="2400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软件工程实践指导</a:t>
            </a:r>
            <a:r>
              <a:rPr lang="en-US" altLang="zh-CN" sz="2400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zh-CN" altLang="en-US" sz="24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______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L"Hello</a:t>
            </a:r>
            <a:r>
              <a:rPr lang="en-US" altLang="zh-CN" sz="2400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!"</a:t>
            </a:r>
            <a:endParaRPr lang="en-US" altLang="zh-CN" sz="24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_______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MB_OKCANCEL</a:t>
            </a:r>
            <a:endParaRPr lang="en-US" altLang="zh-CN" sz="24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________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)</a:t>
            </a:r>
          </a:p>
          <a:p>
            <a:r>
              <a:rPr lang="en-US" altLang="zh-CN" sz="24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_________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,</a:t>
            </a:r>
          </a:p>
          <a:p>
            <a:r>
              <a:rPr lang="en-US" altLang="zh-CN" sz="24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__________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;</a:t>
            </a:r>
          </a:p>
          <a:p>
            <a:r>
              <a:rPr lang="en-US" altLang="zh-CN" sz="24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___________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endParaRPr lang="en-US" altLang="zh-CN" sz="24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____________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5628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800100"/>
            <a:ext cx="8229600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另一段代码</a:t>
            </a:r>
          </a:p>
        </p:txBody>
      </p:sp>
      <p:sp>
        <p:nvSpPr>
          <p:cNvPr id="5" name="矩形 4"/>
          <p:cNvSpPr/>
          <p:nvPr/>
        </p:nvSpPr>
        <p:spPr>
          <a:xfrm>
            <a:off x="2123728" y="1556792"/>
            <a:ext cx="523832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endParaRPr lang="zh-CN" alt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ar-AE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وفيما يلي  وصف وظيفة  هذا الكود </a:t>
            </a:r>
            <a:endParaRPr lang="ar-AE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ar-AE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هو  تحقيق وظيفة  واحد  يترجم السلسلة  الرقمية </a:t>
            </a:r>
            <a:endParaRPr lang="ar-AE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ja-JP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画像フォーマットのファイルパス</a:t>
            </a:r>
            <a:endParaRPr lang="ja-JP" alt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</a:p>
          <a:p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楼上的注释是神马意思？</a:t>
            </a:r>
            <a:endParaRPr lang="zh-CN" alt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fun()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zh-CN" altLang="en-US" sz="24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6750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3.1</a:t>
            </a:r>
            <a:r>
              <a:rPr lang="zh-CN" altLang="zh-CN" b="1" dirty="0"/>
              <a:t>开发规范的重要性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3.2</a:t>
            </a:r>
            <a:r>
              <a:rPr lang="zh-CN" altLang="zh-CN" b="1" dirty="0">
                <a:solidFill>
                  <a:srgbClr val="FF0000"/>
                </a:solidFill>
              </a:rPr>
              <a:t>文档规范</a:t>
            </a:r>
          </a:p>
          <a:p>
            <a:r>
              <a:rPr lang="en-US" altLang="zh-CN" b="1" dirty="0"/>
              <a:t>3.3</a:t>
            </a:r>
            <a:r>
              <a:rPr lang="zh-CN" altLang="zh-CN" b="1" dirty="0"/>
              <a:t>编程规范</a:t>
            </a:r>
            <a:endParaRPr lang="en-US" altLang="zh-CN" b="1" dirty="0"/>
          </a:p>
          <a:p>
            <a:r>
              <a:rPr lang="en-US" altLang="zh-CN" b="1" dirty="0"/>
              <a:t>3.4</a:t>
            </a:r>
            <a:r>
              <a:rPr lang="zh-CN" altLang="zh-CN" b="1" dirty="0"/>
              <a:t>流程规范</a:t>
            </a:r>
          </a:p>
          <a:p>
            <a:r>
              <a:rPr lang="en-US" altLang="zh-CN" b="1" dirty="0"/>
              <a:t>3.5</a:t>
            </a:r>
            <a:r>
              <a:rPr lang="zh-CN" altLang="zh-CN" b="1" dirty="0"/>
              <a:t>敏捷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405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1859</TotalTime>
  <Words>816</Words>
  <Application>Microsoft Office PowerPoint</Application>
  <PresentationFormat>全屏显示(4:3)</PresentationFormat>
  <Paragraphs>210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4" baseType="lpstr">
      <vt:lpstr>Adobe 黑体 Std R</vt:lpstr>
      <vt:lpstr>Adobe 楷体 Std R</vt:lpstr>
      <vt:lpstr>方正舒体</vt:lpstr>
      <vt:lpstr>华文行楷</vt:lpstr>
      <vt:lpstr>华文新魏</vt:lpstr>
      <vt:lpstr>宋体</vt:lpstr>
      <vt:lpstr>新宋体</vt:lpstr>
      <vt:lpstr>Arial</vt:lpstr>
      <vt:lpstr>Garamond</vt:lpstr>
      <vt:lpstr>Times New Roman</vt:lpstr>
      <vt:lpstr>Viner Hand ITC</vt:lpstr>
      <vt:lpstr>Wingdings</vt:lpstr>
      <vt:lpstr>环保</vt:lpstr>
      <vt:lpstr>Ch3 软件开发过程中中的规范</vt:lpstr>
      <vt:lpstr>PowerPoint 演示文稿</vt:lpstr>
      <vt:lpstr>〇、前情回顾</vt:lpstr>
      <vt:lpstr>章节回顾</vt:lpstr>
      <vt:lpstr>目录</vt:lpstr>
      <vt:lpstr>PowerPoint 演示文稿</vt:lpstr>
      <vt:lpstr>PowerPoint 演示文稿</vt:lpstr>
      <vt:lpstr>PowerPoint 演示文稿</vt:lpstr>
      <vt:lpstr>目录</vt:lpstr>
      <vt:lpstr>为什么要有文档</vt:lpstr>
      <vt:lpstr>需求发生变更的原因</vt:lpstr>
      <vt:lpstr>文档规范</vt:lpstr>
      <vt:lpstr>软件开发过程中的文档</vt:lpstr>
      <vt:lpstr>一些规范性文档</vt:lpstr>
      <vt:lpstr>文档本身的规范</vt:lpstr>
      <vt:lpstr>流程性文档</vt:lpstr>
      <vt:lpstr>描述性文档</vt:lpstr>
      <vt:lpstr>目录</vt:lpstr>
      <vt:lpstr>为什么要有编程规范</vt:lpstr>
      <vt:lpstr>一般都规范哪些</vt:lpstr>
      <vt:lpstr>一些参考</vt:lpstr>
      <vt:lpstr>Google – C++</vt:lpstr>
      <vt:lpstr>目录</vt:lpstr>
      <vt:lpstr>流程规范的内容</vt:lpstr>
      <vt:lpstr>PowerPoint 演示文稿</vt:lpstr>
      <vt:lpstr>怎样进行流程管理</vt:lpstr>
      <vt:lpstr>一些流程化的方法</vt:lpstr>
      <vt:lpstr>一些流程软件</vt:lpstr>
      <vt:lpstr>一些流程软件</vt:lpstr>
      <vt:lpstr>其他产品</vt:lpstr>
      <vt:lpstr>目录</vt:lpstr>
      <vt:lpstr>敏捷开发</vt:lpstr>
      <vt:lpstr>一些特点</vt:lpstr>
      <vt:lpstr>工作形式</vt:lpstr>
      <vt:lpstr>XP -- ExtremeProgramming</vt:lpstr>
      <vt:lpstr>Scrum</vt:lpstr>
      <vt:lpstr>Scrum 开发模型</vt:lpstr>
      <vt:lpstr>Kanban</vt:lpstr>
      <vt:lpstr>PowerPoint 演示文稿</vt:lpstr>
      <vt:lpstr>对比</vt:lpstr>
      <vt:lpstr>Q&amp;A</vt:lpstr>
    </vt:vector>
  </TitlesOfParts>
  <Company>***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《循环结构》说课稿</dc:title>
  <dc:creator>*</dc:creator>
  <cp:lastModifiedBy>hzs</cp:lastModifiedBy>
  <cp:revision>539</cp:revision>
  <dcterms:created xsi:type="dcterms:W3CDTF">2008-12-24T03:46:18Z</dcterms:created>
  <dcterms:modified xsi:type="dcterms:W3CDTF">2020-03-20T03:40:30Z</dcterms:modified>
</cp:coreProperties>
</file>