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3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529" r:id="rId55"/>
    <p:sldId id="531" r:id="rId56"/>
    <p:sldId id="532" r:id="rId57"/>
    <p:sldId id="595" r:id="rId58"/>
    <p:sldId id="535" r:id="rId59"/>
    <p:sldId id="538" r:id="rId60"/>
    <p:sldId id="539" r:id="rId61"/>
    <p:sldId id="381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2" d="100"/>
          <a:sy n="72" d="100"/>
        </p:scale>
        <p:origin x="9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Ch4 </a:t>
            </a:r>
            <a:r>
              <a:rPr lang="zh-CN" altLang="en-US" b="1" dirty="0">
                <a:ln>
                  <a:noFill/>
                </a:ln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0504" y="2564904"/>
            <a:ext cx="2183363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483768" y="4322076"/>
            <a:ext cx="4686080" cy="1886293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99504" y="1838600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905945"/>
              </p:ext>
            </p:extLst>
          </p:nvPr>
        </p:nvGraphicFramePr>
        <p:xfrm>
          <a:off x="1979712" y="2708920"/>
          <a:ext cx="5904656" cy="323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9257" y="2708920"/>
            <a:ext cx="1320635" cy="2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-443" b="-237"/>
          <a:stretch/>
        </p:blipFill>
        <p:spPr>
          <a:xfrm>
            <a:off x="3347864" y="2642420"/>
            <a:ext cx="2160240" cy="2539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2654803"/>
            <a:ext cx="178616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27" y="2060848"/>
            <a:ext cx="6031746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4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集成的复杂性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5442573" cy="35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2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 Box</a:t>
            </a:r>
            <a:endParaRPr lang="zh-CN" altLang="en-US" dirty="0"/>
          </a:p>
        </p:txBody>
      </p:sp>
      <p:pic>
        <p:nvPicPr>
          <p:cNvPr id="16386" name="Picture 2" descr="https://timgsa.baidu.com/timg?image&amp;quality=80&amp;size=b9999_10000&amp;sec=1496463518479&amp;di=c6567df212783574c74026c9b5e60c4f&amp;imgtype=0&amp;src=http%3A%2F%2Farticle.fd.zol-img.com.cn%2Ft_s501x2000%2Fg5%2FM00%2F0D%2F08%2FChMkJljKKgCIGSN4AAZgU11KOwUAAayZALgpmUABmBr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65" y="3010300"/>
            <a:ext cx="3550319" cy="23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8AEF41F-5AC0-48A0-9A3D-FB08138A8E40}"/>
              </a:ext>
            </a:extLst>
          </p:cNvPr>
          <p:cNvGrpSpPr/>
          <p:nvPr/>
        </p:nvGrpSpPr>
        <p:grpSpPr>
          <a:xfrm>
            <a:off x="1207872" y="3692779"/>
            <a:ext cx="3116922" cy="942487"/>
            <a:chOff x="1177366" y="4134993"/>
            <a:chExt cx="3592528" cy="1007365"/>
          </a:xfrm>
        </p:grpSpPr>
        <p:sp>
          <p:nvSpPr>
            <p:cNvPr id="4" name="右箭头 3"/>
            <p:cNvSpPr/>
            <p:nvPr/>
          </p:nvSpPr>
          <p:spPr>
            <a:xfrm>
              <a:off x="1430610" y="4437486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800362" y="4358349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177366" y="4134993"/>
              <a:ext cx="3592528" cy="1007365"/>
              <a:chOff x="-80" y="720"/>
              <a:chExt cx="3883" cy="900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 bwMode="auto">
              <a:xfrm flipH="1">
                <a:off x="816" y="720"/>
                <a:ext cx="1824" cy="768"/>
              </a:xfrm>
              <a:prstGeom prst="cube">
                <a:avLst>
                  <a:gd name="adj" fmla="val 31986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/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-80" y="1203"/>
                <a:ext cx="97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333" b="1" dirty="0">
                    <a:solidFill>
                      <a:srgbClr val="0000FF"/>
                    </a:solidFill>
                  </a:rPr>
                  <a:t>Input</a:t>
                </a: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97" y="1217"/>
                <a:ext cx="1206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333" b="1" dirty="0">
                    <a:solidFill>
                      <a:srgbClr val="0000FF"/>
                    </a:solidFill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394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C20F98-FF06-42C7-9664-83294458A984}"/>
              </a:ext>
            </a:extLst>
          </p:cNvPr>
          <p:cNvGrpSpPr/>
          <p:nvPr/>
        </p:nvGrpSpPr>
        <p:grpSpPr>
          <a:xfrm>
            <a:off x="1403648" y="2696858"/>
            <a:ext cx="6946378" cy="2745211"/>
            <a:chOff x="1403648" y="2696858"/>
            <a:chExt cx="6946378" cy="2745211"/>
          </a:xfrm>
        </p:grpSpPr>
        <p:grpSp>
          <p:nvGrpSpPr>
            <p:cNvPr id="33" name="组合 32"/>
            <p:cNvGrpSpPr/>
            <p:nvPr/>
          </p:nvGrpSpPr>
          <p:grpSpPr>
            <a:xfrm>
              <a:off x="1403648" y="2708920"/>
              <a:ext cx="2977444" cy="2733149"/>
              <a:chOff x="939188" y="1782957"/>
              <a:chExt cx="2977444" cy="2733149"/>
            </a:xfrm>
          </p:grpSpPr>
          <p:sp>
            <p:nvSpPr>
              <p:cNvPr id="4" name="AutoShape 4"/>
              <p:cNvSpPr>
                <a:spLocks noChangeArrowheads="1"/>
              </p:cNvSpPr>
              <p:nvPr/>
            </p:nvSpPr>
            <p:spPr bwMode="auto">
              <a:xfrm>
                <a:off x="939188" y="1782957"/>
                <a:ext cx="2977444" cy="2733149"/>
              </a:xfrm>
              <a:prstGeom prst="cube">
                <a:avLst>
                  <a:gd name="adj" fmla="val 25000"/>
                </a:avLst>
              </a:prstGeom>
              <a:ln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/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1547664" y="2569468"/>
                <a:ext cx="1283692" cy="1800200"/>
                <a:chOff x="0" y="0"/>
                <a:chExt cx="1680" cy="2160"/>
              </a:xfrm>
            </p:grpSpPr>
            <p:grpSp>
              <p:nvGrpSpPr>
                <p:cNvPr id="6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36" cy="2160"/>
                  <a:chOff x="0" y="0"/>
                  <a:chExt cx="1536" cy="2160"/>
                </a:xfrm>
              </p:grpSpPr>
              <p:sp>
                <p:nvSpPr>
                  <p:cNvPr id="1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288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1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0"/>
                    <a:ext cx="192" cy="192"/>
                  </a:xfrm>
                  <a:prstGeom prst="flowChartConnector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2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576"/>
                    <a:ext cx="432" cy="240"/>
                  </a:xfrm>
                  <a:prstGeom prst="flowChartDecision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3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632"/>
                    <a:ext cx="432" cy="240"/>
                  </a:xfrm>
                  <a:prstGeom prst="flowChartDecision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1344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0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960"/>
                    <a:ext cx="384" cy="192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en-CA" altLang="en-US" sz="1167"/>
                  </a:p>
                </p:txBody>
              </p:sp>
              <p:sp>
                <p:nvSpPr>
                  <p:cNvPr id="1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1968"/>
                    <a:ext cx="192" cy="192"/>
                  </a:xfrm>
                  <a:prstGeom prst="flowChartConnector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w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5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w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 typeface="Arial" panose="020B0604020202020204" pitchFamily="34" charset="0"/>
                      <a:buNone/>
                    </a:pPr>
                    <a:endParaRPr lang="zh-CN" altLang="en-US" sz="2000"/>
                  </a:p>
                </p:txBody>
              </p:sp>
              <p:sp>
                <p:nvSpPr>
                  <p:cNvPr id="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92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480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536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92" y="1872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92" y="816"/>
                    <a:ext cx="1200" cy="144"/>
                    <a:chOff x="0" y="0"/>
                    <a:chExt cx="1200" cy="144"/>
                  </a:xfrm>
                </p:grpSpPr>
                <p:sp>
                  <p:nvSpPr>
                    <p:cNvPr id="2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1200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4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" name="Group 24"/>
                  <p:cNvGrpSpPr>
                    <a:grpSpLocks/>
                  </p:cNvGrpSpPr>
                  <p:nvPr/>
                </p:nvGrpSpPr>
                <p:grpSpPr bwMode="auto">
                  <a:xfrm flipV="1">
                    <a:off x="192" y="1152"/>
                    <a:ext cx="1200" cy="192"/>
                    <a:chOff x="0" y="0"/>
                    <a:chExt cx="1200" cy="144"/>
                  </a:xfrm>
                </p:grpSpPr>
                <p:sp>
                  <p:nvSpPr>
                    <p:cNvPr id="24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1200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4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48"/>
                      <a:ext cx="0" cy="96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40"/>
                  <a:ext cx="864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Line 30"/>
                <p:cNvSpPr>
                  <a:spLocks noChangeShapeType="1"/>
                </p:cNvSpPr>
                <p:nvPr/>
              </p:nvSpPr>
              <p:spPr bwMode="auto">
                <a:xfrm>
                  <a:off x="1680" y="240"/>
                  <a:ext cx="0" cy="168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16" y="1920"/>
                  <a:ext cx="864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矩形 31"/>
            <p:cNvSpPr/>
            <p:nvPr/>
          </p:nvSpPr>
          <p:spPr>
            <a:xfrm>
              <a:off x="4552877" y="2696858"/>
              <a:ext cx="379714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int fac(int n)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	if (0 == n)  return 1;</a:t>
              </a:r>
            </a:p>
            <a:p>
              <a:endParaRPr lang="zh-CN" altLang="en-US" sz="2000" b="1" dirty="0">
                <a:solidFill>
                  <a:srgbClr val="FF0000"/>
                </a:solidFill>
              </a:endParaRP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	return  n * fac(n - 1);</a:t>
              </a: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}</a:t>
              </a: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952500"/>
          </a:xfrm>
        </p:spPr>
        <p:txBody>
          <a:bodyPr/>
          <a:lstStyle/>
          <a:p>
            <a:r>
              <a:rPr lang="en-US" altLang="zh-CN" dirty="0"/>
              <a:t>White 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28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926" y="2543415"/>
            <a:ext cx="2952328" cy="2952328"/>
          </a:xfrm>
        </p:spPr>
        <p:txBody>
          <a:bodyPr/>
          <a:lstStyle/>
          <a:p>
            <a:r>
              <a:rPr lang="en-US" altLang="zh-CN" dirty="0"/>
              <a:t>age = 1</a:t>
            </a:r>
          </a:p>
          <a:p>
            <a:r>
              <a:rPr lang="en-US" altLang="zh-CN" dirty="0"/>
              <a:t>age = 2?</a:t>
            </a:r>
          </a:p>
          <a:p>
            <a:r>
              <a:rPr lang="en-US" altLang="zh-CN" dirty="0"/>
              <a:t>age = 13</a:t>
            </a:r>
          </a:p>
          <a:p>
            <a:r>
              <a:rPr lang="en-US" altLang="zh-CN" dirty="0"/>
              <a:t>age = 14?</a:t>
            </a:r>
          </a:p>
          <a:p>
            <a:r>
              <a:rPr lang="en-US" altLang="zh-CN" dirty="0"/>
              <a:t>age = 16 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2543415"/>
            <a:ext cx="3024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howold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"Baby"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"Child"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"Adult"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21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064" y="2625008"/>
            <a:ext cx="2376264" cy="2808312"/>
          </a:xfrm>
        </p:spPr>
        <p:txBody>
          <a:bodyPr/>
          <a:lstStyle/>
          <a:p>
            <a:r>
              <a:rPr lang="en-US" altLang="zh-CN" dirty="0"/>
              <a:t>n=0;</a:t>
            </a:r>
          </a:p>
          <a:p>
            <a:r>
              <a:rPr lang="en-US" altLang="zh-CN" dirty="0"/>
              <a:t>n = 32767 ?</a:t>
            </a:r>
          </a:p>
          <a:p>
            <a:r>
              <a:rPr lang="en-US" altLang="zh-CN" dirty="0"/>
              <a:t>n = 16384 ?</a:t>
            </a:r>
          </a:p>
          <a:p>
            <a:r>
              <a:rPr lang="en-US" altLang="zh-CN" dirty="0"/>
              <a:t>n = -16384;</a:t>
            </a:r>
          </a:p>
          <a:p>
            <a:r>
              <a:rPr lang="en-US" altLang="zh-CN" dirty="0"/>
              <a:t>n = -16385;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821613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* 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8844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1940</TotalTime>
  <Words>1745</Words>
  <Application>Microsoft Office PowerPoint</Application>
  <PresentationFormat>全屏显示(4:3)</PresentationFormat>
  <Paragraphs>295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Consolas</vt:lpstr>
      <vt:lpstr>Garamond</vt:lpstr>
      <vt:lpstr>Tahoma</vt:lpstr>
      <vt:lpstr>Times New Roman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单元测试</vt:lpstr>
      <vt:lpstr>集成测试</vt:lpstr>
      <vt:lpstr>集成的复杂性</vt:lpstr>
      <vt:lpstr>Black Box</vt:lpstr>
      <vt:lpstr>White Box</vt:lpstr>
      <vt:lpstr>覆盖性测试</vt:lpstr>
      <vt:lpstr>边界值检测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592</cp:revision>
  <dcterms:created xsi:type="dcterms:W3CDTF">2008-12-24T03:46:18Z</dcterms:created>
  <dcterms:modified xsi:type="dcterms:W3CDTF">2020-03-26T14:54:00Z</dcterms:modified>
</cp:coreProperties>
</file>