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0"/>
  </p:notesMasterIdLst>
  <p:sldIdLst>
    <p:sldId id="256" r:id="rId2"/>
    <p:sldId id="312" r:id="rId3"/>
    <p:sldId id="584" r:id="rId4"/>
    <p:sldId id="302" r:id="rId5"/>
    <p:sldId id="501" r:id="rId6"/>
    <p:sldId id="502" r:id="rId7"/>
    <p:sldId id="504" r:id="rId8"/>
    <p:sldId id="506" r:id="rId9"/>
    <p:sldId id="507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67" r:id="rId19"/>
    <p:sldId id="519" r:id="rId20"/>
    <p:sldId id="521" r:id="rId21"/>
    <p:sldId id="522" r:id="rId22"/>
    <p:sldId id="524" r:id="rId23"/>
    <p:sldId id="525" r:id="rId24"/>
    <p:sldId id="526" r:id="rId25"/>
    <p:sldId id="530" r:id="rId26"/>
    <p:sldId id="531" r:id="rId27"/>
    <p:sldId id="532" r:id="rId28"/>
    <p:sldId id="568" r:id="rId29"/>
    <p:sldId id="579" r:id="rId30"/>
    <p:sldId id="534" r:id="rId31"/>
    <p:sldId id="580" r:id="rId32"/>
    <p:sldId id="578" r:id="rId33"/>
    <p:sldId id="571" r:id="rId34"/>
    <p:sldId id="572" r:id="rId35"/>
    <p:sldId id="574" r:id="rId36"/>
    <p:sldId id="575" r:id="rId37"/>
    <p:sldId id="576" r:id="rId38"/>
    <p:sldId id="577" r:id="rId39"/>
    <p:sldId id="535" r:id="rId40"/>
    <p:sldId id="560" r:id="rId41"/>
    <p:sldId id="561" r:id="rId42"/>
    <p:sldId id="558" r:id="rId43"/>
    <p:sldId id="562" r:id="rId44"/>
    <p:sldId id="569" r:id="rId45"/>
    <p:sldId id="570" r:id="rId46"/>
    <p:sldId id="563" r:id="rId47"/>
    <p:sldId id="564" r:id="rId48"/>
    <p:sldId id="381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87979" autoAdjust="0"/>
  </p:normalViewPr>
  <p:slideViewPr>
    <p:cSldViewPr>
      <p:cViewPr varScale="1">
        <p:scale>
          <a:sx n="72" d="100"/>
          <a:sy n="72" d="100"/>
        </p:scale>
        <p:origin x="1642" y="-6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4383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02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  <p:sldLayoutId id="2147484043" r:id="rId18"/>
    <p:sldLayoutId id="2147484044" r:id="rId19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aike.baidu.com/subview/282148/19117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Ch5</a:t>
            </a:r>
            <a:r>
              <a:rPr lang="zh-CN" altLang="en-US" b="1" dirty="0">
                <a:ln>
                  <a:noFill/>
                </a:ln>
              </a:rPr>
              <a:t>软件的设计及模块化思维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软件的设计思路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自顶向下与自底向上</a:t>
            </a:r>
            <a:endParaRPr lang="en-US" altLang="zh-CN" dirty="0"/>
          </a:p>
          <a:p>
            <a:r>
              <a:rPr lang="zh-CN" altLang="en-US" dirty="0"/>
              <a:t>模块化的设计思路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6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模块化思维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771900"/>
          </a:xfrm>
        </p:spPr>
        <p:txBody>
          <a:bodyPr/>
          <a:lstStyle/>
          <a:p>
            <a:r>
              <a:rPr lang="zh-CN" altLang="en-US" dirty="0"/>
              <a:t>整体化思维与模块化思维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150609"/>
            <a:ext cx="3868700" cy="22226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150610"/>
            <a:ext cx="2916754" cy="22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9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模块化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451641"/>
            <a:ext cx="2232248" cy="2654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52" y="2457039"/>
            <a:ext cx="3067996" cy="2667822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3707904" y="2852936"/>
            <a:ext cx="360040" cy="194421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8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模块化</a:t>
            </a:r>
          </a:p>
        </p:txBody>
      </p:sp>
      <p:pic>
        <p:nvPicPr>
          <p:cNvPr id="1026" name="Picture 2" descr="https://gss0.baidu.com/-4o3dSag_xI4khGko9WTAnF6hhy/zhidao/wh%3D600%2C800/sign=83786d588982b9013df8cb3543bd854f/71cf3bc79f3df8dc9d84c9eece11728b47102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752601"/>
            <a:ext cx="4248472" cy="411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1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软件模块化方法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函数（过程）</a:t>
            </a:r>
            <a:endParaRPr lang="en-US" altLang="zh-CN" dirty="0"/>
          </a:p>
          <a:p>
            <a:r>
              <a:rPr lang="zh-CN" altLang="en-US" dirty="0"/>
              <a:t>面向对象的封装</a:t>
            </a:r>
            <a:endParaRPr lang="en-US" altLang="zh-CN" dirty="0"/>
          </a:p>
          <a:p>
            <a:r>
              <a:rPr lang="zh-CN" altLang="en-US" dirty="0"/>
              <a:t>源码包</a:t>
            </a:r>
            <a:endParaRPr lang="en-US" altLang="zh-CN" dirty="0"/>
          </a:p>
          <a:p>
            <a:r>
              <a:rPr lang="zh-CN" altLang="en-US" dirty="0"/>
              <a:t>静态库、动态库</a:t>
            </a:r>
            <a:endParaRPr lang="en-US" altLang="zh-CN" dirty="0"/>
          </a:p>
          <a:p>
            <a:r>
              <a:rPr lang="zh-CN" altLang="en-US" dirty="0"/>
              <a:t>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743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未经处理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44825"/>
            <a:ext cx="3960440" cy="42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03" y="1752600"/>
            <a:ext cx="4015244" cy="36838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函数封装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47470"/>
            <a:ext cx="3168352" cy="1637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45" y="2982022"/>
            <a:ext cx="3170177" cy="15954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3" y="4708167"/>
            <a:ext cx="3583261" cy="1536770"/>
          </a:xfrm>
          <a:prstGeom prst="rect">
            <a:avLst/>
          </a:prstGeom>
        </p:spPr>
      </p:pic>
      <p:cxnSp>
        <p:nvCxnSpPr>
          <p:cNvPr id="10" name="曲线连接符 9"/>
          <p:cNvCxnSpPr/>
          <p:nvPr/>
        </p:nvCxnSpPr>
        <p:spPr>
          <a:xfrm flipV="1">
            <a:off x="4055324" y="1992507"/>
            <a:ext cx="1596796" cy="14047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4064896" y="3594514"/>
            <a:ext cx="1482801" cy="2432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>
            <a:off x="2339752" y="4774687"/>
            <a:ext cx="3207944" cy="901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4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多态设计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35442"/>
            <a:ext cx="4438878" cy="4083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29" y="2492897"/>
            <a:ext cx="3905451" cy="882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61" y="4151216"/>
            <a:ext cx="1847928" cy="93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497" y="4136631"/>
            <a:ext cx="1901183" cy="921423"/>
          </a:xfrm>
          <a:prstGeom prst="rect">
            <a:avLst/>
          </a:prstGeom>
        </p:spPr>
      </p:pic>
      <p:cxnSp>
        <p:nvCxnSpPr>
          <p:cNvPr id="11" name="曲线连接符 10"/>
          <p:cNvCxnSpPr/>
          <p:nvPr/>
        </p:nvCxnSpPr>
        <p:spPr>
          <a:xfrm flipV="1">
            <a:off x="3203848" y="3140968"/>
            <a:ext cx="2304256" cy="7920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 flipH="1" flipV="1">
            <a:off x="5589055" y="3598168"/>
            <a:ext cx="1384365" cy="6139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6200000" flipV="1">
            <a:off x="6840037" y="3481000"/>
            <a:ext cx="1384365" cy="8483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设计与模块化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§5.4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§5.5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78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endParaRPr lang="en-US" altLang="zh-CN" dirty="0"/>
          </a:p>
          <a:p>
            <a:r>
              <a:rPr lang="zh-CN" altLang="en-US" dirty="0"/>
              <a:t>子系统</a:t>
            </a:r>
            <a:endParaRPr lang="en-US" altLang="zh-CN" dirty="0"/>
          </a:p>
          <a:p>
            <a:r>
              <a:rPr lang="zh-CN" altLang="en-US" dirty="0"/>
              <a:t>大模块</a:t>
            </a:r>
            <a:endParaRPr lang="en-US" altLang="zh-CN" dirty="0"/>
          </a:p>
          <a:p>
            <a:r>
              <a:rPr lang="zh-CN" altLang="en-US"/>
              <a:t>模块</a:t>
            </a:r>
            <a:r>
              <a:rPr lang="zh-CN" altLang="en-US" dirty="0"/>
              <a:t>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1096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91"/>
          <p:cNvSpPr>
            <a:spLocks noChangeArrowheads="1"/>
          </p:cNvSpPr>
          <p:nvPr/>
        </p:nvSpPr>
        <p:spPr bwMode="auto">
          <a:xfrm>
            <a:off x="4757692" y="3068961"/>
            <a:ext cx="3270693" cy="1812155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5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Architecture Overview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矩形 91"/>
          <p:cNvSpPr>
            <a:spLocks noChangeArrowheads="1"/>
          </p:cNvSpPr>
          <p:nvPr/>
        </p:nvSpPr>
        <p:spPr bwMode="auto">
          <a:xfrm>
            <a:off x="971600" y="3068961"/>
            <a:ext cx="3366516" cy="1812155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5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7" name="圆角矩形 4"/>
          <p:cNvSpPr>
            <a:spLocks noChangeArrowheads="1"/>
          </p:cNvSpPr>
          <p:nvPr/>
        </p:nvSpPr>
        <p:spPr bwMode="auto">
          <a:xfrm>
            <a:off x="2803246" y="4380434"/>
            <a:ext cx="806980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LINK2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8" name="圆角矩形 3"/>
          <p:cNvSpPr>
            <a:spLocks noChangeArrowheads="1"/>
          </p:cNvSpPr>
          <p:nvPr/>
        </p:nvSpPr>
        <p:spPr bwMode="auto">
          <a:xfrm>
            <a:off x="1588599" y="4353949"/>
            <a:ext cx="795072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pic>
        <p:nvPicPr>
          <p:cNvPr id="9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67" y="5285149"/>
            <a:ext cx="599281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35" y="5301209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75" y="5295255"/>
            <a:ext cx="600604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圆角矩形 55"/>
          <p:cNvSpPr>
            <a:spLocks noChangeArrowheads="1"/>
          </p:cNvSpPr>
          <p:nvPr/>
        </p:nvSpPr>
        <p:spPr bwMode="auto">
          <a:xfrm>
            <a:off x="2661296" y="1772816"/>
            <a:ext cx="1190625" cy="41804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Login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20" name="AutoShape 19"/>
          <p:cNvCxnSpPr>
            <a:cxnSpLocks noChangeShapeType="1"/>
            <a:stCxn id="19" idx="2"/>
            <a:endCxn id="21" idx="0"/>
          </p:cNvCxnSpPr>
          <p:nvPr/>
        </p:nvCxnSpPr>
        <p:spPr bwMode="auto">
          <a:xfrm rot="16200000" flipH="1">
            <a:off x="2786366" y="2661101"/>
            <a:ext cx="1109455" cy="1689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圆角矩形 64"/>
          <p:cNvSpPr>
            <a:spLocks noChangeArrowheads="1"/>
          </p:cNvSpPr>
          <p:nvPr/>
        </p:nvSpPr>
        <p:spPr bwMode="auto">
          <a:xfrm>
            <a:off x="2711202" y="3300314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Game Server</a:t>
            </a: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22" name="AutoShape 21"/>
          <p:cNvCxnSpPr>
            <a:cxnSpLocks noChangeShapeType="1"/>
            <a:stCxn id="21" idx="2"/>
            <a:endCxn id="8" idx="0"/>
          </p:cNvCxnSpPr>
          <p:nvPr/>
        </p:nvCxnSpPr>
        <p:spPr bwMode="auto">
          <a:xfrm rot="5400000">
            <a:off x="2387398" y="3315769"/>
            <a:ext cx="636916" cy="1439442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AutoShape 31"/>
          <p:cNvCxnSpPr>
            <a:cxnSpLocks noChangeShapeType="1"/>
            <a:stCxn id="21" idx="2"/>
            <a:endCxn id="7" idx="0"/>
          </p:cNvCxnSpPr>
          <p:nvPr/>
        </p:nvCxnSpPr>
        <p:spPr bwMode="auto">
          <a:xfrm rot="5400000">
            <a:off x="2984458" y="3939313"/>
            <a:ext cx="663401" cy="218841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圆角矩形 122"/>
          <p:cNvSpPr>
            <a:spLocks noChangeArrowheads="1"/>
          </p:cNvSpPr>
          <p:nvPr/>
        </p:nvSpPr>
        <p:spPr bwMode="auto">
          <a:xfrm>
            <a:off x="1042382" y="3298990"/>
            <a:ext cx="1297120" cy="418042"/>
          </a:xfrm>
          <a:prstGeom prst="roundRect">
            <a:avLst>
              <a:gd name="adj" fmla="val 16667"/>
            </a:avLst>
          </a:prstGeom>
          <a:solidFill>
            <a:srgbClr val="D99593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Log Server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29" name="AutoShape 34"/>
          <p:cNvCxnSpPr>
            <a:cxnSpLocks noChangeShapeType="1"/>
            <a:stCxn id="21" idx="0"/>
            <a:endCxn id="30" idx="2"/>
          </p:cNvCxnSpPr>
          <p:nvPr/>
        </p:nvCxnSpPr>
        <p:spPr bwMode="auto">
          <a:xfrm rot="5400000" flipH="1" flipV="1">
            <a:off x="3759709" y="1861409"/>
            <a:ext cx="1104772" cy="1773036"/>
          </a:xfrm>
          <a:prstGeom prst="curvedConnector3">
            <a:avLst>
              <a:gd name="adj1" fmla="val 50000"/>
            </a:avLst>
          </a:prstGeom>
          <a:ln>
            <a:solidFill>
              <a:srgbClr val="0066CC"/>
            </a:solidFill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圆角矩形 78"/>
          <p:cNvSpPr>
            <a:spLocks noChangeArrowheads="1"/>
          </p:cNvSpPr>
          <p:nvPr/>
        </p:nvSpPr>
        <p:spPr bwMode="auto">
          <a:xfrm>
            <a:off x="4499992" y="1772817"/>
            <a:ext cx="1397242" cy="4227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Coordinator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4" name="圆角矩形 5"/>
          <p:cNvSpPr>
            <a:spLocks noChangeArrowheads="1"/>
          </p:cNvSpPr>
          <p:nvPr/>
        </p:nvSpPr>
        <p:spPr bwMode="auto">
          <a:xfrm>
            <a:off x="6685440" y="4355559"/>
            <a:ext cx="771260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LINK2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5" name="圆角矩形 4"/>
          <p:cNvSpPr>
            <a:spLocks noChangeArrowheads="1"/>
          </p:cNvSpPr>
          <p:nvPr/>
        </p:nvSpPr>
        <p:spPr bwMode="auto">
          <a:xfrm>
            <a:off x="5213035" y="4373876"/>
            <a:ext cx="858573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9" name="圆角矩形 64"/>
          <p:cNvSpPr>
            <a:spLocks noChangeArrowheads="1"/>
          </p:cNvSpPr>
          <p:nvPr/>
        </p:nvSpPr>
        <p:spPr bwMode="auto">
          <a:xfrm>
            <a:off x="4837792" y="3259599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Game Server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41" name="AutoShape 31"/>
          <p:cNvCxnSpPr>
            <a:cxnSpLocks noChangeShapeType="1"/>
            <a:stCxn id="39" idx="2"/>
            <a:endCxn id="35" idx="0"/>
          </p:cNvCxnSpPr>
          <p:nvPr/>
        </p:nvCxnSpPr>
        <p:spPr bwMode="auto">
          <a:xfrm rot="16200000" flipH="1">
            <a:off x="5248465" y="3980019"/>
            <a:ext cx="697558" cy="90154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圆角矩形 122"/>
          <p:cNvSpPr>
            <a:spLocks noChangeArrowheads="1"/>
          </p:cNvSpPr>
          <p:nvPr/>
        </p:nvSpPr>
        <p:spPr bwMode="auto">
          <a:xfrm>
            <a:off x="6588225" y="3272568"/>
            <a:ext cx="1313715" cy="390779"/>
          </a:xfrm>
          <a:prstGeom prst="roundRect">
            <a:avLst>
              <a:gd name="adj" fmla="val 16667"/>
            </a:avLst>
          </a:prstGeom>
          <a:solidFill>
            <a:srgbClr val="D99593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Log Server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3721182" y="4414804"/>
            <a:ext cx="660136" cy="29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667" b="1" dirty="0"/>
              <a:t>……</a:t>
            </a:r>
            <a:endParaRPr lang="zh-CN" altLang="en-US" sz="1667" b="1" dirty="0"/>
          </a:p>
        </p:txBody>
      </p:sp>
      <p:cxnSp>
        <p:nvCxnSpPr>
          <p:cNvPr id="45" name="AutoShape 19"/>
          <p:cNvCxnSpPr>
            <a:cxnSpLocks noChangeShapeType="1"/>
            <a:stCxn id="19" idx="2"/>
            <a:endCxn id="39" idx="0"/>
          </p:cNvCxnSpPr>
          <p:nvPr/>
        </p:nvCxnSpPr>
        <p:spPr bwMode="auto">
          <a:xfrm rot="16200000" flipH="1">
            <a:off x="3870017" y="1577449"/>
            <a:ext cx="1068740" cy="22955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AutoShape 23"/>
          <p:cNvCxnSpPr>
            <a:cxnSpLocks noChangeShapeType="1"/>
            <a:stCxn id="39" idx="3"/>
            <a:endCxn id="42" idx="1"/>
          </p:cNvCxnSpPr>
          <p:nvPr/>
        </p:nvCxnSpPr>
        <p:spPr bwMode="auto">
          <a:xfrm flipV="1">
            <a:off x="6266542" y="3467958"/>
            <a:ext cx="321682" cy="1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AutoShape 31"/>
          <p:cNvCxnSpPr>
            <a:cxnSpLocks noChangeShapeType="1"/>
            <a:stCxn id="39" idx="2"/>
            <a:endCxn id="34" idx="0"/>
          </p:cNvCxnSpPr>
          <p:nvPr/>
        </p:nvCxnSpPr>
        <p:spPr bwMode="auto">
          <a:xfrm rot="16200000" flipH="1">
            <a:off x="5971999" y="3256486"/>
            <a:ext cx="679241" cy="1518903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82" y="5315099"/>
            <a:ext cx="58076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45" y="5303671"/>
            <a:ext cx="580761" cy="58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7" name="AutoShape 34"/>
          <p:cNvCxnSpPr>
            <a:cxnSpLocks noChangeShapeType="1"/>
            <a:stCxn id="21" idx="1"/>
            <a:endCxn id="27" idx="3"/>
          </p:cNvCxnSpPr>
          <p:nvPr/>
        </p:nvCxnSpPr>
        <p:spPr bwMode="auto">
          <a:xfrm rot="10800000">
            <a:off x="2339502" y="3508011"/>
            <a:ext cx="371700" cy="662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AutoShape 34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1550580" y="4849594"/>
            <a:ext cx="514482" cy="356628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AutoShape 34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16200000" flipH="1">
            <a:off x="1981812" y="4774990"/>
            <a:ext cx="524588" cy="515942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8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46" y="5295255"/>
            <a:ext cx="600604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9" name="AutoShape 34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16200000" flipH="1">
            <a:off x="2981351" y="5022537"/>
            <a:ext cx="504056" cy="53286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AutoShape 34"/>
          <p:cNvCxnSpPr>
            <a:cxnSpLocks noChangeShapeType="1"/>
            <a:stCxn id="7" idx="2"/>
            <a:endCxn id="188" idx="0"/>
          </p:cNvCxnSpPr>
          <p:nvPr/>
        </p:nvCxnSpPr>
        <p:spPr bwMode="auto">
          <a:xfrm rot="16200000" flipH="1">
            <a:off x="3373242" y="4630647"/>
            <a:ext cx="498103" cy="831112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71" y="5306369"/>
            <a:ext cx="580761" cy="58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4" name="AutoShape 34"/>
          <p:cNvCxnSpPr>
            <a:cxnSpLocks noChangeShapeType="1"/>
            <a:stCxn id="39" idx="0"/>
            <a:endCxn id="30" idx="2"/>
          </p:cNvCxnSpPr>
          <p:nvPr/>
        </p:nvCxnSpPr>
        <p:spPr bwMode="auto">
          <a:xfrm rot="16200000" flipV="1">
            <a:off x="4843363" y="2550793"/>
            <a:ext cx="1064057" cy="353554"/>
          </a:xfrm>
          <a:prstGeom prst="curvedConnector3">
            <a:avLst>
              <a:gd name="adj1" fmla="val 50000"/>
            </a:avLst>
          </a:prstGeom>
          <a:ln>
            <a:solidFill>
              <a:srgbClr val="0066CC"/>
            </a:solidFill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34"/>
          <p:cNvCxnSpPr>
            <a:cxnSpLocks noChangeShapeType="1"/>
            <a:stCxn id="35" idx="2"/>
            <a:endCxn id="52" idx="0"/>
          </p:cNvCxnSpPr>
          <p:nvPr/>
        </p:nvCxnSpPr>
        <p:spPr bwMode="auto">
          <a:xfrm rot="5400000">
            <a:off x="5286741" y="4959518"/>
            <a:ext cx="524505" cy="186659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AutoShape 34"/>
          <p:cNvCxnSpPr>
            <a:cxnSpLocks noChangeShapeType="1"/>
            <a:stCxn id="35" idx="2"/>
            <a:endCxn id="54" idx="0"/>
          </p:cNvCxnSpPr>
          <p:nvPr/>
        </p:nvCxnSpPr>
        <p:spPr bwMode="auto">
          <a:xfrm rot="16200000" flipH="1">
            <a:off x="5655936" y="4776980"/>
            <a:ext cx="513077" cy="540304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4" name="AutoShape 34"/>
          <p:cNvCxnSpPr>
            <a:cxnSpLocks noChangeShapeType="1"/>
            <a:stCxn id="34" idx="2"/>
            <a:endCxn id="203" idx="0"/>
          </p:cNvCxnSpPr>
          <p:nvPr/>
        </p:nvCxnSpPr>
        <p:spPr bwMode="auto">
          <a:xfrm rot="16200000" flipH="1">
            <a:off x="6949214" y="4894133"/>
            <a:ext cx="534092" cy="290381"/>
          </a:xfrm>
          <a:prstGeom prst="curvedConnector3">
            <a:avLst>
              <a:gd name="adj1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0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Game Server Architecture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333989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64"/>
          <p:cNvSpPr>
            <a:spLocks noChangeArrowheads="1"/>
          </p:cNvSpPr>
          <p:nvPr/>
        </p:nvSpPr>
        <p:spPr bwMode="auto">
          <a:xfrm>
            <a:off x="3699504" y="1838600"/>
            <a:ext cx="4978896" cy="382230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171340" y="3252059"/>
            <a:ext cx="973110" cy="64932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宋体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108490" y="2151304"/>
            <a:ext cx="4193940" cy="1250157"/>
            <a:chOff x="4108490" y="1579803"/>
            <a:chExt cx="4193940" cy="1250157"/>
          </a:xfrm>
        </p:grpSpPr>
        <p:sp>
          <p:nvSpPr>
            <p:cNvPr id="9" name="圆角矩形 28"/>
            <p:cNvSpPr>
              <a:spLocks noChangeArrowheads="1"/>
            </p:cNvSpPr>
            <p:nvPr/>
          </p:nvSpPr>
          <p:spPr bwMode="auto">
            <a:xfrm>
              <a:off x="4108490" y="1579803"/>
              <a:ext cx="4193940" cy="12501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I/O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" name="圆角矩形 122"/>
            <p:cNvSpPr>
              <a:spLocks noChangeArrowheads="1"/>
            </p:cNvSpPr>
            <p:nvPr/>
          </p:nvSpPr>
          <p:spPr bwMode="auto">
            <a:xfrm>
              <a:off x="4830770" y="1631637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Decode</a:t>
              </a:r>
              <a:endParaRPr lang="zh-CN" altLang="en-US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1" name="圆角矩形 122"/>
            <p:cNvSpPr>
              <a:spLocks noChangeArrowheads="1"/>
            </p:cNvSpPr>
            <p:nvPr/>
          </p:nvSpPr>
          <p:spPr bwMode="auto">
            <a:xfrm>
              <a:off x="4837770" y="2294839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宋体" charset="-122"/>
                </a:rPr>
                <a:t>Encode</a:t>
              </a:r>
              <a:endParaRPr lang="zh-CN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宋体" charset="-122"/>
              </a:endParaRPr>
            </a:p>
          </p:txBody>
        </p:sp>
        <p:sp>
          <p:nvSpPr>
            <p:cNvPr id="13" name="圆角矩形 55"/>
            <p:cNvSpPr>
              <a:spLocks noChangeArrowheads="1"/>
            </p:cNvSpPr>
            <p:nvPr/>
          </p:nvSpPr>
          <p:spPr bwMode="auto">
            <a:xfrm>
              <a:off x="6558544" y="1669614"/>
              <a:ext cx="1607344" cy="1115052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cxnSp>
        <p:nvCxnSpPr>
          <p:cNvPr id="44" name="曲线连接符 43"/>
          <p:cNvCxnSpPr>
            <a:stCxn id="11" idx="1"/>
            <a:endCxn id="6" idx="3"/>
          </p:cNvCxnSpPr>
          <p:nvPr/>
        </p:nvCxnSpPr>
        <p:spPr>
          <a:xfrm rot="10800000" flipV="1">
            <a:off x="3144450" y="3075360"/>
            <a:ext cx="1693320" cy="5013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6" idx="0"/>
            <a:endCxn id="10" idx="1"/>
          </p:cNvCxnSpPr>
          <p:nvPr/>
        </p:nvCxnSpPr>
        <p:spPr>
          <a:xfrm rot="5400000" flipH="1" flipV="1">
            <a:off x="3324383" y="1745673"/>
            <a:ext cx="839901" cy="21728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0" idx="3"/>
            <a:endCxn id="13" idx="1"/>
          </p:cNvCxnSpPr>
          <p:nvPr/>
        </p:nvCxnSpPr>
        <p:spPr>
          <a:xfrm>
            <a:off x="5842802" y="2412158"/>
            <a:ext cx="715742" cy="3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1"/>
            <a:endCxn id="11" idx="3"/>
          </p:cNvCxnSpPr>
          <p:nvPr/>
        </p:nvCxnSpPr>
        <p:spPr>
          <a:xfrm rot="10800000" flipV="1">
            <a:off x="5849802" y="2798640"/>
            <a:ext cx="708742" cy="276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180498" y="3628544"/>
            <a:ext cx="4121932" cy="1607344"/>
            <a:chOff x="4211960" y="3095154"/>
            <a:chExt cx="4121932" cy="1607344"/>
          </a:xfrm>
        </p:grpSpPr>
        <p:sp>
          <p:nvSpPr>
            <p:cNvPr id="14" name="圆角矩形 28"/>
            <p:cNvSpPr>
              <a:spLocks noChangeArrowheads="1"/>
            </p:cNvSpPr>
            <p:nvPr/>
          </p:nvSpPr>
          <p:spPr bwMode="auto">
            <a:xfrm>
              <a:off x="4211960" y="3095154"/>
              <a:ext cx="4121932" cy="160734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宋体" charset="-122"/>
                  <a:sym typeface="宋体" charset="-122"/>
                </a:rPr>
                <a:t>DB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6" name="圆角矩形 55"/>
            <p:cNvSpPr>
              <a:spLocks noChangeArrowheads="1"/>
            </p:cNvSpPr>
            <p:nvPr/>
          </p:nvSpPr>
          <p:spPr bwMode="auto">
            <a:xfrm>
              <a:off x="4819248" y="3225774"/>
              <a:ext cx="1644385" cy="1369219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Data 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956381" y="3901620"/>
              <a:ext cx="1241612" cy="63244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曲线连接符 73"/>
          <p:cNvCxnSpPr>
            <a:stCxn id="13" idx="2"/>
            <a:endCxn id="16" idx="0"/>
          </p:cNvCxnSpPr>
          <p:nvPr/>
        </p:nvCxnSpPr>
        <p:spPr>
          <a:xfrm rot="5400000">
            <a:off x="6284599" y="2681548"/>
            <a:ext cx="402998" cy="17522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16" idx="3"/>
          </p:cNvCxnSpPr>
          <p:nvPr/>
        </p:nvCxnSpPr>
        <p:spPr>
          <a:xfrm rot="10800000">
            <a:off x="6432171" y="4443774"/>
            <a:ext cx="492748" cy="307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" idx="1"/>
            <a:endCxn id="4" idx="3"/>
          </p:cNvCxnSpPr>
          <p:nvPr/>
        </p:nvCxnSpPr>
        <p:spPr>
          <a:xfrm rot="10800000" flipV="1">
            <a:off x="1355433" y="3576720"/>
            <a:ext cx="815909" cy="1679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大型软件的架构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单机架构</a:t>
            </a:r>
            <a:r>
              <a:rPr lang="en-US" altLang="zh-CN" dirty="0"/>
              <a:t>(Standalone)</a:t>
            </a:r>
          </a:p>
          <a:p>
            <a:r>
              <a:rPr lang="en-US" altLang="zh-CN" dirty="0"/>
              <a:t>C/S</a:t>
            </a:r>
            <a:r>
              <a:rPr lang="zh-CN" altLang="en-US" dirty="0"/>
              <a:t>架构</a:t>
            </a:r>
            <a:r>
              <a:rPr lang="en-US" altLang="zh-CN" dirty="0"/>
              <a:t>(Client / Server)</a:t>
            </a:r>
          </a:p>
          <a:p>
            <a:r>
              <a:rPr lang="en-US" altLang="zh-CN" dirty="0"/>
              <a:t>B/S</a:t>
            </a:r>
            <a:r>
              <a:rPr lang="zh-CN" altLang="en-US" dirty="0"/>
              <a:t>架构</a:t>
            </a:r>
            <a:r>
              <a:rPr lang="en-US" altLang="zh-CN" dirty="0"/>
              <a:t>(Browser/Server)</a:t>
            </a:r>
          </a:p>
          <a:p>
            <a:r>
              <a:rPr lang="en-US" altLang="zh-CN" dirty="0"/>
              <a:t>Peer to Peer</a:t>
            </a:r>
          </a:p>
          <a:p>
            <a:r>
              <a:rPr lang="zh-CN" altLang="en-US" dirty="0"/>
              <a:t>分布式系统架构</a:t>
            </a:r>
            <a:r>
              <a:rPr lang="en-US" altLang="zh-CN" dirty="0"/>
              <a:t>(Distributed System)</a:t>
            </a:r>
          </a:p>
          <a:p>
            <a:r>
              <a:rPr lang="zh-CN" altLang="en-US" dirty="0"/>
              <a:t>混合架构</a:t>
            </a:r>
            <a:r>
              <a:rPr lang="en-US" altLang="zh-CN" dirty="0"/>
              <a:t>(Hybrid Architecture)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49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C/S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架构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07" y="2276873"/>
            <a:ext cx="1440160" cy="13492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71" y="4363965"/>
            <a:ext cx="1147086" cy="979329"/>
          </a:xfrm>
          <a:prstGeom prst="rect">
            <a:avLst/>
          </a:prstGeom>
        </p:spPr>
      </p:pic>
      <p:cxnSp>
        <p:nvCxnSpPr>
          <p:cNvPr id="10" name="曲线连接符 9"/>
          <p:cNvCxnSpPr>
            <a:stCxn id="51" idx="3"/>
            <a:endCxn id="7" idx="1"/>
          </p:cNvCxnSpPr>
          <p:nvPr/>
        </p:nvCxnSpPr>
        <p:spPr>
          <a:xfrm>
            <a:off x="2814819" y="2688481"/>
            <a:ext cx="1124388" cy="2630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2"/>
            <a:endCxn id="8" idx="0"/>
          </p:cNvCxnSpPr>
          <p:nvPr/>
        </p:nvCxnSpPr>
        <p:spPr>
          <a:xfrm rot="16200000" flipH="1">
            <a:off x="4355082" y="3930331"/>
            <a:ext cx="737839" cy="129427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365675" y="4371374"/>
          <a:ext cx="3816423" cy="1512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471">
                  <a:extLst>
                    <a:ext uri="{9D8B030D-6E8A-4147-A177-3AD203B41FA5}">
                      <a16:colId xmlns:a16="http://schemas.microsoft.com/office/drawing/2014/main" val="2027586294"/>
                    </a:ext>
                  </a:extLst>
                </a:gridCol>
                <a:gridCol w="891336">
                  <a:extLst>
                    <a:ext uri="{9D8B030D-6E8A-4147-A177-3AD203B41FA5}">
                      <a16:colId xmlns:a16="http://schemas.microsoft.com/office/drawing/2014/main" val="3240492778"/>
                    </a:ext>
                  </a:extLst>
                </a:gridCol>
                <a:gridCol w="928998">
                  <a:extLst>
                    <a:ext uri="{9D8B030D-6E8A-4147-A177-3AD203B41FA5}">
                      <a16:colId xmlns:a16="http://schemas.microsoft.com/office/drawing/2014/main" val="2763376254"/>
                    </a:ext>
                  </a:extLst>
                </a:gridCol>
                <a:gridCol w="652809">
                  <a:extLst>
                    <a:ext uri="{9D8B030D-6E8A-4147-A177-3AD203B41FA5}">
                      <a16:colId xmlns:a16="http://schemas.microsoft.com/office/drawing/2014/main" val="3228472028"/>
                    </a:ext>
                  </a:extLst>
                </a:gridCol>
                <a:gridCol w="652809">
                  <a:extLst>
                    <a:ext uri="{9D8B030D-6E8A-4147-A177-3AD203B41FA5}">
                      <a16:colId xmlns:a16="http://schemas.microsoft.com/office/drawing/2014/main" val="1255476210"/>
                    </a:ext>
                  </a:extLst>
                </a:gridCol>
              </a:tblGrid>
              <a:tr h="21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signature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6583174"/>
                  </a:ext>
                </a:extLst>
              </a:tr>
              <a:tr h="21204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1369234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#wulal896siw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快乐的程序员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之所以快乐，</a:t>
                      </a:r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23284"/>
                  </a:ext>
                </a:extLst>
              </a:tr>
              <a:tr h="21668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13695413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9Tfit8^bfatlO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小鼠标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人生如戏，戏如人生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3655"/>
                  </a:ext>
                </a:extLst>
              </a:tr>
              <a:tr h="21668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13695414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5ajfit8bfrad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哈哈镜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照鬼不照人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37030"/>
                  </a:ext>
                </a:extLst>
              </a:tr>
              <a:tr h="21668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13695415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gwjit45eblgoa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蜜桃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你胖你先吃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7677"/>
                  </a:ext>
                </a:extLst>
              </a:tr>
              <a:tr h="21668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13695416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weafadbfffwa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开心鬼 </a:t>
                      </a:r>
                      <a:r>
                        <a:rPr lang="en-US" altLang="zh-CN" sz="1100" u="none" strike="noStrike">
                          <a:effectLst/>
                        </a:rPr>
                        <a:t>^_^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7528407"/>
                  </a:ext>
                </a:extLst>
              </a:tr>
              <a:tr h="21668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13695417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56esdt8OTe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秀个够够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3859581"/>
                  </a:ext>
                </a:extLst>
              </a:tr>
            </a:tbl>
          </a:graphicData>
        </a:graphic>
      </p:graphicFrame>
      <p:pic>
        <p:nvPicPr>
          <p:cNvPr id="1028" name="Picture 4" descr="https://timgsa.baidu.com/timg?image&amp;quality=80&amp;size=b9999_10000&amp;sec=1495104008315&amp;di=cd80cd36915d9df8513af13fef706dab&amp;imgtype=0&amp;src=http%3A%2F%2Fd.hiphotos.baidu.com%2Fexp%2Fw%3D480%2Fsign%3D2497fd8c9f16fdfad86cc7e6848e8cea%2F960a304e251f95ca52b09411cb177f3e660952c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-2117725"/>
            <a:ext cx="1422233" cy="13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495104008315&amp;di=cd80cd36915d9df8513af13fef706dab&amp;imgtype=0&amp;src=http%3A%2F%2Fd.hiphotos.baidu.com%2Fexp%2Fw%3D480%2Fsign%3D2497fd8c9f16fdfad86cc7e6848e8cea%2F960a304e251f95ca52b09411cb177f3e660952c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5" y="1904438"/>
            <a:ext cx="1915023" cy="18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495104117788&amp;di=31f0f72267a5cba21e1cd1211f31345c&amp;imgtype=0&amp;src=http%3A%2F%2Fhall.91mq.com%2Fhelp%2Fimages%2F011002_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4" y="3968874"/>
            <a:ext cx="1908398" cy="19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51" y="1752601"/>
            <a:ext cx="2424268" cy="1871761"/>
          </a:xfrm>
          <a:prstGeom prst="rect">
            <a:avLst/>
          </a:prstGeom>
        </p:spPr>
      </p:pic>
      <p:cxnSp>
        <p:nvCxnSpPr>
          <p:cNvPr id="56" name="曲线连接符 55"/>
          <p:cNvCxnSpPr>
            <a:stCxn id="1030" idx="1"/>
            <a:endCxn id="7" idx="0"/>
          </p:cNvCxnSpPr>
          <p:nvPr/>
        </p:nvCxnSpPr>
        <p:spPr>
          <a:xfrm rot="10800000">
            <a:off x="4659289" y="2276872"/>
            <a:ext cx="2252787" cy="553160"/>
          </a:xfrm>
          <a:prstGeom prst="curvedConnector4">
            <a:avLst>
              <a:gd name="adj1" fmla="val 34018"/>
              <a:gd name="adj2" fmla="val 14132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7" idx="3"/>
            <a:endCxn id="1032" idx="1"/>
          </p:cNvCxnSpPr>
          <p:nvPr/>
        </p:nvCxnSpPr>
        <p:spPr>
          <a:xfrm>
            <a:off x="5379368" y="2951499"/>
            <a:ext cx="1532707" cy="197157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0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B/S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6" y="1916833"/>
            <a:ext cx="2050387" cy="1984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42" y="2613532"/>
            <a:ext cx="962142" cy="821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5" y="4171806"/>
            <a:ext cx="2030086" cy="17054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93" y="4736003"/>
            <a:ext cx="927771" cy="7920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001" y="4653136"/>
            <a:ext cx="1373746" cy="117284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116967" y="2221669"/>
            <a:ext cx="1822398" cy="1695342"/>
            <a:chOff x="3885127" y="1532789"/>
            <a:chExt cx="1484555" cy="14443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5127" y="1532789"/>
              <a:ext cx="1373746" cy="117284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936" y="1804283"/>
              <a:ext cx="1373746" cy="1172840"/>
            </a:xfrm>
            <a:prstGeom prst="rect">
              <a:avLst/>
            </a:prstGeom>
          </p:spPr>
        </p:pic>
      </p:grpSp>
      <p:cxnSp>
        <p:nvCxnSpPr>
          <p:cNvPr id="16" name="曲线连接符 15"/>
          <p:cNvCxnSpPr>
            <a:stCxn id="4" idx="3"/>
            <a:endCxn id="13" idx="1"/>
          </p:cNvCxnSpPr>
          <p:nvPr/>
        </p:nvCxnSpPr>
        <p:spPr>
          <a:xfrm>
            <a:off x="2699793" y="2909044"/>
            <a:ext cx="1553201" cy="319634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3"/>
            <a:endCxn id="10" idx="1"/>
          </p:cNvCxnSpPr>
          <p:nvPr/>
        </p:nvCxnSpPr>
        <p:spPr>
          <a:xfrm>
            <a:off x="2679491" y="5024540"/>
            <a:ext cx="1908510" cy="215017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9" idx="1"/>
          </p:cNvCxnSpPr>
          <p:nvPr/>
        </p:nvCxnSpPr>
        <p:spPr>
          <a:xfrm flipV="1">
            <a:off x="5961748" y="5132048"/>
            <a:ext cx="539345" cy="107509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3" idx="3"/>
            <a:endCxn id="6" idx="1"/>
          </p:cNvCxnSpPr>
          <p:nvPr/>
        </p:nvCxnSpPr>
        <p:spPr>
          <a:xfrm flipV="1">
            <a:off x="5939366" y="3024248"/>
            <a:ext cx="553177" cy="20443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4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分布式系统</a:t>
            </a:r>
          </a:p>
        </p:txBody>
      </p:sp>
      <p:sp>
        <p:nvSpPr>
          <p:cNvPr id="5" name="矩形 91"/>
          <p:cNvSpPr>
            <a:spLocks noChangeArrowheads="1"/>
          </p:cNvSpPr>
          <p:nvPr/>
        </p:nvSpPr>
        <p:spPr bwMode="auto">
          <a:xfrm>
            <a:off x="1401115" y="2015592"/>
            <a:ext cx="6552727" cy="2160240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5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7" name="圆角矩形 4"/>
          <p:cNvSpPr>
            <a:spLocks noChangeArrowheads="1"/>
          </p:cNvSpPr>
          <p:nvPr/>
        </p:nvSpPr>
        <p:spPr bwMode="auto">
          <a:xfrm>
            <a:off x="5337317" y="4740474"/>
            <a:ext cx="806980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LINK2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8" name="圆角矩形 3"/>
          <p:cNvSpPr>
            <a:spLocks noChangeArrowheads="1"/>
          </p:cNvSpPr>
          <p:nvPr/>
        </p:nvSpPr>
        <p:spPr bwMode="auto">
          <a:xfrm>
            <a:off x="3179201" y="4740474"/>
            <a:ext cx="795072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pic>
        <p:nvPicPr>
          <p:cNvPr id="9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76" y="5539905"/>
            <a:ext cx="599281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434" y="5555965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80" y="5550011"/>
            <a:ext cx="600604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 64"/>
          <p:cNvSpPr>
            <a:spLocks noChangeArrowheads="1"/>
          </p:cNvSpPr>
          <p:nvPr/>
        </p:nvSpPr>
        <p:spPr bwMode="auto">
          <a:xfrm>
            <a:off x="1652265" y="3142616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宋体" charset="-122"/>
                <a:sym typeface="宋体" charset="-122"/>
              </a:rPr>
              <a:t>Server-1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" name="圆角矩形 78"/>
          <p:cNvSpPr>
            <a:spLocks noChangeArrowheads="1"/>
          </p:cNvSpPr>
          <p:nvPr/>
        </p:nvSpPr>
        <p:spPr bwMode="auto">
          <a:xfrm>
            <a:off x="4104550" y="2169320"/>
            <a:ext cx="1397242" cy="4227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Coordinator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9" name="圆角矩形 64"/>
          <p:cNvSpPr>
            <a:spLocks noChangeArrowheads="1"/>
          </p:cNvSpPr>
          <p:nvPr/>
        </p:nvSpPr>
        <p:spPr bwMode="auto">
          <a:xfrm>
            <a:off x="3279783" y="3142616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Server-2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pic>
        <p:nvPicPr>
          <p:cNvPr id="188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28" y="5550011"/>
            <a:ext cx="600604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圆角矩形 64"/>
          <p:cNvSpPr>
            <a:spLocks noChangeArrowheads="1"/>
          </p:cNvSpPr>
          <p:nvPr/>
        </p:nvSpPr>
        <p:spPr bwMode="auto">
          <a:xfrm>
            <a:off x="4841433" y="3142615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宋体" charset="-122"/>
                <a:sym typeface="宋体" charset="-122"/>
              </a:rPr>
              <a:t>Server-3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6" name="圆角矩形 64"/>
          <p:cNvSpPr>
            <a:spLocks noChangeArrowheads="1"/>
          </p:cNvSpPr>
          <p:nvPr/>
        </p:nvSpPr>
        <p:spPr bwMode="auto">
          <a:xfrm>
            <a:off x="6383523" y="3133878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Server-4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314452" y="3133878"/>
            <a:ext cx="313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0"/>
            <a:endCxn id="30" idx="2"/>
          </p:cNvCxnSpPr>
          <p:nvPr/>
        </p:nvCxnSpPr>
        <p:spPr>
          <a:xfrm flipV="1">
            <a:off x="2366641" y="2592045"/>
            <a:ext cx="2436531" cy="550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0" idx="2"/>
            <a:endCxn id="39" idx="0"/>
          </p:cNvCxnSpPr>
          <p:nvPr/>
        </p:nvCxnSpPr>
        <p:spPr>
          <a:xfrm flipH="1">
            <a:off x="3994159" y="2592045"/>
            <a:ext cx="809013" cy="550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0" idx="2"/>
            <a:endCxn id="44" idx="0"/>
          </p:cNvCxnSpPr>
          <p:nvPr/>
        </p:nvCxnSpPr>
        <p:spPr>
          <a:xfrm>
            <a:off x="4803172" y="2592044"/>
            <a:ext cx="752637" cy="550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0" idx="2"/>
            <a:endCxn id="46" idx="0"/>
          </p:cNvCxnSpPr>
          <p:nvPr/>
        </p:nvCxnSpPr>
        <p:spPr>
          <a:xfrm>
            <a:off x="4803172" y="2592045"/>
            <a:ext cx="2294727" cy="541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8" idx="0"/>
            <a:endCxn id="21" idx="2"/>
          </p:cNvCxnSpPr>
          <p:nvPr/>
        </p:nvCxnSpPr>
        <p:spPr>
          <a:xfrm flipH="1" flipV="1">
            <a:off x="2366641" y="3559335"/>
            <a:ext cx="1210097" cy="11811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0"/>
            <a:endCxn id="21" idx="2"/>
          </p:cNvCxnSpPr>
          <p:nvPr/>
        </p:nvCxnSpPr>
        <p:spPr>
          <a:xfrm flipH="1" flipV="1">
            <a:off x="2366641" y="3559335"/>
            <a:ext cx="3374167" cy="11811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8" idx="0"/>
            <a:endCxn id="39" idx="2"/>
          </p:cNvCxnSpPr>
          <p:nvPr/>
        </p:nvCxnSpPr>
        <p:spPr>
          <a:xfrm flipV="1">
            <a:off x="3576738" y="3559335"/>
            <a:ext cx="417421" cy="11811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7" idx="0"/>
            <a:endCxn id="39" idx="2"/>
          </p:cNvCxnSpPr>
          <p:nvPr/>
        </p:nvCxnSpPr>
        <p:spPr>
          <a:xfrm flipH="1" flipV="1">
            <a:off x="3994159" y="3559335"/>
            <a:ext cx="1746649" cy="11811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8" idx="0"/>
            <a:endCxn id="44" idx="2"/>
          </p:cNvCxnSpPr>
          <p:nvPr/>
        </p:nvCxnSpPr>
        <p:spPr>
          <a:xfrm flipV="1">
            <a:off x="3576738" y="3559333"/>
            <a:ext cx="1979071" cy="11811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" idx="0"/>
            <a:endCxn id="44" idx="2"/>
          </p:cNvCxnSpPr>
          <p:nvPr/>
        </p:nvCxnSpPr>
        <p:spPr>
          <a:xfrm flipH="1" flipV="1">
            <a:off x="5555809" y="3559333"/>
            <a:ext cx="184999" cy="11811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" idx="0"/>
            <a:endCxn id="46" idx="2"/>
          </p:cNvCxnSpPr>
          <p:nvPr/>
        </p:nvCxnSpPr>
        <p:spPr>
          <a:xfrm flipV="1">
            <a:off x="3576738" y="3550597"/>
            <a:ext cx="3521161" cy="11898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" idx="0"/>
            <a:endCxn id="46" idx="2"/>
          </p:cNvCxnSpPr>
          <p:nvPr/>
        </p:nvCxnSpPr>
        <p:spPr>
          <a:xfrm flipV="1">
            <a:off x="5740808" y="3550597"/>
            <a:ext cx="1357091" cy="11898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" idx="0"/>
            <a:endCxn id="8" idx="2"/>
          </p:cNvCxnSpPr>
          <p:nvPr/>
        </p:nvCxnSpPr>
        <p:spPr>
          <a:xfrm flipV="1">
            <a:off x="2976217" y="5157193"/>
            <a:ext cx="600521" cy="382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1" idx="0"/>
            <a:endCxn id="8" idx="2"/>
          </p:cNvCxnSpPr>
          <p:nvPr/>
        </p:nvCxnSpPr>
        <p:spPr>
          <a:xfrm flipH="1" flipV="1">
            <a:off x="3576738" y="5157193"/>
            <a:ext cx="550945" cy="3928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" idx="0"/>
            <a:endCxn id="7" idx="2"/>
          </p:cNvCxnSpPr>
          <p:nvPr/>
        </p:nvCxnSpPr>
        <p:spPr>
          <a:xfrm flipV="1">
            <a:off x="5135121" y="5157192"/>
            <a:ext cx="605686" cy="3987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88" idx="0"/>
            <a:endCxn id="7" idx="2"/>
          </p:cNvCxnSpPr>
          <p:nvPr/>
        </p:nvCxnSpPr>
        <p:spPr>
          <a:xfrm flipH="1" flipV="1">
            <a:off x="5740808" y="5157193"/>
            <a:ext cx="619123" cy="3928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8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分布式系统</a:t>
            </a:r>
          </a:p>
        </p:txBody>
      </p:sp>
      <p:sp>
        <p:nvSpPr>
          <p:cNvPr id="5" name="矩形 91"/>
          <p:cNvSpPr>
            <a:spLocks noChangeArrowheads="1"/>
          </p:cNvSpPr>
          <p:nvPr/>
        </p:nvSpPr>
        <p:spPr bwMode="auto">
          <a:xfrm>
            <a:off x="1475656" y="1818901"/>
            <a:ext cx="6552728" cy="2452130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5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7" name="圆角矩形 4"/>
          <p:cNvSpPr>
            <a:spLocks noChangeArrowheads="1"/>
          </p:cNvSpPr>
          <p:nvPr/>
        </p:nvSpPr>
        <p:spPr bwMode="auto">
          <a:xfrm>
            <a:off x="5500711" y="4649619"/>
            <a:ext cx="806980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LINK2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8" name="圆角矩形 3"/>
          <p:cNvSpPr>
            <a:spLocks noChangeArrowheads="1"/>
          </p:cNvSpPr>
          <p:nvPr/>
        </p:nvSpPr>
        <p:spPr bwMode="auto">
          <a:xfrm>
            <a:off x="3331679" y="4649620"/>
            <a:ext cx="795072" cy="416719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pic>
        <p:nvPicPr>
          <p:cNvPr id="9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5539905"/>
            <a:ext cx="599281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33" y="5555965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17" y="5550011"/>
            <a:ext cx="600604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 64"/>
          <p:cNvSpPr>
            <a:spLocks noChangeArrowheads="1"/>
          </p:cNvSpPr>
          <p:nvPr/>
        </p:nvSpPr>
        <p:spPr bwMode="auto">
          <a:xfrm>
            <a:off x="2936648" y="3176788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宋体" charset="-122"/>
                <a:sym typeface="宋体" charset="-122"/>
              </a:rPr>
              <a:t>Server-1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9" name="圆角矩形 64"/>
          <p:cNvSpPr>
            <a:spLocks noChangeArrowheads="1"/>
          </p:cNvSpPr>
          <p:nvPr/>
        </p:nvSpPr>
        <p:spPr bwMode="auto">
          <a:xfrm>
            <a:off x="2942351" y="1972932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Server-2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pic>
        <p:nvPicPr>
          <p:cNvPr id="188" name="Picture 2" descr="D:\source\15292Sb2-0-lp94208453113254269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344" y="5550011"/>
            <a:ext cx="600604" cy="5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圆角矩形 64"/>
          <p:cNvSpPr>
            <a:spLocks noChangeArrowheads="1"/>
          </p:cNvSpPr>
          <p:nvPr/>
        </p:nvSpPr>
        <p:spPr bwMode="auto">
          <a:xfrm>
            <a:off x="5077277" y="1972932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宋体" charset="-122"/>
                <a:sym typeface="宋体" charset="-122"/>
              </a:rPr>
              <a:t>Server-3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314452" y="3133878"/>
            <a:ext cx="313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" idx="0"/>
            <a:endCxn id="8" idx="2"/>
          </p:cNvCxnSpPr>
          <p:nvPr/>
        </p:nvCxnSpPr>
        <p:spPr>
          <a:xfrm flipV="1">
            <a:off x="3143449" y="5066339"/>
            <a:ext cx="585766" cy="4735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1" idx="0"/>
            <a:endCxn id="8" idx="2"/>
          </p:cNvCxnSpPr>
          <p:nvPr/>
        </p:nvCxnSpPr>
        <p:spPr>
          <a:xfrm flipH="1" flipV="1">
            <a:off x="3729215" y="5066339"/>
            <a:ext cx="286804" cy="4836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" idx="0"/>
            <a:endCxn id="7" idx="2"/>
          </p:cNvCxnSpPr>
          <p:nvPr/>
        </p:nvCxnSpPr>
        <p:spPr>
          <a:xfrm flipV="1">
            <a:off x="5595821" y="5066338"/>
            <a:ext cx="308381" cy="4896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88" idx="0"/>
            <a:endCxn id="7" idx="2"/>
          </p:cNvCxnSpPr>
          <p:nvPr/>
        </p:nvCxnSpPr>
        <p:spPr>
          <a:xfrm flipH="1" flipV="1">
            <a:off x="5904202" y="5066337"/>
            <a:ext cx="469445" cy="4836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0" name="圆角矩形 64"/>
          <p:cNvSpPr>
            <a:spLocks noChangeArrowheads="1"/>
          </p:cNvSpPr>
          <p:nvPr/>
        </p:nvSpPr>
        <p:spPr bwMode="auto">
          <a:xfrm>
            <a:off x="5077277" y="3176788"/>
            <a:ext cx="1428750" cy="416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Server-4</a:t>
            </a:r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cxnSp>
        <p:nvCxnSpPr>
          <p:cNvPr id="232" name="直接连接符 231"/>
          <p:cNvCxnSpPr>
            <a:stCxn id="39" idx="3"/>
            <a:endCxn id="44" idx="1"/>
          </p:cNvCxnSpPr>
          <p:nvPr/>
        </p:nvCxnSpPr>
        <p:spPr>
          <a:xfrm>
            <a:off x="4371101" y="2181291"/>
            <a:ext cx="7061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" idx="3"/>
            <a:endCxn id="170" idx="1"/>
          </p:cNvCxnSpPr>
          <p:nvPr/>
        </p:nvCxnSpPr>
        <p:spPr>
          <a:xfrm>
            <a:off x="4365399" y="3385147"/>
            <a:ext cx="7118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170" idx="0"/>
            <a:endCxn id="44" idx="2"/>
          </p:cNvCxnSpPr>
          <p:nvPr/>
        </p:nvCxnSpPr>
        <p:spPr>
          <a:xfrm flipV="1">
            <a:off x="5791652" y="2389651"/>
            <a:ext cx="0" cy="7871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1" idx="0"/>
            <a:endCxn id="39" idx="2"/>
          </p:cNvCxnSpPr>
          <p:nvPr/>
        </p:nvCxnSpPr>
        <p:spPr>
          <a:xfrm flipV="1">
            <a:off x="3651024" y="2389651"/>
            <a:ext cx="5703" cy="7871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170" idx="0"/>
            <a:endCxn id="39" idx="2"/>
          </p:cNvCxnSpPr>
          <p:nvPr/>
        </p:nvCxnSpPr>
        <p:spPr>
          <a:xfrm flipH="1" flipV="1">
            <a:off x="3656726" y="2389651"/>
            <a:ext cx="2134926" cy="7871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1" idx="0"/>
            <a:endCxn id="44" idx="2"/>
          </p:cNvCxnSpPr>
          <p:nvPr/>
        </p:nvCxnSpPr>
        <p:spPr>
          <a:xfrm flipV="1">
            <a:off x="3651024" y="2389651"/>
            <a:ext cx="2140629" cy="7871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9" name="曲线连接符 248"/>
          <p:cNvCxnSpPr>
            <a:stCxn id="8" idx="1"/>
          </p:cNvCxnSpPr>
          <p:nvPr/>
        </p:nvCxnSpPr>
        <p:spPr>
          <a:xfrm rot="10800000" flipH="1">
            <a:off x="3331679" y="3593507"/>
            <a:ext cx="319345" cy="1264472"/>
          </a:xfrm>
          <a:prstGeom prst="curvedConnector4">
            <a:avLst>
              <a:gd name="adj1" fmla="val -71584"/>
              <a:gd name="adj2" fmla="val 5823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0" name="曲线连接符 249"/>
          <p:cNvCxnSpPr>
            <a:stCxn id="8" idx="3"/>
            <a:endCxn id="170" idx="2"/>
          </p:cNvCxnSpPr>
          <p:nvPr/>
        </p:nvCxnSpPr>
        <p:spPr>
          <a:xfrm flipV="1">
            <a:off x="4126752" y="3593507"/>
            <a:ext cx="1664901" cy="1264473"/>
          </a:xfrm>
          <a:prstGeom prst="curved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3" name="曲线连接符 252"/>
          <p:cNvCxnSpPr>
            <a:stCxn id="8" idx="1"/>
            <a:endCxn id="39" idx="1"/>
          </p:cNvCxnSpPr>
          <p:nvPr/>
        </p:nvCxnSpPr>
        <p:spPr>
          <a:xfrm rot="10800000">
            <a:off x="2942351" y="2181291"/>
            <a:ext cx="389328" cy="2676688"/>
          </a:xfrm>
          <a:prstGeom prst="curvedConnector3">
            <a:avLst>
              <a:gd name="adj1" fmla="val 15871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8" idx="3"/>
            <a:endCxn id="44" idx="3"/>
          </p:cNvCxnSpPr>
          <p:nvPr/>
        </p:nvCxnSpPr>
        <p:spPr>
          <a:xfrm flipV="1">
            <a:off x="4126751" y="2181291"/>
            <a:ext cx="2379276" cy="2676688"/>
          </a:xfrm>
          <a:prstGeom prst="curvedConnector3">
            <a:avLst>
              <a:gd name="adj1" fmla="val 103472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stCxn id="7" idx="3"/>
            <a:endCxn id="170" idx="3"/>
          </p:cNvCxnSpPr>
          <p:nvPr/>
        </p:nvCxnSpPr>
        <p:spPr>
          <a:xfrm flipV="1">
            <a:off x="6307691" y="3385148"/>
            <a:ext cx="198336" cy="1472831"/>
          </a:xfrm>
          <a:prstGeom prst="curvedConnector3">
            <a:avLst>
              <a:gd name="adj1" fmla="val 215259"/>
            </a:avLst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stCxn id="7" idx="3"/>
            <a:endCxn id="44" idx="3"/>
          </p:cNvCxnSpPr>
          <p:nvPr/>
        </p:nvCxnSpPr>
        <p:spPr>
          <a:xfrm flipV="1">
            <a:off x="6307691" y="2181292"/>
            <a:ext cx="198336" cy="2676687"/>
          </a:xfrm>
          <a:prstGeom prst="curvedConnector3">
            <a:avLst>
              <a:gd name="adj1" fmla="val 521325"/>
            </a:avLst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8" name="曲线连接符 267"/>
          <p:cNvCxnSpPr>
            <a:stCxn id="7" idx="1"/>
            <a:endCxn id="21" idx="2"/>
          </p:cNvCxnSpPr>
          <p:nvPr/>
        </p:nvCxnSpPr>
        <p:spPr>
          <a:xfrm rot="10800000">
            <a:off x="3651023" y="3593506"/>
            <a:ext cx="1849688" cy="1264472"/>
          </a:xfrm>
          <a:prstGeom prst="curvedConnector2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曲线连接符 270"/>
          <p:cNvCxnSpPr>
            <a:stCxn id="7" idx="1"/>
            <a:endCxn id="39" idx="1"/>
          </p:cNvCxnSpPr>
          <p:nvPr/>
        </p:nvCxnSpPr>
        <p:spPr>
          <a:xfrm rot="10800000">
            <a:off x="2942351" y="2181293"/>
            <a:ext cx="2558360" cy="2676687"/>
          </a:xfrm>
          <a:prstGeom prst="curvedConnector3">
            <a:avLst>
              <a:gd name="adj1" fmla="val 118846"/>
            </a:avLst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8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混合架构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2060847"/>
            <a:ext cx="1917799" cy="3429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5" y="2060847"/>
            <a:ext cx="4229318" cy="3429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601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设计与模块化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§5.5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820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各模块的算法设计</a:t>
            </a:r>
            <a:endParaRPr lang="en-US" altLang="zh-CN" dirty="0"/>
          </a:p>
          <a:p>
            <a:r>
              <a:rPr lang="zh-CN" altLang="en-US" dirty="0"/>
              <a:t>逻辑流程设计</a:t>
            </a:r>
            <a:endParaRPr lang="en-US" altLang="zh-CN" dirty="0"/>
          </a:p>
          <a:p>
            <a:r>
              <a:rPr lang="zh-CN" altLang="en-US" dirty="0"/>
              <a:t>数据结构设计</a:t>
            </a:r>
            <a:endParaRPr lang="en-US" altLang="zh-CN" dirty="0"/>
          </a:p>
          <a:p>
            <a:r>
              <a:rPr lang="zh-CN" altLang="en-US" dirty="0"/>
              <a:t>界面设计</a:t>
            </a:r>
            <a:endParaRPr lang="en-US" altLang="zh-CN" dirty="0"/>
          </a:p>
          <a:p>
            <a:r>
              <a:rPr lang="zh-CN" altLang="en-US" dirty="0"/>
              <a:t>数据库表结构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65957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</p:spTree>
    <p:extLst>
      <p:ext uri="{BB962C8B-B14F-4D97-AF65-F5344CB8AC3E}">
        <p14:creationId xmlns:p14="http://schemas.microsoft.com/office/powerpoint/2010/main" val="1697883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  <a:endParaRPr lang="en-US" altLang="zh-CN" dirty="0"/>
          </a:p>
          <a:p>
            <a:r>
              <a:rPr lang="zh-CN" altLang="en-US" dirty="0"/>
              <a:t>交互图（时序图、状态图、活动图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PAD</a:t>
            </a:r>
            <a:r>
              <a:rPr lang="zh-CN" altLang="en-US" dirty="0"/>
              <a:t>（</a:t>
            </a:r>
            <a:r>
              <a:rPr lang="en-US" altLang="zh-CN" dirty="0"/>
              <a:t>Problem Analysis Diagram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伪代码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2444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非整百年：能被</a:t>
            </a:r>
            <a:r>
              <a:rPr lang="en-US" altLang="zh-CN" dirty="0"/>
              <a:t>4</a:t>
            </a:r>
            <a:r>
              <a:rPr lang="zh-CN" altLang="en-US" dirty="0"/>
              <a:t>整除的为闰年（如</a:t>
            </a:r>
            <a:r>
              <a:rPr lang="en-US" altLang="zh-CN" dirty="0"/>
              <a:t>2004</a:t>
            </a:r>
            <a:r>
              <a:rPr lang="zh-CN" altLang="en-US" dirty="0"/>
              <a:t>年就是闰年</a:t>
            </a:r>
            <a:r>
              <a:rPr lang="en-US" altLang="zh-CN" dirty="0"/>
              <a:t>,2100</a:t>
            </a:r>
            <a:r>
              <a:rPr lang="zh-CN" altLang="en-US" dirty="0"/>
              <a:t>年不是闰年）</a:t>
            </a:r>
          </a:p>
          <a:p>
            <a:r>
              <a:rPr lang="zh-CN" altLang="en-US" dirty="0"/>
              <a:t>整百年：能被</a:t>
            </a:r>
            <a:r>
              <a:rPr lang="en-US" altLang="zh-CN" dirty="0"/>
              <a:t>400</a:t>
            </a:r>
            <a:r>
              <a:rPr lang="zh-CN" altLang="en-US" dirty="0"/>
              <a:t>整除的是闰年。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2000</a:t>
            </a:r>
            <a:r>
              <a:rPr lang="zh-CN" altLang="en-US" dirty="0"/>
              <a:t>年是闰年，</a:t>
            </a:r>
            <a:r>
              <a:rPr lang="en-US" altLang="zh-CN" dirty="0"/>
              <a:t>1900</a:t>
            </a:r>
            <a:r>
              <a:rPr lang="zh-CN" altLang="en-US" dirty="0"/>
              <a:t>年不是闰年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对于数值很大的年份：这年如果能被</a:t>
            </a:r>
            <a:r>
              <a:rPr lang="en-US" altLang="zh-CN" dirty="0"/>
              <a:t>3200</a:t>
            </a:r>
            <a:r>
              <a:rPr lang="zh-CN" altLang="en-US" dirty="0"/>
              <a:t>整除</a:t>
            </a:r>
            <a:r>
              <a:rPr lang="en-US" altLang="zh-CN" dirty="0"/>
              <a:t>,</a:t>
            </a:r>
            <a:r>
              <a:rPr lang="zh-CN" altLang="en-US" dirty="0"/>
              <a:t>并且能被</a:t>
            </a:r>
            <a:r>
              <a:rPr lang="en-US" altLang="zh-CN" dirty="0"/>
              <a:t>172800</a:t>
            </a:r>
            <a:r>
              <a:rPr lang="zh-CN" altLang="en-US" dirty="0"/>
              <a:t>整除则是闰年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69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2051720" y="1916832"/>
            <a:ext cx="5400600" cy="4248472"/>
            <a:chOff x="158" y="119"/>
            <a:chExt cx="5126" cy="4082"/>
          </a:xfrm>
        </p:grpSpPr>
        <p:sp>
          <p:nvSpPr>
            <p:cNvPr id="113669" name="AutoShape 5"/>
            <p:cNvSpPr>
              <a:spLocks noChangeArrowheads="1"/>
            </p:cNvSpPr>
            <p:nvPr/>
          </p:nvSpPr>
          <p:spPr bwMode="auto">
            <a:xfrm>
              <a:off x="2018" y="119"/>
              <a:ext cx="953" cy="288"/>
            </a:xfrm>
            <a:prstGeom prst="roundRect">
              <a:avLst>
                <a:gd name="adj" fmla="val 4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3670" name="AutoShape 6"/>
            <p:cNvSpPr>
              <a:spLocks noChangeArrowheads="1"/>
            </p:cNvSpPr>
            <p:nvPr/>
          </p:nvSpPr>
          <p:spPr bwMode="auto">
            <a:xfrm>
              <a:off x="1872" y="551"/>
              <a:ext cx="1245" cy="336"/>
            </a:xfrm>
            <a:prstGeom prst="parallelogram">
              <a:avLst>
                <a:gd name="adj" fmla="val 6309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</a:rPr>
                <a:t>输入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3671" name="AutoShape 7"/>
            <p:cNvSpPr>
              <a:spLocks noChangeArrowheads="1"/>
            </p:cNvSpPr>
            <p:nvPr/>
          </p:nvSpPr>
          <p:spPr bwMode="auto">
            <a:xfrm>
              <a:off x="2928" y="1463"/>
              <a:ext cx="1440" cy="4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</a:rPr>
                <a:t>100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整除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3672" name="AutoShape 8"/>
            <p:cNvSpPr>
              <a:spLocks noChangeArrowheads="1"/>
            </p:cNvSpPr>
            <p:nvPr/>
          </p:nvSpPr>
          <p:spPr bwMode="auto">
            <a:xfrm>
              <a:off x="1202" y="1895"/>
              <a:ext cx="1876" cy="53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400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整除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3673" name="AutoShape 9"/>
            <p:cNvSpPr>
              <a:spLocks noChangeArrowheads="1"/>
            </p:cNvSpPr>
            <p:nvPr/>
          </p:nvSpPr>
          <p:spPr bwMode="auto">
            <a:xfrm>
              <a:off x="1824" y="1031"/>
              <a:ext cx="1344" cy="4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整除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3674" name="AutoShape 10"/>
            <p:cNvSpPr>
              <a:spLocks noChangeArrowheads="1"/>
            </p:cNvSpPr>
            <p:nvPr/>
          </p:nvSpPr>
          <p:spPr bwMode="auto">
            <a:xfrm>
              <a:off x="2245" y="3865"/>
              <a:ext cx="859" cy="336"/>
            </a:xfrm>
            <a:prstGeom prst="roundRect">
              <a:avLst>
                <a:gd name="adj" fmla="val 4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113675" name="AutoShape 11"/>
            <p:cNvSpPr>
              <a:spLocks noChangeArrowheads="1"/>
            </p:cNvSpPr>
            <p:nvPr/>
          </p:nvSpPr>
          <p:spPr bwMode="auto">
            <a:xfrm>
              <a:off x="2784" y="3067"/>
              <a:ext cx="2500" cy="363"/>
            </a:xfrm>
            <a:prstGeom prst="parallelogram">
              <a:avLst>
                <a:gd name="adj" fmla="val 6683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</a:rPr>
                <a:t>输出“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是闰年”</a:t>
              </a:r>
            </a:p>
          </p:txBody>
        </p:sp>
        <p:sp>
          <p:nvSpPr>
            <p:cNvPr id="113676" name="AutoShape 12"/>
            <p:cNvSpPr>
              <a:spLocks noChangeArrowheads="1"/>
            </p:cNvSpPr>
            <p:nvPr/>
          </p:nvSpPr>
          <p:spPr bwMode="auto">
            <a:xfrm>
              <a:off x="158" y="3049"/>
              <a:ext cx="2586" cy="336"/>
            </a:xfrm>
            <a:prstGeom prst="parallelogram">
              <a:avLst>
                <a:gd name="adj" fmla="val 746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</a:rPr>
                <a:t>输出“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不是闰年”</a:t>
              </a:r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>
              <a:off x="2496" y="40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2496" y="88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" name="Line 15"/>
            <p:cNvSpPr>
              <a:spLocks noChangeShapeType="1"/>
            </p:cNvSpPr>
            <p:nvPr/>
          </p:nvSpPr>
          <p:spPr bwMode="auto">
            <a:xfrm flipH="1">
              <a:off x="567" y="1271"/>
              <a:ext cx="1257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>
              <a:off x="567" y="1298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>
              <a:off x="3168" y="127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" name="Line 18"/>
            <p:cNvSpPr>
              <a:spLocks noChangeShapeType="1"/>
            </p:cNvSpPr>
            <p:nvPr/>
          </p:nvSpPr>
          <p:spPr bwMode="auto">
            <a:xfrm>
              <a:off x="3648" y="127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Line 19"/>
            <p:cNvSpPr>
              <a:spLocks noChangeShapeType="1"/>
            </p:cNvSpPr>
            <p:nvPr/>
          </p:nvSpPr>
          <p:spPr bwMode="auto">
            <a:xfrm>
              <a:off x="2154" y="1703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" name="Line 20"/>
            <p:cNvSpPr>
              <a:spLocks noChangeShapeType="1"/>
            </p:cNvSpPr>
            <p:nvPr/>
          </p:nvSpPr>
          <p:spPr bwMode="auto">
            <a:xfrm flipH="1">
              <a:off x="2154" y="1703"/>
              <a:ext cx="77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" name="Line 21"/>
            <p:cNvSpPr>
              <a:spLocks noChangeShapeType="1"/>
            </p:cNvSpPr>
            <p:nvPr/>
          </p:nvSpPr>
          <p:spPr bwMode="auto">
            <a:xfrm>
              <a:off x="4368" y="1703"/>
              <a:ext cx="64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>
              <a:off x="5012" y="1706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>
              <a:off x="3061" y="2160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4014" y="216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 flipH="1" flipV="1">
              <a:off x="884" y="21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>
              <a:off x="567" y="2523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 flipH="1">
              <a:off x="5012" y="216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884" y="216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>
              <a:off x="1383" y="341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>
              <a:off x="1383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>
              <a:off x="4014" y="341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>
              <a:off x="2699" y="36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7" name="Text Box 33"/>
            <p:cNvSpPr txBox="1">
              <a:spLocks noChangeArrowheads="1"/>
            </p:cNvSpPr>
            <p:nvPr/>
          </p:nvSpPr>
          <p:spPr bwMode="auto">
            <a:xfrm>
              <a:off x="2608" y="1389"/>
              <a:ext cx="46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33" b="1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13698" name="Text Box 34"/>
            <p:cNvSpPr txBox="1">
              <a:spLocks noChangeArrowheads="1"/>
            </p:cNvSpPr>
            <p:nvPr/>
          </p:nvSpPr>
          <p:spPr bwMode="auto">
            <a:xfrm>
              <a:off x="3216" y="983"/>
              <a:ext cx="4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13699" name="Text Box 35"/>
            <p:cNvSpPr txBox="1">
              <a:spLocks noChangeArrowheads="1"/>
            </p:cNvSpPr>
            <p:nvPr/>
          </p:nvSpPr>
          <p:spPr bwMode="auto">
            <a:xfrm>
              <a:off x="793" y="1706"/>
              <a:ext cx="46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3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13700" name="Text Box 36"/>
            <p:cNvSpPr txBox="1">
              <a:spLocks noChangeArrowheads="1"/>
            </p:cNvSpPr>
            <p:nvPr/>
          </p:nvSpPr>
          <p:spPr bwMode="auto">
            <a:xfrm>
              <a:off x="4513" y="1379"/>
              <a:ext cx="46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3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13701" name="Text Box 37"/>
            <p:cNvSpPr txBox="1">
              <a:spLocks noChangeArrowheads="1"/>
            </p:cNvSpPr>
            <p:nvPr/>
          </p:nvSpPr>
          <p:spPr bwMode="auto">
            <a:xfrm>
              <a:off x="1440" y="983"/>
              <a:ext cx="4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13702" name="Text Box 38"/>
            <p:cNvSpPr txBox="1">
              <a:spLocks noChangeArrowheads="1"/>
            </p:cNvSpPr>
            <p:nvPr/>
          </p:nvSpPr>
          <p:spPr bwMode="auto">
            <a:xfrm>
              <a:off x="3168" y="1847"/>
              <a:ext cx="4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是</a:t>
              </a:r>
            </a:p>
          </p:txBody>
        </p:sp>
      </p:grp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952500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8209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71" name="Group 159"/>
          <p:cNvGraphicFramePr>
            <a:graphicFrameLocks noGrp="1"/>
          </p:cNvGraphicFramePr>
          <p:nvPr>
            <p:extLst/>
          </p:nvPr>
        </p:nvGraphicFramePr>
        <p:xfrm>
          <a:off x="1152261" y="1628511"/>
          <a:ext cx="6840802" cy="4465322"/>
        </p:xfrm>
        <a:graphic>
          <a:graphicData uri="http://schemas.openxmlformats.org/drawingml/2006/table">
            <a:tbl>
              <a:tblPr/>
              <a:tblGrid>
                <a:gridCol w="131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名称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意义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准备（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Start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流程图开始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处理程序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进程（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Process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 </a:t>
                      </a:r>
                      <a:r>
                        <a:rPr kumimoji="0" lang="en-US" altLang="zh-CN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sth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决策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判定（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Decision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If-else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终止（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END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流程图终止</a:t>
                      </a: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路径（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Path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下一步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文档（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Document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输入或输出文件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预先定义进（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Predefined Process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使用某一已定义之处理程序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页面内引用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功能接口 （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Connector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流程图向另一流程图之出口；或从另一地方之入口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注释（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Comment)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表示附注说明之用</a:t>
                      </a: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69" name="AutoShape 108"/>
          <p:cNvSpPr>
            <a:spLocks noChangeArrowheads="1"/>
          </p:cNvSpPr>
          <p:nvPr/>
        </p:nvSpPr>
        <p:spPr bwMode="auto">
          <a:xfrm>
            <a:off x="1571625" y="2108730"/>
            <a:ext cx="461698" cy="247386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0" name="Rectangle 109"/>
          <p:cNvSpPr>
            <a:spLocks noChangeArrowheads="1"/>
          </p:cNvSpPr>
          <p:nvPr/>
        </p:nvSpPr>
        <p:spPr bwMode="auto">
          <a:xfrm>
            <a:off x="1571625" y="2529418"/>
            <a:ext cx="415396" cy="1997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1" name="AutoShape 110"/>
          <p:cNvSpPr>
            <a:spLocks noChangeArrowheads="1"/>
          </p:cNvSpPr>
          <p:nvPr/>
        </p:nvSpPr>
        <p:spPr bwMode="auto">
          <a:xfrm>
            <a:off x="1571625" y="2889251"/>
            <a:ext cx="444500" cy="264583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2" name="AutoShape 111"/>
          <p:cNvSpPr>
            <a:spLocks noChangeArrowheads="1"/>
          </p:cNvSpPr>
          <p:nvPr/>
        </p:nvSpPr>
        <p:spPr bwMode="auto">
          <a:xfrm>
            <a:off x="1571627" y="3369470"/>
            <a:ext cx="489479" cy="19182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3" name="Line 112"/>
          <p:cNvSpPr>
            <a:spLocks noChangeShapeType="1"/>
          </p:cNvSpPr>
          <p:nvPr/>
        </p:nvSpPr>
        <p:spPr bwMode="auto">
          <a:xfrm flipV="1">
            <a:off x="1512094" y="3849688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4" name="AutoShape 113"/>
          <p:cNvSpPr>
            <a:spLocks noChangeArrowheads="1"/>
          </p:cNvSpPr>
          <p:nvPr/>
        </p:nvSpPr>
        <p:spPr bwMode="auto">
          <a:xfrm>
            <a:off x="1631157" y="4209522"/>
            <a:ext cx="381000" cy="203729"/>
          </a:xfrm>
          <a:prstGeom prst="flowChart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5" name="AutoShape 114"/>
          <p:cNvSpPr>
            <a:spLocks noChangeArrowheads="1"/>
          </p:cNvSpPr>
          <p:nvPr/>
        </p:nvSpPr>
        <p:spPr bwMode="auto">
          <a:xfrm>
            <a:off x="1631157" y="4628887"/>
            <a:ext cx="334698" cy="238125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6" name="AutoShape 115"/>
          <p:cNvSpPr>
            <a:spLocks noChangeArrowheads="1"/>
          </p:cNvSpPr>
          <p:nvPr/>
        </p:nvSpPr>
        <p:spPr bwMode="auto">
          <a:xfrm>
            <a:off x="1692011" y="5168637"/>
            <a:ext cx="226218" cy="20637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7" name="Line 164"/>
          <p:cNvSpPr>
            <a:spLocks noChangeShapeType="1"/>
          </p:cNvSpPr>
          <p:nvPr/>
        </p:nvSpPr>
        <p:spPr bwMode="auto">
          <a:xfrm>
            <a:off x="1751542" y="5709710"/>
            <a:ext cx="0" cy="2989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8" name="Line 165"/>
          <p:cNvSpPr>
            <a:spLocks noChangeShapeType="1"/>
          </p:cNvSpPr>
          <p:nvPr/>
        </p:nvSpPr>
        <p:spPr bwMode="auto">
          <a:xfrm>
            <a:off x="1751542" y="5709708"/>
            <a:ext cx="595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9" name="Line 166"/>
          <p:cNvSpPr>
            <a:spLocks noChangeShapeType="1"/>
          </p:cNvSpPr>
          <p:nvPr/>
        </p:nvSpPr>
        <p:spPr bwMode="auto">
          <a:xfrm>
            <a:off x="1751542" y="6008688"/>
            <a:ext cx="595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0" name="Line 167"/>
          <p:cNvSpPr>
            <a:spLocks noChangeShapeType="1"/>
          </p:cNvSpPr>
          <p:nvPr/>
        </p:nvSpPr>
        <p:spPr bwMode="auto">
          <a:xfrm flipH="1">
            <a:off x="1451240" y="5828772"/>
            <a:ext cx="300302" cy="179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371320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812" name="Group 76"/>
          <p:cNvGraphicFramePr>
            <a:graphicFrameLocks noGrp="1"/>
          </p:cNvGraphicFramePr>
          <p:nvPr>
            <p:extLst/>
          </p:nvPr>
        </p:nvGraphicFramePr>
        <p:xfrm>
          <a:off x="1691680" y="2204864"/>
          <a:ext cx="5291948" cy="3414858"/>
        </p:xfrm>
        <a:graphic>
          <a:graphicData uri="http://schemas.openxmlformats.org/drawingml/2006/table">
            <a:tbl>
              <a:tblPr/>
              <a:tblGrid>
                <a:gridCol w="102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8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</a:t>
                      </a:r>
                    </a:p>
                  </a:txBody>
                  <a:tcPr marL="76200" marR="76200" marT="38095" marB="38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名称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意义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095" marB="38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手动操作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例如：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UI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等需要操作的部分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095" marB="38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手动输入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例如：输入帐号密码等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095" marB="38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调用数据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调用数据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095" marB="38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显示内容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需要显示的内容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095" marB="38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存储数据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存储数据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5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76200" marR="76200" marT="38095" marB="38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功能区域集成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多个功能集成一个整体</a:t>
                      </a:r>
                    </a:p>
                  </a:txBody>
                  <a:tcPr marL="76200" marR="76200" marT="38095" marB="38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93" name="AutoShape 61"/>
          <p:cNvSpPr>
            <a:spLocks noChangeArrowheads="1"/>
          </p:cNvSpPr>
          <p:nvPr/>
        </p:nvSpPr>
        <p:spPr bwMode="auto">
          <a:xfrm>
            <a:off x="1856466" y="2705639"/>
            <a:ext cx="832115" cy="300302"/>
          </a:xfrm>
          <a:custGeom>
            <a:avLst/>
            <a:gdLst>
              <a:gd name="T0" fmla="*/ 873721 w 21600"/>
              <a:gd name="T1" fmla="*/ 180181 h 21600"/>
              <a:gd name="T2" fmla="*/ 499269 w 21600"/>
              <a:gd name="T3" fmla="*/ 360362 h 21600"/>
              <a:gd name="T4" fmla="*/ 124817 w 21600"/>
              <a:gd name="T5" fmla="*/ 180181 h 21600"/>
              <a:gd name="T6" fmla="*/ 49926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4" name="AutoShape 62"/>
          <p:cNvSpPr>
            <a:spLocks noChangeArrowheads="1"/>
          </p:cNvSpPr>
          <p:nvPr/>
        </p:nvSpPr>
        <p:spPr bwMode="auto">
          <a:xfrm>
            <a:off x="1840213" y="3794631"/>
            <a:ext cx="762000" cy="240771"/>
          </a:xfrm>
          <a:prstGeom prst="flowChartInputOutpu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95" name="AutoShape 63"/>
          <p:cNvSpPr>
            <a:spLocks noChangeArrowheads="1"/>
          </p:cNvSpPr>
          <p:nvPr/>
        </p:nvSpPr>
        <p:spPr bwMode="auto">
          <a:xfrm>
            <a:off x="1856466" y="4153313"/>
            <a:ext cx="541073" cy="359833"/>
          </a:xfrm>
          <a:prstGeom prst="flowChartDisplay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96" name="AutoShape 64"/>
          <p:cNvSpPr>
            <a:spLocks noChangeArrowheads="1"/>
          </p:cNvSpPr>
          <p:nvPr/>
        </p:nvSpPr>
        <p:spPr bwMode="auto">
          <a:xfrm>
            <a:off x="1861381" y="3307773"/>
            <a:ext cx="719667" cy="300303"/>
          </a:xfrm>
          <a:prstGeom prst="flowChartManualInpu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97" name="Rectangle 71"/>
          <p:cNvSpPr>
            <a:spLocks noChangeArrowheads="1"/>
          </p:cNvSpPr>
          <p:nvPr/>
        </p:nvSpPr>
        <p:spPr bwMode="auto">
          <a:xfrm>
            <a:off x="1853260" y="5155939"/>
            <a:ext cx="719667" cy="3003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98" name="Object 8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60509" y="4652860"/>
          <a:ext cx="539750" cy="33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931684" imgH="571612" progId="Visio.Drawing.11">
                  <p:embed/>
                </p:oleObj>
              </mc:Choice>
              <mc:Fallback>
                <p:oleObj name="Visio" r:id="rId3" imgW="931684" imgH="571612" progId="Visio.Drawing.11">
                  <p:embed/>
                  <p:pic>
                    <p:nvPicPr>
                      <p:cNvPr id="6198" name="Object 8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09" y="4652860"/>
                        <a:ext cx="539750" cy="330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609600" y="9525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382541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563889" y="1916833"/>
          <a:ext cx="1579563" cy="348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760736" imgH="1675656" progId="Visio.Drawing.11">
                  <p:embed/>
                </p:oleObj>
              </mc:Choice>
              <mc:Fallback>
                <p:oleObj name="Visio" r:id="rId3" imgW="760736" imgH="1675656" progId="Visio.Drawing.11">
                  <p:embed/>
                  <p:pic>
                    <p:nvPicPr>
                      <p:cNvPr id="819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9" y="1916833"/>
                        <a:ext cx="1579563" cy="3480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B3B3B"/>
                </a:solidFill>
              </a:rPr>
              <a:t>顺序结构（</a:t>
            </a:r>
            <a:r>
              <a:rPr lang="en-US" altLang="zh-CN" dirty="0">
                <a:solidFill>
                  <a:srgbClr val="3B3B3B"/>
                </a:solidFill>
              </a:rPr>
              <a:t>Sequence</a:t>
            </a:r>
            <a:r>
              <a:rPr lang="zh-CN" altLang="en-US" dirty="0">
                <a:solidFill>
                  <a:srgbClr val="3B3B3B"/>
                </a:solidFill>
              </a:rPr>
              <a:t>）</a:t>
            </a:r>
            <a:br>
              <a:rPr lang="zh-CN" altLang="en-US" dirty="0">
                <a:solidFill>
                  <a:srgbClr val="3B3B3B"/>
                </a:solidFill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50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B3B3B"/>
                </a:solidFill>
              </a:rPr>
              <a:t>选择结构（</a:t>
            </a:r>
            <a:r>
              <a:rPr lang="en-US" altLang="zh-CN" dirty="0">
                <a:solidFill>
                  <a:srgbClr val="3B3B3B"/>
                </a:solidFill>
              </a:rPr>
              <a:t>Selection</a:t>
            </a:r>
            <a:r>
              <a:rPr lang="zh-CN" altLang="en-US" dirty="0">
                <a:solidFill>
                  <a:srgbClr val="3B3B3B"/>
                </a:solidFill>
              </a:rPr>
              <a:t>）</a:t>
            </a:r>
            <a:br>
              <a:rPr lang="zh-CN" altLang="en-US" dirty="0">
                <a:solidFill>
                  <a:srgbClr val="3B3B3B"/>
                </a:solidFill>
              </a:rPr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5" y="1916833"/>
            <a:ext cx="2483459" cy="4147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276872"/>
            <a:ext cx="394775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74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53727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B3B3B"/>
                </a:solidFill>
              </a:rPr>
              <a:t>选择结构（</a:t>
            </a:r>
            <a:r>
              <a:rPr lang="en-US" altLang="zh-CN" dirty="0">
                <a:solidFill>
                  <a:srgbClr val="3B3B3B"/>
                </a:solidFill>
              </a:rPr>
              <a:t>Selection</a:t>
            </a:r>
            <a:r>
              <a:rPr lang="zh-CN" altLang="en-US" dirty="0">
                <a:solidFill>
                  <a:srgbClr val="3B3B3B"/>
                </a:solidFill>
              </a:rPr>
              <a:t>）</a:t>
            </a:r>
            <a:br>
              <a:rPr lang="zh-CN" altLang="en-US" dirty="0">
                <a:solidFill>
                  <a:srgbClr val="3B3B3B"/>
                </a:solidFill>
              </a:rPr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98067"/>
            <a:ext cx="4763150" cy="38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93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11196"/>
            <a:ext cx="8229600" cy="1143000"/>
          </a:xfrm>
        </p:spPr>
        <p:txBody>
          <a:bodyPr/>
          <a:lstStyle/>
          <a:p>
            <a:r>
              <a:rPr lang="zh-CN" altLang="en-US" dirty="0"/>
              <a:t>重复</a:t>
            </a:r>
            <a:r>
              <a:rPr lang="en-US" altLang="zh-CN" dirty="0"/>
              <a:t>Iteration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88840"/>
            <a:ext cx="281959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14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122" y="836712"/>
            <a:ext cx="6799262" cy="1303337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时序图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0" y="2348880"/>
            <a:ext cx="6295206" cy="40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625908" cy="3672408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843808" y="3253979"/>
            <a:ext cx="4608511" cy="2916109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开发规范的重要性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3.3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编程规范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3.5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敏捷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时序图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显示用例的行为顺序 </a:t>
            </a:r>
          </a:p>
          <a:p>
            <a:r>
              <a:rPr lang="zh-CN" altLang="en-US" b="1" dirty="0"/>
              <a:t>显示了用例流程中不同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b="1" dirty="0"/>
              <a:t>之间的调用关系</a:t>
            </a:r>
          </a:p>
          <a:p>
            <a:r>
              <a:rPr lang="zh-CN" altLang="en-US" b="1" dirty="0"/>
              <a:t>对象、类和参与者都在时序图中进行描述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519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帧（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frame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276872"/>
            <a:ext cx="8535881" cy="32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9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619100" indent="-238115"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952462" indent="-190492"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333447" indent="-190492"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1714431" indent="-190492"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40EDF8E0-3D38-4A9B-A696-1278CB1161EA}" type="slidenum">
              <a:rPr lang="zh-CN" altLang="en-US" sz="1167" b="0">
                <a:solidFill>
                  <a:schemeClr val="tx1"/>
                </a:solidFill>
              </a:rPr>
              <a:pPr/>
              <a:t>42</a:t>
            </a:fld>
            <a:endParaRPr lang="en-US" altLang="zh-CN" sz="1167" b="0">
              <a:solidFill>
                <a:schemeClr val="tx1"/>
              </a:solidFill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条件帧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2060848"/>
            <a:ext cx="7552783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91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互斥帧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62" y="1728432"/>
            <a:ext cx="756547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9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伪代码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Pseudocode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7715200" cy="3468216"/>
          </a:xfrm>
        </p:spPr>
        <p:txBody>
          <a:bodyPr/>
          <a:lstStyle/>
          <a:p>
            <a:r>
              <a:rPr lang="zh-CN" altLang="en-US" dirty="0"/>
              <a:t>是一种脱离具体编程语言的语言</a:t>
            </a:r>
            <a:endParaRPr lang="en-US" altLang="zh-CN" dirty="0"/>
          </a:p>
          <a:p>
            <a:r>
              <a:rPr lang="zh-CN" altLang="en-US" dirty="0"/>
              <a:t>大家都看得懂</a:t>
            </a:r>
            <a:endParaRPr lang="en-US" altLang="zh-CN" dirty="0"/>
          </a:p>
          <a:p>
            <a:r>
              <a:rPr lang="zh-CN" altLang="en-US" dirty="0"/>
              <a:t>编程时转化成具体的编程语言</a:t>
            </a:r>
          </a:p>
        </p:txBody>
      </p:sp>
    </p:spTree>
    <p:extLst>
      <p:ext uri="{BB962C8B-B14F-4D97-AF65-F5344CB8AC3E}">
        <p14:creationId xmlns:p14="http://schemas.microsoft.com/office/powerpoint/2010/main" val="3731744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减少文字书写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7787208" cy="36122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Begin</a:t>
            </a:r>
          </a:p>
          <a:p>
            <a:pPr marL="0" indent="0">
              <a:buNone/>
            </a:pP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</a:p>
          <a:p>
            <a:pPr marL="0" indent="0">
              <a:buNone/>
            </a:pPr>
            <a:r>
              <a:rPr lang="en-US" altLang="zh-CN" sz="2800" dirty="0"/>
              <a:t>IF A&gt;B then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A→Max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else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B→Max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IF C&gt;Max </a:t>
            </a:r>
            <a:r>
              <a:rPr lang="zh-CN" altLang="en-US" sz="2800" dirty="0"/>
              <a:t> </a:t>
            </a:r>
            <a:r>
              <a:rPr lang="en-US" altLang="zh-CN" sz="2800" dirty="0"/>
              <a:t>then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C→Max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Print Max</a:t>
            </a:r>
          </a:p>
          <a:p>
            <a:pPr marL="0" indent="0">
              <a:buNone/>
            </a:pPr>
            <a:r>
              <a:rPr lang="en-US" altLang="zh-CN" sz="2800" dirty="0"/>
              <a:t>End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9469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好像和写代码差不多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9912" y="2057400"/>
            <a:ext cx="3106688" cy="3771900"/>
          </a:xfrm>
        </p:spPr>
        <p:txBody>
          <a:bodyPr/>
          <a:lstStyle/>
          <a:p>
            <a:r>
              <a:rPr lang="es-ES" altLang="zh-CN" dirty="0"/>
              <a:t>x = y;</a:t>
            </a:r>
          </a:p>
          <a:p>
            <a:r>
              <a:rPr lang="es-ES" altLang="zh-CN" dirty="0"/>
              <a:t>x = 20*(y+1);</a:t>
            </a:r>
          </a:p>
          <a:p>
            <a:r>
              <a:rPr lang="es-ES" altLang="zh-CN" dirty="0"/>
              <a:t>x = y = 30;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2057400"/>
            <a:ext cx="3106688" cy="3771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zh-CN"/>
              <a:t>x←y</a:t>
            </a:r>
          </a:p>
          <a:p>
            <a:r>
              <a:rPr lang="es-ES" altLang="zh-CN"/>
              <a:t>x←20*(y+1</a:t>
            </a:r>
            <a:r>
              <a:rPr lang="zh-CN" altLang="es-ES"/>
              <a:t>）</a:t>
            </a:r>
          </a:p>
          <a:p>
            <a:r>
              <a:rPr lang="es-ES" altLang="zh-CN"/>
              <a:t>x←y←30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812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还记得敏捷吗？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有一种敏捷叫直接写代码！</a:t>
            </a:r>
          </a:p>
        </p:txBody>
      </p:sp>
    </p:spTree>
    <p:extLst>
      <p:ext uri="{BB962C8B-B14F-4D97-AF65-F5344CB8AC3E}">
        <p14:creationId xmlns:p14="http://schemas.microsoft.com/office/powerpoint/2010/main" val="3060432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44729"/>
            <a:ext cx="7416824" cy="186840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设计：指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设计师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有目标有计划的进行技术性的创作与创意活动。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设计的任务不只是为生活和商业服务，同时也伴有艺术性的创作。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A43EC-849C-4AB2-A7E4-EE1455842129}"/>
              </a:ext>
            </a:extLst>
          </p:cNvPr>
          <p:cNvGrpSpPr/>
          <p:nvPr/>
        </p:nvGrpSpPr>
        <p:grpSpPr>
          <a:xfrm>
            <a:off x="2483768" y="4322076"/>
            <a:ext cx="4686080" cy="1886293"/>
            <a:chOff x="1259632" y="4279011"/>
            <a:chExt cx="4110016" cy="1801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296101"/>
              <a:ext cx="2850857" cy="1784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488" y="4279011"/>
              <a:ext cx="1259160" cy="18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为什么要做设计？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45" y="2420888"/>
            <a:ext cx="7371071" cy="338437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需求过程本身就是设计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需求要被整理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需求需要转化（什么是模态对话框？）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用一些固定的设计更清晰、高效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一般性问题和特殊性问题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项目总是有些特殊问题，特殊问题怎么解决？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2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都设计什么？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97137"/>
            <a:ext cx="6799262" cy="3444875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结构设计：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定义软件系统的整体结构，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数据结构、数据库、文件的定义。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过程设计：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把结构成份（模块）转换成软件的过程性描述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en-US" altLang="zh-CN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UI/UE</a:t>
            </a: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是对系统边界的描述，是用户和系统进行交互的工具。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3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是不是一定要做设计？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297" y="2636912"/>
            <a:ext cx="6624736" cy="280831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某些问题其实可以不必进行设计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根据经验动手先做，经验来源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不断优化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其实是有设计过程的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设计会不会发生变化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确定后不再进行变化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一直在变化，不稳定的需求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需要本身要求具有较强的扩展性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潜在的变化</a:t>
            </a:r>
          </a:p>
        </p:txBody>
      </p:sp>
    </p:spTree>
    <p:extLst>
      <p:ext uri="{BB962C8B-B14F-4D97-AF65-F5344CB8AC3E}">
        <p14:creationId xmlns:p14="http://schemas.microsoft.com/office/powerpoint/2010/main" val="417175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1910</TotalTime>
  <Words>1000</Words>
  <Application>Microsoft Office PowerPoint</Application>
  <PresentationFormat>全屏显示(4:3)</PresentationFormat>
  <Paragraphs>282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Adobe 黑体 Std R</vt:lpstr>
      <vt:lpstr>Adobe 楷体 Std R</vt:lpstr>
      <vt:lpstr>等线</vt:lpstr>
      <vt:lpstr>方正舒体</vt:lpstr>
      <vt:lpstr>华文新魏</vt:lpstr>
      <vt:lpstr>宋体</vt:lpstr>
      <vt:lpstr>Arial</vt:lpstr>
      <vt:lpstr>Calibri</vt:lpstr>
      <vt:lpstr>Garamond</vt:lpstr>
      <vt:lpstr>Tahoma</vt:lpstr>
      <vt:lpstr>Times New Roman</vt:lpstr>
      <vt:lpstr>环保</vt:lpstr>
      <vt:lpstr>Visio</vt:lpstr>
      <vt:lpstr>Ch5软件的设计及模块化思维</vt:lpstr>
      <vt:lpstr>PowerPoint 演示文稿</vt:lpstr>
      <vt:lpstr>PowerPoint 演示文稿</vt:lpstr>
      <vt:lpstr>〇、前情回顾</vt:lpstr>
      <vt:lpstr>什么是设计</vt:lpstr>
      <vt:lpstr>为什么要做设计？</vt:lpstr>
      <vt:lpstr>都设计什么？</vt:lpstr>
      <vt:lpstr>是不是一定要做设计？</vt:lpstr>
      <vt:lpstr>设计会不会发生变化？</vt:lpstr>
      <vt:lpstr>软件的设计思路 </vt:lpstr>
      <vt:lpstr>模块化思维 </vt:lpstr>
      <vt:lpstr>模块化</vt:lpstr>
      <vt:lpstr>模块化</vt:lpstr>
      <vt:lpstr>软件模块化方法 </vt:lpstr>
      <vt:lpstr>未经处理</vt:lpstr>
      <vt:lpstr>函数封装</vt:lpstr>
      <vt:lpstr>多态设计</vt:lpstr>
      <vt:lpstr>目录</vt:lpstr>
      <vt:lpstr>概要设计</vt:lpstr>
      <vt:lpstr>Architecture Overview</vt:lpstr>
      <vt:lpstr>Game Server Architecture</vt:lpstr>
      <vt:lpstr>大型软件的架构</vt:lpstr>
      <vt:lpstr>C/S架构</vt:lpstr>
      <vt:lpstr>B/S架构</vt:lpstr>
      <vt:lpstr>分布式系统</vt:lpstr>
      <vt:lpstr>分布式系统</vt:lpstr>
      <vt:lpstr>混合架构</vt:lpstr>
      <vt:lpstr>目录</vt:lpstr>
      <vt:lpstr>详细设计</vt:lpstr>
      <vt:lpstr>详细设计</vt:lpstr>
      <vt:lpstr>经典流程图</vt:lpstr>
      <vt:lpstr>流程图</vt:lpstr>
      <vt:lpstr>流程图</vt:lpstr>
      <vt:lpstr>PowerPoint 演示文稿</vt:lpstr>
      <vt:lpstr>顺序结构（Sequence） </vt:lpstr>
      <vt:lpstr>选择结构（Selection） </vt:lpstr>
      <vt:lpstr>选择结构（Selection） </vt:lpstr>
      <vt:lpstr>重复Iteration</vt:lpstr>
      <vt:lpstr>时序图</vt:lpstr>
      <vt:lpstr>时序图</vt:lpstr>
      <vt:lpstr>帧（frame）</vt:lpstr>
      <vt:lpstr>条件帧</vt:lpstr>
      <vt:lpstr>互斥帧</vt:lpstr>
      <vt:lpstr>伪代码Pseudocode</vt:lpstr>
      <vt:lpstr>减少文字书写</vt:lpstr>
      <vt:lpstr>好像和写代码差不多</vt:lpstr>
      <vt:lpstr>还记得敏捷吗？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559</cp:revision>
  <dcterms:created xsi:type="dcterms:W3CDTF">2008-12-24T03:46:18Z</dcterms:created>
  <dcterms:modified xsi:type="dcterms:W3CDTF">2020-03-26T14:54:59Z</dcterms:modified>
</cp:coreProperties>
</file>