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2" r:id="rId1"/>
    <p:sldMasterId id="2147484064" r:id="rId2"/>
  </p:sldMasterIdLst>
  <p:notesMasterIdLst>
    <p:notesMasterId r:id="rId21"/>
  </p:notesMasterIdLst>
  <p:handoutMasterIdLst>
    <p:handoutMasterId r:id="rId22"/>
  </p:handoutMasterIdLst>
  <p:sldIdLst>
    <p:sldId id="432" r:id="rId3"/>
    <p:sldId id="1176" r:id="rId4"/>
    <p:sldId id="1258" r:id="rId5"/>
    <p:sldId id="1259" r:id="rId6"/>
    <p:sldId id="1260" r:id="rId7"/>
    <p:sldId id="1269" r:id="rId8"/>
    <p:sldId id="1261" r:id="rId9"/>
    <p:sldId id="1262" r:id="rId10"/>
    <p:sldId id="1264" r:id="rId11"/>
    <p:sldId id="1265" r:id="rId12"/>
    <p:sldId id="1263" r:id="rId13"/>
    <p:sldId id="1268" r:id="rId14"/>
    <p:sldId id="1266" r:id="rId15"/>
    <p:sldId id="1270" r:id="rId16"/>
    <p:sldId id="1272" r:id="rId17"/>
    <p:sldId id="1275" r:id="rId18"/>
    <p:sldId id="1271" r:id="rId19"/>
    <p:sldId id="1276" r:id="rId20"/>
  </p:sldIdLst>
  <p:sldSz cx="9144000" cy="5715000" type="screen16x10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99">
          <p15:clr>
            <a:srgbClr val="A4A3A4"/>
          </p15:clr>
        </p15:guide>
        <p15:guide id="2" pos="35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CC0000"/>
    <a:srgbClr val="FCFCFF"/>
    <a:srgbClr val="3B3B3B"/>
    <a:srgbClr val="0066CC"/>
    <a:srgbClr val="3F3F3F"/>
    <a:srgbClr val="990033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39852" autoAdjust="0"/>
  </p:normalViewPr>
  <p:slideViewPr>
    <p:cSldViewPr>
      <p:cViewPr varScale="1">
        <p:scale>
          <a:sx n="97" d="100"/>
          <a:sy n="97" d="100"/>
        </p:scale>
        <p:origin x="1042" y="82"/>
      </p:cViewPr>
      <p:guideLst>
        <p:guide orient="horz" pos="3599"/>
        <p:guide pos="35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-2880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813F2E4D-AAC5-4AB5-B3A5-C9F1FB5DBFED}" type="datetimeFigureOut">
              <a:rPr lang="zh-CN" altLang="en-US"/>
              <a:pPr>
                <a:defRPr/>
              </a:pPr>
              <a:t>2020/10/9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E7458D3F-9A76-4901-9FDB-92D044860B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08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B594651E-5E3E-4D23-994B-D18EDE223100}" type="datetimeFigureOut">
              <a:rPr lang="zh-CN" altLang="en-US"/>
              <a:pPr>
                <a:defRPr/>
              </a:pPr>
              <a:t>2020/10/9</a:t>
            </a:fld>
            <a:endParaRPr lang="en-US"/>
          </a:p>
        </p:txBody>
      </p:sp>
      <p:sp>
        <p:nvSpPr>
          <p:cNvPr id="61444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481013" y="768350"/>
            <a:ext cx="6137275" cy="383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6149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150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51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A1EC1E5-AC6D-484B-AD5F-04C6130E43B8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456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6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1pPr>
            <a:lvl2pPr marL="804763" indent="-309524">
              <a:defRPr sz="26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2pPr>
            <a:lvl3pPr marL="1238098" indent="-247620">
              <a:defRPr sz="26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3pPr>
            <a:lvl4pPr marL="1733337" indent="-247620">
              <a:defRPr sz="26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4pPr>
            <a:lvl5pPr marL="2228576" indent="-247620">
              <a:defRPr sz="26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9pPr>
          </a:lstStyle>
          <a:p>
            <a:fld id="{2D70D8A2-BE3A-4C02-BFAD-95B484A6C272}" type="slidenum">
              <a:rPr lang="zh-CN" altLang="en-US" sz="1300" b="0">
                <a:latin typeface="Times New Roman" panose="02020603050405020304" pitchFamily="18" charset="0"/>
              </a:rPr>
              <a:pPr/>
              <a:t>18</a:t>
            </a:fld>
            <a:endParaRPr lang="en-US" altLang="zh-CN" sz="1300" b="0">
              <a:latin typeface="Times New Roman" panose="02020603050405020304" pitchFamily="18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99375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82E9FF00-3B82-484F-B1C9-3E490CA1D8F0}" type="datetimeFigureOut">
              <a:rPr lang="zh-CN" altLang="en-US"/>
              <a:pPr>
                <a:defRPr/>
              </a:pPr>
              <a:t>2020/10/9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A6512C2-0BF7-45C1-9C99-D726B49534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772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C18C809-B490-42F4-9B7F-27F5D33734DD}" type="datetimeFigureOut">
              <a:rPr lang="zh-CN" altLang="en-US"/>
              <a:pPr>
                <a:defRPr/>
              </a:pPr>
              <a:t>2020/10/9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BC88D2A6-CD28-4884-BE7F-13B12470BC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090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7290891F-8076-4EBD-81DF-53C4A06A8A30}" type="datetimeFigureOut">
              <a:rPr lang="zh-CN" altLang="en-US"/>
              <a:pPr>
                <a:defRPr/>
              </a:pPr>
              <a:t>2020/10/9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B5EAA61-9356-48DC-81FD-9F08A2FAD4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81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71403BB-92A8-4EA5-ABE4-98C492677CAE}" type="datetimeFigureOut">
              <a:rPr lang="zh-CN" altLang="en-US"/>
              <a:pPr>
                <a:defRPr/>
              </a:pPr>
              <a:t>2020/10/9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F9EFC99-5BC1-44AC-AA4E-285886EF30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858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EC6477A-40C2-4060-91A4-37CDFA1051CA}" type="datetimeFigureOut">
              <a:rPr lang="zh-CN" altLang="en-US"/>
              <a:pPr>
                <a:defRPr/>
              </a:pPr>
              <a:t>2020/10/9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6DA48A0-2A92-497E-91A8-6CE3C1D011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9058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8475F68-B663-48A3-994D-F70226339840}" type="datetimeFigureOut">
              <a:rPr lang="zh-CN" altLang="en-US"/>
              <a:pPr>
                <a:defRPr/>
              </a:pPr>
              <a:t>2020/10/9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D836CE9-1372-4851-84A7-7B826110B7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157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3DF3760-1FDD-45DA-B92D-40D7BAD3E073}" type="datetimeFigureOut">
              <a:rPr lang="zh-CN" altLang="en-US"/>
              <a:pPr>
                <a:defRPr/>
              </a:pPr>
              <a:t>2020/10/9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FD74ECE-EC96-49A0-9C25-E78D9E97B2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023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188" cy="533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925"/>
            <a:ext cx="4040188" cy="329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279525"/>
            <a:ext cx="4041775" cy="533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812925"/>
            <a:ext cx="4041775" cy="329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2BB4692D-4F9F-4714-8CD9-7F4D411DDBAE}" type="datetimeFigureOut">
              <a:rPr lang="zh-CN" altLang="en-US"/>
              <a:pPr>
                <a:defRPr/>
              </a:pPr>
              <a:t>2020/10/9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BB98B02-014C-4311-A8CC-C7801531CD9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1901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BABE76B1-8B75-4E09-9DA1-2E0A157BD0A2}" type="datetimeFigureOut">
              <a:rPr lang="zh-CN" altLang="en-US"/>
              <a:pPr>
                <a:defRPr/>
              </a:pPr>
              <a:t>2020/10/9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BC50013-A0DA-48BA-8EBF-A994B7BD6F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4948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BDBF0B8-0DBF-4CE1-BFED-D7B9B575729D}" type="datetimeFigureOut">
              <a:rPr lang="zh-CN" altLang="en-US"/>
              <a:pPr>
                <a:defRPr/>
              </a:pPr>
              <a:t>2020/10/9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78ECA6E-0AB1-43CD-9D70-3019541084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2937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3008313" cy="9683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195388"/>
            <a:ext cx="3008313" cy="39100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66CA537-7AFF-458D-B21C-EE8DCD0EEE64}" type="datetimeFigureOut">
              <a:rPr lang="zh-CN" altLang="en-US"/>
              <a:pPr>
                <a:defRPr/>
              </a:pPr>
              <a:t>2020/10/9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3540528A-90EC-4FB9-8AFC-391A6C7CE26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971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67544" y="5161756"/>
            <a:ext cx="6768752" cy="4389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1945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30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1175"/>
            <a:ext cx="54864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3575"/>
            <a:ext cx="5486400" cy="6699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EF2FE16-442D-4FAF-B5AF-BEFDEEC2B04D}" type="datetimeFigureOut">
              <a:rPr lang="zh-CN" altLang="en-US"/>
              <a:pPr>
                <a:defRPr/>
              </a:pPr>
              <a:t>2020/10/9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35BBAD6-6E34-431D-9509-5C17C76DBB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4604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3E304F96-D599-4277-9068-FD707730C01C}" type="datetimeFigureOut">
              <a:rPr lang="zh-CN" altLang="en-US"/>
              <a:pPr>
                <a:defRPr/>
              </a:pPr>
              <a:t>2020/10/9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208EA25-5B45-4DCF-AE64-7E523EB9AEE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361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1D5BC81-0728-4DF4-A1BC-5FCD1440A869}" type="datetimeFigureOut">
              <a:rPr lang="zh-CN" altLang="en-US"/>
              <a:pPr>
                <a:defRPr/>
              </a:pPr>
              <a:t>2020/10/9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95EC3F3-079E-42C8-8FF7-F31ADA3DF3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148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B90F1965-A683-4691-9A4D-413EF1417648}" type="datetimeFigureOut">
              <a:rPr lang="zh-CN" altLang="en-US"/>
              <a:pPr>
                <a:defRPr/>
              </a:pPr>
              <a:t>2020/10/9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3E6F6655-895F-446C-AB54-10AF50AB26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717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C933D68-6755-445A-B66C-0A0EC619E987}" type="datetimeFigureOut">
              <a:rPr lang="zh-CN" altLang="en-US"/>
              <a:pPr>
                <a:defRPr/>
              </a:pPr>
              <a:t>2020/10/9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D9E4B8C-4F00-4A88-9504-2C042166D8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070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188" cy="533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925"/>
            <a:ext cx="4040188" cy="329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279525"/>
            <a:ext cx="4041775" cy="533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812925"/>
            <a:ext cx="4041775" cy="329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215FA9E-F780-45D0-90E1-2A5D892BF3C7}" type="datetimeFigureOut">
              <a:rPr lang="zh-CN" altLang="en-US"/>
              <a:pPr>
                <a:defRPr/>
              </a:pPr>
              <a:t>2020/10/9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74F23EE-4B9C-43A7-AC03-91628CE0CA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428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0897EC00-E7D1-4BC8-8A53-DE1C90726C5C}" type="datetimeFigureOut">
              <a:rPr lang="zh-CN" altLang="en-US"/>
              <a:pPr>
                <a:defRPr/>
              </a:pPr>
              <a:t>2020/10/9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208D873-122C-49EE-AE3B-CA2DC549C4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21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AB479A7-C2B5-4157-B76C-C4E28CC3E78E}" type="datetimeFigureOut">
              <a:rPr lang="zh-CN" altLang="en-US"/>
              <a:pPr>
                <a:defRPr/>
              </a:pPr>
              <a:t>2020/10/9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BDF126A-04E4-438E-9A1F-57CD9254BD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187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3008313" cy="9683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195388"/>
            <a:ext cx="3008313" cy="39100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87FD740-5B09-4A64-A2CF-354AB8D0E2FE}" type="datetimeFigureOut">
              <a:rPr lang="zh-CN" altLang="en-US"/>
              <a:pPr>
                <a:defRPr/>
              </a:pPr>
              <a:t>2020/10/9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FD4E68F-1563-4C16-A3A4-8AE7EBC8CB7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96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30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1175"/>
            <a:ext cx="54864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3575"/>
            <a:ext cx="5486400" cy="6699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9474D6E-6BF4-4901-AF82-3B8D56988C47}" type="datetimeFigureOut">
              <a:rPr lang="zh-CN" altLang="en-US"/>
              <a:pPr>
                <a:defRPr/>
              </a:pPr>
              <a:t>2020/10/9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89605468-9395-4CFE-A376-BC8C9C3CE0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146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133" r:id="rId1"/>
    <p:sldLayoutId id="2147485134" r:id="rId2"/>
    <p:sldLayoutId id="2147485135" r:id="rId3"/>
    <p:sldLayoutId id="2147485136" r:id="rId4"/>
    <p:sldLayoutId id="2147485137" r:id="rId5"/>
    <p:sldLayoutId id="2147485138" r:id="rId6"/>
    <p:sldLayoutId id="2147485139" r:id="rId7"/>
    <p:sldLayoutId id="2147485140" r:id="rId8"/>
    <p:sldLayoutId id="2147485141" r:id="rId9"/>
    <p:sldLayoutId id="2147485142" r:id="rId10"/>
    <p:sldLayoutId id="214748514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144" r:id="rId1"/>
    <p:sldLayoutId id="2147485145" r:id="rId2"/>
    <p:sldLayoutId id="2147485146" r:id="rId3"/>
    <p:sldLayoutId id="2147485147" r:id="rId4"/>
    <p:sldLayoutId id="2147485148" r:id="rId5"/>
    <p:sldLayoutId id="2147485149" r:id="rId6"/>
    <p:sldLayoutId id="2147485150" r:id="rId7"/>
    <p:sldLayoutId id="2147485151" r:id="rId8"/>
    <p:sldLayoutId id="2147485152" r:id="rId9"/>
    <p:sldLayoutId id="2147485153" r:id="rId10"/>
    <p:sldLayoutId id="2147485154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18721" y="3937620"/>
            <a:ext cx="2396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2020/ </a:t>
            </a:r>
            <a:r>
              <a:rPr lang="en-US" altLang="zh-CN" sz="2400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9</a:t>
            </a:r>
            <a:endParaRPr lang="en-US" altLang="zh-CN" sz="2400" b="1" dirty="0">
              <a:ln w="12700">
                <a:solidFill>
                  <a:schemeClr val="bg1"/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Ch.1 </a:t>
            </a:r>
            <a:r>
              <a:rPr lang="zh-CN" altLang="en-US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编程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基础</a:t>
            </a:r>
            <a:endParaRPr lang="en-US" altLang="zh-CN" b="1" dirty="0" smtClean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endParaRPr lang="en-US" altLang="zh-CN" b="1" dirty="0" smtClean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一个等式</a:t>
            </a:r>
            <a:endParaRPr lang="zh-CN" altLang="en-US" dirty="0"/>
          </a:p>
        </p:txBody>
      </p:sp>
      <p:graphicFrame>
        <p:nvGraphicFramePr>
          <p:cNvPr id="13" name="内容占位符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2981577"/>
              </p:ext>
            </p:extLst>
          </p:nvPr>
        </p:nvGraphicFramePr>
        <p:xfrm>
          <a:off x="1907704" y="1705372"/>
          <a:ext cx="6635080" cy="37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385">
                  <a:extLst>
                    <a:ext uri="{9D8B030D-6E8A-4147-A177-3AD203B41FA5}">
                      <a16:colId xmlns:a16="http://schemas.microsoft.com/office/drawing/2014/main" val="3437578281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187010217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6786362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1320773274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2165596753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2980757339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456044090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778878860"/>
                    </a:ext>
                  </a:extLst>
                </a:gridCol>
              </a:tblGrid>
              <a:tr h="37187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552582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043608" y="2491891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—</a:t>
            </a:r>
            <a:endParaRPr lang="zh-CN" altLang="en-US" dirty="0"/>
          </a:p>
        </p:txBody>
      </p:sp>
      <p:graphicFrame>
        <p:nvGraphicFramePr>
          <p:cNvPr id="18" name="内容占位符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8477304"/>
              </p:ext>
            </p:extLst>
          </p:nvPr>
        </p:nvGraphicFramePr>
        <p:xfrm>
          <a:off x="1907704" y="2471936"/>
          <a:ext cx="6635080" cy="37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385">
                  <a:extLst>
                    <a:ext uri="{9D8B030D-6E8A-4147-A177-3AD203B41FA5}">
                      <a16:colId xmlns:a16="http://schemas.microsoft.com/office/drawing/2014/main" val="3437578281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187010217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6786362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1320773274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2165596753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2980757339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456044090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778878860"/>
                    </a:ext>
                  </a:extLst>
                </a:gridCol>
              </a:tblGrid>
              <a:tr h="37187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552582"/>
                  </a:ext>
                </a:extLst>
              </a:tr>
            </a:tbl>
          </a:graphicData>
        </a:graphic>
      </p:graphicFrame>
      <p:graphicFrame>
        <p:nvGraphicFramePr>
          <p:cNvPr id="19" name="内容占位符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0945083"/>
              </p:ext>
            </p:extLst>
          </p:nvPr>
        </p:nvGraphicFramePr>
        <p:xfrm>
          <a:off x="1897360" y="3058954"/>
          <a:ext cx="6635080" cy="37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385">
                  <a:extLst>
                    <a:ext uri="{9D8B030D-6E8A-4147-A177-3AD203B41FA5}">
                      <a16:colId xmlns:a16="http://schemas.microsoft.com/office/drawing/2014/main" val="3437578281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187010217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6786362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1320773274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2165596753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2980757339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456044090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778878860"/>
                    </a:ext>
                  </a:extLst>
                </a:gridCol>
              </a:tblGrid>
              <a:tr h="37187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552582"/>
                  </a:ext>
                </a:extLst>
              </a:tr>
            </a:tbl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1054465" y="306149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=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957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二进制补码负数</a:t>
            </a:r>
            <a:endParaRPr lang="zh-CN" altLang="en-US" dirty="0"/>
          </a:p>
        </p:txBody>
      </p:sp>
      <p:graphicFrame>
        <p:nvGraphicFramePr>
          <p:cNvPr id="4" name="内容占位符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5047138"/>
              </p:ext>
            </p:extLst>
          </p:nvPr>
        </p:nvGraphicFramePr>
        <p:xfrm>
          <a:off x="1331640" y="1777380"/>
          <a:ext cx="6635080" cy="37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385">
                  <a:extLst>
                    <a:ext uri="{9D8B030D-6E8A-4147-A177-3AD203B41FA5}">
                      <a16:colId xmlns:a16="http://schemas.microsoft.com/office/drawing/2014/main" val="3437578281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187010217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6786362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1320773274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2165596753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2980757339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456044090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778878860"/>
                    </a:ext>
                  </a:extLst>
                </a:gridCol>
              </a:tblGrid>
              <a:tr h="37187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552582"/>
                  </a:ext>
                </a:extLst>
              </a:tr>
            </a:tbl>
          </a:graphicData>
        </a:graphic>
      </p:graphicFrame>
      <p:graphicFrame>
        <p:nvGraphicFramePr>
          <p:cNvPr id="5" name="内容占位符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898486"/>
              </p:ext>
            </p:extLst>
          </p:nvPr>
        </p:nvGraphicFramePr>
        <p:xfrm>
          <a:off x="1331640" y="2425452"/>
          <a:ext cx="6635080" cy="37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385">
                  <a:extLst>
                    <a:ext uri="{9D8B030D-6E8A-4147-A177-3AD203B41FA5}">
                      <a16:colId xmlns:a16="http://schemas.microsoft.com/office/drawing/2014/main" val="3437578281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187010217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6786362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1320773274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2165596753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2980757339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456044090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778878860"/>
                    </a:ext>
                  </a:extLst>
                </a:gridCol>
              </a:tblGrid>
              <a:tr h="37187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552582"/>
                  </a:ext>
                </a:extLst>
              </a:tr>
            </a:tbl>
          </a:graphicData>
        </a:graphic>
      </p:graphicFrame>
      <p:graphicFrame>
        <p:nvGraphicFramePr>
          <p:cNvPr id="6" name="内容占位符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4458244"/>
              </p:ext>
            </p:extLst>
          </p:nvPr>
        </p:nvGraphicFramePr>
        <p:xfrm>
          <a:off x="1350575" y="3091037"/>
          <a:ext cx="6635080" cy="37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385">
                  <a:extLst>
                    <a:ext uri="{9D8B030D-6E8A-4147-A177-3AD203B41FA5}">
                      <a16:colId xmlns:a16="http://schemas.microsoft.com/office/drawing/2014/main" val="3437578281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187010217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6786362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1320773274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2165596753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2980757339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456044090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778878860"/>
                    </a:ext>
                  </a:extLst>
                </a:gridCol>
              </a:tblGrid>
              <a:tr h="37187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552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5053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这个呢？</a:t>
            </a:r>
            <a:endParaRPr lang="zh-CN" altLang="en-US" dirty="0"/>
          </a:p>
        </p:txBody>
      </p:sp>
      <p:graphicFrame>
        <p:nvGraphicFramePr>
          <p:cNvPr id="4" name="内容占位符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1161687"/>
              </p:ext>
            </p:extLst>
          </p:nvPr>
        </p:nvGraphicFramePr>
        <p:xfrm>
          <a:off x="1907704" y="1705372"/>
          <a:ext cx="6635080" cy="37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385">
                  <a:extLst>
                    <a:ext uri="{9D8B030D-6E8A-4147-A177-3AD203B41FA5}">
                      <a16:colId xmlns:a16="http://schemas.microsoft.com/office/drawing/2014/main" val="3437578281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187010217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6786362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1320773274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2165596753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2980757339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456044090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778878860"/>
                    </a:ext>
                  </a:extLst>
                </a:gridCol>
              </a:tblGrid>
              <a:tr h="37187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552582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043608" y="2491891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graphicFrame>
        <p:nvGraphicFramePr>
          <p:cNvPr id="6" name="内容占位符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600193"/>
              </p:ext>
            </p:extLst>
          </p:nvPr>
        </p:nvGraphicFramePr>
        <p:xfrm>
          <a:off x="1907704" y="2471936"/>
          <a:ext cx="6635080" cy="37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385">
                  <a:extLst>
                    <a:ext uri="{9D8B030D-6E8A-4147-A177-3AD203B41FA5}">
                      <a16:colId xmlns:a16="http://schemas.microsoft.com/office/drawing/2014/main" val="3437578281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187010217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6786362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1320773274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2165596753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2980757339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456044090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778878860"/>
                    </a:ext>
                  </a:extLst>
                </a:gridCol>
              </a:tblGrid>
              <a:tr h="37187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552582"/>
                  </a:ext>
                </a:extLst>
              </a:tr>
            </a:tbl>
          </a:graphicData>
        </a:graphic>
      </p:graphicFrame>
      <p:graphicFrame>
        <p:nvGraphicFramePr>
          <p:cNvPr id="7" name="内容占位符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2184727"/>
              </p:ext>
            </p:extLst>
          </p:nvPr>
        </p:nvGraphicFramePr>
        <p:xfrm>
          <a:off x="1897360" y="3058954"/>
          <a:ext cx="6635080" cy="37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385">
                  <a:extLst>
                    <a:ext uri="{9D8B030D-6E8A-4147-A177-3AD203B41FA5}">
                      <a16:colId xmlns:a16="http://schemas.microsoft.com/office/drawing/2014/main" val="3437578281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187010217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6786362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1320773274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2165596753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2980757339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456044090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778878860"/>
                    </a:ext>
                  </a:extLst>
                </a:gridCol>
              </a:tblGrid>
              <a:tr h="37187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552582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054465" y="306149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=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3740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6495239"/>
              </p:ext>
            </p:extLst>
          </p:nvPr>
        </p:nvGraphicFramePr>
        <p:xfrm>
          <a:off x="461161" y="1345332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350">
                  <a:extLst>
                    <a:ext uri="{9D8B030D-6E8A-4147-A177-3AD203B41FA5}">
                      <a16:colId xmlns:a16="http://schemas.microsoft.com/office/drawing/2014/main" val="601574902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84606719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1503586529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70563047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170467298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839030486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293831763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176730198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1312910368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1002210398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1885794308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335182153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88068251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368602866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788823076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4043564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solidFill>
                            <a:srgbClr val="92D050"/>
                          </a:solidFill>
                        </a:rPr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067214"/>
                  </a:ext>
                </a:extLst>
              </a:tr>
            </a:tbl>
          </a:graphicData>
        </a:graphic>
      </p:graphicFrame>
      <p:graphicFrame>
        <p:nvGraphicFramePr>
          <p:cNvPr id="7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6173951"/>
              </p:ext>
            </p:extLst>
          </p:nvPr>
        </p:nvGraphicFramePr>
        <p:xfrm>
          <a:off x="533169" y="2137420"/>
          <a:ext cx="8229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3410306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69594556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31438324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58514134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60239907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00746839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159402197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3540681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366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92D05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746430"/>
                  </a:ext>
                </a:extLst>
              </a:tr>
            </a:tbl>
          </a:graphicData>
        </a:graphic>
      </p:graphicFrame>
      <p:graphicFrame>
        <p:nvGraphicFramePr>
          <p:cNvPr id="8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7032216"/>
              </p:ext>
            </p:extLst>
          </p:nvPr>
        </p:nvGraphicFramePr>
        <p:xfrm>
          <a:off x="543311" y="3505572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1425408818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360633853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49083709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375650452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382262869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98279665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4228571626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3271843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CC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177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437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535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491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9549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位运算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&lt;&lt;,  &gt;&gt;</a:t>
            </a:r>
          </a:p>
          <a:p>
            <a:r>
              <a:rPr lang="en-US" altLang="zh-CN" dirty="0" smtClean="0"/>
              <a:t>^</a:t>
            </a:r>
          </a:p>
          <a:p>
            <a:r>
              <a:rPr lang="en-US" altLang="zh-CN" dirty="0" smtClean="0"/>
              <a:t>&amp;, |, ~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0169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一些示例</a:t>
            </a:r>
            <a:endParaRPr lang="zh-CN" altLang="en-US" dirty="0"/>
          </a:p>
        </p:txBody>
      </p:sp>
      <p:graphicFrame>
        <p:nvGraphicFramePr>
          <p:cNvPr id="13" name="内容占位符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3828925"/>
              </p:ext>
            </p:extLst>
          </p:nvPr>
        </p:nvGraphicFramePr>
        <p:xfrm>
          <a:off x="2018609" y="1633364"/>
          <a:ext cx="6635080" cy="37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385">
                  <a:extLst>
                    <a:ext uri="{9D8B030D-6E8A-4147-A177-3AD203B41FA5}">
                      <a16:colId xmlns:a16="http://schemas.microsoft.com/office/drawing/2014/main" val="3437578281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187010217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6786362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1320773274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2165596753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2980757339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456044090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778878860"/>
                    </a:ext>
                  </a:extLst>
                </a:gridCol>
              </a:tblGrid>
              <a:tr h="37187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552582"/>
                  </a:ext>
                </a:extLst>
              </a:tr>
            </a:tbl>
          </a:graphicData>
        </a:graphic>
      </p:graphicFrame>
      <p:graphicFrame>
        <p:nvGraphicFramePr>
          <p:cNvPr id="14" name="内容占位符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1769235"/>
              </p:ext>
            </p:extLst>
          </p:nvPr>
        </p:nvGraphicFramePr>
        <p:xfrm>
          <a:off x="2018609" y="2304322"/>
          <a:ext cx="6635080" cy="37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385">
                  <a:extLst>
                    <a:ext uri="{9D8B030D-6E8A-4147-A177-3AD203B41FA5}">
                      <a16:colId xmlns:a16="http://schemas.microsoft.com/office/drawing/2014/main" val="3437578281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187010217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6786362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1320773274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2165596753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2980757339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456044090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778878860"/>
                    </a:ext>
                  </a:extLst>
                </a:gridCol>
              </a:tblGrid>
              <a:tr h="37187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552582"/>
                  </a:ext>
                </a:extLst>
              </a:tr>
            </a:tbl>
          </a:graphicData>
        </a:graphic>
      </p:graphicFrame>
      <p:graphicFrame>
        <p:nvGraphicFramePr>
          <p:cNvPr id="15" name="内容占位符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8744210"/>
              </p:ext>
            </p:extLst>
          </p:nvPr>
        </p:nvGraphicFramePr>
        <p:xfrm>
          <a:off x="2018609" y="2946793"/>
          <a:ext cx="6635080" cy="37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385">
                  <a:extLst>
                    <a:ext uri="{9D8B030D-6E8A-4147-A177-3AD203B41FA5}">
                      <a16:colId xmlns:a16="http://schemas.microsoft.com/office/drawing/2014/main" val="3437578281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187010217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6786362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1320773274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2165596753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2980757339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456044090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778878860"/>
                    </a:ext>
                  </a:extLst>
                </a:gridCol>
              </a:tblGrid>
              <a:tr h="37187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552582"/>
                  </a:ext>
                </a:extLst>
              </a:tr>
            </a:tbl>
          </a:graphicData>
        </a:graphic>
      </p:graphicFrame>
      <p:graphicFrame>
        <p:nvGraphicFramePr>
          <p:cNvPr id="16" name="内容占位符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4022209"/>
              </p:ext>
            </p:extLst>
          </p:nvPr>
        </p:nvGraphicFramePr>
        <p:xfrm>
          <a:off x="2018609" y="3707768"/>
          <a:ext cx="6635080" cy="37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385">
                  <a:extLst>
                    <a:ext uri="{9D8B030D-6E8A-4147-A177-3AD203B41FA5}">
                      <a16:colId xmlns:a16="http://schemas.microsoft.com/office/drawing/2014/main" val="3437578281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187010217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6786362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1320773274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2165596753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2980757339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456044090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778878860"/>
                    </a:ext>
                  </a:extLst>
                </a:gridCol>
              </a:tblGrid>
              <a:tr h="37187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552582"/>
                  </a:ext>
                </a:extLst>
              </a:tr>
            </a:tbl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539552" y="163590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 = 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539552" y="227410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 = 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539552" y="294933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 = 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536151" y="371030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 = </a:t>
            </a:r>
            <a:endParaRPr lang="zh-CN" altLang="en-US" dirty="0"/>
          </a:p>
        </p:txBody>
      </p:sp>
      <p:graphicFrame>
        <p:nvGraphicFramePr>
          <p:cNvPr id="21" name="内容占位符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2676017"/>
              </p:ext>
            </p:extLst>
          </p:nvPr>
        </p:nvGraphicFramePr>
        <p:xfrm>
          <a:off x="2018609" y="4468743"/>
          <a:ext cx="6635080" cy="37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385">
                  <a:extLst>
                    <a:ext uri="{9D8B030D-6E8A-4147-A177-3AD203B41FA5}">
                      <a16:colId xmlns:a16="http://schemas.microsoft.com/office/drawing/2014/main" val="3437578281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187010217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6786362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1320773274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2165596753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2980757339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456044090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778878860"/>
                    </a:ext>
                  </a:extLst>
                </a:gridCol>
              </a:tblGrid>
              <a:tr h="37187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552582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536151" y="446874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8 =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8457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位运算与乘除法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&gt;&gt; 1   a / 2</a:t>
            </a:r>
          </a:p>
          <a:p>
            <a:r>
              <a:rPr lang="en-US" altLang="zh-CN" dirty="0" smtClean="0"/>
              <a:t>A &lt;&lt; 2  a *4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320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交换两个变量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a,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b ;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w = a; b =w; a = b;</a:t>
            </a:r>
          </a:p>
          <a:p>
            <a:r>
              <a:rPr lang="en-US" altLang="zh-CN" dirty="0"/>
              <a:t>a = a + </a:t>
            </a:r>
            <a:r>
              <a:rPr lang="en-US" altLang="zh-CN" dirty="0" smtClean="0"/>
              <a:t>b; b </a:t>
            </a:r>
            <a:r>
              <a:rPr lang="en-US" altLang="zh-CN" dirty="0"/>
              <a:t>= a - </a:t>
            </a:r>
            <a:r>
              <a:rPr lang="en-US" altLang="zh-CN" dirty="0" smtClean="0"/>
              <a:t>b; a </a:t>
            </a:r>
            <a:r>
              <a:rPr lang="en-US" altLang="zh-CN" dirty="0"/>
              <a:t>= a - b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更</a:t>
            </a:r>
            <a:r>
              <a:rPr lang="zh-CN" altLang="en-US" smtClean="0"/>
              <a:t>有意思的方法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8182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1034"/>
          <p:cNvSpPr txBox="1">
            <a:spLocks noChangeArrowheads="1"/>
          </p:cNvSpPr>
          <p:nvPr/>
        </p:nvSpPr>
        <p:spPr bwMode="auto">
          <a:xfrm>
            <a:off x="1619672" y="778234"/>
            <a:ext cx="7025456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                                          字符型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char</a:t>
            </a:r>
          </a:p>
          <a:p>
            <a:pPr algn="just"/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                                          整型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     基本数据类型             单精度浮点型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float</a:t>
            </a:r>
          </a:p>
          <a:p>
            <a:pPr algn="just"/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                                          双精度浮点型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double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   数据类型                                              空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void</a:t>
            </a:r>
          </a:p>
          <a:p>
            <a:pPr algn="just"/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                                          数组型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array</a:t>
            </a:r>
          </a:p>
          <a:p>
            <a:pPr algn="just"/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     导出数据类型             结构型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struct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                                          联合型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union</a:t>
            </a:r>
          </a:p>
          <a:p>
            <a:pPr algn="just"/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                                          指针型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pointer</a:t>
            </a:r>
          </a:p>
          <a:p>
            <a:pPr algn="just"/>
            <a:endParaRPr lang="en-US" altLang="zh-CN" sz="2000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28" name="AutoShape 1035"/>
          <p:cNvSpPr>
            <a:spLocks/>
          </p:cNvSpPr>
          <p:nvPr/>
        </p:nvSpPr>
        <p:spPr bwMode="auto">
          <a:xfrm>
            <a:off x="3048000" y="1587500"/>
            <a:ext cx="508000" cy="1524000"/>
          </a:xfrm>
          <a:prstGeom prst="leftBrace">
            <a:avLst>
              <a:gd name="adj1" fmla="val 25000"/>
              <a:gd name="adj2" fmla="val 36718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/>
          </a:p>
        </p:txBody>
      </p:sp>
      <p:sp>
        <p:nvSpPr>
          <p:cNvPr id="26629" name="AutoShape 1036"/>
          <p:cNvSpPr>
            <a:spLocks/>
          </p:cNvSpPr>
          <p:nvPr/>
        </p:nvSpPr>
        <p:spPr bwMode="auto">
          <a:xfrm>
            <a:off x="5334000" y="952500"/>
            <a:ext cx="317500" cy="1206500"/>
          </a:xfrm>
          <a:prstGeom prst="leftBrace">
            <a:avLst>
              <a:gd name="adj1" fmla="val 31667"/>
              <a:gd name="adj2" fmla="val 50000"/>
            </a:avLst>
          </a:prstGeom>
          <a:ln>
            <a:headEnd/>
            <a:tailEnd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/>
          </a:p>
        </p:txBody>
      </p:sp>
      <p:sp>
        <p:nvSpPr>
          <p:cNvPr id="26630" name="AutoShape 1037"/>
          <p:cNvSpPr>
            <a:spLocks/>
          </p:cNvSpPr>
          <p:nvPr/>
        </p:nvSpPr>
        <p:spPr bwMode="auto">
          <a:xfrm>
            <a:off x="5334000" y="2730500"/>
            <a:ext cx="317500" cy="1016000"/>
          </a:xfrm>
          <a:prstGeom prst="leftBrace">
            <a:avLst>
              <a:gd name="adj1" fmla="val 26667"/>
              <a:gd name="adj2" fmla="val 50000"/>
            </a:avLst>
          </a:prstGeom>
          <a:ln>
            <a:headEnd/>
            <a:tailEnd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/>
          </a:p>
        </p:txBody>
      </p:sp>
      <p:sp>
        <p:nvSpPr>
          <p:cNvPr id="26632" name="Text Box 1039"/>
          <p:cNvSpPr txBox="1">
            <a:spLocks noChangeArrowheads="1"/>
          </p:cNvSpPr>
          <p:nvPr/>
        </p:nvSpPr>
        <p:spPr bwMode="auto">
          <a:xfrm>
            <a:off x="1331640" y="4239876"/>
            <a:ext cx="66675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C/C++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保证：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long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的精度不低于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,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的精度不低于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short; 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double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的精度不低于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float</a:t>
            </a:r>
          </a:p>
        </p:txBody>
      </p:sp>
    </p:spTree>
    <p:extLst>
      <p:ext uri="{BB962C8B-B14F-4D97-AF65-F5344CB8AC3E}">
        <p14:creationId xmlns:p14="http://schemas.microsoft.com/office/powerpoint/2010/main" val="334505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如何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学习编程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/>
            </a:r>
            <a:b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从一门流行的语言开始</a:t>
            </a:r>
            <a:endParaRPr lang="en-US" altLang="zh-CN" dirty="0" smtClean="0"/>
          </a:p>
          <a:p>
            <a:r>
              <a:rPr lang="zh-CN" altLang="en-US" dirty="0" smtClean="0"/>
              <a:t>学会使用编辑工具和</a:t>
            </a:r>
            <a:r>
              <a:rPr lang="en-US" altLang="zh-CN" dirty="0" smtClean="0"/>
              <a:t>IDE</a:t>
            </a:r>
          </a:p>
          <a:p>
            <a:r>
              <a:rPr lang="zh-CN" altLang="en-US" dirty="0" smtClean="0"/>
              <a:t>学会调试的方法</a:t>
            </a:r>
            <a:endParaRPr lang="en-US" altLang="zh-CN" dirty="0" smtClean="0"/>
          </a:p>
          <a:p>
            <a:r>
              <a:rPr lang="zh-CN" altLang="en-US" dirty="0" smtClean="0"/>
              <a:t>到应用环境中去使用</a:t>
            </a:r>
            <a:endParaRPr lang="en-US" altLang="zh-CN" dirty="0" smtClean="0"/>
          </a:p>
          <a:p>
            <a:r>
              <a:rPr lang="zh-CN" altLang="en-US" dirty="0" smtClean="0"/>
              <a:t>适应不同开发环境</a:t>
            </a:r>
            <a:endParaRPr lang="en-US" altLang="zh-CN" dirty="0" smtClean="0"/>
          </a:p>
          <a:p>
            <a:r>
              <a:rPr lang="zh-CN" altLang="en-US" dirty="0" smtClean="0"/>
              <a:t>做应用项目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419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一些编程语言类型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解释型</a:t>
            </a:r>
            <a:endParaRPr lang="en-US" altLang="zh-CN" dirty="0" smtClean="0"/>
          </a:p>
          <a:p>
            <a:r>
              <a:rPr lang="zh-CN" altLang="en-US" dirty="0" smtClean="0"/>
              <a:t>编译型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6573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最常用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C/C++</a:t>
            </a:r>
          </a:p>
          <a:p>
            <a:r>
              <a:rPr lang="en-US" altLang="zh-CN" dirty="0" smtClean="0"/>
              <a:t>Java/</a:t>
            </a:r>
            <a:r>
              <a:rPr lang="en-US" altLang="zh-CN" dirty="0" err="1" smtClean="0"/>
              <a:t>Kotlin</a:t>
            </a:r>
            <a:r>
              <a:rPr lang="en-US" altLang="zh-CN" dirty="0" smtClean="0"/>
              <a:t>/C#/Scala</a:t>
            </a:r>
          </a:p>
          <a:p>
            <a:r>
              <a:rPr lang="en-US" altLang="zh-CN" dirty="0" smtClean="0"/>
              <a:t>Python/Perl/</a:t>
            </a:r>
            <a:r>
              <a:rPr lang="en-US" altLang="zh-CN" dirty="0" err="1" smtClean="0"/>
              <a:t>Lua</a:t>
            </a:r>
            <a:r>
              <a:rPr lang="en-US" altLang="zh-CN" dirty="0" smtClean="0"/>
              <a:t>/JavaScript/Shell</a:t>
            </a:r>
          </a:p>
          <a:p>
            <a:r>
              <a:rPr lang="en-US" altLang="zh-CN" dirty="0" smtClean="0"/>
              <a:t>Swift/Objective-C</a:t>
            </a:r>
          </a:p>
          <a:p>
            <a:r>
              <a:rPr lang="en-US" altLang="zh-CN" dirty="0" err="1" smtClean="0"/>
              <a:t>Matlab</a:t>
            </a:r>
            <a:r>
              <a:rPr lang="en-US" altLang="zh-CN" dirty="0" smtClean="0"/>
              <a:t>/R</a:t>
            </a:r>
          </a:p>
          <a:p>
            <a:r>
              <a:rPr lang="en-US" altLang="zh-CN" dirty="0" smtClean="0"/>
              <a:t>PHP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3827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软件开发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处理过程</a:t>
            </a:r>
            <a:endParaRPr lang="en-US" altLang="zh-CN" dirty="0" smtClean="0"/>
          </a:p>
          <a:p>
            <a:r>
              <a:rPr lang="zh-CN" altLang="en-US" dirty="0" smtClean="0"/>
              <a:t>单机软件</a:t>
            </a:r>
            <a:endParaRPr lang="en-US" altLang="zh-CN" dirty="0" smtClean="0"/>
          </a:p>
          <a:p>
            <a:r>
              <a:rPr lang="en-US" altLang="zh-CN" dirty="0" smtClean="0"/>
              <a:t>C/S</a:t>
            </a:r>
            <a:r>
              <a:rPr lang="zh-CN" altLang="en-US" dirty="0" smtClean="0"/>
              <a:t>结构软件</a:t>
            </a:r>
            <a:endParaRPr lang="en-US" altLang="zh-CN" dirty="0" smtClean="0"/>
          </a:p>
          <a:p>
            <a:r>
              <a:rPr lang="en-US" altLang="zh-CN" dirty="0" smtClean="0"/>
              <a:t>B/S</a:t>
            </a:r>
            <a:r>
              <a:rPr lang="zh-CN" altLang="en-US" dirty="0" smtClean="0"/>
              <a:t>结构软件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8778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开始学一门编程语言</a:t>
            </a:r>
            <a:endParaRPr lang="zh-CN" altLang="en-US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“Hello World</a:t>
            </a:r>
            <a:r>
              <a:rPr lang="en-US" altLang="zh-CN" dirty="0" smtClean="0"/>
              <a:t>”</a:t>
            </a:r>
          </a:p>
          <a:p>
            <a:r>
              <a:rPr lang="zh-CN" altLang="en-US" dirty="0" smtClean="0"/>
              <a:t>数据类型</a:t>
            </a:r>
            <a:endParaRPr lang="en-US" altLang="zh-CN" dirty="0" smtClean="0"/>
          </a:p>
          <a:p>
            <a:r>
              <a:rPr lang="zh-CN" altLang="en-US" dirty="0"/>
              <a:t>基础</a:t>
            </a:r>
            <a:r>
              <a:rPr lang="zh-CN" altLang="en-US" dirty="0" smtClean="0"/>
              <a:t>逻辑（条件、分支、循环）</a:t>
            </a:r>
            <a:endParaRPr lang="en-US" altLang="zh-CN" dirty="0" smtClean="0"/>
          </a:p>
          <a:p>
            <a:r>
              <a:rPr lang="zh-CN" altLang="en-US" dirty="0" smtClean="0"/>
              <a:t>特性和思想（比如</a:t>
            </a:r>
            <a:r>
              <a:rPr lang="en-US" altLang="zh-CN" dirty="0" smtClean="0"/>
              <a:t>OOP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不断增加和改进的特性</a:t>
            </a:r>
            <a:endParaRPr lang="en-US" altLang="zh-CN" dirty="0" smtClean="0"/>
          </a:p>
          <a:p>
            <a:r>
              <a:rPr lang="zh-CN" altLang="en-US" dirty="0"/>
              <a:t>在</a:t>
            </a:r>
            <a:r>
              <a:rPr lang="zh-CN" altLang="en-US" dirty="0" smtClean="0"/>
              <a:t>项目中使用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544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最基础知识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单字节有符号整数</a:t>
            </a:r>
            <a:endParaRPr lang="zh-CN" altLang="en-US" dirty="0"/>
          </a:p>
        </p:txBody>
      </p:sp>
      <p:graphicFrame>
        <p:nvGraphicFramePr>
          <p:cNvPr id="4" name="内容占位符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4282752"/>
              </p:ext>
            </p:extLst>
          </p:nvPr>
        </p:nvGraphicFramePr>
        <p:xfrm>
          <a:off x="683568" y="2353444"/>
          <a:ext cx="8229600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6594977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265679016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67410365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958654607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503738086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396325688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4139919308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5558412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21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0/1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0/1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0/1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0/1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0/1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0/1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0/1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0/1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59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3216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一些示例</a:t>
            </a:r>
            <a:endParaRPr lang="zh-CN" altLang="en-US" dirty="0"/>
          </a:p>
        </p:txBody>
      </p:sp>
      <p:graphicFrame>
        <p:nvGraphicFramePr>
          <p:cNvPr id="13" name="内容占位符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4528293"/>
              </p:ext>
            </p:extLst>
          </p:nvPr>
        </p:nvGraphicFramePr>
        <p:xfrm>
          <a:off x="2018609" y="1633364"/>
          <a:ext cx="6635080" cy="37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385">
                  <a:extLst>
                    <a:ext uri="{9D8B030D-6E8A-4147-A177-3AD203B41FA5}">
                      <a16:colId xmlns:a16="http://schemas.microsoft.com/office/drawing/2014/main" val="3437578281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187010217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6786362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1320773274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2165596753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2980757339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456044090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778878860"/>
                    </a:ext>
                  </a:extLst>
                </a:gridCol>
              </a:tblGrid>
              <a:tr h="37187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552582"/>
                  </a:ext>
                </a:extLst>
              </a:tr>
            </a:tbl>
          </a:graphicData>
        </a:graphic>
      </p:graphicFrame>
      <p:graphicFrame>
        <p:nvGraphicFramePr>
          <p:cNvPr id="14" name="内容占位符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3889816"/>
              </p:ext>
            </p:extLst>
          </p:nvPr>
        </p:nvGraphicFramePr>
        <p:xfrm>
          <a:off x="2018609" y="2304322"/>
          <a:ext cx="6635080" cy="37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385">
                  <a:extLst>
                    <a:ext uri="{9D8B030D-6E8A-4147-A177-3AD203B41FA5}">
                      <a16:colId xmlns:a16="http://schemas.microsoft.com/office/drawing/2014/main" val="3437578281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187010217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6786362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1320773274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2165596753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2980757339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456044090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778878860"/>
                    </a:ext>
                  </a:extLst>
                </a:gridCol>
              </a:tblGrid>
              <a:tr h="37187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552582"/>
                  </a:ext>
                </a:extLst>
              </a:tr>
            </a:tbl>
          </a:graphicData>
        </a:graphic>
      </p:graphicFrame>
      <p:graphicFrame>
        <p:nvGraphicFramePr>
          <p:cNvPr id="15" name="内容占位符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4439619"/>
              </p:ext>
            </p:extLst>
          </p:nvPr>
        </p:nvGraphicFramePr>
        <p:xfrm>
          <a:off x="2018609" y="2946793"/>
          <a:ext cx="6635080" cy="37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385">
                  <a:extLst>
                    <a:ext uri="{9D8B030D-6E8A-4147-A177-3AD203B41FA5}">
                      <a16:colId xmlns:a16="http://schemas.microsoft.com/office/drawing/2014/main" val="3437578281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187010217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6786362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1320773274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2165596753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2980757339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456044090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778878860"/>
                    </a:ext>
                  </a:extLst>
                </a:gridCol>
              </a:tblGrid>
              <a:tr h="37187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552582"/>
                  </a:ext>
                </a:extLst>
              </a:tr>
            </a:tbl>
          </a:graphicData>
        </a:graphic>
      </p:graphicFrame>
      <p:graphicFrame>
        <p:nvGraphicFramePr>
          <p:cNvPr id="16" name="内容占位符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2748956"/>
              </p:ext>
            </p:extLst>
          </p:nvPr>
        </p:nvGraphicFramePr>
        <p:xfrm>
          <a:off x="2018609" y="3707768"/>
          <a:ext cx="6635080" cy="37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385">
                  <a:extLst>
                    <a:ext uri="{9D8B030D-6E8A-4147-A177-3AD203B41FA5}">
                      <a16:colId xmlns:a16="http://schemas.microsoft.com/office/drawing/2014/main" val="3437578281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187010217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6786362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1320773274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2165596753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2980757339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456044090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778878860"/>
                    </a:ext>
                  </a:extLst>
                </a:gridCol>
              </a:tblGrid>
              <a:tr h="37187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552582"/>
                  </a:ext>
                </a:extLst>
              </a:tr>
            </a:tbl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539552" y="163590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 = 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539552" y="227410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 = 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539552" y="294933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 = 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536151" y="371030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 = </a:t>
            </a:r>
            <a:endParaRPr lang="zh-CN" altLang="en-US" dirty="0"/>
          </a:p>
        </p:txBody>
      </p:sp>
      <p:graphicFrame>
        <p:nvGraphicFramePr>
          <p:cNvPr id="21" name="内容占位符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568402"/>
              </p:ext>
            </p:extLst>
          </p:nvPr>
        </p:nvGraphicFramePr>
        <p:xfrm>
          <a:off x="2018609" y="4468743"/>
          <a:ext cx="6635080" cy="37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385">
                  <a:extLst>
                    <a:ext uri="{9D8B030D-6E8A-4147-A177-3AD203B41FA5}">
                      <a16:colId xmlns:a16="http://schemas.microsoft.com/office/drawing/2014/main" val="3437578281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187010217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6786362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1320773274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2165596753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2980757339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456044090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778878860"/>
                    </a:ext>
                  </a:extLst>
                </a:gridCol>
              </a:tblGrid>
              <a:tr h="37187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552582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536151" y="446874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64 = </a:t>
            </a:r>
            <a:endParaRPr lang="zh-CN" altLang="en-US" dirty="0"/>
          </a:p>
        </p:txBody>
      </p:sp>
      <p:graphicFrame>
        <p:nvGraphicFramePr>
          <p:cNvPr id="23" name="内容占位符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154896"/>
              </p:ext>
            </p:extLst>
          </p:nvPr>
        </p:nvGraphicFramePr>
        <p:xfrm>
          <a:off x="1988111" y="5161756"/>
          <a:ext cx="6635080" cy="37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385">
                  <a:extLst>
                    <a:ext uri="{9D8B030D-6E8A-4147-A177-3AD203B41FA5}">
                      <a16:colId xmlns:a16="http://schemas.microsoft.com/office/drawing/2014/main" val="3437578281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187010217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6786362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1320773274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2165596753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2980757339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456044090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778878860"/>
                    </a:ext>
                  </a:extLst>
                </a:gridCol>
              </a:tblGrid>
              <a:tr h="37187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552582"/>
                  </a:ext>
                </a:extLst>
              </a:tr>
            </a:tbl>
          </a:graphicData>
        </a:graphic>
      </p:graphicFrame>
      <p:sp>
        <p:nvSpPr>
          <p:cNvPr id="24" name="文本框 23"/>
          <p:cNvSpPr txBox="1"/>
          <p:nvPr/>
        </p:nvSpPr>
        <p:spPr>
          <a:xfrm>
            <a:off x="545266" y="516429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？</a:t>
            </a:r>
            <a:r>
              <a:rPr lang="en-US" altLang="zh-CN" dirty="0" smtClean="0"/>
              <a:t> =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7660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8864" y="265212"/>
            <a:ext cx="8229600" cy="952500"/>
          </a:xfrm>
        </p:spPr>
        <p:txBody>
          <a:bodyPr/>
          <a:lstStyle/>
          <a:p>
            <a:r>
              <a:rPr lang="zh-CN" altLang="en-US" dirty="0"/>
              <a:t>另</a:t>
            </a:r>
            <a:r>
              <a:rPr lang="zh-CN" altLang="en-US" dirty="0" smtClean="0"/>
              <a:t>一些示例</a:t>
            </a:r>
            <a:endParaRPr lang="zh-CN" altLang="en-US" dirty="0"/>
          </a:p>
        </p:txBody>
      </p:sp>
      <p:graphicFrame>
        <p:nvGraphicFramePr>
          <p:cNvPr id="13" name="内容占位符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9050915"/>
              </p:ext>
            </p:extLst>
          </p:nvPr>
        </p:nvGraphicFramePr>
        <p:xfrm>
          <a:off x="1115616" y="1057300"/>
          <a:ext cx="6635080" cy="37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385">
                  <a:extLst>
                    <a:ext uri="{9D8B030D-6E8A-4147-A177-3AD203B41FA5}">
                      <a16:colId xmlns:a16="http://schemas.microsoft.com/office/drawing/2014/main" val="3437578281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187010217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6786362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1320773274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2165596753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2980757339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456044090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778878860"/>
                    </a:ext>
                  </a:extLst>
                </a:gridCol>
              </a:tblGrid>
              <a:tr h="37187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552582"/>
                  </a:ext>
                </a:extLst>
              </a:tr>
            </a:tbl>
          </a:graphicData>
        </a:graphic>
      </p:graphicFrame>
      <p:graphicFrame>
        <p:nvGraphicFramePr>
          <p:cNvPr id="14" name="内容占位符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8716948"/>
              </p:ext>
            </p:extLst>
          </p:nvPr>
        </p:nvGraphicFramePr>
        <p:xfrm>
          <a:off x="1115616" y="1823864"/>
          <a:ext cx="6635080" cy="37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385">
                  <a:extLst>
                    <a:ext uri="{9D8B030D-6E8A-4147-A177-3AD203B41FA5}">
                      <a16:colId xmlns:a16="http://schemas.microsoft.com/office/drawing/2014/main" val="3437578281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187010217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6786362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1320773274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2165596753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2980757339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456044090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778878860"/>
                    </a:ext>
                  </a:extLst>
                </a:gridCol>
              </a:tblGrid>
              <a:tr h="37187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552582"/>
                  </a:ext>
                </a:extLst>
              </a:tr>
            </a:tbl>
          </a:graphicData>
        </a:graphic>
      </p:graphicFrame>
      <p:graphicFrame>
        <p:nvGraphicFramePr>
          <p:cNvPr id="15" name="内容占位符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2216732"/>
              </p:ext>
            </p:extLst>
          </p:nvPr>
        </p:nvGraphicFramePr>
        <p:xfrm>
          <a:off x="1109436" y="2340895"/>
          <a:ext cx="66350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385">
                  <a:extLst>
                    <a:ext uri="{9D8B030D-6E8A-4147-A177-3AD203B41FA5}">
                      <a16:colId xmlns:a16="http://schemas.microsoft.com/office/drawing/2014/main" val="3437578281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187010217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6786362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1320773274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2165596753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2980757339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456044090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778878860"/>
                    </a:ext>
                  </a:extLst>
                </a:gridCol>
              </a:tblGrid>
              <a:tr h="317989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552582"/>
                  </a:ext>
                </a:extLst>
              </a:tr>
            </a:tbl>
          </a:graphicData>
        </a:graphic>
      </p:graphicFrame>
      <p:graphicFrame>
        <p:nvGraphicFramePr>
          <p:cNvPr id="16" name="内容占位符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4757949"/>
              </p:ext>
            </p:extLst>
          </p:nvPr>
        </p:nvGraphicFramePr>
        <p:xfrm>
          <a:off x="1109436" y="2845116"/>
          <a:ext cx="6635080" cy="37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385">
                  <a:extLst>
                    <a:ext uri="{9D8B030D-6E8A-4147-A177-3AD203B41FA5}">
                      <a16:colId xmlns:a16="http://schemas.microsoft.com/office/drawing/2014/main" val="3437578281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187010217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6786362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1320773274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2165596753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2980757339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456044090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778878860"/>
                    </a:ext>
                  </a:extLst>
                </a:gridCol>
              </a:tblGrid>
              <a:tr h="37187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552582"/>
                  </a:ext>
                </a:extLst>
              </a:tr>
            </a:tbl>
          </a:graphicData>
        </a:graphic>
      </p:graphicFrame>
      <p:graphicFrame>
        <p:nvGraphicFramePr>
          <p:cNvPr id="21" name="内容占位符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0882197"/>
              </p:ext>
            </p:extLst>
          </p:nvPr>
        </p:nvGraphicFramePr>
        <p:xfrm>
          <a:off x="1109436" y="3321077"/>
          <a:ext cx="6635080" cy="37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385">
                  <a:extLst>
                    <a:ext uri="{9D8B030D-6E8A-4147-A177-3AD203B41FA5}">
                      <a16:colId xmlns:a16="http://schemas.microsoft.com/office/drawing/2014/main" val="3437578281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187010217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6786362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1320773274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2165596753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2980757339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456044090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778878860"/>
                    </a:ext>
                  </a:extLst>
                </a:gridCol>
              </a:tblGrid>
              <a:tr h="37187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552582"/>
                  </a:ext>
                </a:extLst>
              </a:tr>
            </a:tbl>
          </a:graphicData>
        </a:graphic>
      </p:graphicFrame>
      <p:graphicFrame>
        <p:nvGraphicFramePr>
          <p:cNvPr id="23" name="内容占位符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579224"/>
              </p:ext>
            </p:extLst>
          </p:nvPr>
        </p:nvGraphicFramePr>
        <p:xfrm>
          <a:off x="1109436" y="4465722"/>
          <a:ext cx="6635080" cy="37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385">
                  <a:extLst>
                    <a:ext uri="{9D8B030D-6E8A-4147-A177-3AD203B41FA5}">
                      <a16:colId xmlns:a16="http://schemas.microsoft.com/office/drawing/2014/main" val="3437578281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187010217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6786362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1320773274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2165596753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2980757339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456044090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778878860"/>
                    </a:ext>
                  </a:extLst>
                </a:gridCol>
              </a:tblGrid>
              <a:tr h="37187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552582"/>
                  </a:ext>
                </a:extLst>
              </a:tr>
            </a:tbl>
          </a:graphicData>
        </a:graphic>
      </p:graphicFrame>
      <p:graphicFrame>
        <p:nvGraphicFramePr>
          <p:cNvPr id="25" name="内容占位符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741085"/>
              </p:ext>
            </p:extLst>
          </p:nvPr>
        </p:nvGraphicFramePr>
        <p:xfrm>
          <a:off x="1109436" y="5089748"/>
          <a:ext cx="6635080" cy="37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385">
                  <a:extLst>
                    <a:ext uri="{9D8B030D-6E8A-4147-A177-3AD203B41FA5}">
                      <a16:colId xmlns:a16="http://schemas.microsoft.com/office/drawing/2014/main" val="3437578281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187010217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6786362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1320773274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2165596753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2980757339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456044090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778878860"/>
                    </a:ext>
                  </a:extLst>
                </a:gridCol>
              </a:tblGrid>
              <a:tr h="37187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552582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8244408" y="110635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=</a:t>
            </a:r>
            <a:endParaRPr lang="zh-CN" altLang="en-US" dirty="0"/>
          </a:p>
        </p:txBody>
      </p:sp>
      <p:graphicFrame>
        <p:nvGraphicFramePr>
          <p:cNvPr id="26" name="内容占位符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1238470"/>
              </p:ext>
            </p:extLst>
          </p:nvPr>
        </p:nvGraphicFramePr>
        <p:xfrm>
          <a:off x="1109436" y="3877771"/>
          <a:ext cx="6635080" cy="37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385">
                  <a:extLst>
                    <a:ext uri="{9D8B030D-6E8A-4147-A177-3AD203B41FA5}">
                      <a16:colId xmlns:a16="http://schemas.microsoft.com/office/drawing/2014/main" val="3437578281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187010217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6786362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1320773274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2165596753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2980757339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456044090"/>
                    </a:ext>
                  </a:extLst>
                </a:gridCol>
                <a:gridCol w="829385">
                  <a:extLst>
                    <a:ext uri="{9D8B030D-6E8A-4147-A177-3AD203B41FA5}">
                      <a16:colId xmlns:a16="http://schemas.microsoft.com/office/drawing/2014/main" val="3778878860"/>
                    </a:ext>
                  </a:extLst>
                </a:gridCol>
              </a:tblGrid>
              <a:tr h="37187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552582"/>
                  </a:ext>
                </a:extLst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8244408" y="182386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8244408" y="234141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8244408" y="291747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8244408" y="334952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8244408" y="386287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8244408" y="446826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1183587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37473</TotalTime>
  <Pages>0</Pages>
  <Words>572</Words>
  <Characters>0</Characters>
  <Application>Microsoft Office PowerPoint</Application>
  <DocSecurity>0</DocSecurity>
  <PresentationFormat>全屏显示(16:10)</PresentationFormat>
  <Lines>0</Lines>
  <Paragraphs>363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Adobe 黑体 Std R</vt:lpstr>
      <vt:lpstr>宋体</vt:lpstr>
      <vt:lpstr>微软雅黑</vt:lpstr>
      <vt:lpstr>Arial</vt:lpstr>
      <vt:lpstr>Calibri</vt:lpstr>
      <vt:lpstr>Courier New</vt:lpstr>
      <vt:lpstr>Times New Roman</vt:lpstr>
      <vt:lpstr>1_自定义设计方案</vt:lpstr>
      <vt:lpstr>2_自定义设计方案</vt:lpstr>
      <vt:lpstr>PowerPoint 演示文稿</vt:lpstr>
      <vt:lpstr>如何学习编程 </vt:lpstr>
      <vt:lpstr>一些编程语言类型</vt:lpstr>
      <vt:lpstr>最常用</vt:lpstr>
      <vt:lpstr>软件开发</vt:lpstr>
      <vt:lpstr>开始学一门编程语言</vt:lpstr>
      <vt:lpstr>最基础知识</vt:lpstr>
      <vt:lpstr>一些示例</vt:lpstr>
      <vt:lpstr>另一些示例</vt:lpstr>
      <vt:lpstr>一个等式</vt:lpstr>
      <vt:lpstr>二进制补码负数</vt:lpstr>
      <vt:lpstr>这个呢？</vt:lpstr>
      <vt:lpstr>And</vt:lpstr>
      <vt:lpstr>位运算</vt:lpstr>
      <vt:lpstr>一些示例</vt:lpstr>
      <vt:lpstr>位运算与乘除法</vt:lpstr>
      <vt:lpstr>交换两个变量</vt:lpstr>
      <vt:lpstr>PowerPoint 演示文稿</vt:lpstr>
    </vt:vector>
  </TitlesOfParts>
  <Company>PerfectWorld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ZhaoHang</dc:creator>
  <cp:lastModifiedBy>hzs</cp:lastModifiedBy>
  <cp:revision>803</cp:revision>
  <cp:lastPrinted>2017-10-26T07:45:26Z</cp:lastPrinted>
  <dcterms:created xsi:type="dcterms:W3CDTF">2008-12-22T09:17:47Z</dcterms:created>
  <dcterms:modified xsi:type="dcterms:W3CDTF">2020-10-09T02:25:20Z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2052-8.1.0.3526</vt:lpwstr>
  </property>
</Properties>
</file>