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  <p:sldMasterId id="2147484064" r:id="rId2"/>
  </p:sldMasterIdLst>
  <p:notesMasterIdLst>
    <p:notesMasterId r:id="rId20"/>
  </p:notesMasterIdLst>
  <p:handoutMasterIdLst>
    <p:handoutMasterId r:id="rId21"/>
  </p:handoutMasterIdLst>
  <p:sldIdLst>
    <p:sldId id="432" r:id="rId3"/>
    <p:sldId id="441" r:id="rId4"/>
    <p:sldId id="445" r:id="rId5"/>
    <p:sldId id="461" r:id="rId6"/>
    <p:sldId id="459" r:id="rId7"/>
    <p:sldId id="456" r:id="rId8"/>
    <p:sldId id="457" r:id="rId9"/>
    <p:sldId id="458" r:id="rId10"/>
    <p:sldId id="433" r:id="rId11"/>
    <p:sldId id="439" r:id="rId12"/>
    <p:sldId id="462" r:id="rId13"/>
    <p:sldId id="463" r:id="rId14"/>
    <p:sldId id="435" r:id="rId15"/>
    <p:sldId id="437" r:id="rId16"/>
    <p:sldId id="434" r:id="rId17"/>
    <p:sldId id="442" r:id="rId18"/>
    <p:sldId id="444" r:id="rId19"/>
  </p:sldIdLst>
  <p:sldSz cx="9144000" cy="5715000" type="screen16x1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99">
          <p15:clr>
            <a:srgbClr val="A4A3A4"/>
          </p15:clr>
        </p15:guide>
        <p15:guide id="2" pos="3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CFCFF"/>
    <a:srgbClr val="3B3B3B"/>
    <a:srgbClr val="0066CC"/>
    <a:srgbClr val="3F3F3F"/>
    <a:srgbClr val="990033"/>
    <a:srgbClr val="CC00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9852" autoAdjust="0"/>
  </p:normalViewPr>
  <p:slideViewPr>
    <p:cSldViewPr>
      <p:cViewPr varScale="1">
        <p:scale>
          <a:sx n="97" d="100"/>
          <a:sy n="97" d="100"/>
        </p:scale>
        <p:origin x="1042" y="82"/>
      </p:cViewPr>
      <p:guideLst>
        <p:guide orient="horz" pos="3599"/>
        <p:guide pos="35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80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13F2E4D-AAC5-4AB5-B3A5-C9F1FB5DBFED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7458D3F-9A76-4901-9FDB-92D044860B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94651E-5E3E-4D23-994B-D18EDE223100}" type="datetimeFigureOut">
              <a:rPr lang="zh-CN" altLang="en-US"/>
              <a:pPr>
                <a:defRPr/>
              </a:pPr>
              <a:t>2020/10/9</a:t>
            </a:fld>
            <a:endParaRPr lang="en-US"/>
          </a:p>
        </p:txBody>
      </p:sp>
      <p:sp>
        <p:nvSpPr>
          <p:cNvPr id="6144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81013" y="768350"/>
            <a:ext cx="613727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1EC1E5-AC6D-484B-AD5F-04C6130E43B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6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1pPr>
            <a:lvl2pPr marL="804763" indent="-309524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2pPr>
            <a:lvl3pPr marL="1238098" indent="-247620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3pPr>
            <a:lvl4pPr marL="1733337" indent="-247620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4pPr>
            <a:lvl5pPr marL="2228576" indent="-247620"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Courier New" panose="02070409020205090404" pitchFamily="49" charset="0"/>
                <a:ea typeface="宋体" panose="02010600030101010101" pitchFamily="2" charset="-122"/>
              </a:defRPr>
            </a:lvl9pPr>
          </a:lstStyle>
          <a:p>
            <a:fld id="{247951F6-02C6-4DB5-8640-4CF8FBA6AE21}" type="slidenum">
              <a:rPr lang="zh-CN" altLang="en-US" sz="1300" b="0">
                <a:latin typeface="Times New Roman" panose="02020603050405020304" pitchFamily="18" charset="0"/>
              </a:rPr>
              <a:pPr/>
              <a:t>4</a:t>
            </a:fld>
            <a:endParaRPr lang="en-US" altLang="zh-CN" sz="13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如果整数值域超过</a:t>
            </a:r>
            <a:r>
              <a:rPr lang="en-US" altLang="zh-CN" smtClean="0"/>
              <a:t>4</a:t>
            </a:r>
            <a:r>
              <a:rPr lang="zh-CN" altLang="en-US" smtClean="0"/>
              <a:t>字节表示的范围，如何处理？</a:t>
            </a:r>
          </a:p>
          <a:p>
            <a:pPr eaLnBrk="1" hangingPunct="1"/>
            <a:r>
              <a:rPr lang="zh-CN" altLang="en-US" smtClean="0"/>
              <a:t>基本数据类型不能处理，只能依赖自定义的类型。</a:t>
            </a:r>
          </a:p>
          <a:p>
            <a:pPr eaLnBrk="1" hangingPunct="1"/>
            <a:r>
              <a:rPr lang="en-US" altLang="zh-CN" smtClean="0"/>
              <a:t>Java</a:t>
            </a:r>
            <a:r>
              <a:rPr lang="zh-CN" altLang="en-US" smtClean="0"/>
              <a:t>语言的</a:t>
            </a:r>
            <a:r>
              <a:rPr lang="en-US" altLang="zh-CN" smtClean="0"/>
              <a:t>long</a:t>
            </a:r>
            <a:r>
              <a:rPr lang="zh-CN" altLang="en-US" smtClean="0"/>
              <a:t>类型是</a:t>
            </a:r>
            <a:r>
              <a:rPr lang="en-US" altLang="zh-CN" smtClean="0"/>
              <a:t>8</a:t>
            </a:r>
            <a:r>
              <a:rPr lang="zh-CN" altLang="en-US" smtClean="0"/>
              <a:t>字节的整数。</a:t>
            </a:r>
          </a:p>
        </p:txBody>
      </p:sp>
    </p:spTree>
    <p:extLst>
      <p:ext uri="{BB962C8B-B14F-4D97-AF65-F5344CB8AC3E}">
        <p14:creationId xmlns:p14="http://schemas.microsoft.com/office/powerpoint/2010/main" val="68653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E9FF00-3B82-484F-B1C9-3E490CA1D8F0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6512C2-0BF7-45C1-9C99-D726B49534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C18C809-B490-42F4-9B7F-27F5D33734DD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C88D2A6-CD28-4884-BE7F-13B12470B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290891F-8076-4EBD-81DF-53C4A06A8A30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5EAA61-9356-48DC-81FD-9F08A2FAD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8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31511"/>
            <a:ext cx="8229600" cy="487759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B8A1E-19B8-4C77-BA96-56C81E2FF9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4659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1403BB-92A8-4EA5-ABE4-98C492677CAE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F9EFC99-5BC1-44AC-AA4E-285886EF30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58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EC6477A-40C2-4060-91A4-37CDFA1051CA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DA48A0-2A92-497E-91A8-6CE3C1D011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05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8475F68-B663-48A3-994D-F70226339840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D836CE9-1372-4851-84A7-7B826110B7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57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3DF3760-1FDD-45DA-B92D-40D7BAD3E073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D74ECE-EC96-49A0-9C25-E78D9E97B2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23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B4692D-4F9F-4714-8CD9-7F4D411DDBAE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B98B02-014C-4311-A8CC-C7801531CD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90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ABE76B1-8B75-4E09-9DA1-2E0A157BD0A2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C50013-A0DA-48BA-8EBF-A994B7BD6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94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BDBF0B8-0DBF-4CE1-BFED-D7B9B575729D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78ECA6E-0AB1-43CD-9D70-301954108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29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7544" y="5161756"/>
            <a:ext cx="6768752" cy="43894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4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6CA537-7AFF-458D-B21C-EE8DCD0EEE64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40528A-90EC-4FB9-8AFC-391A6C7CE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71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EF2FE16-442D-4FAF-B5AF-BEFDEEC2B04D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5BBAD6-6E34-431D-9509-5C17C76DB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60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304F96-D599-4277-9068-FD707730C01C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08EA25-5B45-4DCF-AE64-7E523EB9A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61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1D5BC81-0728-4DF4-A1BC-5FCD1440A869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95EC3F3-079E-42C8-8FF7-F31ADA3DF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4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90F1965-A683-4691-9A4D-413EF1417648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E6F6655-895F-446C-AB54-10AF50AB2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7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C933D68-6755-445A-B66C-0A0EC619E987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D9E4B8C-4F00-4A88-9504-2C042166D8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7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215FA9E-F780-45D0-90E1-2A5D892BF3C7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74F23EE-4B9C-43A7-AC03-91628CE0CA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42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97EC00-E7D1-4BC8-8A53-DE1C90726C5C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208D873-122C-49EE-AE3B-CA2DC549C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21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AB479A7-C2B5-4157-B76C-C4E28CC3E78E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DF126A-04E4-438E-9A1F-57CD9254BD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8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87FD740-5B09-4A64-A2CF-354AB8D0E2FE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D4E68F-1563-4C16-A3A4-8AE7EBC8CB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9474D6E-6BF4-4901-AF82-3B8D56988C47}" type="datetimeFigureOut">
              <a:rPr lang="zh-CN" altLang="en-US"/>
              <a:pPr>
                <a:defRPr/>
              </a:pPr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9605468-9395-4CFE-A376-BC8C9C3CE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4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34" r:id="rId2"/>
    <p:sldLayoutId id="2147485135" r:id="rId3"/>
    <p:sldLayoutId id="2147485136" r:id="rId4"/>
    <p:sldLayoutId id="2147485137" r:id="rId5"/>
    <p:sldLayoutId id="2147485138" r:id="rId6"/>
    <p:sldLayoutId id="2147485139" r:id="rId7"/>
    <p:sldLayoutId id="2147485140" r:id="rId8"/>
    <p:sldLayoutId id="2147485141" r:id="rId9"/>
    <p:sldLayoutId id="2147485142" r:id="rId10"/>
    <p:sldLayoutId id="2147485143" r:id="rId11"/>
    <p:sldLayoutId id="2147485155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44" r:id="rId1"/>
    <p:sldLayoutId id="2147485145" r:id="rId2"/>
    <p:sldLayoutId id="2147485146" r:id="rId3"/>
    <p:sldLayoutId id="2147485147" r:id="rId4"/>
    <p:sldLayoutId id="2147485148" r:id="rId5"/>
    <p:sldLayoutId id="2147485149" r:id="rId6"/>
    <p:sldLayoutId id="2147485150" r:id="rId7"/>
    <p:sldLayoutId id="2147485151" r:id="rId8"/>
    <p:sldLayoutId id="2147485152" r:id="rId9"/>
    <p:sldLayoutId id="2147485153" r:id="rId10"/>
    <p:sldLayoutId id="21474851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18721" y="3937620"/>
            <a:ext cx="239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2020/10/09</a:t>
            </a:r>
            <a:endParaRPr lang="en-US" altLang="zh-CN" sz="2400" b="1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Ch.2 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变量、函数、指针</a:t>
            </a:r>
            <a:r>
              <a:rPr lang="zh-CN" altLang="en-US" b="1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与引用</a:t>
            </a:r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b="1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这个有点不一样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char c </a:t>
            </a:r>
            <a:r>
              <a:rPr lang="en-US" altLang="zh-CN" b="1" dirty="0" smtClean="0"/>
              <a:t>=‘b’;</a:t>
            </a:r>
          </a:p>
          <a:p>
            <a:r>
              <a:rPr lang="en-US" altLang="zh-CN" dirty="0" smtClean="0"/>
              <a:t>char * pc = &amp;c;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13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细说</a:t>
            </a:r>
            <a:r>
              <a:rPr lang="en-US" altLang="zh-CN" dirty="0" smtClean="0"/>
              <a:t>Char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可用</a:t>
            </a:r>
            <a:r>
              <a:rPr lang="zh-CN" altLang="en-US" dirty="0" smtClean="0"/>
              <a:t>于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r>
              <a:rPr lang="zh-CN" altLang="en-US" dirty="0" smtClean="0"/>
              <a:t>可用</a:t>
            </a:r>
            <a:r>
              <a:rPr lang="zh-CN" altLang="en-US" dirty="0"/>
              <a:t>作</a:t>
            </a:r>
            <a:r>
              <a:rPr lang="zh-CN" altLang="en-US" dirty="0" smtClean="0"/>
              <a:t>数字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93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ASCII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Unicode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ASCII </a:t>
            </a:r>
            <a:r>
              <a:rPr lang="zh-CN" altLang="en-US" dirty="0" smtClean="0"/>
              <a:t>常用的键盘符号及扩展</a:t>
            </a:r>
            <a:endParaRPr lang="en-US" altLang="zh-CN" dirty="0" smtClean="0"/>
          </a:p>
          <a:p>
            <a:r>
              <a:rPr lang="en-US" altLang="zh-CN" dirty="0" smtClean="0"/>
              <a:t>ASCII</a:t>
            </a:r>
            <a:r>
              <a:rPr lang="zh-CN" altLang="en-US" smtClean="0"/>
              <a:t>怎么存储汉语，日语？</a:t>
            </a:r>
            <a:endParaRPr lang="en-US" altLang="zh-CN" smtClean="0"/>
          </a:p>
          <a:p>
            <a:r>
              <a:rPr lang="en-US" altLang="zh-CN" dirty="0" smtClean="0"/>
              <a:t>Unicode</a:t>
            </a:r>
            <a:r>
              <a:rPr lang="zh-CN" altLang="en-US" dirty="0" smtClean="0"/>
              <a:t>用于多语言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03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a = 13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&amp;b </a:t>
            </a:r>
            <a:r>
              <a:rPr lang="en-US" altLang="zh-CN" dirty="0"/>
              <a:t>= a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引用与指针的区别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含义上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使用上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3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函数传参的变量和引用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传值</a:t>
            </a:r>
            <a:endParaRPr lang="en-US" altLang="zh-CN" dirty="0" smtClean="0"/>
          </a:p>
          <a:p>
            <a:r>
              <a:rPr lang="zh-CN" altLang="en-US" dirty="0" smtClean="0"/>
              <a:t>传引用</a:t>
            </a:r>
            <a:endParaRPr lang="en-US" altLang="zh-CN" dirty="0" smtClean="0"/>
          </a:p>
          <a:p>
            <a:r>
              <a:rPr lang="zh-CN" altLang="en-US" dirty="0" smtClean="0"/>
              <a:t>传指针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7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传值与传引用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651304" cy="4044280"/>
          </a:xfrm>
        </p:spPr>
        <p:txBody>
          <a:bodyPr/>
          <a:lstStyle/>
          <a:p>
            <a:r>
              <a:rPr lang="zh-CN" altLang="en-US" dirty="0" smtClean="0"/>
              <a:t>传值：传递的是值，对象的值</a:t>
            </a:r>
            <a:endParaRPr lang="en-US" altLang="zh-CN" dirty="0" smtClean="0"/>
          </a:p>
          <a:p>
            <a:r>
              <a:rPr lang="zh-CN" altLang="en-US" dirty="0" smtClean="0"/>
              <a:t>传引用：是传递</a:t>
            </a:r>
            <a:r>
              <a:rPr lang="zh-CN" altLang="en-US" smtClean="0"/>
              <a:t>对象本身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209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交换两个变量的值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通过函数</a:t>
            </a:r>
            <a:r>
              <a:rPr lang="zh-CN" altLang="en-US" smtClean="0"/>
              <a:t>对变量的值进行交换</a:t>
            </a:r>
            <a:endParaRPr lang="en-US" altLang="zh-CN" dirty="0" smtClean="0"/>
          </a:p>
          <a:p>
            <a:r>
              <a:rPr lang="zh-CN" altLang="en-US" dirty="0" smtClean="0"/>
              <a:t>用指针</a:t>
            </a:r>
            <a:endParaRPr lang="en-US" altLang="zh-CN" dirty="0" smtClean="0"/>
          </a:p>
          <a:p>
            <a:r>
              <a:rPr lang="zh-CN" altLang="en-US" dirty="0" smtClean="0"/>
              <a:t>用引用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6550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2281436"/>
            <a:ext cx="3682752" cy="14519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5400" dirty="0" smtClean="0"/>
              <a:t>Q &amp; A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47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系统的位数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位系统</a:t>
            </a:r>
            <a:endParaRPr lang="en-US" altLang="zh-CN" dirty="0" smtClean="0"/>
          </a:p>
          <a:p>
            <a:r>
              <a:rPr lang="en-US" altLang="zh-CN" dirty="0" smtClean="0"/>
              <a:t>64</a:t>
            </a:r>
            <a:r>
              <a:rPr lang="zh-CN" altLang="en-US" dirty="0" smtClean="0"/>
              <a:t>位系统</a:t>
            </a:r>
            <a:endParaRPr lang="zh-CN" altLang="en-US" dirty="0"/>
          </a:p>
        </p:txBody>
      </p:sp>
      <p:pic>
        <p:nvPicPr>
          <p:cNvPr id="1026" name="Picture 2" descr="https://ss0.baidu.com/6ONWsjip0QIZ8tyhnq/it/u=3287960289,1799491621&amp;fm=173&amp;app=25&amp;f=JPEG?w=345&amp;h=342&amp;s=F4DAEA2B5E7201AD2A15E0DB0100E0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20758"/>
            <a:ext cx="4032448" cy="39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5" y="4176391"/>
            <a:ext cx="4176464" cy="86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计算机的</a:t>
            </a:r>
            <a:r>
              <a:rPr lang="zh-CN" altLang="en-US" dirty="0"/>
              <a:t>位数也叫字长，是指处理器一次运算</a:t>
            </a:r>
            <a:r>
              <a:rPr lang="zh-CN" altLang="en-US" dirty="0" smtClean="0"/>
              <a:t>所能</a:t>
            </a:r>
            <a:r>
              <a:rPr lang="zh-CN" altLang="en-US" dirty="0"/>
              <a:t>处理的</a:t>
            </a:r>
            <a:r>
              <a:rPr lang="zh-CN" altLang="en-US" dirty="0" smtClean="0"/>
              <a:t>二进制数</a:t>
            </a:r>
            <a:r>
              <a:rPr lang="zh-CN" altLang="en-US" dirty="0"/>
              <a:t>的位数</a:t>
            </a:r>
            <a:endParaRPr lang="en-US" altLang="zh-CN" dirty="0" smtClean="0"/>
          </a:p>
          <a:p>
            <a:r>
              <a:rPr lang="zh-CN" altLang="en-US" dirty="0" smtClean="0"/>
              <a:t>多少</a:t>
            </a:r>
            <a:r>
              <a:rPr lang="zh-CN" altLang="en-US" dirty="0" smtClean="0"/>
              <a:t>位</a:t>
            </a:r>
            <a:r>
              <a:rPr lang="zh-CN" altLang="en-US" dirty="0" smtClean="0"/>
              <a:t>，</a:t>
            </a:r>
            <a:r>
              <a:rPr lang="zh-CN" altLang="en-US" dirty="0" smtClean="0"/>
              <a:t>能够</a:t>
            </a:r>
            <a:r>
              <a:rPr lang="zh-CN" altLang="en-US" dirty="0" smtClean="0"/>
              <a:t>用来</a:t>
            </a:r>
            <a:r>
              <a:rPr lang="zh-CN" altLang="en-US" dirty="0" smtClean="0"/>
              <a:t>表达能找到的内存地址的大小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6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8506" name="Group 1162"/>
          <p:cNvGraphicFramePr>
            <a:graphicFrameLocks noGrp="1"/>
          </p:cNvGraphicFramePr>
          <p:nvPr>
            <p:ph/>
            <p:extLst/>
          </p:nvPr>
        </p:nvGraphicFramePr>
        <p:xfrm>
          <a:off x="323528" y="1417340"/>
          <a:ext cx="8640961" cy="360114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01923">
                  <a:extLst>
                    <a:ext uri="{9D8B030D-6E8A-4147-A177-3AD203B41FA5}">
                      <a16:colId xmlns:a16="http://schemas.microsoft.com/office/drawing/2014/main" val="698582257"/>
                    </a:ext>
                  </a:extLst>
                </a:gridCol>
                <a:gridCol w="1698521">
                  <a:extLst>
                    <a:ext uri="{9D8B030D-6E8A-4147-A177-3AD203B41FA5}">
                      <a16:colId xmlns:a16="http://schemas.microsoft.com/office/drawing/2014/main" val="3119750290"/>
                    </a:ext>
                  </a:extLst>
                </a:gridCol>
                <a:gridCol w="1436827">
                  <a:extLst>
                    <a:ext uri="{9D8B030D-6E8A-4147-A177-3AD203B41FA5}">
                      <a16:colId xmlns:a16="http://schemas.microsoft.com/office/drawing/2014/main" val="1385122750"/>
                    </a:ext>
                  </a:extLst>
                </a:gridCol>
                <a:gridCol w="3203690">
                  <a:extLst>
                    <a:ext uri="{9D8B030D-6E8A-4147-A177-3AD203B41FA5}">
                      <a16:colId xmlns:a16="http://schemas.microsoft.com/office/drawing/2014/main" val="4265588463"/>
                    </a:ext>
                  </a:extLst>
                </a:gridCol>
              </a:tblGrid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类型标识符</a:t>
                      </a: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类 型 名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字 节 数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数值范围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739761012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bool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布尔型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true </a:t>
                      </a:r>
                      <a:r>
                        <a:rPr kumimoji="0" lang="zh-CN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或  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2671796441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 signed ] char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有符号字符型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–128 ~ 127     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1361652667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unsigned char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无符号字符型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0~255          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4171266952"/>
                  </a:ext>
                </a:extLst>
              </a:tr>
              <a:tr h="2982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 signed ] short [ </a:t>
                      </a:r>
                      <a:r>
                        <a:rPr kumimoji="0" lang="en-US" altLang="zh-CN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]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有符号短整型</a:t>
                      </a: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–32 768 ~ 32 767 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1818119986"/>
                  </a:ext>
                </a:extLst>
              </a:tr>
              <a:tr h="2643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unsigned short [ int ]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无符号短整型</a:t>
                      </a:r>
                      <a:endParaRPr kumimoji="0" lang="zh-CN" alt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 ~ 65 535       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3449206627"/>
                  </a:ext>
                </a:extLst>
              </a:tr>
              <a:tr h="2441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 signed ] </a:t>
                      </a:r>
                      <a:r>
                        <a:rPr kumimoji="0" lang="en-US" altLang="zh-CN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有符号整型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–2 147 483 648 ~ 2 147 483 647 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2347742663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unsigned  int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无符号整型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 ~ 4 294 967 294  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2289452773"/>
                  </a:ext>
                </a:extLst>
              </a:tr>
              <a:tr h="2853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[ signed ] long [ </a:t>
                      </a:r>
                      <a:r>
                        <a:rPr kumimoji="0" lang="en-US" altLang="zh-CN" sz="13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]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有符号长整型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–2 147 483 648 ~ 2 147 483 647 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2208803524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unsigned long [ int ]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无符号长整型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 ~ 4 294 967 294  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2415553674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单精度型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-3.4×10</a:t>
                      </a:r>
                      <a:r>
                        <a:rPr kumimoji="0" lang="en-US" altLang="zh-CN" sz="13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38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~ 3.4×10</a:t>
                      </a:r>
                      <a:r>
                        <a:rPr kumimoji="0" lang="en-US" altLang="zh-CN" sz="13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38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1862969538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double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双精度型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-1.7×10</a:t>
                      </a:r>
                      <a:r>
                        <a:rPr kumimoji="0" lang="en-US" altLang="zh-CN" sz="13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308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~ 1.7×10</a:t>
                      </a:r>
                      <a:r>
                        <a:rPr kumimoji="0" lang="en-US" altLang="zh-CN" sz="13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308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2680298606"/>
                  </a:ext>
                </a:extLst>
              </a:tr>
              <a:tr h="2287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long double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长双精度型</a:t>
                      </a:r>
                      <a:endParaRPr kumimoji="0" lang="zh-CN" alt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-1.7×10</a:t>
                      </a:r>
                      <a:r>
                        <a:rPr kumimoji="0" lang="en-US" altLang="zh-CN" sz="13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308</a:t>
                      </a:r>
                      <a:r>
                        <a:rPr kumimoji="0" lang="en-US" altLang="zh-CN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~ 1.7×10</a:t>
                      </a:r>
                      <a:r>
                        <a:rPr kumimoji="0" lang="en-US" altLang="zh-CN" sz="1300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308</a:t>
                      </a:r>
                      <a:endParaRPr kumimoji="0" lang="en-US" altLang="zh-CN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6200" marR="76200" marT="38100" marB="38100" horzOverflow="overflow"/>
                </a:tc>
                <a:extLst>
                  <a:ext uri="{0D108BD9-81ED-4DB2-BD59-A6C34878D82A}">
                    <a16:rowId xmlns:a16="http://schemas.microsoft.com/office/drawing/2014/main" val="1371829273"/>
                  </a:ext>
                </a:extLst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457200" y="228600"/>
            <a:ext cx="8229600" cy="952500"/>
          </a:xfr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6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= </a:t>
            </a:r>
            <a:r>
              <a:rPr lang="zh-CN" altLang="en-US" dirty="0" smtClean="0"/>
              <a:t>意味着什么？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a = 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b = a;</a:t>
            </a:r>
          </a:p>
          <a:p>
            <a:r>
              <a:rPr lang="zh-CN" altLang="en-US" dirty="0" smtClean="0"/>
              <a:t>值的拷贝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a, b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b,</a:t>
            </a:r>
            <a:r>
              <a:rPr lang="zh-CN" altLang="en-US" dirty="0" smtClean="0"/>
              <a:t>仅仅是值相同而已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7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函数的定义和调用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333500"/>
            <a:ext cx="2818656" cy="3771900"/>
          </a:xfrm>
        </p:spPr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/>
              <a:t>fun(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x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  ++x;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smtClean="0"/>
              <a:t>return x;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内容占位符 6"/>
          <p:cNvSpPr txBox="1">
            <a:spLocks/>
          </p:cNvSpPr>
          <p:nvPr/>
        </p:nvSpPr>
        <p:spPr>
          <a:xfrm>
            <a:off x="5497760" y="1389856"/>
            <a:ext cx="2818656" cy="37719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a = 10;</a:t>
            </a:r>
          </a:p>
          <a:p>
            <a:pPr marL="0" indent="0">
              <a:buNone/>
            </a:pPr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b = fun(a)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a = ?</a:t>
            </a:r>
          </a:p>
          <a:p>
            <a:pPr marL="0" indent="0">
              <a:buNone/>
            </a:pPr>
            <a:r>
              <a:rPr lang="en-US" altLang="zh-CN" dirty="0" smtClean="0"/>
              <a:t>b = ? </a:t>
            </a:r>
          </a:p>
        </p:txBody>
      </p:sp>
    </p:spTree>
    <p:extLst>
      <p:ext uri="{BB962C8B-B14F-4D97-AF65-F5344CB8AC3E}">
        <p14:creationId xmlns:p14="http://schemas.microsoft.com/office/powerpoint/2010/main" val="295800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简单又复杂的问题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if(n == 1)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1;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return  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(n-1) * n;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2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w = </a:t>
            </a:r>
            <a:r>
              <a:rPr lang="en-US" altLang="zh-CN" dirty="0" err="1"/>
              <a:t>fac</a:t>
            </a:r>
            <a:r>
              <a:rPr lang="en-US" altLang="zh-CN" dirty="0"/>
              <a:t>(-1);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v = </a:t>
            </a:r>
            <a:r>
              <a:rPr lang="en-US" altLang="zh-CN" dirty="0" err="1"/>
              <a:t>fac</a:t>
            </a:r>
            <a:r>
              <a:rPr lang="en-US" altLang="zh-CN" dirty="0"/>
              <a:t>(4</a:t>
            </a:r>
            <a:r>
              <a:rPr lang="en-US" altLang="zh-CN" dirty="0" smtClean="0"/>
              <a:t>);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w = </a:t>
            </a:r>
            <a:r>
              <a:rPr lang="en-US" altLang="zh-CN" dirty="0" err="1" smtClean="0"/>
              <a:t>fac</a:t>
            </a:r>
            <a:r>
              <a:rPr lang="en-US" altLang="zh-CN" dirty="0" smtClean="0"/>
              <a:t>(125);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769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变量和指针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en-US" altLang="zh-CN" dirty="0"/>
              <a:t> a = 13, b = 25;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* pa = &amp;a;</a:t>
            </a:r>
          </a:p>
          <a:p>
            <a:endParaRPr lang="zh-CN" altLang="en-US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** </a:t>
            </a:r>
            <a:r>
              <a:rPr lang="en-US" altLang="zh-CN" dirty="0" err="1"/>
              <a:t>ppa</a:t>
            </a:r>
            <a:r>
              <a:rPr lang="en-US" altLang="zh-CN" dirty="0"/>
              <a:t> = &amp;pa;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36102</TotalTime>
  <Pages>0</Pages>
  <Words>507</Words>
  <Characters>0</Characters>
  <Application>Microsoft Office PowerPoint</Application>
  <DocSecurity>0</DocSecurity>
  <PresentationFormat>全屏显示(16:10)</PresentationFormat>
  <Lines>0</Lines>
  <Paragraphs>125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Adobe 黑体 Std R</vt:lpstr>
      <vt:lpstr>黑体</vt:lpstr>
      <vt:lpstr>宋体</vt:lpstr>
      <vt:lpstr>微软雅黑</vt:lpstr>
      <vt:lpstr>Arial</vt:lpstr>
      <vt:lpstr>Calibri</vt:lpstr>
      <vt:lpstr>Times New Roman</vt:lpstr>
      <vt:lpstr>Verdana</vt:lpstr>
      <vt:lpstr>1_自定义设计方案</vt:lpstr>
      <vt:lpstr>2_自定义设计方案</vt:lpstr>
      <vt:lpstr>PowerPoint 演示文稿</vt:lpstr>
      <vt:lpstr>系统的位数</vt:lpstr>
      <vt:lpstr>核心</vt:lpstr>
      <vt:lpstr>PowerPoint 演示文稿</vt:lpstr>
      <vt:lpstr>= 意味着什么？</vt:lpstr>
      <vt:lpstr>函数的定义和调用</vt:lpstr>
      <vt:lpstr>简单又复杂的问题</vt:lpstr>
      <vt:lpstr>运行结果</vt:lpstr>
      <vt:lpstr>变量和指针</vt:lpstr>
      <vt:lpstr>这个有点不一样</vt:lpstr>
      <vt:lpstr>细说Char</vt:lpstr>
      <vt:lpstr>ASCII与Unicode</vt:lpstr>
      <vt:lpstr>引用</vt:lpstr>
      <vt:lpstr>函数传参的变量和引用</vt:lpstr>
      <vt:lpstr>传值与传引用</vt:lpstr>
      <vt:lpstr>交换两个变量的值</vt:lpstr>
      <vt:lpstr>PowerPoint 演示文稿</vt:lpstr>
    </vt:vector>
  </TitlesOfParts>
  <Company>PerfectWorld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</dc:creator>
  <cp:lastModifiedBy>hzs</cp:lastModifiedBy>
  <cp:revision>781</cp:revision>
  <cp:lastPrinted>2017-10-26T07:45:26Z</cp:lastPrinted>
  <dcterms:created xsi:type="dcterms:W3CDTF">2008-12-22T09:17:47Z</dcterms:created>
  <dcterms:modified xsi:type="dcterms:W3CDTF">2020-10-09T02:56:52Z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