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0"/>
  </p:notesMasterIdLst>
  <p:sldIdLst>
    <p:sldId id="256" r:id="rId2"/>
    <p:sldId id="582" r:id="rId3"/>
    <p:sldId id="302" r:id="rId4"/>
    <p:sldId id="547" r:id="rId5"/>
    <p:sldId id="438" r:id="rId6"/>
    <p:sldId id="452" r:id="rId7"/>
    <p:sldId id="455" r:id="rId8"/>
    <p:sldId id="450" r:id="rId9"/>
    <p:sldId id="454" r:id="rId10"/>
    <p:sldId id="456" r:id="rId11"/>
    <p:sldId id="453" r:id="rId12"/>
    <p:sldId id="475" r:id="rId13"/>
    <p:sldId id="457" r:id="rId14"/>
    <p:sldId id="466" r:id="rId15"/>
    <p:sldId id="584" r:id="rId16"/>
    <p:sldId id="476" r:id="rId17"/>
    <p:sldId id="484" r:id="rId18"/>
    <p:sldId id="474" r:id="rId19"/>
    <p:sldId id="479" r:id="rId20"/>
    <p:sldId id="472" r:id="rId21"/>
    <p:sldId id="492" r:id="rId22"/>
    <p:sldId id="477" r:id="rId23"/>
    <p:sldId id="488" r:id="rId24"/>
    <p:sldId id="494" r:id="rId25"/>
    <p:sldId id="495" r:id="rId26"/>
    <p:sldId id="583" r:id="rId27"/>
    <p:sldId id="493" r:id="rId28"/>
    <p:sldId id="585" r:id="rId29"/>
    <p:sldId id="501" r:id="rId30"/>
    <p:sldId id="502" r:id="rId31"/>
    <p:sldId id="504" r:id="rId32"/>
    <p:sldId id="506" r:id="rId33"/>
    <p:sldId id="507" r:id="rId34"/>
    <p:sldId id="509" r:id="rId35"/>
    <p:sldId id="519" r:id="rId36"/>
    <p:sldId id="522" r:id="rId37"/>
    <p:sldId id="579" r:id="rId38"/>
    <p:sldId id="534" r:id="rId39"/>
    <p:sldId id="586" r:id="rId40"/>
    <p:sldId id="588" r:id="rId41"/>
    <p:sldId id="471" r:id="rId42"/>
    <p:sldId id="590" r:id="rId43"/>
    <p:sldId id="478" r:id="rId44"/>
    <p:sldId id="591" r:id="rId45"/>
    <p:sldId id="480" r:id="rId46"/>
    <p:sldId id="486" r:id="rId47"/>
    <p:sldId id="487" r:id="rId48"/>
    <p:sldId id="499" r:id="rId49"/>
    <p:sldId id="592" r:id="rId50"/>
    <p:sldId id="490" r:id="rId51"/>
    <p:sldId id="491" r:id="rId52"/>
    <p:sldId id="593" r:id="rId53"/>
    <p:sldId id="594" r:id="rId54"/>
    <p:sldId id="597" r:id="rId55"/>
    <p:sldId id="595" r:id="rId56"/>
    <p:sldId id="596" r:id="rId57"/>
    <p:sldId id="598" r:id="rId58"/>
    <p:sldId id="381" r:id="rId5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2" autoAdjust="0"/>
    <p:restoredTop sz="87979" autoAdjust="0"/>
  </p:normalViewPr>
  <p:slideViewPr>
    <p:cSldViewPr>
      <p:cViewPr varScale="1">
        <p:scale>
          <a:sx n="79" d="100"/>
          <a:sy n="79" d="100"/>
        </p:scale>
        <p:origin x="160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\&#35838;&#31243;\course\ref\test\&#27700;&#26479;&#27979;&#35797;&#29992;&#20363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原因分布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[水杯测试用例.xls]Sheet3!$M$5:$P$5</c:f>
              <c:strCache>
                <c:ptCount val="4"/>
                <c:pt idx="0">
                  <c:v>specifiction</c:v>
                </c:pt>
                <c:pt idx="1">
                  <c:v>design</c:v>
                </c:pt>
                <c:pt idx="2">
                  <c:v>coding</c:v>
                </c:pt>
                <c:pt idx="3">
                  <c:v>others</c:v>
                </c:pt>
              </c:strCache>
            </c:strRef>
          </c:cat>
          <c:val>
            <c:numRef>
              <c:f>[水杯测试用例.xls]Sheet3!$M$7:$P$7</c:f>
              <c:numCache>
                <c:formatCode>General</c:formatCode>
                <c:ptCount val="4"/>
                <c:pt idx="0">
                  <c:v>54.77308294209702</c:v>
                </c:pt>
                <c:pt idx="1">
                  <c:v>21.439749608763687</c:v>
                </c:pt>
                <c:pt idx="2">
                  <c:v>15.962441314553988</c:v>
                </c:pt>
                <c:pt idx="3">
                  <c:v>7.8247261345852888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AB-4B4D-93B5-DFE28B648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-985934736"/>
        <c:axId val="-985939632"/>
      </c:barChart>
      <c:catAx>
        <c:axId val="-98593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85939632"/>
        <c:crosses val="autoZero"/>
        <c:auto val="1"/>
        <c:lblAlgn val="ctr"/>
        <c:lblOffset val="100"/>
        <c:noMultiLvlLbl val="0"/>
      </c:catAx>
      <c:valAx>
        <c:axId val="-98593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8593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2513 3206,'154'15,"403"-18,2649-10,-2163 14,-392-20,1888-61,762 81,-3201 2,-66 2</inkml:trace>
  <inkml:trace contextRef="#ctx0" brushRef="#br0" timeOffset="2703.1239">14788 2107,'57'-2,"-2"-3,1-2,-1-2,31-10,356-100,-407 111,1 2,0 2,0 1,0 2,0 2,6 1,32-1,419 1,-430 3,-2 3,1 1,-2 5,0 1,36 16,90 29,100 17,-224-64,0 4,-1 2,-1 2,0 3,-2 3,28 18,136 90,-186-119,1 2,-2 2,1 1,-3 1,0 2,28 27,31 29,-67-62,-1 2,-1 1,0 1,-2 0,-1 1,0 2,15 26,98 230,-126-252,0 1,-1-1,-2 1,-1-1,-2 1,-1 0,-3 26,2-2,1-37,-2-1,0-1,-1 1,0 0,-2-1,1 0,-1 0,-2 0,0-1,0 0,-1 1,-9 10,-145 257,94-220,-31 8,-80 56,-120 26,33-44,-21-8,22-10,-424 87,407-126,175-34,-45 10,-1-6,0-8,-103-5,95 10,-80 15,199-28</inkml:trace>
  <inkml:trace contextRef="#ctx0" brushRef="#br0" timeOffset="4296.874">14356 1929,'42'85,"-9"3,-4 1,-4 2,-4 0,-3 2,-2 34,39 245,-9-130,-33-162,-4-1,-3 2,-3 51,-4 579,-19-478,0-76,12-82,8-74,0 1,0-1,-1 2,1-2,-1 1,1-1,-1 1,1-1,-1 1,0-1,0 1,1-1,-1 1,-1-2,2 2,-2-1,1 0,0 1,-1-2,2 2,-2-1,1-1,-1 1,1 0,-1 0,1-1,-1 1,1 0,-1-1,1 1,-2-1,2 0,-1 0,1 0,-1 0,0 0,1 0,-1 0,1 0,-1-1,-1 0,-12-6</inkml:trace>
  <inkml:trace contextRef="#ctx0" brushRef="#br1" timeOffset="79738.366">12530 3050,'-1'-6,"-1"1,0 0,0 0,-1 0,1 1,0-1,-1 1,0-1,-1 1,1 0,-1 0,1 0,-2 1,-3-3,-2-4,-309-292,-76-118,332 361,-37-34,4-4,-35-49,60 59,-5 3,-26-19,-10-13,5-5,-77-116,94 117,-57-57,33 33,-6 12,35 39,-44-86,29 37,61 91,32 41</inkml:trace>
  <inkml:trace contextRef="#ctx0" brushRef="#br1" timeOffset="83566.491">11174 3187,'16'76,"-17"-28,-3-1,0 1,-4 0,-10 36,-12 79,18-50,-41 233,49-330,-35 152,-12 131,19-49,-29 87,4-17,19-170,29-104,-2-1,-3 0,-1-1,-2-1,-3 2,-65 125,39-14,34-121,0 0,3 1,1 0,2 0,-1 30,-11 42,17-93</inkml:trace>
  <inkml:trace contextRef="#ctx0" brushRef="#br1" timeOffset="85425.841">8660 3050,'-26'-47,"-211"-335,40 54,60 97,45 87,7-4,-58-140,-46-51,74 146,34 50,-44-84,30 63,29 62,46 64,12 30</inkml:trace>
  <inkml:trace contextRef="#ctx0" brushRef="#br1" timeOffset="87628.991">7914 3246,'-32'119,"-58"66,60-131,-58 153,1-7,-30 82,-57 154,84-179,27-113,-94 180,31-72,-14-21,43-21,55-106,-6-3,-2 54,1-46,43-97</inkml:trace>
  <inkml:trace contextRef="#ctx0" brushRef="#br1" timeOffset="89503.953">5753 3128,'-32'-77,"20"56,-88-142,-97-164,14-13,22 64,-39-74,91 175,15 21,-43-80,80 128,39 75,1-1,1 0,2-1,-7-25,-48-95,22 61,-14-32,56 111</inkml:trace>
  <inkml:trace contextRef="#ctx0" brushRef="#br1" timeOffset="91582.117">3966 3148,'-27'72,"12"-41,-1 0,-1-1,-1-2,-2 1,-1-2,-22 23,6-6,-221 259,42-68,-39 55,88-110,47-48,-6-6,-48 35,-82 81,157-156,-27 15,-4-2,-36 31,114-58,35-39,10-17</inkml:trace>
  <inkml:trace contextRef="#ctx0" brushRef="#br1" timeOffset="96852.259">510 1989,'63'34,"188"144,-95-55,-66-33,-65-68,1-2,0 0,2-2,0-2,26 12,66 41,-58-22,-3 2,-2 4,5 8,-15-15,114 94,-73-60,-86-78,0-1,0 2,-1-1,1-1,0 2,0-1,-2 1,2-1,-1 0,0 1,0 0,0-1,-1 1,1-1,0 1,-1 0,1-1,-1 1,0 0,0 0,0 0,-1-1,1 1,-1 0,0-1,1 1,-1-1,-1 1,2 0,-2-1,1 0,-1 0,1 1,-1-1,1 0,-2 0,2 0,-3 1,-1 1,0 0,-1 0,1-1,-1 0,0 0,0 0,0-1,0 0,0 0,-1-1,1 1,0-1,-1-1,-4 0,-45 12,-85 37,-58 42,84-34,55-26,-2-2,0-3,-1-3,-8 0,-151 50,81-24,-48 10,45-18,113-32,2 1,0 1,0 2,1 1,0 1,-4 6,10-8,-27 19,34-23</inkml:trace>
  <inkml:trace contextRef="#ctx0" brushRef="#br1" timeOffset="98133.439">333 2087,'5'2,"-1"-1,1 2,-1-1,1 0,-1 0,1 1,-1 0,0 0,0 0,0 1,-1-1,1 1,-1 0,0 0,0 1,0-2,0 2,-1-1,1 1,-2 0,1 0,0 0,0 4,2 1,49 184,-42-124,-4 2,-2 0,-5-1,-3 24,1 20,-17 147,-2-17,1-55,1-24,-5-131,13-30</inkml:trace>
  <inkml:trace contextRef="#ctx0" brushRef="#br1" timeOffset="99102.259">490 2813,'449'0,"-221"29,-140-14,542 61,-593-72,-12 1</inkml:trace>
  <inkml:trace contextRef="#ctx0" brushRef="#br1" timeOffset="100024.118">627 3108,'671'-1,"-562"-8,-75 6,1 0,-2 1,2 2,-1 2,0 1,3 1,-27 0,-9-1</inkml:trace>
  <inkml:trace contextRef="#ctx0" brushRef="#br1" timeOffset="100774.091">765 3402,'6'-3,"17"-5,17-1,11-2,11-2,2 0,-7 2,-10 6,-10 0,-10 3</inkml:trace>
  <inkml:trace contextRef="#ctx0" brushRef="#br1" timeOffset="101821.01">666 2460,'4'3,"4"2,1 2,2 1,2-1,3-2,12-2,11-1,2 2,-2 0,-8 4,-6 0,-4-2,-2-1,-1-2,4-1,0-2,-3 0</inkml:trace>
  <inkml:trace contextRef="#ctx0" brushRef="#br1" timeOffset="103617.885">490 3343,'4'0,"3"0,5 0,3 0,3 0,2 0,0 0,0 0,1-4,0 0,-1 1,-1-1,-2 2</inkml:trace>
  <inkml:trace contextRef="#ctx0" brushRef="#br1" timeOffset="107774.135">4202 398,'-27'-60,"4"21,-69-189,68 169,19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6T13:41:10.84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1609 28,'-139'-21,"-331"15,379 8,1 4,0 4,1 3,1 5,0 4,-27 12,101-27,0 0,0 0,1 1,0 1,1 0,0 1,1 1,0 0,0 0,1 1,0 0,-4 8,11-16,-95 117,85-97,1 0,1 0,0 1,2 0,2 1,0-1,1 2,2-1,0 1,2-1,1 1,2 6,-1 36,-3-16,3 0,3 0,1 0,3 0,2-1,3 0,2 0,2 0,13 17,4-2,2-1,3-2,5 3,74 105,-91-138,1 0,2-1,1-2,1-1,30 21,-54-45,20 17,39 36,2-4,2-2,3-3,52 25,-82-53,-17-7,1-1,1-1,1-1,-1-1,2-2,-1-1,1-1,1-2,14 1,338 19,1000-26,-1370 1,1-1,-1 0,1-1,-1 0,0-1,0-1,0 0,0 0,0-2,-1 1,0-2,0 1,-1-2,0 1,0-2,-1 1,0-2,0 1,7-11,-3 6,0-1,-1-1,-1 0,-1-1,0 0,-2-1,0 0,0 0,-2-1,0 0,-1 0,-1-3,92-311,-95 314,0-1,0 1,-2-1,-1 0,0 1,-2-1,0 1,-1 0,-1-1,-3-5,-10-27,-2 2,-3 0,-1 2,-12-14,-11-25,-29-69,46 108,-3 3,-1 0,-2 3,-9-7,-167-143,34 59,110 87,-111-53,-35 9,-49-9,236 90,0 2,-1 0,0 2,0 0,-1 2,1 2,0 0,-1 2,-21 4,-36-3,-1-1,50-1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baike.baidu.com/subview/282148/1911713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56325" y="429260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方正舒体" panose="02010601030101010101" pitchFamily="2" charset="-122"/>
                <a:ea typeface="方正舒体" panose="0201060103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691680" y="1628800"/>
            <a:ext cx="5905649" cy="1473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n>
                  <a:noFill/>
                </a:ln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Ch4 </a:t>
            </a:r>
            <a:r>
              <a:rPr lang="zh-CN" altLang="en-US" b="1" dirty="0">
                <a:ln>
                  <a:noFill/>
                </a:ln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项目及项目进程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项目的目标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在限定的条件下完成一个产品：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一款商业保险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一款新的冰淇淋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一款软件</a:t>
            </a:r>
          </a:p>
        </p:txBody>
      </p:sp>
    </p:spTree>
    <p:extLst>
      <p:ext uri="{BB962C8B-B14F-4D97-AF65-F5344CB8AC3E}">
        <p14:creationId xmlns:p14="http://schemas.microsoft.com/office/powerpoint/2010/main" val="209490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完成目标的途径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000" dirty="0"/>
              <a:t>把大象关进冰箱里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整理出需求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找到解决方案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把方案完成</a:t>
            </a:r>
          </a:p>
        </p:txBody>
      </p:sp>
    </p:spTree>
    <p:extLst>
      <p:ext uri="{BB962C8B-B14F-4D97-AF65-F5344CB8AC3E}">
        <p14:creationId xmlns:p14="http://schemas.microsoft.com/office/powerpoint/2010/main" val="16669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7140078" cy="3444875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是不是软件项目一定要写代码呢？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用最低的成本解决问题吗？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有现成的“解决方案”，为什么还要做项目呢？</a:t>
            </a:r>
          </a:p>
        </p:txBody>
      </p:sp>
    </p:spTree>
    <p:extLst>
      <p:ext uri="{BB962C8B-B14F-4D97-AF65-F5344CB8AC3E}">
        <p14:creationId xmlns:p14="http://schemas.microsoft.com/office/powerpoint/2010/main" val="300136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项目来源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客户需求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专业产品驱动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竞争产品刺激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作业和毕业设计</a:t>
            </a:r>
          </a:p>
        </p:txBody>
      </p:sp>
    </p:spTree>
    <p:extLst>
      <p:ext uri="{BB962C8B-B14F-4D97-AF65-F5344CB8AC3E}">
        <p14:creationId xmlns:p14="http://schemas.microsoft.com/office/powerpoint/2010/main" val="207928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软件开发过程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0" y="2492896"/>
            <a:ext cx="5904656" cy="3573791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需求分析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编码实现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配置实现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资源实现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/QA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维护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071" y="2708920"/>
            <a:ext cx="415652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037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Let us go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自行设计一款计算器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</p:txBody>
      </p:sp>
      <p:pic>
        <p:nvPicPr>
          <p:cNvPr id="4" name="Picture 2" descr="https://ss3.bdstatic.com/70cFv8Sh_Q1YnxGkpoWK1HF6hhy/it/u=507334361,3608188360&amp;fm=23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3078163"/>
            <a:ext cx="3829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26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进制转化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表达式求值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统计计算器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汇率换算计算器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税率（年终奖计算器）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90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一个段子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64769ED-472E-49D9-A661-1A3B6D564329}"/>
              </a:ext>
            </a:extLst>
          </p:cNvPr>
          <p:cNvGrpSpPr/>
          <p:nvPr/>
        </p:nvGrpSpPr>
        <p:grpSpPr>
          <a:xfrm>
            <a:off x="1835696" y="3946869"/>
            <a:ext cx="5196408" cy="2009550"/>
            <a:chOff x="1475656" y="4221087"/>
            <a:chExt cx="5196408" cy="200955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221088"/>
              <a:ext cx="2880320" cy="200954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6854" y="4221087"/>
              <a:ext cx="2315210" cy="2009550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1475656" y="2636912"/>
            <a:ext cx="6499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G20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上午开会休息了，马老板对秘书说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中午帮我买肯德基，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分钟后，秘书回来说，买好了，一共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4.6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亿美元，咱是支付宝还是现金？马云眉头一皱，马上说：赶紧把小王追回来！我刚让他去买中南海了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告诉他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那是烟！是烟！！是烟！！！</a:t>
            </a:r>
            <a:endParaRPr lang="zh-CN" altLang="en-US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4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楷体_GB2312" panose="02010609030101010101" pitchFamily="49" charset="-122"/>
              </a:rPr>
              <a:t/>
            </a:r>
            <a:br>
              <a:rPr lang="en-US" altLang="zh-CN" b="1" dirty="0">
                <a:ea typeface="楷体_GB2312" panose="02010609030101010101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492896"/>
            <a:ext cx="7292032" cy="365678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根据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Standish Group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对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23000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个项目进行的研究结果表明，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28%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的项目彻底失败，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46%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的项目超出经费预算或者超出工期，只有约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26%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的项目获得成功。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而在于这些高达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74%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的不成功项目中，有约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60%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的失败是源于需求问题。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也就是说，有近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45%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的项目最终因为需求的问题最终导致失败</a:t>
            </a:r>
          </a:p>
        </p:txBody>
      </p:sp>
    </p:spTree>
    <p:extLst>
      <p:ext uri="{BB962C8B-B14F-4D97-AF65-F5344CB8AC3E}">
        <p14:creationId xmlns:p14="http://schemas.microsoft.com/office/powerpoint/2010/main" val="98514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423900" y="2487883"/>
              <a:ext cx="6704100" cy="23981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99" y="2451891"/>
                <a:ext cx="6802743" cy="2469764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6702458" y="3507839"/>
            <a:ext cx="15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2685025" y="3796379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2330781" y="4136677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3343722" y="3155998"/>
            <a:ext cx="101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3143992" y="2835808"/>
            <a:ext cx="10181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2954276" y="2497109"/>
            <a:ext cx="1018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4205407" y="3799995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4091329" y="4130831"/>
            <a:ext cx="735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3972434" y="4421742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3802690" y="4741932"/>
            <a:ext cx="91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4348163" y="3163669"/>
            <a:ext cx="1061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4152000" y="2815887"/>
            <a:ext cx="1074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5342667" y="3765915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5307136" y="4098577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5595761" y="3067504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5224589" y="2674225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620CBCC-20BF-417A-8F3D-70313C3A9BB7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7FFA232-1007-4A2F-BE7C-86EE3A8CE347}"/>
                  </a:ext>
                </a:extLst>
              </p14:cNvPr>
              <p14:cNvContentPartPr/>
              <p14:nvPr/>
            </p14:nvContentPartPr>
            <p14:xfrm>
              <a:off x="4072351" y="2653231"/>
              <a:ext cx="1292400" cy="8755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7FFA232-1007-4A2F-BE7C-86EE3A8CE3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6351" y="2617591"/>
                <a:ext cx="1364040" cy="9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719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可行性分析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2492896"/>
            <a:ext cx="6799262" cy="3828256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更多市场层面和产品层面的分析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产品的定位（卖出去，还是实训项目？）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技术可行性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与团队的</a:t>
            </a:r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技术实力考量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工期是否可控，投入是否可量化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竞争产品当前的状况（抄，还是改进？）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核心竞争力（技术上，还是产品设计上？）</a:t>
            </a:r>
          </a:p>
        </p:txBody>
      </p:sp>
    </p:spTree>
    <p:extLst>
      <p:ext uri="{BB962C8B-B14F-4D97-AF65-F5344CB8AC3E}">
        <p14:creationId xmlns:p14="http://schemas.microsoft.com/office/powerpoint/2010/main" val="142051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怎样做需求分析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0033" y="2497137"/>
            <a:ext cx="5843934" cy="3444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面对面访谈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(face-to-face interviewing)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专题讨论会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(workshop)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现场观察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(observing on the scene)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头脑风暴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(brainstorming)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这些和搞技术的有什么关系？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431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要做什么样的需求分析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明确：要做什么？过程中会不会更改？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无歧义：不同背景的人，对相同的词汇的理解可能是不同的（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a/synchronization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具体：越具体越好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合理转化：把“用户的需求”变成“产品需求”再转成“项目的需求”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195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需求分析的要点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功能性需求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(Functional Requirements)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非功能性需求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(Non-Functional Requirements)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556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完备性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Completeness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：软件能够支持用户所需求的全部功能的能力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正确性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Correctness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：软件按照需求正确执行任务的能力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健壮性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Robustness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：在异常情况下，软件能够正常运行的能力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容错能力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恢复能力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可靠性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Reliability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：在一定的环境下，在给定的时间内，系统不发生故障的概率，或者是快速从错误状态恢复到正确状态的能力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999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52500"/>
          </a:xfrm>
        </p:spPr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非功能性需求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2492896"/>
            <a:ext cx="7272808" cy="3600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性能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Performance Quality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：时间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空间效率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易用性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Usability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习惯性用户体验，特殊群体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清晰性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Clarity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：易读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易理解，可以提高团队开发效率，降低维护代价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安全性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Safety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授权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密码；是否会被注入恶意代码？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38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52500"/>
          </a:xfrm>
        </p:spPr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非功能性需求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2492896"/>
            <a:ext cx="6984776" cy="3240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可扩展性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Expandability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添加一种新的运算是否方便？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兼容性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Compatibility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你的计算器运行在什么环境下？你的计算器开了，是不是别的软件就不能用了？如果是页面版的，使用哪种浏览器打开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可移植性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Portability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能方便地进行移植吗？网页版的可能更好一些</a:t>
            </a:r>
          </a:p>
        </p:txBody>
      </p:sp>
    </p:spTree>
    <p:extLst>
      <p:ext uri="{BB962C8B-B14F-4D97-AF65-F5344CB8AC3E}">
        <p14:creationId xmlns:p14="http://schemas.microsoft.com/office/powerpoint/2010/main" val="3203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需求发生变化怎么办？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Catastrophic ? New project : Update all;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83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5840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什么是设计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444729"/>
            <a:ext cx="7416824" cy="1868401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设计：指</a:t>
            </a:r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设计师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有目标有计划的进行技术性的创作与创意活动。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设计的任务不只是为生活和商业服务，同时也伴有艺术性的创作。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9FA43EC-849C-4AB2-A7E4-EE1455842129}"/>
              </a:ext>
            </a:extLst>
          </p:cNvPr>
          <p:cNvGrpSpPr/>
          <p:nvPr/>
        </p:nvGrpSpPr>
        <p:grpSpPr>
          <a:xfrm>
            <a:off x="2156952" y="4005064"/>
            <a:ext cx="5190136" cy="2203305"/>
            <a:chOff x="1259632" y="4279011"/>
            <a:chExt cx="4110016" cy="180172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4296101"/>
              <a:ext cx="2850857" cy="17846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0488" y="4279011"/>
              <a:ext cx="1259160" cy="1801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42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402476" y="2420888"/>
            <a:ext cx="6625908" cy="3672408"/>
            <a:chOff x="1037242" y="5960330"/>
            <a:chExt cx="7077271" cy="897670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40664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843808" y="3253979"/>
            <a:ext cx="4608511" cy="2916109"/>
          </a:xfrm>
        </p:spPr>
        <p:txBody>
          <a:bodyPr/>
          <a:lstStyle/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3.1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开发规范的重要性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3.2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文档规范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3.3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编程规范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3.4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流程规范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3.5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敏捷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06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为什么要做设计？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345" y="2420888"/>
            <a:ext cx="7371071" cy="3384376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需求过程本身就是设计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需求要被整理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需求需要转化（什么是模态对话框？）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用一些固定的设计更清晰、高效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一般性问题和特殊性问题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项目总是有些特殊问题，特殊问题怎么解决？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428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都设计什么？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497137"/>
            <a:ext cx="6799262" cy="3444875"/>
          </a:xfrm>
        </p:spPr>
        <p:txBody>
          <a:bodyPr/>
          <a:lstStyle/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结构设计：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定义软件系统的整体结构，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数据结构、数据库、文件的定义。</a:t>
            </a:r>
          </a:p>
          <a:p>
            <a:pPr marL="0" indent="0" algn="just" eaLnBrk="1" hangingPunct="1">
              <a:spcBef>
                <a:spcPct val="50000"/>
              </a:spcBef>
              <a:buClr>
                <a:schemeClr val="tx2"/>
              </a:buClr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过程设计：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把结构成份（模块）转换成软件的过程性描述</a:t>
            </a:r>
          </a:p>
          <a:p>
            <a:pPr marL="0" indent="0" algn="just" eaLnBrk="1" hangingPunct="1">
              <a:spcBef>
                <a:spcPct val="50000"/>
              </a:spcBef>
              <a:buClr>
                <a:schemeClr val="tx2"/>
              </a:buClr>
              <a:buNone/>
            </a:pPr>
            <a:r>
              <a:rPr lang="en-US" altLang="zh-CN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UI/UE</a:t>
            </a: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是对系统边界的描述，是用户和系统进行交互的工具。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539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是不是一定要做设计？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7297" y="2636912"/>
            <a:ext cx="6624736" cy="2808312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某些问题其实可以不必进行设计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根据经验动手先做，经验来源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不断优化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其实是有设计过程的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041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设计会不会发生变化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确定后不再进行变化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一直在变化，不稳定的需求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需要本身要求具有较强的扩展性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潜在的变化</a:t>
            </a:r>
          </a:p>
        </p:txBody>
      </p:sp>
    </p:spTree>
    <p:extLst>
      <p:ext uri="{BB962C8B-B14F-4D97-AF65-F5344CB8AC3E}">
        <p14:creationId xmlns:p14="http://schemas.microsoft.com/office/powerpoint/2010/main" val="4171755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软件的设计思路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自顶向下与自底向上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模块化的设计思路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869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概要设计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系统结构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子系统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大模块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模块之间的关联</a:t>
            </a:r>
          </a:p>
        </p:txBody>
      </p:sp>
    </p:spTree>
    <p:extLst>
      <p:ext uri="{BB962C8B-B14F-4D97-AF65-F5344CB8AC3E}">
        <p14:creationId xmlns:p14="http://schemas.microsoft.com/office/powerpoint/2010/main" val="310969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Game Server Architecture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7" y="3339898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64"/>
          <p:cNvSpPr>
            <a:spLocks noChangeArrowheads="1"/>
          </p:cNvSpPr>
          <p:nvPr/>
        </p:nvSpPr>
        <p:spPr bwMode="auto">
          <a:xfrm>
            <a:off x="3639892" y="1848012"/>
            <a:ext cx="4978896" cy="382230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6" name="圆角矩形 3"/>
          <p:cNvSpPr>
            <a:spLocks noChangeArrowheads="1"/>
          </p:cNvSpPr>
          <p:nvPr/>
        </p:nvSpPr>
        <p:spPr bwMode="auto">
          <a:xfrm>
            <a:off x="2171340" y="3252059"/>
            <a:ext cx="973110" cy="64932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LINK1</a:t>
            </a:r>
            <a:endParaRPr lang="zh-CN" altLang="en-US" dirty="0">
              <a:solidFill>
                <a:srgbClr val="FFFFFF"/>
              </a:solidFill>
              <a:latin typeface="Calibri" pitchFamily="34" charset="0"/>
              <a:cs typeface="Calibri" pitchFamily="34" charset="0"/>
              <a:sym typeface="宋体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4108490" y="2151304"/>
            <a:ext cx="4193940" cy="1250157"/>
            <a:chOff x="4108490" y="1579803"/>
            <a:chExt cx="4193940" cy="1250157"/>
          </a:xfrm>
        </p:grpSpPr>
        <p:sp>
          <p:nvSpPr>
            <p:cNvPr id="9" name="圆角矩形 28"/>
            <p:cNvSpPr>
              <a:spLocks noChangeArrowheads="1"/>
            </p:cNvSpPr>
            <p:nvPr/>
          </p:nvSpPr>
          <p:spPr bwMode="auto">
            <a:xfrm>
              <a:off x="4108490" y="1579803"/>
              <a:ext cx="4193940" cy="12501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I/O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0" name="圆角矩形 122"/>
            <p:cNvSpPr>
              <a:spLocks noChangeArrowheads="1"/>
            </p:cNvSpPr>
            <p:nvPr/>
          </p:nvSpPr>
          <p:spPr bwMode="auto">
            <a:xfrm>
              <a:off x="4830770" y="1631637"/>
              <a:ext cx="1012032" cy="418042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Decode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1" name="圆角矩形 122"/>
            <p:cNvSpPr>
              <a:spLocks noChangeArrowheads="1"/>
            </p:cNvSpPr>
            <p:nvPr/>
          </p:nvSpPr>
          <p:spPr bwMode="auto">
            <a:xfrm>
              <a:off x="4837770" y="2294839"/>
              <a:ext cx="1012032" cy="418042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宋体" charset="-122"/>
                </a:rPr>
                <a:t>Encode</a:t>
              </a:r>
              <a:endParaRPr lang="zh-CN" alt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宋体" charset="-122"/>
              </a:endParaRPr>
            </a:p>
          </p:txBody>
        </p:sp>
        <p:sp>
          <p:nvSpPr>
            <p:cNvPr id="13" name="圆角矩形 55"/>
            <p:cNvSpPr>
              <a:spLocks noChangeArrowheads="1"/>
            </p:cNvSpPr>
            <p:nvPr/>
          </p:nvSpPr>
          <p:spPr bwMode="auto">
            <a:xfrm>
              <a:off x="6558544" y="1669614"/>
              <a:ext cx="1607344" cy="1115052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Thread pool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CProtocol1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CProtocol2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…</a:t>
              </a:r>
            </a:p>
            <a:p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</p:grpSp>
      <p:cxnSp>
        <p:nvCxnSpPr>
          <p:cNvPr id="44" name="曲线连接符 43"/>
          <p:cNvCxnSpPr>
            <a:stCxn id="11" idx="1"/>
            <a:endCxn id="6" idx="3"/>
          </p:cNvCxnSpPr>
          <p:nvPr/>
        </p:nvCxnSpPr>
        <p:spPr>
          <a:xfrm rot="10800000" flipV="1">
            <a:off x="3144450" y="3075360"/>
            <a:ext cx="1693320" cy="5013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6" idx="0"/>
            <a:endCxn id="10" idx="1"/>
          </p:cNvCxnSpPr>
          <p:nvPr/>
        </p:nvCxnSpPr>
        <p:spPr>
          <a:xfrm rot="5400000" flipH="1" flipV="1">
            <a:off x="3324383" y="1745673"/>
            <a:ext cx="839901" cy="21728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10" idx="3"/>
            <a:endCxn id="13" idx="1"/>
          </p:cNvCxnSpPr>
          <p:nvPr/>
        </p:nvCxnSpPr>
        <p:spPr>
          <a:xfrm>
            <a:off x="5842802" y="2412158"/>
            <a:ext cx="715742" cy="386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13" idx="1"/>
            <a:endCxn id="11" idx="3"/>
          </p:cNvCxnSpPr>
          <p:nvPr/>
        </p:nvCxnSpPr>
        <p:spPr>
          <a:xfrm rot="10800000" flipV="1">
            <a:off x="5849802" y="2798640"/>
            <a:ext cx="708742" cy="27672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4180498" y="3628544"/>
            <a:ext cx="4121932" cy="1607344"/>
            <a:chOff x="4211960" y="3095154"/>
            <a:chExt cx="4121932" cy="1607344"/>
          </a:xfrm>
        </p:grpSpPr>
        <p:sp>
          <p:nvSpPr>
            <p:cNvPr id="14" name="圆角矩形 28"/>
            <p:cNvSpPr>
              <a:spLocks noChangeArrowheads="1"/>
            </p:cNvSpPr>
            <p:nvPr/>
          </p:nvSpPr>
          <p:spPr bwMode="auto">
            <a:xfrm>
              <a:off x="4211960" y="3095154"/>
              <a:ext cx="4121932" cy="1607344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宋体" charset="-122"/>
                  <a:sym typeface="宋体" charset="-122"/>
                </a:rPr>
                <a:t>DB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6" name="圆角矩形 55"/>
            <p:cNvSpPr>
              <a:spLocks noChangeArrowheads="1"/>
            </p:cNvSpPr>
            <p:nvPr/>
          </p:nvSpPr>
          <p:spPr bwMode="auto">
            <a:xfrm>
              <a:off x="4819248" y="3225774"/>
              <a:ext cx="1644385" cy="1369219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Data thread pool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Procedure1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Procedure2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…</a:t>
              </a:r>
            </a:p>
            <a:p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70" name="流程图: 磁盘 69"/>
            <p:cNvSpPr/>
            <p:nvPr/>
          </p:nvSpPr>
          <p:spPr>
            <a:xfrm>
              <a:off x="6956381" y="3901620"/>
              <a:ext cx="1241612" cy="632448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曲线连接符 73"/>
          <p:cNvCxnSpPr>
            <a:stCxn id="13" idx="2"/>
            <a:endCxn id="16" idx="0"/>
          </p:cNvCxnSpPr>
          <p:nvPr/>
        </p:nvCxnSpPr>
        <p:spPr>
          <a:xfrm rot="5400000">
            <a:off x="6284599" y="2681548"/>
            <a:ext cx="402998" cy="17522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0" idx="2"/>
            <a:endCxn id="16" idx="3"/>
          </p:cNvCxnSpPr>
          <p:nvPr/>
        </p:nvCxnSpPr>
        <p:spPr>
          <a:xfrm rot="10800000">
            <a:off x="6432171" y="4443774"/>
            <a:ext cx="492748" cy="3074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6" idx="1"/>
            <a:endCxn id="4" idx="3"/>
          </p:cNvCxnSpPr>
          <p:nvPr/>
        </p:nvCxnSpPr>
        <p:spPr>
          <a:xfrm rot="10800000" flipV="1">
            <a:off x="1355433" y="3576720"/>
            <a:ext cx="815909" cy="16799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466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各模块的算法设计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逻辑流程设计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数据结构设计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界面设计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数据库表结构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1659572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详细设计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流程图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交互图（时序图、状态图、活动图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PAD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Problem Analysis Diagram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伪代码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192444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简介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980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5732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测试的重要性</a:t>
            </a: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A863F4AC-492E-48E0-9C67-AF15A1184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27034"/>
              </p:ext>
            </p:extLst>
          </p:nvPr>
        </p:nvGraphicFramePr>
        <p:xfrm>
          <a:off x="1691680" y="2852936"/>
          <a:ext cx="6115050" cy="2000252"/>
        </p:xfrm>
        <a:graphic>
          <a:graphicData uri="http://schemas.openxmlformats.org/drawingml/2006/table">
            <a:tbl>
              <a:tblPr/>
              <a:tblGrid>
                <a:gridCol w="1273969">
                  <a:extLst>
                    <a:ext uri="{9D8B030D-6E8A-4147-A177-3AD203B41FA5}">
                      <a16:colId xmlns:a16="http://schemas.microsoft.com/office/drawing/2014/main" val="3071691345"/>
                    </a:ext>
                  </a:extLst>
                </a:gridCol>
                <a:gridCol w="2496741">
                  <a:extLst>
                    <a:ext uri="{9D8B030D-6E8A-4147-A177-3AD203B41FA5}">
                      <a16:colId xmlns:a16="http://schemas.microsoft.com/office/drawing/2014/main" val="1843891565"/>
                    </a:ext>
                  </a:extLst>
                </a:gridCol>
                <a:gridCol w="2344340">
                  <a:extLst>
                    <a:ext uri="{9D8B030D-6E8A-4147-A177-3AD203B41FA5}">
                      <a16:colId xmlns:a16="http://schemas.microsoft.com/office/drawing/2014/main" val="3987953312"/>
                    </a:ext>
                  </a:extLst>
                </a:gridCol>
              </a:tblGrid>
              <a:tr h="4512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Exchange2000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Windows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1958"/>
                  </a:ext>
                </a:extLst>
              </a:tr>
              <a:tr h="5488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项目经理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985789"/>
                  </a:ext>
                </a:extLst>
              </a:tr>
              <a:tr h="5488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开发人员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1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107539"/>
                  </a:ext>
                </a:extLst>
              </a:tr>
              <a:tr h="4512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测试人员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350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3200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67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85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CC7C186-09AE-4073-9876-71F6CB46B494}"/>
              </a:ext>
            </a:extLst>
          </p:cNvPr>
          <p:cNvGrpSpPr/>
          <p:nvPr/>
        </p:nvGrpSpPr>
        <p:grpSpPr>
          <a:xfrm>
            <a:off x="827584" y="2773735"/>
            <a:ext cx="7488832" cy="3024336"/>
            <a:chOff x="843975" y="2573049"/>
            <a:chExt cx="7824494" cy="3148252"/>
          </a:xfrm>
        </p:grpSpPr>
        <p:pic>
          <p:nvPicPr>
            <p:cNvPr id="4098" name="Picture 2" descr="http://n.sinaimg.cn/games/transform/20160325/SZW8-fxqswxx024312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975" y="2573049"/>
              <a:ext cx="4186808" cy="314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://n.sinaimg.cn/games/transform/20160325/HXkN-fxqswxx024312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0783" y="2573049"/>
              <a:ext cx="3637686" cy="3148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3F65FBAB-2A24-4EC1-9629-198621FAE79D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195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1B4788F-F36C-4804-8A02-45F886BB3E7F}"/>
              </a:ext>
            </a:extLst>
          </p:cNvPr>
          <p:cNvGrpSpPr/>
          <p:nvPr/>
        </p:nvGrpSpPr>
        <p:grpSpPr>
          <a:xfrm>
            <a:off x="1176338" y="2636912"/>
            <a:ext cx="7061684" cy="2664296"/>
            <a:chOff x="1176338" y="2636912"/>
            <a:chExt cx="7061684" cy="266429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6338" y="2636912"/>
              <a:ext cx="4473693" cy="266429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724128" y="2647582"/>
              <a:ext cx="251389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Ariane5</a:t>
              </a: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3.7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亿美金的大烟花</a:t>
              </a:r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copy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了上一代的代码</a:t>
              </a: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AC323B7-BB69-45D0-9A84-0EC38FC371BC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637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2177DAC-7DDF-4D28-9A15-BA7B1EC2DE47}"/>
              </a:ext>
            </a:extLst>
          </p:cNvPr>
          <p:cNvGrpSpPr/>
          <p:nvPr/>
        </p:nvGrpSpPr>
        <p:grpSpPr>
          <a:xfrm>
            <a:off x="1259632" y="2557712"/>
            <a:ext cx="6912768" cy="3024336"/>
            <a:chOff x="1259632" y="2557712"/>
            <a:chExt cx="6912768" cy="30243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2557712"/>
              <a:ext cx="4052962" cy="302433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436096" y="2557712"/>
              <a:ext cx="27363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聪明人留下的错</a:t>
              </a:r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5000 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</a:t>
              </a:r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!, 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</a:t>
              </a:r>
              <a:endPara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F2D0F9D-018A-45E2-B666-3764F2DA62B5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636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B4EB5B2-14AE-4E2D-9ED6-4E4A74CB9709}"/>
              </a:ext>
            </a:extLst>
          </p:cNvPr>
          <p:cNvGrpSpPr/>
          <p:nvPr/>
        </p:nvGrpSpPr>
        <p:grpSpPr>
          <a:xfrm>
            <a:off x="1101243" y="2647905"/>
            <a:ext cx="7287177" cy="2874933"/>
            <a:chOff x="1101243" y="2647905"/>
            <a:chExt cx="7287177" cy="287493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1243" y="2677345"/>
              <a:ext cx="4089129" cy="284549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076056" y="2647905"/>
              <a:ext cx="3312364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宰赫兰反导系统拦截侯赛因飞毛腿导弹失败</a:t>
              </a:r>
              <a:endPara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0.33s</a:t>
              </a:r>
            </a:p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空速达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马赫（每秒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1.5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公里）</a:t>
              </a:r>
              <a:endPara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炸死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个美国士兵，炸伤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多人</a:t>
              </a: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3DE381ED-DC80-4E03-A99D-688506D017A5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75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Testing</a:t>
            </a:r>
          </a:p>
          <a:p>
            <a:r>
              <a:rPr lang="en-US" altLang="zh-CN" dirty="0"/>
              <a:t>Quality Assurance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076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r>
              <a:rPr lang="zh-CN" altLang="en-US" dirty="0"/>
              <a:t>怎么产生的？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B9CCABF-2B16-44A8-931C-57B9BE4B3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309073"/>
              </p:ext>
            </p:extLst>
          </p:nvPr>
        </p:nvGraphicFramePr>
        <p:xfrm>
          <a:off x="1979712" y="2708920"/>
          <a:ext cx="626469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508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修复</a:t>
            </a:r>
            <a:r>
              <a:rPr lang="en-US" altLang="zh-CN" dirty="0"/>
              <a:t>BUG</a:t>
            </a:r>
            <a:r>
              <a:rPr lang="zh-CN" altLang="en-US" dirty="0"/>
              <a:t>的成本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113722"/>
              </p:ext>
            </p:extLst>
          </p:nvPr>
        </p:nvGraphicFramePr>
        <p:xfrm>
          <a:off x="1278756" y="2845293"/>
          <a:ext cx="6586488" cy="312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图表" r:id="rId3" imgW="9201088" imgH="4362480" progId="MSGraph.Chart.8">
                  <p:embed/>
                </p:oleObj>
              </mc:Choice>
              <mc:Fallback>
                <p:oleObj name="图表" r:id="rId3" imgW="9201088" imgH="4362480" progId="MSGraph.Chart.8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756" y="2845293"/>
                        <a:ext cx="6586488" cy="312278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618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说出来你可能不信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QA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和测试的工作从项目一开始就展开了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文档审核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资源审查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流程检测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728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a typeface="黑体" panose="02010609060101010101" pitchFamily="49" charset="-122"/>
              </a:rPr>
              <a:t>100%</a:t>
            </a:r>
            <a:r>
              <a:rPr lang="zh-CN" altLang="en-US" b="1" dirty="0">
                <a:ea typeface="黑体" panose="02010609060101010101" pitchFamily="49" charset="-122"/>
              </a:rPr>
              <a:t>的充分测试是不可能的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工程量太大（太多的输入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输出）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测试时间有限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软件说明书没有客观标准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总有些信息是无法获取的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有些测试是破坏性的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1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478436"/>
            <a:ext cx="6120680" cy="2160240"/>
          </a:xfrm>
        </p:spPr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什么是项目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 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 project  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项目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,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工程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;  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计划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,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规划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1514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测试本身具有风险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由于错误地估计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的严重性，导致成本增加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过分依赖于测试团队，导致工程质量下降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团队更大，更容易泄漏核心技术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691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有些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永远都不能修复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没时间修复，工期太紧张！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没法修复，就是找不出什么原因！</a:t>
            </a: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功能太复杂，修复过程和重做没差别！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牵一发动全身，解决一个，带来一百个新的！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不值得修复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633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找到的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越多，潜在的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就越多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只能找到一些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，不可能找到全部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102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97220-13AE-4024-B047-9BABEAD9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一些测试相关的概念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0F112-F0D4-4211-8633-DB48D3DB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</a:t>
            </a:r>
            <a:r>
              <a:rPr lang="en-US" altLang="zh-CN" dirty="0"/>
              <a:t>/</a:t>
            </a:r>
            <a:r>
              <a:rPr lang="zh-CN" altLang="en-US" dirty="0"/>
              <a:t>集成测试</a:t>
            </a:r>
            <a:endParaRPr lang="en-US" altLang="zh-CN" dirty="0"/>
          </a:p>
          <a:p>
            <a:r>
              <a:rPr lang="zh-CN" altLang="en-US" dirty="0"/>
              <a:t>静态</a:t>
            </a:r>
            <a:r>
              <a:rPr lang="en-US" altLang="zh-CN" dirty="0"/>
              <a:t>/</a:t>
            </a:r>
            <a:r>
              <a:rPr lang="zh-CN" altLang="en-US" dirty="0"/>
              <a:t>动态测试</a:t>
            </a:r>
            <a:endParaRPr lang="en-US" altLang="zh-CN" dirty="0"/>
          </a:p>
          <a:p>
            <a:r>
              <a:rPr lang="zh-CN" altLang="en-US" dirty="0"/>
              <a:t>负载</a:t>
            </a:r>
            <a:r>
              <a:rPr lang="en-US" altLang="zh-CN" dirty="0"/>
              <a:t>/</a:t>
            </a:r>
            <a:r>
              <a:rPr lang="zh-CN" altLang="en-US" dirty="0"/>
              <a:t>压力</a:t>
            </a:r>
            <a:r>
              <a:rPr lang="en-US" altLang="zh-CN" dirty="0"/>
              <a:t>/</a:t>
            </a:r>
            <a:r>
              <a:rPr lang="zh-CN" altLang="en-US" dirty="0"/>
              <a:t>性能测试</a:t>
            </a:r>
            <a:endParaRPr lang="en-US" altLang="zh-CN" dirty="0"/>
          </a:p>
          <a:p>
            <a:r>
              <a:rPr lang="zh-CN" altLang="en-US" dirty="0"/>
              <a:t>黑盒</a:t>
            </a:r>
            <a:r>
              <a:rPr lang="en-US" altLang="zh-CN" dirty="0"/>
              <a:t>/</a:t>
            </a:r>
            <a:r>
              <a:rPr lang="zh-CN" altLang="en-US" dirty="0"/>
              <a:t>白盒测试</a:t>
            </a:r>
            <a:endParaRPr lang="en-US" altLang="zh-CN" dirty="0"/>
          </a:p>
          <a:p>
            <a:r>
              <a:rPr lang="zh-CN" altLang="en-US" dirty="0"/>
              <a:t>覆盖</a:t>
            </a:r>
            <a:r>
              <a:rPr lang="en-US" altLang="zh-CN" dirty="0"/>
              <a:t>/</a:t>
            </a:r>
            <a:r>
              <a:rPr lang="zh-CN" altLang="en-US" dirty="0"/>
              <a:t>边界值测试</a:t>
            </a:r>
          </a:p>
        </p:txBody>
      </p:sp>
    </p:spTree>
    <p:extLst>
      <p:ext uri="{BB962C8B-B14F-4D97-AF65-F5344CB8AC3E}">
        <p14:creationId xmlns:p14="http://schemas.microsoft.com/office/powerpoint/2010/main" val="263941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集成测试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763688" y="2708920"/>
            <a:ext cx="6048672" cy="2736304"/>
            <a:chOff x="1169257" y="2708920"/>
            <a:chExt cx="5779007" cy="266429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9257" y="2708920"/>
              <a:ext cx="1399428" cy="266429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5816" y="2708921"/>
              <a:ext cx="4032448" cy="2608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5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&amp; dynamic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静态测试</a:t>
            </a:r>
            <a:r>
              <a:rPr lang="zh-CN" altLang="en-US" b="1" dirty="0" smtClean="0">
                <a:latin typeface="宋体" panose="02010600030101010101" pitchFamily="2" charset="-122"/>
              </a:rPr>
              <a:t>：不</a:t>
            </a:r>
            <a:r>
              <a:rPr lang="zh-CN" altLang="en-US" b="1" dirty="0">
                <a:latin typeface="宋体" panose="02010600030101010101" pitchFamily="2" charset="-122"/>
              </a:rPr>
              <a:t>运行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r>
              <a:rPr lang="en-US" altLang="zh-CN" b="1" dirty="0" smtClean="0">
                <a:latin typeface="宋体" panose="02010600030101010101" pitchFamily="2" charset="-122"/>
              </a:rPr>
              <a:t>,</a:t>
            </a:r>
            <a:r>
              <a:rPr lang="zh-CN" altLang="en-US" b="1" dirty="0" smtClean="0">
                <a:latin typeface="宋体" panose="02010600030101010101" pitchFamily="2" charset="-122"/>
              </a:rPr>
              <a:t>核对文档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代码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动态测试：</a:t>
            </a:r>
            <a:r>
              <a:rPr lang="zh-CN" altLang="en-US" b="1" dirty="0" smtClean="0">
                <a:latin typeface="宋体" panose="02010600030101010101" pitchFamily="2" charset="-122"/>
              </a:rPr>
              <a:t>执行程序，对“执行过程”和“执行结果”进行分析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19672" y="3933056"/>
            <a:ext cx="5904656" cy="1868167"/>
            <a:chOff x="1259632" y="3903226"/>
            <a:chExt cx="5904656" cy="1868167"/>
          </a:xfrm>
        </p:grpSpPr>
        <p:pic>
          <p:nvPicPr>
            <p:cNvPr id="14338" name="Picture 2" descr="http://www.ah.chinanews.com.cn/cr/2016/0818/11689695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3903451"/>
              <a:ext cx="3042249" cy="186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4" name="Picture 8" descr="http://www.hinews.cn/pic/0/18/04/93/18049328_129614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81" y="3903226"/>
              <a:ext cx="2862407" cy="1868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89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Load, Stress &amp;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Performance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</a:rPr>
              <a:t>测试产品在不同负载下的表现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r>
              <a:rPr lang="zh-CN" altLang="en-US" b="1" dirty="0" smtClean="0">
                <a:latin typeface="宋体" panose="02010600030101010101" pitchFamily="2" charset="-122"/>
              </a:rPr>
              <a:t>在</a:t>
            </a:r>
            <a:r>
              <a:rPr lang="zh-CN" altLang="en-US" b="1" dirty="0">
                <a:latin typeface="宋体" panose="02010600030101010101" pitchFamily="2" charset="-122"/>
              </a:rPr>
              <a:t>各种极限情况下对产品进行</a:t>
            </a:r>
            <a:r>
              <a:rPr lang="zh-CN" altLang="en-US" b="1" dirty="0" smtClean="0">
                <a:latin typeface="宋体" panose="02010600030101010101" pitchFamily="2" charset="-122"/>
              </a:rPr>
              <a:t>测试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r>
              <a:rPr lang="en-US" altLang="zh-CN" b="1" dirty="0" smtClean="0">
                <a:latin typeface="宋体" panose="02010600030101010101" pitchFamily="2" charset="-122"/>
              </a:rPr>
              <a:t>0.1</a:t>
            </a:r>
            <a:r>
              <a:rPr lang="zh-CN" altLang="en-US" b="1" dirty="0" smtClean="0">
                <a:latin typeface="宋体" panose="02010600030101010101" pitchFamily="2" charset="-122"/>
              </a:rPr>
              <a:t>秒计算出结果</a:t>
            </a:r>
            <a:r>
              <a:rPr lang="en-US" altLang="zh-CN" b="1" dirty="0" smtClean="0">
                <a:latin typeface="宋体" panose="02010600030101010101" pitchFamily="2" charset="-122"/>
              </a:rPr>
              <a:t>/20</a:t>
            </a:r>
            <a:r>
              <a:rPr lang="zh-CN" altLang="en-US" b="1" dirty="0" smtClean="0">
                <a:latin typeface="宋体" panose="02010600030101010101" pitchFamily="2" charset="-122"/>
              </a:rPr>
              <a:t>秒计算出结果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99592" y="4077072"/>
            <a:ext cx="7424526" cy="2028725"/>
            <a:chOff x="1074604" y="4005064"/>
            <a:chExt cx="7424526" cy="202872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04" y="4016289"/>
              <a:ext cx="1842699" cy="2017499"/>
            </a:xfrm>
            <a:prstGeom prst="rect">
              <a:avLst/>
            </a:prstGeom>
          </p:spPr>
        </p:pic>
        <p:pic>
          <p:nvPicPr>
            <p:cNvPr id="15362" name="Picture 2" descr="http://p2.pccoo.cn/store/20140807/2014080711171572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303" y="4016289"/>
              <a:ext cx="2689999" cy="2017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8104" y="4005064"/>
              <a:ext cx="2991026" cy="202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黑</a:t>
            </a:r>
            <a:r>
              <a:rPr lang="zh-CN" altLang="en-US" dirty="0" smtClean="0"/>
              <a:t>盒</a:t>
            </a:r>
            <a:r>
              <a:rPr lang="en-US" altLang="zh-CN" dirty="0" smtClean="0"/>
              <a:t>/</a:t>
            </a:r>
            <a:r>
              <a:rPr lang="zh-CN" altLang="en-US" dirty="0" smtClean="0"/>
              <a:t>白盒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328671" y="2636912"/>
            <a:ext cx="3043426" cy="3095165"/>
            <a:chOff x="827584" y="2636912"/>
            <a:chExt cx="3043426" cy="3095165"/>
          </a:xfrm>
        </p:grpSpPr>
        <p:pic>
          <p:nvPicPr>
            <p:cNvPr id="16386" name="Picture 2" descr="https://timgsa.baidu.com/timg?image&amp;quality=80&amp;size=b9999_10000&amp;sec=1496463518479&amp;di=c6567df212783574c74026c9b5e60c4f&amp;imgtype=0&amp;src=http%3A%2F%2Farticle.fd.zol-img.com.cn%2Ft_s501x2000%2Fg5%2FM00%2F0D%2F08%2FChMkJljKKgCIGSN4AAZgU11KOwUAAayZALgpmUABmBr096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619843"/>
              <a:ext cx="2971418" cy="2112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827584" y="2636912"/>
              <a:ext cx="3043426" cy="791715"/>
              <a:chOff x="304438" y="3429373"/>
              <a:chExt cx="3592528" cy="1007365"/>
            </a:xfrm>
          </p:grpSpPr>
          <p:sp>
            <p:nvSpPr>
              <p:cNvPr id="4" name="右箭头 3"/>
              <p:cNvSpPr/>
              <p:nvPr/>
            </p:nvSpPr>
            <p:spPr>
              <a:xfrm>
                <a:off x="539552" y="3645024"/>
                <a:ext cx="504056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2909304" y="3565887"/>
                <a:ext cx="504056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304438" y="3429373"/>
                <a:ext cx="3592528" cy="1007365"/>
                <a:chOff x="-80" y="720"/>
                <a:chExt cx="3883" cy="900"/>
              </a:xfrm>
            </p:grpSpPr>
            <p:sp>
              <p:nvSpPr>
                <p:cNvPr id="7" name="AutoShape 7"/>
                <p:cNvSpPr>
                  <a:spLocks noChangeArrowheads="1"/>
                </p:cNvSpPr>
                <p:nvPr/>
              </p:nvSpPr>
              <p:spPr bwMode="auto">
                <a:xfrm flipH="1">
                  <a:off x="816" y="720"/>
                  <a:ext cx="1824" cy="768"/>
                </a:xfrm>
                <a:prstGeom prst="cube">
                  <a:avLst>
                    <a:gd name="adj" fmla="val 31986"/>
                  </a:avLst>
                </a:prstGeom>
                <a:ln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/>
                </a:p>
              </p:txBody>
            </p:sp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-80" y="1203"/>
                  <a:ext cx="97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333" b="1" dirty="0">
                      <a:solidFill>
                        <a:srgbClr val="0000FF"/>
                      </a:solidFill>
                    </a:rPr>
                    <a:t>Input</a:t>
                  </a:r>
                </a:p>
              </p:txBody>
            </p:sp>
            <p:sp>
              <p:nvSpPr>
                <p:cNvPr id="1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597" y="1217"/>
                  <a:ext cx="1206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333" b="1" dirty="0">
                      <a:solidFill>
                        <a:srgbClr val="0000FF"/>
                      </a:solidFill>
                    </a:rPr>
                    <a:t>Output</a:t>
                  </a:r>
                </a:p>
              </p:txBody>
            </p:sp>
          </p:grpSp>
        </p:grpSp>
      </p:grpSp>
      <p:grpSp>
        <p:nvGrpSpPr>
          <p:cNvPr id="13" name="组合 12"/>
          <p:cNvGrpSpPr/>
          <p:nvPr/>
        </p:nvGrpSpPr>
        <p:grpSpPr>
          <a:xfrm>
            <a:off x="4807248" y="2835791"/>
            <a:ext cx="3168352" cy="2845038"/>
            <a:chOff x="939188" y="1782957"/>
            <a:chExt cx="2977444" cy="2733149"/>
          </a:xfrm>
        </p:grpSpPr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939188" y="1782957"/>
              <a:ext cx="2977444" cy="2733149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000"/>
            </a:p>
          </p:txBody>
        </p:sp>
        <p:grpSp>
          <p:nvGrpSpPr>
            <p:cNvPr id="16" name="Group 5"/>
            <p:cNvGrpSpPr>
              <a:grpSpLocks/>
            </p:cNvGrpSpPr>
            <p:nvPr/>
          </p:nvGrpSpPr>
          <p:grpSpPr bwMode="auto">
            <a:xfrm>
              <a:off x="1547664" y="2569468"/>
              <a:ext cx="1283692" cy="1800200"/>
              <a:chOff x="0" y="0"/>
              <a:chExt cx="1680" cy="2160"/>
            </a:xfrm>
          </p:grpSpPr>
          <p:grpSp>
            <p:nvGrpSpPr>
              <p:cNvPr id="1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536" cy="2160"/>
                <a:chOff x="0" y="0"/>
                <a:chExt cx="1536" cy="2160"/>
              </a:xfrm>
            </p:grpSpPr>
            <p:sp>
              <p:nvSpPr>
                <p:cNvPr id="21" name="Rectangle 7"/>
                <p:cNvSpPr>
                  <a:spLocks noChangeArrowheads="1"/>
                </p:cNvSpPr>
                <p:nvPr/>
              </p:nvSpPr>
              <p:spPr bwMode="auto">
                <a:xfrm>
                  <a:off x="600" y="288"/>
                  <a:ext cx="384" cy="19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en-CA" altLang="en-US" sz="1167"/>
                </a:p>
              </p:txBody>
            </p:sp>
            <p:sp>
              <p:nvSpPr>
                <p:cNvPr id="22" name="AutoShape 8"/>
                <p:cNvSpPr>
                  <a:spLocks noChangeArrowheads="1"/>
                </p:cNvSpPr>
                <p:nvPr/>
              </p:nvSpPr>
              <p:spPr bwMode="auto">
                <a:xfrm>
                  <a:off x="696" y="0"/>
                  <a:ext cx="192" cy="192"/>
                </a:xfrm>
                <a:prstGeom prst="flowChartConnector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/>
                </a:p>
              </p:txBody>
            </p:sp>
            <p:sp>
              <p:nvSpPr>
                <p:cNvPr id="23" name="AutoShape 9"/>
                <p:cNvSpPr>
                  <a:spLocks noChangeArrowheads="1"/>
                </p:cNvSpPr>
                <p:nvPr/>
              </p:nvSpPr>
              <p:spPr bwMode="auto">
                <a:xfrm>
                  <a:off x="576" y="576"/>
                  <a:ext cx="432" cy="240"/>
                </a:xfrm>
                <a:prstGeom prst="flowChartDecision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/>
                </a:p>
              </p:txBody>
            </p:sp>
            <p:sp>
              <p:nvSpPr>
                <p:cNvPr id="24" name="AutoShape 10"/>
                <p:cNvSpPr>
                  <a:spLocks noChangeArrowheads="1"/>
                </p:cNvSpPr>
                <p:nvPr/>
              </p:nvSpPr>
              <p:spPr bwMode="auto">
                <a:xfrm>
                  <a:off x="576" y="1632"/>
                  <a:ext cx="432" cy="240"/>
                </a:xfrm>
                <a:prstGeom prst="flowChartDecision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/>
                </a:p>
              </p:txBody>
            </p:sp>
            <p:sp>
              <p:nvSpPr>
                <p:cNvPr id="25" name="Rectangle 11"/>
                <p:cNvSpPr>
                  <a:spLocks noChangeArrowheads="1"/>
                </p:cNvSpPr>
                <p:nvPr/>
              </p:nvSpPr>
              <p:spPr bwMode="auto">
                <a:xfrm>
                  <a:off x="600" y="1344"/>
                  <a:ext cx="384" cy="19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en-CA" altLang="en-US" sz="1167"/>
                </a:p>
              </p:txBody>
            </p:sp>
            <p:sp>
              <p:nvSpPr>
                <p:cNvPr id="26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384" cy="19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en-CA" altLang="en-US" sz="1167"/>
                </a:p>
              </p:txBody>
            </p:sp>
            <p:sp>
              <p:nvSpPr>
                <p:cNvPr id="27" name="Rectangle 13"/>
                <p:cNvSpPr>
                  <a:spLocks noChangeArrowheads="1"/>
                </p:cNvSpPr>
                <p:nvPr/>
              </p:nvSpPr>
              <p:spPr bwMode="auto">
                <a:xfrm>
                  <a:off x="1152" y="960"/>
                  <a:ext cx="384" cy="19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en-CA" altLang="en-US" sz="1167"/>
                </a:p>
              </p:txBody>
            </p:sp>
            <p:sp>
              <p:nvSpPr>
                <p:cNvPr id="28" name="AutoShape 14"/>
                <p:cNvSpPr>
                  <a:spLocks noChangeArrowheads="1"/>
                </p:cNvSpPr>
                <p:nvPr/>
              </p:nvSpPr>
              <p:spPr bwMode="auto">
                <a:xfrm>
                  <a:off x="696" y="1968"/>
                  <a:ext cx="192" cy="192"/>
                </a:xfrm>
                <a:prstGeom prst="flowChartConnector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w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w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/>
                </a:p>
              </p:txBody>
            </p:sp>
            <p:sp>
              <p:nvSpPr>
                <p:cNvPr id="29" name="Line 15"/>
                <p:cNvSpPr>
                  <a:spLocks noChangeShapeType="1"/>
                </p:cNvSpPr>
                <p:nvPr/>
              </p:nvSpPr>
              <p:spPr bwMode="auto">
                <a:xfrm>
                  <a:off x="792" y="192"/>
                  <a:ext cx="0" cy="96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16"/>
                <p:cNvSpPr>
                  <a:spLocks noChangeShapeType="1"/>
                </p:cNvSpPr>
                <p:nvPr/>
              </p:nvSpPr>
              <p:spPr bwMode="auto">
                <a:xfrm>
                  <a:off x="792" y="480"/>
                  <a:ext cx="0" cy="96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17"/>
                <p:cNvSpPr>
                  <a:spLocks noChangeShapeType="1"/>
                </p:cNvSpPr>
                <p:nvPr/>
              </p:nvSpPr>
              <p:spPr bwMode="auto">
                <a:xfrm>
                  <a:off x="792" y="1536"/>
                  <a:ext cx="0" cy="96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18"/>
                <p:cNvSpPr>
                  <a:spLocks noChangeShapeType="1"/>
                </p:cNvSpPr>
                <p:nvPr/>
              </p:nvSpPr>
              <p:spPr bwMode="auto">
                <a:xfrm>
                  <a:off x="792" y="1872"/>
                  <a:ext cx="0" cy="96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3" name="Group 19"/>
                <p:cNvGrpSpPr>
                  <a:grpSpLocks/>
                </p:cNvGrpSpPr>
                <p:nvPr/>
              </p:nvGrpSpPr>
              <p:grpSpPr bwMode="auto">
                <a:xfrm>
                  <a:off x="192" y="816"/>
                  <a:ext cx="1200" cy="144"/>
                  <a:chOff x="0" y="0"/>
                  <a:chExt cx="1200" cy="144"/>
                </a:xfrm>
              </p:grpSpPr>
              <p:sp>
                <p:nvSpPr>
                  <p:cNvPr id="3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"/>
                    <a:ext cx="1200" cy="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0" cy="4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48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" name="Group 24"/>
                <p:cNvGrpSpPr>
                  <a:grpSpLocks/>
                </p:cNvGrpSpPr>
                <p:nvPr/>
              </p:nvGrpSpPr>
              <p:grpSpPr bwMode="auto">
                <a:xfrm flipV="1">
                  <a:off x="192" y="1152"/>
                  <a:ext cx="1200" cy="192"/>
                  <a:chOff x="0" y="0"/>
                  <a:chExt cx="1200" cy="144"/>
                </a:xfrm>
              </p:grpSpPr>
              <p:sp>
                <p:nvSpPr>
                  <p:cNvPr id="3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"/>
                    <a:ext cx="1200" cy="0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0" cy="48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48"/>
                    <a:ext cx="0" cy="96"/>
                  </a:xfrm>
                  <a:prstGeom prst="line">
                    <a:avLst/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" name="Line 29"/>
              <p:cNvSpPr>
                <a:spLocks noChangeShapeType="1"/>
              </p:cNvSpPr>
              <p:nvPr/>
            </p:nvSpPr>
            <p:spPr bwMode="auto">
              <a:xfrm>
                <a:off x="816" y="240"/>
                <a:ext cx="864" cy="0"/>
              </a:xfrm>
              <a:prstGeom prst="line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30"/>
              <p:cNvSpPr>
                <a:spLocks noChangeShapeType="1"/>
              </p:cNvSpPr>
              <p:nvPr/>
            </p:nvSpPr>
            <p:spPr bwMode="auto">
              <a:xfrm>
                <a:off x="1680" y="240"/>
                <a:ext cx="0" cy="1680"/>
              </a:xfrm>
              <a:prstGeom prst="line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 flipH="1">
                <a:off x="816" y="1920"/>
                <a:ext cx="864" cy="0"/>
              </a:xfrm>
              <a:prstGeom prst="line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7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379579" cy="40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5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</a:t>
            </a:r>
          </a:p>
        </p:txBody>
      </p:sp>
      <p:sp>
        <p:nvSpPr>
          <p:cNvPr id="6" name="矩形 5"/>
          <p:cNvSpPr/>
          <p:nvPr/>
        </p:nvSpPr>
        <p:spPr>
          <a:xfrm>
            <a:off x="4581273" y="4221580"/>
            <a:ext cx="403244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《项目管理质量指南(ISO10006)》定义项目为：“具有独特的过程，有开始和结束日期，由一系列相互协调和受控的活动组成。过程的实施是为了达到规定的目标，包括满足时间、费用和资源等约束条件</a:t>
            </a:r>
            <a:r>
              <a:rPr lang="zh-CN" altLang="en-US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”。</a:t>
            </a:r>
            <a:endParaRPr lang="zh-CN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674297" y="2484029"/>
            <a:ext cx="3888432" cy="1737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联合国工业发展组织《工业项目评估手册》对项目的定义是：“一个项目是对一项投资的一个提案，用来创建、扩建或发展某些工厂企业，以便在一定周期内增加货物的生产或社会的服务。</a:t>
            </a:r>
            <a:r>
              <a:rPr lang="zh-CN" altLang="zh-CN" sz="800" dirty="0"/>
              <a:t> </a:t>
            </a:r>
            <a:endParaRPr lang="zh-CN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4617277" y="2486579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中国项目管理知识体系纲要（2002版）中对项目的定义为：项目是创造独特产品、服务或其他成果的一次性工作任务。</a:t>
            </a:r>
            <a:r>
              <a:rPr lang="zh-CN" altLang="zh-CN" sz="800" dirty="0"/>
              <a:t> </a:t>
            </a:r>
            <a:endParaRPr lang="zh-CN" altLang="zh-CN" sz="2800" dirty="0"/>
          </a:p>
        </p:txBody>
      </p:sp>
      <p:sp>
        <p:nvSpPr>
          <p:cNvPr id="11" name="矩形 10"/>
          <p:cNvSpPr/>
          <p:nvPr/>
        </p:nvSpPr>
        <p:spPr>
          <a:xfrm>
            <a:off x="652702" y="4928560"/>
            <a:ext cx="36645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项目管理协会（Project Management Institute,PMI)认为</a:t>
            </a:r>
            <a:r>
              <a:rPr lang="zh-CN" altLang="en-US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：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项目是为完成某一独特的产品或服务所做的一次性努力。</a:t>
            </a:r>
            <a:r>
              <a:rPr lang="zh-CN" altLang="zh-CN" sz="400" dirty="0"/>
              <a:t> 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2939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</a:t>
            </a:r>
            <a:r>
              <a:rPr lang="zh-CN" altLang="en-US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是</a:t>
            </a:r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在一定约束条件下（</a:t>
            </a:r>
            <a:r>
              <a:rPr lang="zh-CN" altLang="zh-CN" b="1" dirty="0">
                <a:solidFill>
                  <a:srgbClr val="FF0000"/>
                </a:solidFill>
                <a:latin typeface="Arial Unicode MS" panose="020B0604020202020204" pitchFamily="34" charset="-122"/>
                <a:ea typeface="PingFang SC"/>
              </a:rPr>
              <a:t>主要是限定资源、限定时间、限定质量</a:t>
            </a:r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），具有特定目标的一次性任务</a:t>
            </a:r>
            <a:endParaRPr lang="zh-CN" altLang="zh-CN" sz="44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7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项目的一些特点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76338" y="2636912"/>
            <a:ext cx="4861048" cy="2736304"/>
          </a:xfrm>
        </p:spPr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一次性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有明确的目标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有限定条件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计划性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4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2391</TotalTime>
  <Words>1669</Words>
  <Application>Microsoft Office PowerPoint</Application>
  <PresentationFormat>全屏显示(4:3)</PresentationFormat>
  <Paragraphs>267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7" baseType="lpstr">
      <vt:lpstr>Adobe 黑体 Std R</vt:lpstr>
      <vt:lpstr>Adobe 楷体 Std R</vt:lpstr>
      <vt:lpstr>Arial Unicode MS</vt:lpstr>
      <vt:lpstr>microsoft yahei</vt:lpstr>
      <vt:lpstr>PingFang SC</vt:lpstr>
      <vt:lpstr>方正舒体</vt:lpstr>
      <vt:lpstr>黑体</vt:lpstr>
      <vt:lpstr>华文新魏</vt:lpstr>
      <vt:lpstr>楷体_GB2312</vt:lpstr>
      <vt:lpstr>宋体</vt:lpstr>
      <vt:lpstr>微软雅黑</vt:lpstr>
      <vt:lpstr>Arial</vt:lpstr>
      <vt:lpstr>Calibri</vt:lpstr>
      <vt:lpstr>Garamond</vt:lpstr>
      <vt:lpstr>Tahoma</vt:lpstr>
      <vt:lpstr>Times New Roman</vt:lpstr>
      <vt:lpstr>Wingdings</vt:lpstr>
      <vt:lpstr>环保</vt:lpstr>
      <vt:lpstr>图表</vt:lpstr>
      <vt:lpstr>Ch4 项目及项目进程</vt:lpstr>
      <vt:lpstr>PowerPoint 演示文稿</vt:lpstr>
      <vt:lpstr>〇、前情回顾</vt:lpstr>
      <vt:lpstr>目录</vt:lpstr>
      <vt:lpstr>认识项目</vt:lpstr>
      <vt:lpstr>PowerPoint 演示文稿</vt:lpstr>
      <vt:lpstr>项目</vt:lpstr>
      <vt:lpstr>PowerPoint 演示文稿</vt:lpstr>
      <vt:lpstr>项目的一些特点</vt:lpstr>
      <vt:lpstr>项目的目标</vt:lpstr>
      <vt:lpstr>完成目标的途径 把大象关进冰箱里</vt:lpstr>
      <vt:lpstr>解决方案</vt:lpstr>
      <vt:lpstr>项目来源</vt:lpstr>
      <vt:lpstr>软件开发过程</vt:lpstr>
      <vt:lpstr>目录</vt:lpstr>
      <vt:lpstr>Let us go</vt:lpstr>
      <vt:lpstr>PowerPoint 演示文稿</vt:lpstr>
      <vt:lpstr>一个段子</vt:lpstr>
      <vt:lpstr> </vt:lpstr>
      <vt:lpstr>可行性分析</vt:lpstr>
      <vt:lpstr>怎样做需求分析</vt:lpstr>
      <vt:lpstr>要做什么样的需求分析</vt:lpstr>
      <vt:lpstr>需求分析的要点</vt:lpstr>
      <vt:lpstr>功能性需求</vt:lpstr>
      <vt:lpstr>非功能性需求</vt:lpstr>
      <vt:lpstr>非功能性需求</vt:lpstr>
      <vt:lpstr>需求发生变化怎么办？</vt:lpstr>
      <vt:lpstr>目录</vt:lpstr>
      <vt:lpstr>什么是设计</vt:lpstr>
      <vt:lpstr>为什么要做设计？</vt:lpstr>
      <vt:lpstr>都设计什么？</vt:lpstr>
      <vt:lpstr>是不是一定要做设计？</vt:lpstr>
      <vt:lpstr>设计会不会发生变化？</vt:lpstr>
      <vt:lpstr>软件的设计思路 </vt:lpstr>
      <vt:lpstr>概要设计</vt:lpstr>
      <vt:lpstr>Game Server Architecture</vt:lpstr>
      <vt:lpstr>详细设计</vt:lpstr>
      <vt:lpstr>详细设计</vt:lpstr>
      <vt:lpstr>目录</vt:lpstr>
      <vt:lpstr>测试的重要性</vt:lpstr>
      <vt:lpstr>PowerPoint 演示文稿</vt:lpstr>
      <vt:lpstr>PowerPoint 演示文稿</vt:lpstr>
      <vt:lpstr>PowerPoint 演示文稿</vt:lpstr>
      <vt:lpstr>PowerPoint 演示文稿</vt:lpstr>
      <vt:lpstr>主要概念</vt:lpstr>
      <vt:lpstr>BUG怎么产生的？</vt:lpstr>
      <vt:lpstr>修复BUG的成本</vt:lpstr>
      <vt:lpstr>说出来你可能不信</vt:lpstr>
      <vt:lpstr>PowerPoint 演示文稿</vt:lpstr>
      <vt:lpstr>PowerPoint 演示文稿</vt:lpstr>
      <vt:lpstr>PowerPoint 演示文稿</vt:lpstr>
      <vt:lpstr>PowerPoint 演示文稿</vt:lpstr>
      <vt:lpstr>一些测试相关的概念</vt:lpstr>
      <vt:lpstr>单元测试/集成测试</vt:lpstr>
      <vt:lpstr>Static &amp; dynamic</vt:lpstr>
      <vt:lpstr>Load, Stress &amp; Performance </vt:lpstr>
      <vt:lpstr>黑盒/白盒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614</cp:revision>
  <dcterms:created xsi:type="dcterms:W3CDTF">2008-12-24T03:46:18Z</dcterms:created>
  <dcterms:modified xsi:type="dcterms:W3CDTF">2020-04-20T05:25:58Z</dcterms:modified>
</cp:coreProperties>
</file>