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30"/>
  </p:notesMasterIdLst>
  <p:handoutMasterIdLst>
    <p:handoutMasterId r:id="rId31"/>
  </p:handoutMasterIdLst>
  <p:sldIdLst>
    <p:sldId id="547" r:id="rId2"/>
    <p:sldId id="621" r:id="rId3"/>
    <p:sldId id="622" r:id="rId4"/>
    <p:sldId id="648" r:id="rId5"/>
    <p:sldId id="649" r:id="rId6"/>
    <p:sldId id="650" r:id="rId7"/>
    <p:sldId id="651" r:id="rId8"/>
    <p:sldId id="652" r:id="rId9"/>
    <p:sldId id="654" r:id="rId10"/>
    <p:sldId id="655" r:id="rId11"/>
    <p:sldId id="653" r:id="rId12"/>
    <p:sldId id="635" r:id="rId13"/>
    <p:sldId id="658" r:id="rId14"/>
    <p:sldId id="636" r:id="rId15"/>
    <p:sldId id="637" r:id="rId16"/>
    <p:sldId id="641" r:id="rId17"/>
    <p:sldId id="647" r:id="rId18"/>
    <p:sldId id="639" r:id="rId19"/>
    <p:sldId id="642" r:id="rId20"/>
    <p:sldId id="638" r:id="rId21"/>
    <p:sldId id="640" r:id="rId22"/>
    <p:sldId id="656" r:id="rId23"/>
    <p:sldId id="657" r:id="rId24"/>
    <p:sldId id="643" r:id="rId25"/>
    <p:sldId id="644" r:id="rId26"/>
    <p:sldId id="646" r:id="rId27"/>
    <p:sldId id="632" r:id="rId28"/>
    <p:sldId id="381" r:id="rId29"/>
  </p:sldIdLst>
  <p:sldSz cx="9144000" cy="6858000" type="screen4x3"/>
  <p:notesSz cx="9925050" cy="679767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99"/>
    <a:srgbClr val="99CCFF"/>
    <a:srgbClr val="CCECFF"/>
    <a:srgbClr val="FF9900"/>
    <a:srgbClr val="B1EAED"/>
    <a:srgbClr val="FF3300"/>
    <a:srgbClr val="0066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5000" autoAdjust="0"/>
  </p:normalViewPr>
  <p:slideViewPr>
    <p:cSldViewPr>
      <p:cViewPr varScale="1">
        <p:scale>
          <a:sx n="89" d="100"/>
          <a:sy n="89" d="100"/>
        </p:scale>
        <p:origin x="1473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0855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1898" y="1"/>
            <a:ext cx="4300855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8881C-20D1-4850-8691-874CEEF6734A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0855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1898" y="6456612"/>
            <a:ext cx="4300855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B4E365-2CEF-4766-B62E-9F65E4C21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858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0855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1898" y="0"/>
            <a:ext cx="4300855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2313" y="509588"/>
            <a:ext cx="34004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505" y="3228896"/>
            <a:ext cx="7940040" cy="3058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612"/>
            <a:ext cx="4300855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1898" y="6456612"/>
            <a:ext cx="4300855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8EF14E8-2EF3-408D-ACED-6D06554E2C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214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677" cy="6858000"/>
          </a:xfrm>
        </p:grpSpPr>
        <p:pic>
          <p:nvPicPr>
            <p:cNvPr id="5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" name="Picture 11" descr="HDRibbonTitle-UniformTri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8"/>
            <a:stretch>
              <a:fillRect/>
            </a:stretch>
          </p:blipFill>
          <p:spPr bwMode="auto">
            <a:xfrm>
              <a:off x="0" y="3128434"/>
              <a:ext cx="1664208" cy="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2" descr="HDRibbonTitle-UniformTri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8"/>
            <a:stretch>
              <a:fillRect/>
            </a:stretch>
          </p:blipFill>
          <p:spPr bwMode="auto">
            <a:xfrm>
              <a:off x="7480469" y="3128434"/>
              <a:ext cx="1664208" cy="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9" name="Straight Connector 14"/>
          <p:cNvCxnSpPr/>
          <p:nvPr/>
        </p:nvCxnSpPr>
        <p:spPr>
          <a:xfrm>
            <a:off x="2019300" y="3471863"/>
            <a:ext cx="511333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838" y="5054600"/>
            <a:ext cx="673100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2463" y="5054600"/>
            <a:ext cx="4064000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6725" y="5054600"/>
            <a:ext cx="414338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CC345-8616-41EF-9DB3-1ABAA0091E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594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CF52D-E520-4F90-BD23-4C3DF4CE23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391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4"/>
          <p:cNvCxnSpPr/>
          <p:nvPr/>
        </p:nvCxnSpPr>
        <p:spPr>
          <a:xfrm>
            <a:off x="1277938" y="4140200"/>
            <a:ext cx="660717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4ED99-A095-4F0B-B0C1-FD25D229D4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9399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849313" y="904875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7200"/>
              <a:t>“</a:t>
            </a:r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7634288" y="2827338"/>
            <a:ext cx="4572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defRPr/>
            </a:pPr>
            <a:r>
              <a:rPr lang="en-US" altLang="zh-CN" sz="7200"/>
              <a:t>”</a:t>
            </a:r>
          </a:p>
        </p:txBody>
      </p:sp>
      <p:cxnSp>
        <p:nvCxnSpPr>
          <p:cNvPr id="7" name="Straight Connector 18"/>
          <p:cNvCxnSpPr/>
          <p:nvPr/>
        </p:nvCxnSpPr>
        <p:spPr>
          <a:xfrm>
            <a:off x="1277938" y="414020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ACF26-2938-4ADC-AA15-035F737AE1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0826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477E8-5A6B-4AE2-96C3-F5B6D8FDAD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1786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1"/>
          <p:cNvSpPr txBox="1">
            <a:spLocks noChangeArrowheads="1"/>
          </p:cNvSpPr>
          <p:nvPr/>
        </p:nvSpPr>
        <p:spPr bwMode="auto">
          <a:xfrm>
            <a:off x="877888" y="896938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8000"/>
              <a:t>“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7650163" y="2608263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defRPr/>
            </a:pPr>
            <a:r>
              <a:rPr lang="en-US" altLang="zh-CN" sz="8000"/>
              <a:t>”</a:t>
            </a:r>
          </a:p>
        </p:txBody>
      </p:sp>
      <p:cxnSp>
        <p:nvCxnSpPr>
          <p:cNvPr id="7" name="Straight Connector 25"/>
          <p:cNvCxnSpPr/>
          <p:nvPr/>
        </p:nvCxnSpPr>
        <p:spPr>
          <a:xfrm>
            <a:off x="1277938" y="342900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4570E-1707-4465-B9CC-15D3C1BB2C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0466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4"/>
          <p:cNvCxnSpPr/>
          <p:nvPr/>
        </p:nvCxnSpPr>
        <p:spPr>
          <a:xfrm>
            <a:off x="1277938" y="3429000"/>
            <a:ext cx="660717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rtlCol="0">
            <a:normAutofit/>
          </a:bodyPr>
          <a:lstStyle>
            <a:lvl1pPr>
              <a:defRPr lang="en-US" sz="3200" b="0" dirty="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B8521-D749-45C4-9960-2ADAABA952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6688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3"/>
          <p:cNvCxnSpPr/>
          <p:nvPr/>
        </p:nvCxnSpPr>
        <p:spPr>
          <a:xfrm>
            <a:off x="1277938" y="2354263"/>
            <a:ext cx="660717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48824-9B8E-4053-8A2D-E1E7436296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239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3"/>
          <p:cNvCxnSpPr/>
          <p:nvPr/>
        </p:nvCxnSpPr>
        <p:spPr>
          <a:xfrm>
            <a:off x="6245225" y="906463"/>
            <a:ext cx="0" cy="4968875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9EE7C7-D5D3-417A-AB83-1C9DC2927C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577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/>
        </p:nvCxnSpPr>
        <p:spPr>
          <a:xfrm>
            <a:off x="1277938" y="235585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4AE0E-2039-49DA-A85E-1EA5EA3DB4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8046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0"/>
          <p:cNvCxnSpPr/>
          <p:nvPr/>
        </p:nvCxnSpPr>
        <p:spPr>
          <a:xfrm>
            <a:off x="1277938" y="3598863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C32B0-74B3-4199-882D-CE2F6B3F78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412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7"/>
          <p:cNvCxnSpPr/>
          <p:nvPr/>
        </p:nvCxnSpPr>
        <p:spPr>
          <a:xfrm>
            <a:off x="1277938" y="235585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594CC-BCAF-41AA-AEAC-E773A020DD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7909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40"/>
          <p:cNvCxnSpPr/>
          <p:nvPr/>
        </p:nvCxnSpPr>
        <p:spPr>
          <a:xfrm>
            <a:off x="1277938" y="2354263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A0CC4-DE6B-4516-B957-8A1D232A56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1519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3"/>
          <p:cNvCxnSpPr/>
          <p:nvPr/>
        </p:nvCxnSpPr>
        <p:spPr>
          <a:xfrm>
            <a:off x="1277938" y="2354263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299F6-A840-45BD-ADC2-273275D2EA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4963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E2237-29CB-4A59-9DC6-0CE403D55F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4523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5"/>
          <p:cNvCxnSpPr/>
          <p:nvPr/>
        </p:nvCxnSpPr>
        <p:spPr>
          <a:xfrm>
            <a:off x="1277938" y="2913063"/>
            <a:ext cx="23336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04BB73-A2BF-4195-BDA1-0101460757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695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715BD4-B39B-4471-A568-3AFC25875D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174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"/>
          <p:cNvGrpSpPr>
            <a:grpSpLocks/>
          </p:cNvGrpSpPr>
          <p:nvPr/>
        </p:nvGrpSpPr>
        <p:grpSpPr bwMode="auto">
          <a:xfrm>
            <a:off x="0" y="0"/>
            <a:ext cx="9151938" cy="6858000"/>
            <a:chOff x="0" y="0"/>
            <a:chExt cx="9152467" cy="6858000"/>
          </a:xfrm>
        </p:grpSpPr>
        <p:pic>
          <p:nvPicPr>
            <p:cNvPr id="1032" name="Picture 7" descr="S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36" name="Picture 9" descr="HDRibbonContent-UniformTrim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14240"/>
            <a:stretch>
              <a:fillRect/>
            </a:stretch>
          </p:blipFill>
          <p:spPr bwMode="auto">
            <a:xfrm>
              <a:off x="0" y="3128434"/>
              <a:ext cx="685800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7" name="Picture 10" descr="HDRibbonContent-UniformTrim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14240"/>
            <a:stretch>
              <a:fillRect/>
            </a:stretch>
          </p:blipFill>
          <p:spPr bwMode="auto">
            <a:xfrm>
              <a:off x="8466667" y="3128434"/>
              <a:ext cx="685800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176338" y="915988"/>
            <a:ext cx="6799262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76338" y="2490788"/>
            <a:ext cx="6799262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350" y="5961063"/>
            <a:ext cx="114935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338" y="5961063"/>
            <a:ext cx="51054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313" y="5961063"/>
            <a:ext cx="39528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6390A0AD-5104-4CE2-BA05-D5680043AE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26" r:id="rId7"/>
    <p:sldLayoutId id="2147484036" r:id="rId8"/>
    <p:sldLayoutId id="2147484027" r:id="rId9"/>
    <p:sldLayoutId id="2147484028" r:id="rId10"/>
    <p:sldLayoutId id="2147484037" r:id="rId11"/>
    <p:sldLayoutId id="2147484038" r:id="rId12"/>
    <p:sldLayoutId id="2147484029" r:id="rId13"/>
    <p:sldLayoutId id="2147484039" r:id="rId14"/>
    <p:sldLayoutId id="2147484040" r:id="rId15"/>
    <p:sldLayoutId id="2147484041" r:id="rId16"/>
    <p:sldLayoutId id="2147484042" r:id="rId17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rgbClr val="262626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  <a:ea typeface="方正舒体" panose="02010601030101010101" pitchFamily="2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  <a:ea typeface="方正舒体" panose="02010601030101010101" pitchFamily="2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  <a:ea typeface="方正舒体" panose="02010601030101010101" pitchFamily="2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  <a:ea typeface="方正舒体" panose="02010601030101010101" pitchFamily="2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2400" kern="1200">
          <a:solidFill>
            <a:srgbClr val="262626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2000" kern="1200">
          <a:solidFill>
            <a:srgbClr val="262626"/>
          </a:solidFill>
          <a:latin typeface="+mn-lt"/>
          <a:ea typeface="+mn-ea"/>
          <a:cs typeface="+mn-cs"/>
        </a:defRPr>
      </a:lvl2pPr>
      <a:lvl3pPr marL="12001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kern="1200">
          <a:solidFill>
            <a:srgbClr val="262626"/>
          </a:solidFill>
          <a:latin typeface="+mn-lt"/>
          <a:ea typeface="+mn-ea"/>
          <a:cs typeface="+mn-cs"/>
        </a:defRPr>
      </a:lvl3pPr>
      <a:lvl4pPr marL="1543050" indent="-1714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1600" kern="1200">
          <a:solidFill>
            <a:srgbClr val="262626"/>
          </a:solidFill>
          <a:latin typeface="+mn-lt"/>
          <a:ea typeface="+mn-ea"/>
          <a:cs typeface="+mn-cs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1400" kern="1200">
          <a:solidFill>
            <a:srgbClr val="262626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emf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emf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emf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emf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en-US" altLang="zh-CN" b="1" dirty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</a:t>
            </a:r>
            <a:r>
              <a:rPr lang="en-US" altLang="zh-CN" b="1" dirty="0" smtClean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7.2 </a:t>
            </a:r>
            <a:r>
              <a:rPr lang="zh-CN" altLang="en-US" b="1" dirty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常见</a:t>
            </a:r>
            <a:r>
              <a:rPr lang="zh-CN" altLang="en-US" b="1" dirty="0" smtClean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示例</a:t>
            </a:r>
            <a:endParaRPr lang="zh-CN" altLang="en-US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怎样设计实现一个小型网站？</a:t>
            </a:r>
            <a:endParaRPr lang="en-US" altLang="zh-CN" b="1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使用哪些语言</a:t>
            </a:r>
            <a:r>
              <a:rPr lang="en-US" altLang="zh-CN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/</a:t>
            </a:r>
            <a:r>
              <a:rPr lang="zh-CN" altLang="en-US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框架</a:t>
            </a:r>
            <a:r>
              <a:rPr lang="en-US" altLang="zh-CN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/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工具</a:t>
            </a:r>
            <a:r>
              <a:rPr lang="zh-CN" altLang="en-US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？</a:t>
            </a:r>
            <a:endParaRPr lang="en-US" altLang="zh-CN" b="1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会涉及到哪些特别的环节？</a:t>
            </a:r>
            <a:endParaRPr lang="en-US" altLang="zh-CN" b="1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732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一些细节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准备阶段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253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准备阶段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8643" y="3157151"/>
            <a:ext cx="2459558" cy="216234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开启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项目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学习调研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开发环境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建库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180580" y="2537495"/>
            <a:ext cx="2479651" cy="1757457"/>
          </a:xfrm>
          <a:prstGeom prst="rect">
            <a:avLst/>
          </a:prstGeom>
          <a:solidFill>
            <a:srgbClr val="FF99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sz="20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网站功能</a:t>
            </a: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[HTTP/HTTPS]</a:t>
            </a: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如何加密</a:t>
            </a: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解密</a:t>
            </a: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[web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开发的框架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8" name="左大括号 7"/>
          <p:cNvSpPr/>
          <p:nvPr/>
        </p:nvSpPr>
        <p:spPr>
          <a:xfrm>
            <a:off x="3063362" y="3155289"/>
            <a:ext cx="1080120" cy="864096"/>
          </a:xfrm>
          <a:prstGeom prst="leftBrace">
            <a:avLst>
              <a:gd name="adj1" fmla="val 8333"/>
              <a:gd name="adj2" fmla="val 85338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4180580" y="4294953"/>
            <a:ext cx="2047604" cy="1294726"/>
          </a:xfrm>
          <a:prstGeom prst="rect">
            <a:avLst/>
          </a:prstGeom>
          <a:solidFill>
            <a:srgbClr val="99CC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[PC]</a:t>
            </a: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[Java/Eclipse]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[Tomcat]</a:t>
            </a:r>
            <a:endParaRPr lang="zh-CN" alt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10" name="左大括号 9"/>
          <p:cNvSpPr/>
          <p:nvPr/>
        </p:nvSpPr>
        <p:spPr>
          <a:xfrm>
            <a:off x="3084195" y="4366938"/>
            <a:ext cx="1080120" cy="983478"/>
          </a:xfrm>
          <a:prstGeom prst="leftBrace">
            <a:avLst>
              <a:gd name="adj1" fmla="val 8333"/>
              <a:gd name="adj2" fmla="val 10337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左大括号 10"/>
          <p:cNvSpPr/>
          <p:nvPr/>
        </p:nvSpPr>
        <p:spPr>
          <a:xfrm rot="5400000">
            <a:off x="2072484" y="4376914"/>
            <a:ext cx="511876" cy="2038883"/>
          </a:xfrm>
          <a:prstGeom prst="leftBrace">
            <a:avLst>
              <a:gd name="adj1" fmla="val 8333"/>
              <a:gd name="adj2" fmla="val 56138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611560" y="5620597"/>
            <a:ext cx="4369206" cy="369332"/>
            <a:chOff x="797702" y="5170687"/>
            <a:chExt cx="4369206" cy="369332"/>
          </a:xfrm>
        </p:grpSpPr>
        <p:sp>
          <p:nvSpPr>
            <p:cNvPr id="15" name="文本框 14"/>
            <p:cNvSpPr txBox="1"/>
            <p:nvPr/>
          </p:nvSpPr>
          <p:spPr>
            <a:xfrm>
              <a:off x="797702" y="5170687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SVN/GIT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891417" y="5170687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自</a:t>
              </a:r>
              <a:r>
                <a:rPr lang="zh-CN" altLang="en-US" dirty="0" smtClean="0"/>
                <a:t>建</a:t>
              </a:r>
              <a:r>
                <a:rPr lang="en-US" altLang="zh-CN" dirty="0" smtClean="0"/>
                <a:t>/</a:t>
              </a:r>
              <a:r>
                <a:rPr lang="en-US" altLang="zh-CN" dirty="0" err="1" smtClean="0">
                  <a:solidFill>
                    <a:srgbClr val="FF0000"/>
                  </a:solidFill>
                </a:rPr>
                <a:t>Github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271689" y="5170687"/>
              <a:ext cx="1895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代码</a:t>
              </a:r>
              <a:r>
                <a:rPr lang="en-US" altLang="zh-CN" dirty="0" smtClean="0"/>
                <a:t>/</a:t>
              </a:r>
              <a:r>
                <a:rPr lang="zh-CN" altLang="en-US" dirty="0" smtClean="0"/>
                <a:t>配置</a:t>
              </a:r>
              <a:r>
                <a:rPr lang="en-US" altLang="zh-CN" dirty="0" smtClean="0"/>
                <a:t>/</a:t>
              </a:r>
              <a:r>
                <a:rPr lang="zh-CN" altLang="en-US" dirty="0" smtClean="0"/>
                <a:t>资源</a:t>
              </a:r>
              <a:endParaRPr lang="zh-CN" altLang="en-US" dirty="0"/>
            </a:p>
          </p:txBody>
        </p:sp>
      </p:grpSp>
      <p:sp>
        <p:nvSpPr>
          <p:cNvPr id="18" name="左大括号 17"/>
          <p:cNvSpPr/>
          <p:nvPr/>
        </p:nvSpPr>
        <p:spPr>
          <a:xfrm>
            <a:off x="5522920" y="2537496"/>
            <a:ext cx="1212850" cy="921643"/>
          </a:xfrm>
          <a:prstGeom prst="leftBrace">
            <a:avLst>
              <a:gd name="adj1" fmla="val 8333"/>
              <a:gd name="adj2" fmla="val 2491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内容占位符 2"/>
          <p:cNvSpPr txBox="1">
            <a:spLocks/>
          </p:cNvSpPr>
          <p:nvPr/>
        </p:nvSpPr>
        <p:spPr bwMode="auto">
          <a:xfrm>
            <a:off x="6732240" y="2420888"/>
            <a:ext cx="1639897" cy="12596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注册</a:t>
            </a: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登录</a:t>
            </a: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验证</a:t>
            </a: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数据存储</a:t>
            </a: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zh-CN" alt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113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让你的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Java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能开发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下载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JDK</a:t>
            </a: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配置环境变量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en-US" altLang="zh-CN" dirty="0" err="1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Javac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命令能运行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845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简要了解一下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tomcat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如何获取？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如何运行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示例效果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363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关于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Http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与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Https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不只是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80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和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443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端口的区别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访问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https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的网站更安全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域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名系统 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证书和证书颁发机构 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端到端传输数据的安全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746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正常网络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145745" y="2943916"/>
            <a:ext cx="151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115.24.37.1x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2" name="曲线连接符 21"/>
          <p:cNvCxnSpPr>
            <a:stCxn id="1032" idx="3"/>
            <a:endCxn id="18" idx="1"/>
          </p:cNvCxnSpPr>
          <p:nvPr/>
        </p:nvCxnSpPr>
        <p:spPr>
          <a:xfrm flipV="1">
            <a:off x="2495961" y="3713430"/>
            <a:ext cx="3682372" cy="25563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1691680" y="2523090"/>
            <a:ext cx="6192688" cy="3351639"/>
            <a:chOff x="1691680" y="2523090"/>
            <a:chExt cx="6192688" cy="3351639"/>
          </a:xfrm>
        </p:grpSpPr>
        <p:grpSp>
          <p:nvGrpSpPr>
            <p:cNvPr id="35" name="组合 34"/>
            <p:cNvGrpSpPr/>
            <p:nvPr/>
          </p:nvGrpSpPr>
          <p:grpSpPr>
            <a:xfrm>
              <a:off x="1691680" y="2523090"/>
              <a:ext cx="6192688" cy="3158369"/>
              <a:chOff x="1691680" y="2636912"/>
              <a:chExt cx="6261495" cy="3358513"/>
            </a:xfrm>
          </p:grpSpPr>
          <p:grpSp>
            <p:nvGrpSpPr>
              <p:cNvPr id="13" name="组合 12"/>
              <p:cNvGrpSpPr/>
              <p:nvPr/>
            </p:nvGrpSpPr>
            <p:grpSpPr>
              <a:xfrm>
                <a:off x="1691680" y="2636912"/>
                <a:ext cx="813217" cy="2986273"/>
                <a:chOff x="2390983" y="2564903"/>
                <a:chExt cx="813217" cy="2986273"/>
              </a:xfrm>
            </p:grpSpPr>
            <p:pic>
              <p:nvPicPr>
                <p:cNvPr id="1030" name="Picture 6" descr="https://bkimg.cdn.bcebos.com/pic/cb8065380cd791232b140067a0345982b2b78029?x-bce-process=image/watermark,g_7,image_d2F0ZXIvYmFpa2UxNTA=,xp_5,yp_5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2390983" y="2564903"/>
                  <a:ext cx="766047" cy="76604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2" name="Picture 8" descr="https://bkimg.cdn.bcebos.com/pic/10dfa9ec8a1363271e1055209c8fa0ec08fac720?x-bce-process=image/watermark,g_7,image_d2F0ZXIvYmFpa2UxNTA=,xp_5,yp_5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90984" y="3695904"/>
                  <a:ext cx="813216" cy="81321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4" name="Picture 10" descr="https://bkimg.cdn.bcebos.com/pic/c9fcc3cec3fdfc0391a26bcad83f8794a5c226ed?x-bce-process=image/watermark,g_7,image_d2F0ZXIvYmFpa2UxNTA=,xp_5,yp_5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58437" y="4824649"/>
                  <a:ext cx="740007" cy="72652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34" name="组合 33"/>
              <p:cNvGrpSpPr/>
              <p:nvPr/>
            </p:nvGrpSpPr>
            <p:grpSpPr>
              <a:xfrm>
                <a:off x="6132973" y="3402959"/>
                <a:ext cx="1820202" cy="2592466"/>
                <a:chOff x="6132973" y="3402959"/>
                <a:chExt cx="1820202" cy="2592466"/>
              </a:xfrm>
            </p:grpSpPr>
            <p:grpSp>
              <p:nvGrpSpPr>
                <p:cNvPr id="17" name="组合 16"/>
                <p:cNvGrpSpPr/>
                <p:nvPr/>
              </p:nvGrpSpPr>
              <p:grpSpPr>
                <a:xfrm>
                  <a:off x="6228184" y="3402959"/>
                  <a:ext cx="1368152" cy="1230803"/>
                  <a:chOff x="3885127" y="1532789"/>
                  <a:chExt cx="1484555" cy="1444334"/>
                </a:xfrm>
              </p:grpSpPr>
              <p:pic>
                <p:nvPicPr>
                  <p:cNvPr id="18" name="图片 17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885127" y="1532789"/>
                    <a:ext cx="1373746" cy="1172840"/>
                  </a:xfrm>
                  <a:prstGeom prst="rect">
                    <a:avLst/>
                  </a:prstGeom>
                </p:spPr>
              </p:pic>
              <p:pic>
                <p:nvPicPr>
                  <p:cNvPr id="19" name="图片 18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995936" y="1804283"/>
                    <a:ext cx="1373746" cy="117284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3" name="文本框 32"/>
                <p:cNvSpPr txBox="1"/>
                <p:nvPr/>
              </p:nvSpPr>
              <p:spPr>
                <a:xfrm>
                  <a:off x="6132973" y="5308136"/>
                  <a:ext cx="1820202" cy="6872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>
                      <a:solidFill>
                        <a:srgbClr val="FF0000"/>
                      </a:solidFill>
                    </a:rPr>
                    <a:t>something.com</a:t>
                  </a:r>
                </a:p>
                <a:p>
                  <a:r>
                    <a:rPr lang="en-US" altLang="zh-CN" dirty="0" smtClean="0"/>
                    <a:t>:115.24.37.1x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31" name="组合 30"/>
            <p:cNvGrpSpPr/>
            <p:nvPr/>
          </p:nvGrpSpPr>
          <p:grpSpPr>
            <a:xfrm>
              <a:off x="2495961" y="3969068"/>
              <a:ext cx="3519342" cy="1905661"/>
              <a:chOff x="2495961" y="3969068"/>
              <a:chExt cx="3519342" cy="1905661"/>
            </a:xfrm>
          </p:grpSpPr>
          <p:cxnSp>
            <p:nvCxnSpPr>
              <p:cNvPr id="4" name="曲线连接符 3"/>
              <p:cNvCxnSpPr>
                <a:stCxn id="1032" idx="3"/>
                <a:endCxn id="26" idx="1"/>
              </p:cNvCxnSpPr>
              <p:nvPr/>
            </p:nvCxnSpPr>
            <p:spPr>
              <a:xfrm>
                <a:off x="2495961" y="3969068"/>
                <a:ext cx="2267222" cy="1435718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0" name="曲线连接符 19"/>
              <p:cNvCxnSpPr>
                <a:stCxn id="26" idx="2"/>
                <a:endCxn id="1032" idx="3"/>
              </p:cNvCxnSpPr>
              <p:nvPr/>
            </p:nvCxnSpPr>
            <p:spPr>
              <a:xfrm rot="5400000" flipH="1">
                <a:off x="2989771" y="3475258"/>
                <a:ext cx="1905661" cy="2893282"/>
              </a:xfrm>
              <a:prstGeom prst="curvedConnector4">
                <a:avLst>
                  <a:gd name="adj1" fmla="val -11996"/>
                  <a:gd name="adj2" fmla="val 60819"/>
                </a:avLst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pic>
            <p:nvPicPr>
              <p:cNvPr id="26" name="图片 2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63183" y="4934842"/>
                <a:ext cx="1252120" cy="93988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50558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被监听的网络</a:t>
            </a:r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754930" y="3042089"/>
            <a:ext cx="6109718" cy="2808312"/>
            <a:chOff x="1691680" y="2636912"/>
            <a:chExt cx="6177603" cy="2986273"/>
          </a:xfrm>
        </p:grpSpPr>
        <p:grpSp>
          <p:nvGrpSpPr>
            <p:cNvPr id="13" name="组合 12"/>
            <p:cNvGrpSpPr/>
            <p:nvPr/>
          </p:nvGrpSpPr>
          <p:grpSpPr>
            <a:xfrm>
              <a:off x="1691680" y="2636912"/>
              <a:ext cx="813217" cy="2986273"/>
              <a:chOff x="2390983" y="2564903"/>
              <a:chExt cx="813217" cy="2986273"/>
            </a:xfrm>
          </p:grpSpPr>
          <p:pic>
            <p:nvPicPr>
              <p:cNvPr id="1030" name="Picture 6" descr="https://bkimg.cdn.bcebos.com/pic/cb8065380cd791232b140067a0345982b2b78029?x-bce-process=image/watermark,g_7,image_d2F0ZXIvYmFpa2UxNTA=,xp_5,yp_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390983" y="2564903"/>
                <a:ext cx="766047" cy="7660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 descr="https://bkimg.cdn.bcebos.com/pic/10dfa9ec8a1363271e1055209c8fa0ec08fac720?x-bce-process=image/watermark,g_7,image_d2F0ZXIvYmFpa2UxNTA=,xp_5,yp_5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0984" y="3695904"/>
                <a:ext cx="813216" cy="8132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https://bkimg.cdn.bcebos.com/pic/c9fcc3cec3fdfc0391a26bcad83f8794a5c226ed?x-bce-process=image/watermark,g_7,image_d2F0ZXIvYmFpa2UxNTA=,xp_5,yp_5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58437" y="4824649"/>
                <a:ext cx="740007" cy="7265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03253" y="3025795"/>
              <a:ext cx="1266030" cy="999447"/>
            </a:xfrm>
            <a:prstGeom prst="rect">
              <a:avLst/>
            </a:prstGeom>
          </p:spPr>
        </p:pic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0794" y="2969534"/>
            <a:ext cx="682435" cy="682435"/>
          </a:xfrm>
          <a:prstGeom prst="rect">
            <a:avLst/>
          </a:prstGeom>
        </p:spPr>
      </p:pic>
      <p:cxnSp>
        <p:nvCxnSpPr>
          <p:cNvPr id="20" name="曲线连接符 19"/>
          <p:cNvCxnSpPr>
            <a:stCxn id="10" idx="3"/>
            <a:endCxn id="19" idx="1"/>
          </p:cNvCxnSpPr>
          <p:nvPr/>
        </p:nvCxnSpPr>
        <p:spPr>
          <a:xfrm>
            <a:off x="5133229" y="3310752"/>
            <a:ext cx="1479301" cy="56698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032" idx="3"/>
          </p:cNvCxnSpPr>
          <p:nvPr/>
        </p:nvCxnSpPr>
        <p:spPr>
          <a:xfrm flipV="1">
            <a:off x="2559211" y="3310751"/>
            <a:ext cx="1917013" cy="11773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6389029" y="3126085"/>
            <a:ext cx="151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115.24.37.1x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940152" y="5239410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something.com</a:t>
            </a:r>
          </a:p>
          <a:p>
            <a:r>
              <a:rPr lang="en-US" altLang="zh-CN" dirty="0" smtClean="0"/>
              <a:t>:115.24.37.1x</a:t>
            </a:r>
            <a:endParaRPr lang="zh-CN" altLang="en-US" dirty="0"/>
          </a:p>
        </p:txBody>
      </p:sp>
      <p:cxnSp>
        <p:nvCxnSpPr>
          <p:cNvPr id="39" name="曲线连接符 38"/>
          <p:cNvCxnSpPr/>
          <p:nvPr/>
        </p:nvCxnSpPr>
        <p:spPr>
          <a:xfrm rot="5400000" flipH="1">
            <a:off x="3249737" y="3817051"/>
            <a:ext cx="1448352" cy="2807957"/>
          </a:xfrm>
          <a:prstGeom prst="curvedConnector4">
            <a:avLst>
              <a:gd name="adj1" fmla="val -15783"/>
              <a:gd name="adj2" fmla="val 6114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40" name="图片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1108" y="4996532"/>
            <a:ext cx="1252120" cy="939887"/>
          </a:xfrm>
          <a:prstGeom prst="rect">
            <a:avLst/>
          </a:prstGeom>
        </p:spPr>
      </p:pic>
      <p:cxnSp>
        <p:nvCxnSpPr>
          <p:cNvPr id="47" name="曲线连接符 46"/>
          <p:cNvCxnSpPr>
            <a:stCxn id="1032" idx="3"/>
            <a:endCxn id="40" idx="0"/>
          </p:cNvCxnSpPr>
          <p:nvPr/>
        </p:nvCxnSpPr>
        <p:spPr>
          <a:xfrm>
            <a:off x="2559211" y="4488067"/>
            <a:ext cx="2807957" cy="50846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83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假浏览器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619672" y="3166005"/>
            <a:ext cx="6220671" cy="2820834"/>
            <a:chOff x="1691680" y="2623596"/>
            <a:chExt cx="6289790" cy="2999589"/>
          </a:xfrm>
        </p:grpSpPr>
        <p:grpSp>
          <p:nvGrpSpPr>
            <p:cNvPr id="13" name="组合 12"/>
            <p:cNvGrpSpPr/>
            <p:nvPr/>
          </p:nvGrpSpPr>
          <p:grpSpPr>
            <a:xfrm>
              <a:off x="1691680" y="2636912"/>
              <a:ext cx="813217" cy="2986273"/>
              <a:chOff x="2390983" y="2564903"/>
              <a:chExt cx="813217" cy="2986273"/>
            </a:xfrm>
          </p:grpSpPr>
          <p:pic>
            <p:nvPicPr>
              <p:cNvPr id="1030" name="Picture 6" descr="https://bkimg.cdn.bcebos.com/pic/cb8065380cd791232b140067a0345982b2b78029?x-bce-process=image/watermark,g_7,image_d2F0ZXIvYmFpa2UxNTA=,xp_5,yp_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390983" y="2564903"/>
                <a:ext cx="766047" cy="7660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 descr="https://bkimg.cdn.bcebos.com/pic/10dfa9ec8a1363271e1055209c8fa0ec08fac720?x-bce-process=image/watermark,g_7,image_d2F0ZXIvYmFpa2UxNTA=,xp_5,yp_5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0984" y="3695904"/>
                <a:ext cx="813216" cy="8132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https://bkimg.cdn.bcebos.com/pic/c9fcc3cec3fdfc0391a26bcad83f8794a5c226ed?x-bce-process=image/watermark,g_7,image_d2F0ZXIvYmFpa2UxNTA=,xp_5,yp_5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58437" y="4824649"/>
                <a:ext cx="740007" cy="7265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30" name="曲线连接符 29"/>
            <p:cNvCxnSpPr>
              <a:stCxn id="1032" idx="3"/>
              <a:endCxn id="19" idx="1"/>
            </p:cNvCxnSpPr>
            <p:nvPr/>
          </p:nvCxnSpPr>
          <p:spPr>
            <a:xfrm>
              <a:off x="2504897" y="4174520"/>
              <a:ext cx="4210543" cy="90111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34" name="组合 33"/>
            <p:cNvGrpSpPr/>
            <p:nvPr/>
          </p:nvGrpSpPr>
          <p:grpSpPr>
            <a:xfrm>
              <a:off x="2603344" y="2623596"/>
              <a:ext cx="5378126" cy="2951760"/>
              <a:chOff x="2603344" y="2623596"/>
              <a:chExt cx="5378126" cy="2951760"/>
            </a:xfrm>
          </p:grpSpPr>
          <p:grpSp>
            <p:nvGrpSpPr>
              <p:cNvPr id="17" name="组合 16"/>
              <p:cNvGrpSpPr/>
              <p:nvPr/>
            </p:nvGrpSpPr>
            <p:grpSpPr>
              <a:xfrm>
                <a:off x="6469667" y="2944703"/>
                <a:ext cx="1511803" cy="2630653"/>
                <a:chOff x="4147156" y="995030"/>
                <a:chExt cx="1640428" cy="3087043"/>
              </a:xfrm>
            </p:grpSpPr>
            <p:pic>
              <p:nvPicPr>
                <p:cNvPr id="18" name="图片 17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47156" y="995030"/>
                  <a:ext cx="1373746" cy="1172840"/>
                </a:xfrm>
                <a:prstGeom prst="rect">
                  <a:avLst/>
                </a:prstGeom>
                <a:ln>
                  <a:solidFill>
                    <a:srgbClr val="FF0000"/>
                  </a:solidFill>
                </a:ln>
              </p:spPr>
            </p:pic>
            <p:pic>
              <p:nvPicPr>
                <p:cNvPr id="19" name="图片 18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13839" y="2909233"/>
                  <a:ext cx="1373745" cy="1172840"/>
                </a:xfrm>
                <a:prstGeom prst="rect">
                  <a:avLst/>
                </a:prstGeom>
              </p:spPr>
            </p:pic>
          </p:grpSp>
          <p:sp>
            <p:nvSpPr>
              <p:cNvPr id="33" name="文本框 32"/>
              <p:cNvSpPr txBox="1"/>
              <p:nvPr/>
            </p:nvSpPr>
            <p:spPr>
              <a:xfrm>
                <a:off x="2603344" y="2623596"/>
                <a:ext cx="1776440" cy="392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something.com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</p:grpSp>
      <p:cxnSp>
        <p:nvCxnSpPr>
          <p:cNvPr id="21" name="曲线连接符 20"/>
          <p:cNvCxnSpPr>
            <a:stCxn id="1030" idx="1"/>
            <a:endCxn id="18" idx="1"/>
          </p:cNvCxnSpPr>
          <p:nvPr/>
        </p:nvCxnSpPr>
        <p:spPr>
          <a:xfrm>
            <a:off x="2377300" y="3538725"/>
            <a:ext cx="3967853" cy="3991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3688" y="3284984"/>
            <a:ext cx="490434" cy="490434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6372200" y="4686019"/>
            <a:ext cx="151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115.24.37.1x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37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Phishing</a:t>
            </a:r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619672" y="2819091"/>
            <a:ext cx="6220671" cy="3167747"/>
            <a:chOff x="1691680" y="2254699"/>
            <a:chExt cx="6289790" cy="3368486"/>
          </a:xfrm>
        </p:grpSpPr>
        <p:grpSp>
          <p:nvGrpSpPr>
            <p:cNvPr id="13" name="组合 12"/>
            <p:cNvGrpSpPr/>
            <p:nvPr/>
          </p:nvGrpSpPr>
          <p:grpSpPr>
            <a:xfrm>
              <a:off x="1691680" y="2636912"/>
              <a:ext cx="813217" cy="2986273"/>
              <a:chOff x="2390983" y="2564903"/>
              <a:chExt cx="813217" cy="2986273"/>
            </a:xfrm>
          </p:grpSpPr>
          <p:pic>
            <p:nvPicPr>
              <p:cNvPr id="1030" name="Picture 6" descr="https://bkimg.cdn.bcebos.com/pic/cb8065380cd791232b140067a0345982b2b78029?x-bce-process=image/watermark,g_7,image_d2F0ZXIvYmFpa2UxNTA=,xp_5,yp_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390983" y="2564903"/>
                <a:ext cx="766047" cy="7660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 descr="https://bkimg.cdn.bcebos.com/pic/10dfa9ec8a1363271e1055209c8fa0ec08fac720?x-bce-process=image/watermark,g_7,image_d2F0ZXIvYmFpa2UxNTA=,xp_5,yp_5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0984" y="3695904"/>
                <a:ext cx="813216" cy="8132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https://bkimg.cdn.bcebos.com/pic/c9fcc3cec3fdfc0391a26bcad83f8794a5c226ed?x-bce-process=image/watermark,g_7,image_d2F0ZXIvYmFpa2UxNTA=,xp_5,yp_5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58437" y="4824649"/>
                <a:ext cx="740007" cy="7265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30" name="曲线连接符 29"/>
            <p:cNvCxnSpPr>
              <a:stCxn id="1032" idx="3"/>
              <a:endCxn id="19" idx="1"/>
            </p:cNvCxnSpPr>
            <p:nvPr/>
          </p:nvCxnSpPr>
          <p:spPr>
            <a:xfrm>
              <a:off x="2504897" y="4174520"/>
              <a:ext cx="4210543" cy="90111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34" name="组合 33"/>
            <p:cNvGrpSpPr/>
            <p:nvPr/>
          </p:nvGrpSpPr>
          <p:grpSpPr>
            <a:xfrm>
              <a:off x="3075034" y="2254699"/>
              <a:ext cx="4906436" cy="3320657"/>
              <a:chOff x="3075034" y="2254699"/>
              <a:chExt cx="4906436" cy="3320657"/>
            </a:xfrm>
          </p:grpSpPr>
          <p:grpSp>
            <p:nvGrpSpPr>
              <p:cNvPr id="17" name="组合 16"/>
              <p:cNvGrpSpPr/>
              <p:nvPr/>
            </p:nvGrpSpPr>
            <p:grpSpPr>
              <a:xfrm>
                <a:off x="6469667" y="2944703"/>
                <a:ext cx="1511803" cy="2630653"/>
                <a:chOff x="4147156" y="995030"/>
                <a:chExt cx="1640428" cy="3087043"/>
              </a:xfrm>
            </p:grpSpPr>
            <p:pic>
              <p:nvPicPr>
                <p:cNvPr id="18" name="图片 17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47156" y="995030"/>
                  <a:ext cx="1373746" cy="1172840"/>
                </a:xfrm>
                <a:prstGeom prst="rect">
                  <a:avLst/>
                </a:prstGeom>
                <a:ln>
                  <a:solidFill>
                    <a:srgbClr val="FF0000"/>
                  </a:solidFill>
                </a:ln>
              </p:spPr>
            </p:pic>
            <p:pic>
              <p:nvPicPr>
                <p:cNvPr id="19" name="图片 18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13839" y="2909233"/>
                  <a:ext cx="1373745" cy="1172840"/>
                </a:xfrm>
                <a:prstGeom prst="rect">
                  <a:avLst/>
                </a:prstGeom>
              </p:spPr>
            </p:pic>
          </p:grpSp>
          <p:sp>
            <p:nvSpPr>
              <p:cNvPr id="33" name="文本框 32"/>
              <p:cNvSpPr txBox="1"/>
              <p:nvPr/>
            </p:nvSpPr>
            <p:spPr>
              <a:xfrm>
                <a:off x="3075034" y="2254699"/>
                <a:ext cx="2000660" cy="392736"/>
              </a:xfrm>
              <a:prstGeom prst="rect">
                <a:avLst/>
              </a:prstGeom>
              <a:solidFill>
                <a:srgbClr val="FFCC99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som</a:t>
                </a:r>
                <a:r>
                  <a:rPr lang="en-US" altLang="zh-CN" dirty="0" smtClean="0"/>
                  <a:t>eh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ing.com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</p:grpSp>
      <p:cxnSp>
        <p:nvCxnSpPr>
          <p:cNvPr id="21" name="曲线连接符 20"/>
          <p:cNvCxnSpPr>
            <a:stCxn id="1030" idx="1"/>
            <a:endCxn id="18" idx="1"/>
          </p:cNvCxnSpPr>
          <p:nvPr/>
        </p:nvCxnSpPr>
        <p:spPr>
          <a:xfrm>
            <a:off x="2377300" y="3538725"/>
            <a:ext cx="3967853" cy="3991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5775" y="2717021"/>
            <a:ext cx="490434" cy="490434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6372200" y="4686019"/>
            <a:ext cx="151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115.24.37.1x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5" name="曲线连接符 14"/>
          <p:cNvCxnSpPr>
            <a:stCxn id="10" idx="1"/>
            <a:endCxn id="1030" idx="0"/>
          </p:cNvCxnSpPr>
          <p:nvPr/>
        </p:nvCxnSpPr>
        <p:spPr>
          <a:xfrm rot="10800000" flipV="1">
            <a:off x="1998487" y="2962237"/>
            <a:ext cx="557289" cy="21628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61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域名劫持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Domain name hijacking</a:t>
            </a:r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763688" y="2924944"/>
            <a:ext cx="6461293" cy="2991670"/>
            <a:chOff x="1691680" y="2636912"/>
            <a:chExt cx="6533085" cy="3181250"/>
          </a:xfrm>
        </p:grpSpPr>
        <p:grpSp>
          <p:nvGrpSpPr>
            <p:cNvPr id="13" name="组合 12"/>
            <p:cNvGrpSpPr/>
            <p:nvPr/>
          </p:nvGrpSpPr>
          <p:grpSpPr>
            <a:xfrm>
              <a:off x="1691680" y="2636912"/>
              <a:ext cx="813217" cy="2986273"/>
              <a:chOff x="2390983" y="2564903"/>
              <a:chExt cx="813217" cy="2986273"/>
            </a:xfrm>
          </p:grpSpPr>
          <p:pic>
            <p:nvPicPr>
              <p:cNvPr id="1030" name="Picture 6" descr="https://bkimg.cdn.bcebos.com/pic/cb8065380cd791232b140067a0345982b2b78029?x-bce-process=image/watermark,g_7,image_d2F0ZXIvYmFpa2UxNTA=,xp_5,yp_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390983" y="2564903"/>
                <a:ext cx="766047" cy="7660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 descr="https://bkimg.cdn.bcebos.com/pic/10dfa9ec8a1363271e1055209c8fa0ec08fac720?x-bce-process=image/watermark,g_7,image_d2F0ZXIvYmFpa2UxNTA=,xp_5,yp_5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0984" y="3695904"/>
                <a:ext cx="813216" cy="8132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https://bkimg.cdn.bcebos.com/pic/c9fcc3cec3fdfc0391a26bcad83f8794a5c226ed?x-bce-process=image/watermark,g_7,image_d2F0ZXIvYmFpa2UxNTA=,xp_5,yp_5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58437" y="4824649"/>
                <a:ext cx="740007" cy="7265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4" name="组合 33"/>
            <p:cNvGrpSpPr/>
            <p:nvPr/>
          </p:nvGrpSpPr>
          <p:grpSpPr>
            <a:xfrm>
              <a:off x="6341283" y="3107201"/>
              <a:ext cx="1883482" cy="2710961"/>
              <a:chOff x="6341283" y="3107201"/>
              <a:chExt cx="1883482" cy="2710961"/>
            </a:xfrm>
          </p:grpSpPr>
          <p:grpSp>
            <p:nvGrpSpPr>
              <p:cNvPr id="17" name="组合 16"/>
              <p:cNvGrpSpPr/>
              <p:nvPr/>
            </p:nvGrpSpPr>
            <p:grpSpPr>
              <a:xfrm>
                <a:off x="6569820" y="3107201"/>
                <a:ext cx="1266031" cy="2710961"/>
                <a:chOff x="4255831" y="1185719"/>
                <a:chExt cx="1373746" cy="3181284"/>
              </a:xfrm>
            </p:grpSpPr>
            <p:pic>
              <p:nvPicPr>
                <p:cNvPr id="18" name="图片 17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55831" y="1185719"/>
                  <a:ext cx="1373746" cy="1172839"/>
                </a:xfrm>
                <a:prstGeom prst="rect">
                  <a:avLst/>
                </a:prstGeom>
                <a:ln>
                  <a:solidFill>
                    <a:srgbClr val="FF0000"/>
                  </a:solidFill>
                </a:ln>
              </p:spPr>
            </p:pic>
            <p:pic>
              <p:nvPicPr>
                <p:cNvPr id="19" name="图片 18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55832" y="3194162"/>
                  <a:ext cx="1373745" cy="1172841"/>
                </a:xfrm>
                <a:prstGeom prst="rect">
                  <a:avLst/>
                </a:prstGeom>
              </p:spPr>
            </p:pic>
          </p:grpSp>
          <p:sp>
            <p:nvSpPr>
              <p:cNvPr id="33" name="文本框 32"/>
              <p:cNvSpPr txBox="1"/>
              <p:nvPr/>
            </p:nvSpPr>
            <p:spPr>
              <a:xfrm>
                <a:off x="6341283" y="4425979"/>
                <a:ext cx="1883482" cy="392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115.24.37.1x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3253" y="4388571"/>
            <a:ext cx="490434" cy="499926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3215857" y="4952690"/>
            <a:ext cx="1859526" cy="646331"/>
          </a:xfrm>
          <a:prstGeom prst="rect">
            <a:avLst/>
          </a:prstGeom>
          <a:solidFill>
            <a:srgbClr val="FFCC99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something.com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210.17.104.5x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2" name="曲线连接符 21"/>
          <p:cNvCxnSpPr>
            <a:stCxn id="1032" idx="0"/>
            <a:endCxn id="18" idx="1"/>
          </p:cNvCxnSpPr>
          <p:nvPr/>
        </p:nvCxnSpPr>
        <p:spPr>
          <a:xfrm rot="5400000" flipH="1" flipV="1">
            <a:off x="4301329" y="1701651"/>
            <a:ext cx="151395" cy="442239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62197" y="2882239"/>
            <a:ext cx="1862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210.17.104.5x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6" name="曲线连接符 35"/>
          <p:cNvCxnSpPr>
            <a:stCxn id="20" idx="2"/>
            <a:endCxn id="1032" idx="3"/>
          </p:cNvCxnSpPr>
          <p:nvPr/>
        </p:nvCxnSpPr>
        <p:spPr>
          <a:xfrm rot="5400000" flipH="1">
            <a:off x="2742745" y="4196147"/>
            <a:ext cx="1228099" cy="1577651"/>
          </a:xfrm>
          <a:prstGeom prst="curvedConnector4">
            <a:avLst>
              <a:gd name="adj1" fmla="val -18614"/>
              <a:gd name="adj2" fmla="val 79467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1410" y="5311725"/>
            <a:ext cx="1252120" cy="939887"/>
          </a:xfrm>
          <a:prstGeom prst="rect">
            <a:avLst/>
          </a:prstGeom>
        </p:spPr>
      </p:pic>
      <p:cxnSp>
        <p:nvCxnSpPr>
          <p:cNvPr id="38" name="曲线连接符 37"/>
          <p:cNvCxnSpPr>
            <a:stCxn id="1032" idx="3"/>
            <a:endCxn id="20" idx="0"/>
          </p:cNvCxnSpPr>
          <p:nvPr/>
        </p:nvCxnSpPr>
        <p:spPr>
          <a:xfrm>
            <a:off x="2567969" y="4370922"/>
            <a:ext cx="1577651" cy="58176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9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前序工作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一个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idea</a:t>
            </a:r>
          </a:p>
          <a:p>
            <a:pPr marL="0" indent="0">
              <a:buNone/>
            </a:pP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组建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团队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分工</a:t>
            </a:r>
          </a:p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产品经理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项目经理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设计者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开发者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测试者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4197655"/>
            <a:ext cx="385358" cy="76436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720" y="4207405"/>
            <a:ext cx="397035" cy="7760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216" y="4197655"/>
            <a:ext cx="385358" cy="764360"/>
          </a:xfrm>
          <a:prstGeom prst="rect">
            <a:avLst/>
          </a:prstGeom>
        </p:spPr>
      </p:pic>
      <p:cxnSp>
        <p:nvCxnSpPr>
          <p:cNvPr id="28" name="曲线连接符 27"/>
          <p:cNvCxnSpPr>
            <a:endCxn id="22" idx="1"/>
          </p:cNvCxnSpPr>
          <p:nvPr/>
        </p:nvCxnSpPr>
        <p:spPr>
          <a:xfrm>
            <a:off x="3150628" y="3773470"/>
            <a:ext cx="1637396" cy="80636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曲线连接符 29"/>
          <p:cNvCxnSpPr>
            <a:endCxn id="23" idx="0"/>
          </p:cNvCxnSpPr>
          <p:nvPr/>
        </p:nvCxnSpPr>
        <p:spPr>
          <a:xfrm flipV="1">
            <a:off x="3157158" y="4207405"/>
            <a:ext cx="2717080" cy="70121"/>
          </a:xfrm>
          <a:prstGeom prst="curvedConnector4">
            <a:avLst>
              <a:gd name="adj1" fmla="val 46347"/>
              <a:gd name="adj2" fmla="val 42600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曲线连接符 34"/>
          <p:cNvCxnSpPr>
            <a:endCxn id="24" idx="3"/>
          </p:cNvCxnSpPr>
          <p:nvPr/>
        </p:nvCxnSpPr>
        <p:spPr>
          <a:xfrm flipV="1">
            <a:off x="2843808" y="4579835"/>
            <a:ext cx="4057766" cy="721373"/>
          </a:xfrm>
          <a:prstGeom prst="curvedConnector3">
            <a:avLst>
              <a:gd name="adj1" fmla="val 105634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曲线连接符 37"/>
          <p:cNvCxnSpPr>
            <a:endCxn id="22" idx="1"/>
          </p:cNvCxnSpPr>
          <p:nvPr/>
        </p:nvCxnSpPr>
        <p:spPr>
          <a:xfrm flipV="1">
            <a:off x="2843808" y="4579835"/>
            <a:ext cx="1944216" cy="2080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曲线连接符 43"/>
          <p:cNvCxnSpPr>
            <a:endCxn id="23" idx="2"/>
          </p:cNvCxnSpPr>
          <p:nvPr/>
        </p:nvCxnSpPr>
        <p:spPr>
          <a:xfrm flipV="1">
            <a:off x="2883947" y="4983405"/>
            <a:ext cx="2990291" cy="83343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曲线连接符 47"/>
          <p:cNvCxnSpPr>
            <a:endCxn id="19" idx="3"/>
          </p:cNvCxnSpPr>
          <p:nvPr/>
        </p:nvCxnSpPr>
        <p:spPr>
          <a:xfrm flipV="1">
            <a:off x="2716331" y="4606204"/>
            <a:ext cx="5121347" cy="733013"/>
          </a:xfrm>
          <a:prstGeom prst="curvedConnector3">
            <a:avLst>
              <a:gd name="adj1" fmla="val 104464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320" y="4224024"/>
            <a:ext cx="385358" cy="76436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2397635" y="2516545"/>
            <a:ext cx="4118580" cy="797479"/>
            <a:chOff x="2397635" y="2516545"/>
            <a:chExt cx="4118580" cy="797479"/>
          </a:xfrm>
        </p:grpSpPr>
        <p:grpSp>
          <p:nvGrpSpPr>
            <p:cNvPr id="25" name="组合 24"/>
            <p:cNvGrpSpPr/>
            <p:nvPr/>
          </p:nvGrpSpPr>
          <p:grpSpPr>
            <a:xfrm>
              <a:off x="2397635" y="2516545"/>
              <a:ext cx="2387014" cy="657931"/>
              <a:chOff x="2358099" y="2516546"/>
              <a:chExt cx="3726069" cy="792088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39952" y="2516546"/>
                <a:ext cx="672446" cy="792088"/>
              </a:xfrm>
              <a:prstGeom prst="rect">
                <a:avLst/>
              </a:prstGeom>
            </p:spPr>
          </p:pic>
          <p:cxnSp>
            <p:nvCxnSpPr>
              <p:cNvPr id="6" name="曲线连接符 5"/>
              <p:cNvCxnSpPr>
                <a:endCxn id="4" idx="1"/>
              </p:cNvCxnSpPr>
              <p:nvPr/>
            </p:nvCxnSpPr>
            <p:spPr>
              <a:xfrm>
                <a:off x="2358099" y="2779279"/>
                <a:ext cx="1781854" cy="133311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曲线连接符 16"/>
              <p:cNvCxnSpPr>
                <a:stCxn id="4" idx="3"/>
              </p:cNvCxnSpPr>
              <p:nvPr/>
            </p:nvCxnSpPr>
            <p:spPr>
              <a:xfrm>
                <a:off x="4812398" y="2912590"/>
                <a:ext cx="1271770" cy="146124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" name="文本框 4"/>
            <p:cNvSpPr txBox="1"/>
            <p:nvPr/>
          </p:nvSpPr>
          <p:spPr>
            <a:xfrm>
              <a:off x="4784648" y="2790804"/>
              <a:ext cx="17315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00B050"/>
                  </a:solidFill>
                  <a:latin typeface="华文琥珀" panose="02010800040101010101" pitchFamily="2" charset="-122"/>
                  <a:ea typeface="华文琥珀" panose="02010800040101010101" pitchFamily="2" charset="-122"/>
                </a:rPr>
                <a:t>一个网站</a:t>
              </a:r>
              <a:endParaRPr lang="zh-CN" altLang="en-US" sz="2800" dirty="0">
                <a:solidFill>
                  <a:srgbClr val="00B050"/>
                </a:solidFill>
                <a:latin typeface="华文琥珀" panose="02010800040101010101" pitchFamily="2" charset="-122"/>
                <a:ea typeface="华文琥珀" panose="020108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106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威胁</a:t>
            </a:r>
          </a:p>
        </p:txBody>
      </p:sp>
      <p:sp>
        <p:nvSpPr>
          <p:cNvPr id="22" name="内容占位符 2"/>
          <p:cNvSpPr>
            <a:spLocks noGrp="1"/>
          </p:cNvSpPr>
          <p:nvPr>
            <p:ph idx="1"/>
          </p:nvPr>
        </p:nvSpPr>
        <p:spPr>
          <a:xfrm>
            <a:off x="1468338" y="2564905"/>
            <a:ext cx="5839965" cy="2664296"/>
          </a:xfrm>
        </p:spPr>
        <p:txBody>
          <a:bodyPr/>
          <a:lstStyle/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假的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浏览器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|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客户端软件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|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APP]</a:t>
            </a: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假的服务器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假的域名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信道被监听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信息篡改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029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HttpS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由权威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CA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认证，发一个用于验证的证书（用私钥加密，使用公钥解密）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证书中有单向加密的数据 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SHA/MD5</a:t>
            </a: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通信过程的数据使用通信密钥加密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576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过程迭代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-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开发实现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9632" y="2564904"/>
            <a:ext cx="2819598" cy="259439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软件实现</a:t>
            </a:r>
          </a:p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代码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配置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描述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资源（数据）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产品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包装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部署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52" name="内容占位符 2"/>
          <p:cNvSpPr txBox="1">
            <a:spLocks/>
          </p:cNvSpPr>
          <p:nvPr/>
        </p:nvSpPr>
        <p:spPr bwMode="auto">
          <a:xfrm>
            <a:off x="4572000" y="3757092"/>
            <a:ext cx="1224683" cy="449535"/>
          </a:xfrm>
          <a:prstGeom prst="rect">
            <a:avLst/>
          </a:prstGeom>
          <a:solidFill>
            <a:srgbClr val="CCEC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[Mysql]</a:t>
            </a:r>
          </a:p>
        </p:txBody>
      </p:sp>
      <p:cxnSp>
        <p:nvCxnSpPr>
          <p:cNvPr id="53" name="曲线连接符 52"/>
          <p:cNvCxnSpPr>
            <a:endCxn id="52" idx="1"/>
          </p:cNvCxnSpPr>
          <p:nvPr/>
        </p:nvCxnSpPr>
        <p:spPr>
          <a:xfrm flipV="1">
            <a:off x="3779912" y="3981860"/>
            <a:ext cx="792088" cy="3919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内容占位符 2"/>
          <p:cNvSpPr txBox="1">
            <a:spLocks/>
          </p:cNvSpPr>
          <p:nvPr/>
        </p:nvSpPr>
        <p:spPr bwMode="auto">
          <a:xfrm>
            <a:off x="6156176" y="2636912"/>
            <a:ext cx="2304256" cy="1450500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用户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密码表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其他存储数据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密码加密存储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</p:txBody>
      </p:sp>
      <p:cxnSp>
        <p:nvCxnSpPr>
          <p:cNvPr id="20" name="曲线连接符 19"/>
          <p:cNvCxnSpPr>
            <a:stCxn id="52" idx="3"/>
            <a:endCxn id="19" idx="1"/>
          </p:cNvCxnSpPr>
          <p:nvPr/>
        </p:nvCxnSpPr>
        <p:spPr>
          <a:xfrm flipV="1">
            <a:off x="5796683" y="3362162"/>
            <a:ext cx="359493" cy="6196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内容占位符 2"/>
          <p:cNvSpPr txBox="1">
            <a:spLocks/>
          </p:cNvSpPr>
          <p:nvPr/>
        </p:nvSpPr>
        <p:spPr bwMode="auto">
          <a:xfrm>
            <a:off x="6012160" y="4206627"/>
            <a:ext cx="2448272" cy="1521878"/>
          </a:xfrm>
          <a:prstGeom prst="rect">
            <a:avLst/>
          </a:prstGeom>
          <a:solidFill>
            <a:srgbClr val="CCEC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[war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包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en-US" altLang="zh-CN" dirty="0" err="1" smtClean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linux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/windows]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部署维护过程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</p:txBody>
      </p:sp>
      <p:cxnSp>
        <p:nvCxnSpPr>
          <p:cNvPr id="23" name="曲线连接符 22"/>
          <p:cNvCxnSpPr>
            <a:endCxn id="22" idx="1"/>
          </p:cNvCxnSpPr>
          <p:nvPr/>
        </p:nvCxnSpPr>
        <p:spPr>
          <a:xfrm>
            <a:off x="3995938" y="4899929"/>
            <a:ext cx="2016222" cy="676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内容占位符 2"/>
          <p:cNvSpPr txBox="1">
            <a:spLocks/>
          </p:cNvSpPr>
          <p:nvPr/>
        </p:nvSpPr>
        <p:spPr bwMode="auto">
          <a:xfrm>
            <a:off x="3707904" y="3043520"/>
            <a:ext cx="1112937" cy="4495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[JDBC]</a:t>
            </a:r>
          </a:p>
        </p:txBody>
      </p:sp>
      <p:cxnSp>
        <p:nvCxnSpPr>
          <p:cNvPr id="24" name="曲线连接符 23"/>
          <p:cNvCxnSpPr>
            <a:endCxn id="21" idx="1"/>
          </p:cNvCxnSpPr>
          <p:nvPr/>
        </p:nvCxnSpPr>
        <p:spPr>
          <a:xfrm flipV="1">
            <a:off x="2555776" y="3268288"/>
            <a:ext cx="1152128" cy="166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曲线连接符 24"/>
          <p:cNvCxnSpPr>
            <a:stCxn id="21" idx="3"/>
            <a:endCxn id="52" idx="0"/>
          </p:cNvCxnSpPr>
          <p:nvPr/>
        </p:nvCxnSpPr>
        <p:spPr>
          <a:xfrm>
            <a:off x="4820841" y="3268288"/>
            <a:ext cx="363501" cy="48880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25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过程迭代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-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编码及调试过程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先让代码能调试运行起来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先简单有效地反馈结果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逐步细化，模块独立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丰富功能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403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密码的加密存储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为什么？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怎么做？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单向加密，不能解密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MD5/SHA</a:t>
            </a:r>
          </a:p>
        </p:txBody>
      </p:sp>
    </p:spTree>
    <p:extLst>
      <p:ext uri="{BB962C8B-B14F-4D97-AF65-F5344CB8AC3E}">
        <p14:creationId xmlns:p14="http://schemas.microsoft.com/office/powerpoint/2010/main" val="253947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社会工程学问题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用户习惯在不同的网站上使用相同的用户名，这样好记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用户也习惯使用相同的密码，这样也好记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88019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撞库问题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43608" y="3140968"/>
            <a:ext cx="3168352" cy="2265791"/>
            <a:chOff x="1043608" y="3140968"/>
            <a:chExt cx="3168352" cy="2265791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1640" y="3140968"/>
              <a:ext cx="1147086" cy="979329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608" y="4160419"/>
              <a:ext cx="3168352" cy="1246340"/>
            </a:xfrm>
            <a:prstGeom prst="rect">
              <a:avLst/>
            </a:prstGeom>
          </p:spPr>
        </p:pic>
      </p:grpSp>
      <p:grpSp>
        <p:nvGrpSpPr>
          <p:cNvPr id="11" name="组合 10"/>
          <p:cNvGrpSpPr/>
          <p:nvPr/>
        </p:nvGrpSpPr>
        <p:grpSpPr>
          <a:xfrm>
            <a:off x="4283968" y="2492896"/>
            <a:ext cx="4050160" cy="2041862"/>
            <a:chOff x="4283968" y="2492896"/>
            <a:chExt cx="4050160" cy="2041862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92280" y="2492896"/>
              <a:ext cx="1147086" cy="979329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3968" y="3429000"/>
              <a:ext cx="4050160" cy="11057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191474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总结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做个网站感觉也不是很难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  <a:sym typeface="Wingdings" panose="05000000000000000000" pitchFamily="2" charset="2"/>
              </a:rPr>
              <a:t>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很多事不用自己做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感觉不了解的信息太多了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需要进一步探究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849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6B955D9-005A-428C-8CA4-0EF4096A476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2996952"/>
            <a:ext cx="7886700" cy="993775"/>
          </a:xfrm>
        </p:spPr>
        <p:txBody>
          <a:bodyPr/>
          <a:lstStyle/>
          <a:p>
            <a:pPr algn="ctr"/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Q&amp;A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1847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准备阶段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8643" y="3157151"/>
            <a:ext cx="2459558" cy="216234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开启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项目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学习调研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开发环境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建库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180580" y="2537495"/>
            <a:ext cx="2479651" cy="1757457"/>
          </a:xfrm>
          <a:prstGeom prst="rect">
            <a:avLst/>
          </a:prstGeom>
          <a:solidFill>
            <a:srgbClr val="FF99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sz="20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网站功能</a:t>
            </a: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[HTTP/HTTPS]</a:t>
            </a: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如何加密</a:t>
            </a: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解密</a:t>
            </a: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[web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开发的框架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8" name="左大括号 7"/>
          <p:cNvSpPr/>
          <p:nvPr/>
        </p:nvSpPr>
        <p:spPr>
          <a:xfrm>
            <a:off x="3063362" y="3155289"/>
            <a:ext cx="1080120" cy="864096"/>
          </a:xfrm>
          <a:prstGeom prst="leftBrace">
            <a:avLst>
              <a:gd name="adj1" fmla="val 8333"/>
              <a:gd name="adj2" fmla="val 85338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4180580" y="4294953"/>
            <a:ext cx="2047604" cy="1294726"/>
          </a:xfrm>
          <a:prstGeom prst="rect">
            <a:avLst/>
          </a:prstGeom>
          <a:solidFill>
            <a:srgbClr val="99CC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[PC]</a:t>
            </a: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[Java/Eclipse]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[Tomcat]</a:t>
            </a:r>
            <a:endParaRPr lang="zh-CN" alt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10" name="左大括号 9"/>
          <p:cNvSpPr/>
          <p:nvPr/>
        </p:nvSpPr>
        <p:spPr>
          <a:xfrm>
            <a:off x="3084195" y="4366938"/>
            <a:ext cx="1080120" cy="983478"/>
          </a:xfrm>
          <a:prstGeom prst="leftBrace">
            <a:avLst>
              <a:gd name="adj1" fmla="val 8333"/>
              <a:gd name="adj2" fmla="val 10337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左大括号 10"/>
          <p:cNvSpPr/>
          <p:nvPr/>
        </p:nvSpPr>
        <p:spPr>
          <a:xfrm rot="5400000">
            <a:off x="2072484" y="4376914"/>
            <a:ext cx="511876" cy="2038883"/>
          </a:xfrm>
          <a:prstGeom prst="leftBrace">
            <a:avLst>
              <a:gd name="adj1" fmla="val 8333"/>
              <a:gd name="adj2" fmla="val 56138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611560" y="5620597"/>
            <a:ext cx="4369206" cy="369332"/>
            <a:chOff x="797702" y="5170687"/>
            <a:chExt cx="4369206" cy="369332"/>
          </a:xfrm>
        </p:grpSpPr>
        <p:sp>
          <p:nvSpPr>
            <p:cNvPr id="15" name="文本框 14"/>
            <p:cNvSpPr txBox="1"/>
            <p:nvPr/>
          </p:nvSpPr>
          <p:spPr>
            <a:xfrm>
              <a:off x="797702" y="5170687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SVN/GIT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891417" y="5170687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自</a:t>
              </a:r>
              <a:r>
                <a:rPr lang="zh-CN" altLang="en-US" dirty="0" smtClean="0"/>
                <a:t>建</a:t>
              </a:r>
              <a:r>
                <a:rPr lang="en-US" altLang="zh-CN" dirty="0" smtClean="0"/>
                <a:t>/</a:t>
              </a:r>
              <a:r>
                <a:rPr lang="en-US" altLang="zh-CN" dirty="0" err="1" smtClean="0">
                  <a:solidFill>
                    <a:srgbClr val="FF0000"/>
                  </a:solidFill>
                </a:rPr>
                <a:t>Github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271689" y="5170687"/>
              <a:ext cx="1895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代码</a:t>
              </a:r>
              <a:r>
                <a:rPr lang="en-US" altLang="zh-CN" dirty="0" smtClean="0"/>
                <a:t>/</a:t>
              </a:r>
              <a:r>
                <a:rPr lang="zh-CN" altLang="en-US" dirty="0" smtClean="0"/>
                <a:t>配置</a:t>
              </a:r>
              <a:r>
                <a:rPr lang="en-US" altLang="zh-CN" dirty="0" smtClean="0"/>
                <a:t>/</a:t>
              </a:r>
              <a:r>
                <a:rPr lang="zh-CN" altLang="en-US" dirty="0" smtClean="0"/>
                <a:t>资源</a:t>
              </a:r>
              <a:endParaRPr lang="zh-CN" altLang="en-US" dirty="0"/>
            </a:p>
          </p:txBody>
        </p:sp>
      </p:grpSp>
      <p:sp>
        <p:nvSpPr>
          <p:cNvPr id="18" name="左大括号 17"/>
          <p:cNvSpPr/>
          <p:nvPr/>
        </p:nvSpPr>
        <p:spPr>
          <a:xfrm>
            <a:off x="5522920" y="2537496"/>
            <a:ext cx="1212850" cy="921643"/>
          </a:xfrm>
          <a:prstGeom prst="leftBrace">
            <a:avLst>
              <a:gd name="adj1" fmla="val 8333"/>
              <a:gd name="adj2" fmla="val 2491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内容占位符 2"/>
          <p:cNvSpPr txBox="1">
            <a:spLocks/>
          </p:cNvSpPr>
          <p:nvPr/>
        </p:nvSpPr>
        <p:spPr bwMode="auto">
          <a:xfrm>
            <a:off x="6732240" y="2420888"/>
            <a:ext cx="1639897" cy="12596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注册</a:t>
            </a: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登录</a:t>
            </a: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验证</a:t>
            </a: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数据存储</a:t>
            </a: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zh-CN" alt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015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内容占位符 2"/>
          <p:cNvSpPr txBox="1">
            <a:spLocks/>
          </p:cNvSpPr>
          <p:nvPr/>
        </p:nvSpPr>
        <p:spPr bwMode="auto">
          <a:xfrm>
            <a:off x="1294534" y="2780928"/>
            <a:ext cx="3539678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各种规范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n>
                  <a:solidFill>
                    <a:srgbClr val="0070C0"/>
                  </a:solidFill>
                </a:ln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管理规范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 smtClean="0">
                <a:ln>
                  <a:solidFill>
                    <a:srgbClr val="FF9900"/>
                  </a:solidFill>
                </a:ln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流程规范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开发（代码）规范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订立规范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6096" y="2671043"/>
            <a:ext cx="1359768" cy="1584176"/>
          </a:xfrm>
          <a:solidFill>
            <a:srgbClr val="B1EAED"/>
          </a:solidFill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禅道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甘特图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[WBS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表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cxnSp>
        <p:nvCxnSpPr>
          <p:cNvPr id="18" name="曲线连接符 17"/>
          <p:cNvCxnSpPr>
            <a:endCxn id="3" idx="1"/>
          </p:cNvCxnSpPr>
          <p:nvPr/>
        </p:nvCxnSpPr>
        <p:spPr>
          <a:xfrm flipV="1">
            <a:off x="3203848" y="3463131"/>
            <a:ext cx="2232248" cy="5645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内容占位符 2"/>
          <p:cNvSpPr txBox="1">
            <a:spLocks/>
          </p:cNvSpPr>
          <p:nvPr/>
        </p:nvSpPr>
        <p:spPr bwMode="auto">
          <a:xfrm>
            <a:off x="4077867" y="5079796"/>
            <a:ext cx="2871936" cy="455174"/>
          </a:xfrm>
          <a:prstGeom prst="rect">
            <a:avLst/>
          </a:prstGeom>
          <a:solidFill>
            <a:srgbClr val="FF99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阿里巴巴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Java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规范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</p:txBody>
      </p:sp>
      <p:cxnSp>
        <p:nvCxnSpPr>
          <p:cNvPr id="23" name="曲线连接符 22"/>
          <p:cNvCxnSpPr>
            <a:stCxn id="17" idx="2"/>
            <a:endCxn id="22" idx="1"/>
          </p:cNvCxnSpPr>
          <p:nvPr/>
        </p:nvCxnSpPr>
        <p:spPr>
          <a:xfrm rot="16200000" flipH="1">
            <a:off x="3316005" y="4545520"/>
            <a:ext cx="510231" cy="101349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90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过程迭代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-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文档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76338" y="2420888"/>
            <a:ext cx="2459558" cy="259228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文档</a:t>
            </a:r>
          </a:p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需求分析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概要设计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详细设计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测试文档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82911" y="2628320"/>
            <a:ext cx="1486304" cy="1200329"/>
          </a:xfrm>
          <a:prstGeom prst="rect">
            <a:avLst/>
          </a:prstGeom>
          <a:solidFill>
            <a:srgbClr val="FFCC99"/>
          </a:solidFill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可行性分析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基础需求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特殊需求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技术选型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 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cxnSp>
        <p:nvCxnSpPr>
          <p:cNvPr id="6" name="曲线连接符 5"/>
          <p:cNvCxnSpPr>
            <a:endCxn id="4" idx="1"/>
          </p:cNvCxnSpPr>
          <p:nvPr/>
        </p:nvCxnSpPr>
        <p:spPr>
          <a:xfrm>
            <a:off x="3122483" y="3175884"/>
            <a:ext cx="1160428" cy="5260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487501" y="3491964"/>
            <a:ext cx="2007281" cy="923330"/>
          </a:xfrm>
          <a:prstGeom prst="rect">
            <a:avLst/>
          </a:prstGeom>
          <a:solidFill>
            <a:srgbClr val="B1EAED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trike="sngStrike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[PHP]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33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[Java]</a:t>
            </a: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[tomcat]</a:t>
            </a:r>
          </a:p>
        </p:txBody>
      </p:sp>
      <p:cxnSp>
        <p:nvCxnSpPr>
          <p:cNvPr id="9" name="曲线连接符 8"/>
          <p:cNvCxnSpPr>
            <a:endCxn id="8" idx="1"/>
          </p:cNvCxnSpPr>
          <p:nvPr/>
        </p:nvCxnSpPr>
        <p:spPr>
          <a:xfrm>
            <a:off x="5445831" y="3645024"/>
            <a:ext cx="1041670" cy="30860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6487501" y="2405085"/>
            <a:ext cx="1757212" cy="923330"/>
          </a:xfrm>
          <a:prstGeom prst="rect">
            <a:avLst/>
          </a:prstGeom>
          <a:solidFill>
            <a:srgbClr val="B1EAED"/>
          </a:solidFill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注册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登录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验证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静态页面访问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</p:txBody>
      </p:sp>
      <p:cxnSp>
        <p:nvCxnSpPr>
          <p:cNvPr id="18" name="曲线连接符 17"/>
          <p:cNvCxnSpPr>
            <a:endCxn id="15" idx="1"/>
          </p:cNvCxnSpPr>
          <p:nvPr/>
        </p:nvCxnSpPr>
        <p:spPr>
          <a:xfrm flipV="1">
            <a:off x="5445831" y="2866750"/>
            <a:ext cx="1041670" cy="2298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4228937" y="3977880"/>
            <a:ext cx="1835759" cy="1477328"/>
          </a:xfrm>
          <a:prstGeom prst="rect">
            <a:avLst/>
          </a:prstGeom>
          <a:solidFill>
            <a:srgbClr val="99CCFF"/>
          </a:solidFill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[B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端注册模块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[B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端登录模块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[B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端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UI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设计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 </a:t>
            </a: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[S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端登录模块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[S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端数据库接口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cxnSp>
        <p:nvCxnSpPr>
          <p:cNvPr id="22" name="曲线连接符 21"/>
          <p:cNvCxnSpPr>
            <a:endCxn id="21" idx="1"/>
          </p:cNvCxnSpPr>
          <p:nvPr/>
        </p:nvCxnSpPr>
        <p:spPr>
          <a:xfrm>
            <a:off x="3122483" y="3645024"/>
            <a:ext cx="1106454" cy="10715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曲线连接符 25"/>
          <p:cNvCxnSpPr>
            <a:endCxn id="32" idx="1"/>
          </p:cNvCxnSpPr>
          <p:nvPr/>
        </p:nvCxnSpPr>
        <p:spPr>
          <a:xfrm>
            <a:off x="3059832" y="4725144"/>
            <a:ext cx="1137856" cy="10986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197688" y="5639173"/>
            <a:ext cx="2552302" cy="369332"/>
          </a:xfrm>
          <a:prstGeom prst="rect">
            <a:avLst/>
          </a:prstGeom>
          <a:solidFill>
            <a:srgbClr val="99CCFF"/>
          </a:solidFill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自动化压力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性能测试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99385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开发是一个迭代过程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迭代流程</a:t>
            </a:r>
          </a:p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文档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软件实现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测试及测试报告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产品发布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808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过程迭代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-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开发实现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76338" y="2490789"/>
            <a:ext cx="2819598" cy="259439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软件实现</a:t>
            </a:r>
          </a:p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代码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注释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配置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描述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资源（数据）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产品包装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4961750" y="2736441"/>
            <a:ext cx="2520280" cy="10081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模块单元式开发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迭代集成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zh-CN" altLang="en-US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cxnSp>
        <p:nvCxnSpPr>
          <p:cNvPr id="7" name="曲线连接符 6"/>
          <p:cNvCxnSpPr>
            <a:endCxn id="14" idx="1"/>
          </p:cNvCxnSpPr>
          <p:nvPr/>
        </p:nvCxnSpPr>
        <p:spPr>
          <a:xfrm flipV="1">
            <a:off x="3244302" y="3240497"/>
            <a:ext cx="1717448" cy="2289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内容占位符 2"/>
          <p:cNvSpPr txBox="1">
            <a:spLocks/>
          </p:cNvSpPr>
          <p:nvPr/>
        </p:nvSpPr>
        <p:spPr bwMode="auto">
          <a:xfrm>
            <a:off x="4936032" y="3903159"/>
            <a:ext cx="2520280" cy="962363"/>
          </a:xfrm>
          <a:prstGeom prst="rect">
            <a:avLst/>
          </a:prstGeom>
          <a:solidFill>
            <a:srgbClr val="FFCC9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数据库配置信息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密码规则信息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</p:txBody>
      </p:sp>
      <p:cxnSp>
        <p:nvCxnSpPr>
          <p:cNvPr id="18" name="曲线连接符 17"/>
          <p:cNvCxnSpPr>
            <a:endCxn id="17" idx="1"/>
          </p:cNvCxnSpPr>
          <p:nvPr/>
        </p:nvCxnSpPr>
        <p:spPr>
          <a:xfrm>
            <a:off x="3244302" y="3744553"/>
            <a:ext cx="1691730" cy="63978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内容占位符 2"/>
          <p:cNvSpPr txBox="1">
            <a:spLocks/>
          </p:cNvSpPr>
          <p:nvPr/>
        </p:nvSpPr>
        <p:spPr bwMode="auto">
          <a:xfrm>
            <a:off x="4098852" y="5229199"/>
            <a:ext cx="1944216" cy="449535"/>
          </a:xfrm>
          <a:prstGeom prst="rect">
            <a:avLst/>
          </a:prstGeom>
          <a:solidFill>
            <a:srgbClr val="CCEC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正则表达式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</p:txBody>
      </p:sp>
      <p:cxnSp>
        <p:nvCxnSpPr>
          <p:cNvPr id="31" name="曲线连接符 30"/>
          <p:cNvCxnSpPr>
            <a:stCxn id="17" idx="2"/>
            <a:endCxn id="30" idx="0"/>
          </p:cNvCxnSpPr>
          <p:nvPr/>
        </p:nvCxnSpPr>
        <p:spPr>
          <a:xfrm rot="5400000">
            <a:off x="5451728" y="4484754"/>
            <a:ext cx="363677" cy="112521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2" name="内容占位符 2"/>
          <p:cNvSpPr txBox="1">
            <a:spLocks/>
          </p:cNvSpPr>
          <p:nvPr/>
        </p:nvSpPr>
        <p:spPr bwMode="auto">
          <a:xfrm>
            <a:off x="6228184" y="5229200"/>
            <a:ext cx="2520280" cy="449535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[xml/properties]</a:t>
            </a:r>
          </a:p>
        </p:txBody>
      </p:sp>
      <p:cxnSp>
        <p:nvCxnSpPr>
          <p:cNvPr id="45" name="曲线连接符 44"/>
          <p:cNvCxnSpPr>
            <a:stCxn id="17" idx="3"/>
            <a:endCxn id="42" idx="0"/>
          </p:cNvCxnSpPr>
          <p:nvPr/>
        </p:nvCxnSpPr>
        <p:spPr>
          <a:xfrm>
            <a:off x="7456312" y="4384341"/>
            <a:ext cx="32012" cy="84485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91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过程迭代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-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开发实现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9632" y="2564904"/>
            <a:ext cx="2819598" cy="259439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软件实现</a:t>
            </a:r>
          </a:p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代码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配置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描述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资源（数据）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产品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包装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部署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52" name="内容占位符 2"/>
          <p:cNvSpPr txBox="1">
            <a:spLocks/>
          </p:cNvSpPr>
          <p:nvPr/>
        </p:nvSpPr>
        <p:spPr bwMode="auto">
          <a:xfrm>
            <a:off x="4572000" y="3757092"/>
            <a:ext cx="1224683" cy="449535"/>
          </a:xfrm>
          <a:prstGeom prst="rect">
            <a:avLst/>
          </a:prstGeom>
          <a:solidFill>
            <a:srgbClr val="CCEC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[Mysql]</a:t>
            </a:r>
          </a:p>
        </p:txBody>
      </p:sp>
      <p:cxnSp>
        <p:nvCxnSpPr>
          <p:cNvPr id="53" name="曲线连接符 52"/>
          <p:cNvCxnSpPr>
            <a:endCxn id="52" idx="1"/>
          </p:cNvCxnSpPr>
          <p:nvPr/>
        </p:nvCxnSpPr>
        <p:spPr>
          <a:xfrm flipV="1">
            <a:off x="3779912" y="3981860"/>
            <a:ext cx="792088" cy="3919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内容占位符 2"/>
          <p:cNvSpPr txBox="1">
            <a:spLocks/>
          </p:cNvSpPr>
          <p:nvPr/>
        </p:nvSpPr>
        <p:spPr bwMode="auto">
          <a:xfrm>
            <a:off x="6156176" y="2636912"/>
            <a:ext cx="2304256" cy="1450500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用户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密码表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其他存储数据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密码加密存储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</p:txBody>
      </p:sp>
      <p:cxnSp>
        <p:nvCxnSpPr>
          <p:cNvPr id="20" name="曲线连接符 19"/>
          <p:cNvCxnSpPr>
            <a:stCxn id="52" idx="3"/>
            <a:endCxn id="19" idx="1"/>
          </p:cNvCxnSpPr>
          <p:nvPr/>
        </p:nvCxnSpPr>
        <p:spPr>
          <a:xfrm flipV="1">
            <a:off x="5796683" y="3362162"/>
            <a:ext cx="359493" cy="6196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内容占位符 2"/>
          <p:cNvSpPr txBox="1">
            <a:spLocks/>
          </p:cNvSpPr>
          <p:nvPr/>
        </p:nvSpPr>
        <p:spPr bwMode="auto">
          <a:xfrm>
            <a:off x="6012160" y="4206627"/>
            <a:ext cx="2448272" cy="1521878"/>
          </a:xfrm>
          <a:prstGeom prst="rect">
            <a:avLst/>
          </a:prstGeom>
          <a:solidFill>
            <a:srgbClr val="CCEC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[war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包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en-US" altLang="zh-CN" dirty="0" err="1" smtClean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linux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/windows]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部署维护过程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</p:txBody>
      </p:sp>
      <p:cxnSp>
        <p:nvCxnSpPr>
          <p:cNvPr id="23" name="曲线连接符 22"/>
          <p:cNvCxnSpPr>
            <a:endCxn id="22" idx="1"/>
          </p:cNvCxnSpPr>
          <p:nvPr/>
        </p:nvCxnSpPr>
        <p:spPr>
          <a:xfrm>
            <a:off x="3995938" y="4899929"/>
            <a:ext cx="2016222" cy="676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内容占位符 2"/>
          <p:cNvSpPr txBox="1">
            <a:spLocks/>
          </p:cNvSpPr>
          <p:nvPr/>
        </p:nvSpPr>
        <p:spPr bwMode="auto">
          <a:xfrm>
            <a:off x="3707904" y="3043520"/>
            <a:ext cx="1112937" cy="4495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[JDBC]</a:t>
            </a:r>
          </a:p>
        </p:txBody>
      </p:sp>
      <p:cxnSp>
        <p:nvCxnSpPr>
          <p:cNvPr id="24" name="曲线连接符 23"/>
          <p:cNvCxnSpPr>
            <a:endCxn id="21" idx="1"/>
          </p:cNvCxnSpPr>
          <p:nvPr/>
        </p:nvCxnSpPr>
        <p:spPr>
          <a:xfrm flipV="1">
            <a:off x="2555776" y="3268288"/>
            <a:ext cx="1152128" cy="166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曲线连接符 24"/>
          <p:cNvCxnSpPr>
            <a:stCxn id="21" idx="3"/>
            <a:endCxn id="52" idx="0"/>
          </p:cNvCxnSpPr>
          <p:nvPr/>
        </p:nvCxnSpPr>
        <p:spPr>
          <a:xfrm>
            <a:off x="4820841" y="3268288"/>
            <a:ext cx="363501" cy="48880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61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过程迭代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-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测试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/QA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48346" y="2492896"/>
            <a:ext cx="2891606" cy="367451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测试及测试报告	</a:t>
            </a:r>
          </a:p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测试过程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测试用例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测试报告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产品发布</a:t>
            </a:r>
          </a:p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反馈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产品迭代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演进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139952" y="2564904"/>
            <a:ext cx="2304256" cy="1008112"/>
          </a:xfrm>
          <a:prstGeom prst="rect">
            <a:avLst/>
          </a:prstGeom>
          <a:solidFill>
            <a:srgbClr val="99CC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禅道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测试策略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</p:txBody>
      </p:sp>
      <p:cxnSp>
        <p:nvCxnSpPr>
          <p:cNvPr id="6" name="曲线连接符 5"/>
          <p:cNvCxnSpPr>
            <a:endCxn id="4" idx="1"/>
          </p:cNvCxnSpPr>
          <p:nvPr/>
        </p:nvCxnSpPr>
        <p:spPr>
          <a:xfrm flipV="1">
            <a:off x="3099037" y="3068960"/>
            <a:ext cx="1040915" cy="144016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5508104" y="3637187"/>
            <a:ext cx="2736304" cy="1015194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密码强度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反馈时间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线上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</p:txBody>
      </p:sp>
      <p:cxnSp>
        <p:nvCxnSpPr>
          <p:cNvPr id="12" name="曲线连接符 11"/>
          <p:cNvCxnSpPr>
            <a:endCxn id="11" idx="1"/>
          </p:cNvCxnSpPr>
          <p:nvPr/>
        </p:nvCxnSpPr>
        <p:spPr>
          <a:xfrm>
            <a:off x="3203848" y="3762036"/>
            <a:ext cx="2304256" cy="38274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内容占位符 2"/>
          <p:cNvSpPr txBox="1">
            <a:spLocks/>
          </p:cNvSpPr>
          <p:nvPr/>
        </p:nvSpPr>
        <p:spPr bwMode="auto">
          <a:xfrm>
            <a:off x="4572000" y="4716552"/>
            <a:ext cx="2232248" cy="1512168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用例通过率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[Bug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率及曲线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软件的完成度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cxnSp>
        <p:nvCxnSpPr>
          <p:cNvPr id="19" name="曲线连接符 18"/>
          <p:cNvCxnSpPr>
            <a:endCxn id="17" idx="1"/>
          </p:cNvCxnSpPr>
          <p:nvPr/>
        </p:nvCxnSpPr>
        <p:spPr>
          <a:xfrm>
            <a:off x="3203848" y="4269633"/>
            <a:ext cx="1368152" cy="120300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84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5764</TotalTime>
  <Words>884</Words>
  <Application>Microsoft Office PowerPoint</Application>
  <PresentationFormat>全屏显示(4:3)</PresentationFormat>
  <Paragraphs>217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Adobe 黑体 Std R</vt:lpstr>
      <vt:lpstr>Adobe 楷体 Std R</vt:lpstr>
      <vt:lpstr>方正舒体</vt:lpstr>
      <vt:lpstr>华文琥珀</vt:lpstr>
      <vt:lpstr>宋体</vt:lpstr>
      <vt:lpstr>Arial</vt:lpstr>
      <vt:lpstr>Garamond</vt:lpstr>
      <vt:lpstr>Wingdings</vt:lpstr>
      <vt:lpstr>环保</vt:lpstr>
      <vt:lpstr>§7.2 常见示例</vt:lpstr>
      <vt:lpstr>前序工作</vt:lpstr>
      <vt:lpstr>准备阶段</vt:lpstr>
      <vt:lpstr>订立规范</vt:lpstr>
      <vt:lpstr>过程迭代-文档</vt:lpstr>
      <vt:lpstr>开发是一个迭代过程</vt:lpstr>
      <vt:lpstr>过程迭代-开发实现</vt:lpstr>
      <vt:lpstr>过程迭代-开发实现</vt:lpstr>
      <vt:lpstr>过程迭代-测试/QA</vt:lpstr>
      <vt:lpstr>一些细节</vt:lpstr>
      <vt:lpstr>准备阶段</vt:lpstr>
      <vt:lpstr>让你的Java能开发</vt:lpstr>
      <vt:lpstr>简要了解一下tomcat</vt:lpstr>
      <vt:lpstr>关于Http与Https</vt:lpstr>
      <vt:lpstr>正常网络</vt:lpstr>
      <vt:lpstr>被监听的网络</vt:lpstr>
      <vt:lpstr>假浏览器</vt:lpstr>
      <vt:lpstr>Phishing</vt:lpstr>
      <vt:lpstr>域名劫持 Domain name hijacking</vt:lpstr>
      <vt:lpstr>威胁</vt:lpstr>
      <vt:lpstr>HttpS</vt:lpstr>
      <vt:lpstr>过程迭代-开发实现</vt:lpstr>
      <vt:lpstr>过程迭代-编码及调试过程</vt:lpstr>
      <vt:lpstr>密码的加密存储</vt:lpstr>
      <vt:lpstr>社会工程学问题</vt:lpstr>
      <vt:lpstr>撞库问题</vt:lpstr>
      <vt:lpstr>总结</vt:lpstr>
      <vt:lpstr>Q&amp;A</vt:lpstr>
    </vt:vector>
  </TitlesOfParts>
  <Company>***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《循环结构》说课稿</dc:title>
  <dc:creator>*</dc:creator>
  <cp:lastModifiedBy>hzs</cp:lastModifiedBy>
  <cp:revision>1035</cp:revision>
  <cp:lastPrinted>2020-04-24T01:11:38Z</cp:lastPrinted>
  <dcterms:created xsi:type="dcterms:W3CDTF">2008-12-24T03:46:18Z</dcterms:created>
  <dcterms:modified xsi:type="dcterms:W3CDTF">2020-04-24T14:37:07Z</dcterms:modified>
</cp:coreProperties>
</file>